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9" r:id="rId6"/>
    <p:sldId id="258"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7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03060D-7FD6-4452-9E8A-15D303ECD11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3060D-7FD6-4452-9E8A-15D303ECD11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3060D-7FD6-4452-9E8A-15D303ECD11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3060D-7FD6-4452-9E8A-15D303ECD11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03060D-7FD6-4452-9E8A-15D303ECD11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03060D-7FD6-4452-9E8A-15D303ECD11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03060D-7FD6-4452-9E8A-15D303ECD116}"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03060D-7FD6-4452-9E8A-15D303ECD116}"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3060D-7FD6-4452-9E8A-15D303ECD116}"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3060D-7FD6-4452-9E8A-15D303ECD11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3060D-7FD6-4452-9E8A-15D303ECD11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79199-AB85-4434-A0C4-7DF96675C8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3060D-7FD6-4452-9E8A-15D303ECD116}" type="datetimeFigureOut">
              <a:rPr lang="en-US" smtClean="0"/>
              <a:t>3/21/2018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79199-AB85-4434-A0C4-7DF96675C8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458200" cy="369332"/>
          </a:xfrm>
          <a:prstGeom prst="rect">
            <a:avLst/>
          </a:prstGeom>
          <a:noFill/>
        </p:spPr>
        <p:txBody>
          <a:bodyPr wrap="square" rtlCol="0">
            <a:spAutoFit/>
          </a:bodyPr>
          <a:lstStyle/>
          <a:p>
            <a:r>
              <a:rPr lang="en-US" b="1" dirty="0"/>
              <a:t>Which are the most valued data science skills?</a:t>
            </a:r>
            <a:endParaRPr lang="en-US" dirty="0"/>
          </a:p>
        </p:txBody>
      </p:sp>
      <p:sp>
        <p:nvSpPr>
          <p:cNvPr id="5" name="TextBox 4"/>
          <p:cNvSpPr txBox="1"/>
          <p:nvPr/>
        </p:nvSpPr>
        <p:spPr>
          <a:xfrm>
            <a:off x="228600" y="671691"/>
            <a:ext cx="8763000" cy="5909310"/>
          </a:xfrm>
          <a:prstGeom prst="rect">
            <a:avLst/>
          </a:prstGeom>
          <a:noFill/>
        </p:spPr>
        <p:txBody>
          <a:bodyPr wrap="square" rtlCol="0">
            <a:spAutoFit/>
          </a:bodyPr>
          <a:lstStyle/>
          <a:p>
            <a:pPr marL="342900" indent="-342900">
              <a:buFont typeface="+mj-lt"/>
              <a:buAutoNum type="arabicPeriod"/>
            </a:pPr>
            <a:r>
              <a:rPr lang="en-US" dirty="0" smtClean="0"/>
              <a:t>Is </a:t>
            </a:r>
            <a:r>
              <a:rPr lang="en-US" dirty="0"/>
              <a:t>there any interaction between the </a:t>
            </a:r>
            <a:r>
              <a:rPr lang="en-US" dirty="0" err="1"/>
              <a:t>Kaggle</a:t>
            </a:r>
            <a:r>
              <a:rPr lang="en-US" dirty="0"/>
              <a:t> survey takers' program language use (R or Python) and their recommended program languages? (e.g. R users recommending R more than Python users recommending Python) (</a:t>
            </a:r>
            <a:r>
              <a:rPr lang="en-US" dirty="0" err="1"/>
              <a:t>Burcu</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Does survey takers' formal education has any relationship to the ML/DS method he or she is most excited about learning in the next year? (</a:t>
            </a:r>
            <a:r>
              <a:rPr lang="en-US" dirty="0" err="1"/>
              <a:t>Binish</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Of those receiving pay in US Dollars, is Python or R overall most profitable for a </a:t>
            </a:r>
            <a:r>
              <a:rPr lang="en-US" dirty="0" err="1"/>
              <a:t>Kaggle</a:t>
            </a:r>
            <a:r>
              <a:rPr lang="en-US" dirty="0"/>
              <a:t> survey taker? (Gabby</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Is there a difference between what 'Learners' think are the important skills to learn and what employed Data Scientists say are the </a:t>
            </a:r>
            <a:r>
              <a:rPr lang="en-US" dirty="0" err="1"/>
              <a:t>skils</a:t>
            </a:r>
            <a:r>
              <a:rPr lang="en-US" dirty="0"/>
              <a:t> and tools they are using? (Betsy</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Thought of a few potential questions: </a:t>
            </a:r>
            <a:endParaRPr lang="en-US" dirty="0" smtClean="0"/>
          </a:p>
          <a:p>
            <a:pPr marL="800100" lvl="1" indent="-342900">
              <a:buAutoNum type="alphaUcParenBoth"/>
            </a:pPr>
            <a:r>
              <a:rPr lang="en-US" dirty="0" smtClean="0"/>
              <a:t>What </a:t>
            </a:r>
            <a:r>
              <a:rPr lang="en-US" dirty="0"/>
              <a:t>are the most popular platforms for learning DS and how useful are they? </a:t>
            </a:r>
            <a:endParaRPr lang="en-US" dirty="0" smtClean="0"/>
          </a:p>
          <a:p>
            <a:pPr marL="800100" lvl="1" indent="-342900">
              <a:buAutoNum type="alphaUcParenBoth"/>
            </a:pPr>
            <a:r>
              <a:rPr lang="en-US" dirty="0" smtClean="0"/>
              <a:t>(</a:t>
            </a:r>
            <a:r>
              <a:rPr lang="en-US" dirty="0"/>
              <a:t>B) Does formal education correlate with considering self a "Data Scientist." </a:t>
            </a:r>
            <a:endParaRPr lang="en-US" dirty="0" smtClean="0"/>
          </a:p>
          <a:p>
            <a:pPr marL="800100" lvl="1" indent="-342900"/>
            <a:r>
              <a:rPr lang="en-US" dirty="0" smtClean="0"/>
              <a:t>(</a:t>
            </a:r>
            <a:r>
              <a:rPr lang="en-US" dirty="0"/>
              <a:t>C) What are the most frequently used DS methods? Where is the most time spent in terms of working with data? Do either of these correlate with job title or level of education? (Zach</a:t>
            </a:r>
            <a:r>
              <a:rPr lang="en-US" dirty="0" smtClean="0"/>
              <a:t>)</a:t>
            </a:r>
          </a:p>
          <a:p>
            <a:pPr marL="800100" lvl="1" indent="-342900"/>
            <a:endParaRPr lang="en-US" dirty="0"/>
          </a:p>
          <a:p>
            <a:pPr marL="342900" indent="-342900">
              <a:buFont typeface="+mj-lt"/>
              <a:buAutoNum type="arabicPeriod"/>
            </a:pPr>
            <a:r>
              <a:rPr lang="en-US" dirty="0"/>
              <a:t>What are the data science learning resources and where to find open data? (Niteen</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458200" cy="369332"/>
          </a:xfrm>
          <a:prstGeom prst="rect">
            <a:avLst/>
          </a:prstGeom>
          <a:noFill/>
        </p:spPr>
        <p:txBody>
          <a:bodyPr wrap="square" rtlCol="0">
            <a:spAutoFit/>
          </a:bodyPr>
          <a:lstStyle/>
          <a:p>
            <a:r>
              <a:rPr lang="en-US" b="1" dirty="0"/>
              <a:t>Which are the most valued data science skills?</a:t>
            </a:r>
            <a:endParaRPr lang="en-US" dirty="0"/>
          </a:p>
        </p:txBody>
      </p:sp>
      <p:sp>
        <p:nvSpPr>
          <p:cNvPr id="5" name="TextBox 4"/>
          <p:cNvSpPr txBox="1"/>
          <p:nvPr/>
        </p:nvSpPr>
        <p:spPr>
          <a:xfrm>
            <a:off x="228600" y="671691"/>
            <a:ext cx="8763000" cy="646331"/>
          </a:xfrm>
          <a:prstGeom prst="rect">
            <a:avLst/>
          </a:prstGeom>
          <a:noFill/>
        </p:spPr>
        <p:txBody>
          <a:bodyPr wrap="square" rtlCol="0">
            <a:spAutoFit/>
          </a:bodyPr>
          <a:lstStyle/>
          <a:p>
            <a:pPr marL="342900" indent="-342900">
              <a:buFont typeface="+mj-lt"/>
              <a:buAutoNum type="arabicPeriod"/>
            </a:pPr>
            <a:r>
              <a:rPr lang="en-US" dirty="0" smtClean="0"/>
              <a:t>What </a:t>
            </a:r>
            <a:r>
              <a:rPr lang="en-US" dirty="0"/>
              <a:t>are the data science learning resources and where to find open data? (Niteen)</a:t>
            </a:r>
          </a:p>
          <a:p>
            <a:endParaRPr lang="en-US" dirty="0"/>
          </a:p>
        </p:txBody>
      </p:sp>
      <p:sp>
        <p:nvSpPr>
          <p:cNvPr id="6" name="Oval 5"/>
          <p:cNvSpPr/>
          <p:nvPr/>
        </p:nvSpPr>
        <p:spPr>
          <a:xfrm>
            <a:off x="1371600" y="1676400"/>
            <a:ext cx="2057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Learning Platform</a:t>
            </a:r>
            <a:endParaRPr lang="en-US" dirty="0"/>
          </a:p>
        </p:txBody>
      </p:sp>
      <p:sp>
        <p:nvSpPr>
          <p:cNvPr id="7" name="Oval 6"/>
          <p:cNvSpPr/>
          <p:nvPr/>
        </p:nvSpPr>
        <p:spPr>
          <a:xfrm>
            <a:off x="5105400" y="1828800"/>
            <a:ext cx="2057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 open data</a:t>
            </a:r>
            <a:endParaRPr lang="en-US" dirty="0"/>
          </a:p>
        </p:txBody>
      </p:sp>
      <p:sp>
        <p:nvSpPr>
          <p:cNvPr id="8" name="Rectangle 7"/>
          <p:cNvSpPr/>
          <p:nvPr/>
        </p:nvSpPr>
        <p:spPr>
          <a:xfrm>
            <a:off x="3581400" y="3581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Learner </a:t>
            </a:r>
            <a:endParaRPr lang="en-US" dirty="0"/>
          </a:p>
        </p:txBody>
      </p:sp>
      <p:cxnSp>
        <p:nvCxnSpPr>
          <p:cNvPr id="10" name="Straight Arrow Connector 9"/>
          <p:cNvCxnSpPr>
            <a:stCxn id="8" idx="0"/>
          </p:cNvCxnSpPr>
          <p:nvPr/>
        </p:nvCxnSpPr>
        <p:spPr>
          <a:xfrm flipH="1" flipV="1">
            <a:off x="2667000" y="2209800"/>
            <a:ext cx="1828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p:cNvCxnSpPr>
          <p:nvPr/>
        </p:nvCxnSpPr>
        <p:spPr>
          <a:xfrm flipV="1">
            <a:off x="4495800" y="2133600"/>
            <a:ext cx="1524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458200" cy="369332"/>
          </a:xfrm>
          <a:prstGeom prst="rect">
            <a:avLst/>
          </a:prstGeom>
          <a:noFill/>
        </p:spPr>
        <p:txBody>
          <a:bodyPr wrap="square" rtlCol="0">
            <a:spAutoFit/>
          </a:bodyPr>
          <a:lstStyle/>
          <a:p>
            <a:r>
              <a:rPr lang="en-US" b="1" dirty="0"/>
              <a:t>Which are the most valued data science skills?</a:t>
            </a:r>
            <a:endParaRPr lang="en-US" dirty="0"/>
          </a:p>
        </p:txBody>
      </p:sp>
      <p:sp>
        <p:nvSpPr>
          <p:cNvPr id="5" name="TextBox 4"/>
          <p:cNvSpPr txBox="1"/>
          <p:nvPr/>
        </p:nvSpPr>
        <p:spPr>
          <a:xfrm>
            <a:off x="228600" y="671691"/>
            <a:ext cx="8763000" cy="4247317"/>
          </a:xfrm>
          <a:prstGeom prst="rect">
            <a:avLst/>
          </a:prstGeom>
          <a:noFill/>
        </p:spPr>
        <p:txBody>
          <a:bodyPr wrap="square" rtlCol="0">
            <a:spAutoFit/>
          </a:bodyPr>
          <a:lstStyle/>
          <a:p>
            <a:pPr marL="342900" indent="-342900">
              <a:buFont typeface="+mj-lt"/>
              <a:buAutoNum type="arabicPeriod"/>
            </a:pPr>
            <a:r>
              <a:rPr lang="en-US" dirty="0" smtClean="0"/>
              <a:t>Thought </a:t>
            </a:r>
            <a:r>
              <a:rPr lang="en-US" dirty="0"/>
              <a:t>of a few potential questions: </a:t>
            </a:r>
            <a:endParaRPr lang="en-US" dirty="0" smtClean="0"/>
          </a:p>
          <a:p>
            <a:pPr marL="800100" lvl="1" indent="-342900">
              <a:buAutoNum type="alphaUcParenBoth"/>
            </a:pPr>
            <a:r>
              <a:rPr lang="en-US" dirty="0" smtClean="0"/>
              <a:t>What </a:t>
            </a:r>
            <a:r>
              <a:rPr lang="en-US" dirty="0"/>
              <a:t>are the most popular platforms for learning DS and how useful are they? </a:t>
            </a:r>
            <a:endParaRPr lang="en-US" dirty="0" smtClean="0"/>
          </a:p>
          <a:p>
            <a:pPr marL="800100" lvl="1" indent="-342900">
              <a:buAutoNum type="alphaUcParenBoth"/>
            </a:pPr>
            <a:endParaRPr lang="en-US" dirty="0" smtClean="0"/>
          </a:p>
          <a:p>
            <a:pPr marL="800100" lvl="1" indent="-342900">
              <a:buAutoNum type="alphaUcParenBoth"/>
            </a:pPr>
            <a:endParaRPr lang="en-US" dirty="0" smtClean="0"/>
          </a:p>
          <a:p>
            <a:pPr marL="800100" lvl="1" indent="-342900">
              <a:buAutoNum type="alphaUcParenBoth"/>
            </a:pPr>
            <a:endParaRPr lang="en-US" dirty="0"/>
          </a:p>
          <a:p>
            <a:pPr marL="800100" lvl="1" indent="-342900">
              <a:buAutoNum type="alphaUcParenBoth"/>
            </a:pPr>
            <a:endParaRPr lang="en-US" dirty="0"/>
          </a:p>
          <a:p>
            <a:pPr marL="800100" lvl="1" indent="-342900">
              <a:buAutoNum type="alphaUcParenBoth"/>
            </a:pPr>
            <a:endParaRPr lang="en-US" dirty="0" smtClean="0"/>
          </a:p>
          <a:p>
            <a:pPr marL="800100" lvl="1" indent="-342900">
              <a:buAutoNum type="alphaUcParenBoth"/>
            </a:pPr>
            <a:r>
              <a:rPr lang="en-US" dirty="0" smtClean="0"/>
              <a:t>Does </a:t>
            </a:r>
            <a:r>
              <a:rPr lang="en-US" dirty="0"/>
              <a:t>formal education correlate with considering self a "Data Scientist." </a:t>
            </a:r>
            <a:endParaRPr lang="en-US" dirty="0" smtClean="0"/>
          </a:p>
          <a:p>
            <a:pPr marL="800100" lvl="1" indent="-342900">
              <a:buAutoNum type="alphaUcParenBoth"/>
            </a:pPr>
            <a:endParaRPr lang="en-US" dirty="0" smtClean="0"/>
          </a:p>
          <a:p>
            <a:pPr marL="800100" lvl="1" indent="-342900">
              <a:buAutoNum type="alphaUcParenBoth"/>
            </a:pPr>
            <a:endParaRPr lang="en-US" dirty="0"/>
          </a:p>
          <a:p>
            <a:pPr marL="800100" lvl="1" indent="-342900">
              <a:buAutoNum type="alphaUcParenBoth"/>
            </a:pPr>
            <a:endParaRPr lang="en-US" dirty="0"/>
          </a:p>
          <a:p>
            <a:pPr marL="800100" lvl="1" indent="-342900">
              <a:buAutoNum type="alphaUcParenBoth"/>
            </a:pPr>
            <a:endParaRPr lang="en-US" dirty="0" smtClean="0"/>
          </a:p>
          <a:p>
            <a:pPr marL="800100" lvl="1" indent="-342900"/>
            <a:r>
              <a:rPr lang="en-US" dirty="0" smtClean="0"/>
              <a:t>(</a:t>
            </a:r>
            <a:r>
              <a:rPr lang="en-US" dirty="0"/>
              <a:t>C) What are the most frequently used DS methods? Where is the most time spent in terms of working with data? Do either of these correlate with job title or level of education? (Zach</a:t>
            </a:r>
            <a:r>
              <a:rPr lang="en-US" dirty="0" smtClean="0"/>
              <a:t>)</a:t>
            </a:r>
          </a:p>
        </p:txBody>
      </p:sp>
      <p:sp>
        <p:nvSpPr>
          <p:cNvPr id="6" name="Oval 5"/>
          <p:cNvSpPr/>
          <p:nvPr/>
        </p:nvSpPr>
        <p:spPr>
          <a:xfrm>
            <a:off x="1371600" y="1676400"/>
            <a:ext cx="2057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Learning Platform</a:t>
            </a:r>
            <a:endParaRPr lang="en-US" dirty="0"/>
          </a:p>
        </p:txBody>
      </p:sp>
      <p:cxnSp>
        <p:nvCxnSpPr>
          <p:cNvPr id="8" name="Straight Arrow Connector 7"/>
          <p:cNvCxnSpPr/>
          <p:nvPr/>
        </p:nvCxnSpPr>
        <p:spPr>
          <a:xfrm flipV="1">
            <a:off x="3581400" y="1600200"/>
            <a:ext cx="1143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953000" y="15240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smtClean="0"/>
              <a:t>Text books</a:t>
            </a:r>
          </a:p>
          <a:p>
            <a:pPr marL="342900" indent="-342900">
              <a:buAutoNum type="arabicPeriod"/>
            </a:pPr>
            <a:r>
              <a:rPr lang="en-US" dirty="0" smtClean="0"/>
              <a:t>Blogs</a:t>
            </a:r>
          </a:p>
          <a:p>
            <a:pPr marL="342900" indent="-342900">
              <a:buAutoNum type="arabicPeriod"/>
            </a:pPr>
            <a:r>
              <a:rPr lang="en-US" dirty="0" smtClean="0"/>
              <a:t>Videos </a:t>
            </a:r>
            <a:endParaRPr lang="en-US" dirty="0"/>
          </a:p>
        </p:txBody>
      </p:sp>
      <p:sp>
        <p:nvSpPr>
          <p:cNvPr id="11" name="Oval 10"/>
          <p:cNvSpPr/>
          <p:nvPr/>
        </p:nvSpPr>
        <p:spPr>
          <a:xfrm>
            <a:off x="7162800" y="1600200"/>
            <a:ext cx="1676400" cy="6096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usefulness</a:t>
            </a:r>
            <a:endParaRPr lang="en-US" dirty="0"/>
          </a:p>
        </p:txBody>
      </p:sp>
      <p:sp>
        <p:nvSpPr>
          <p:cNvPr id="12" name="Oval 11"/>
          <p:cNvSpPr/>
          <p:nvPr/>
        </p:nvSpPr>
        <p:spPr>
          <a:xfrm>
            <a:off x="1600200" y="3200400"/>
            <a:ext cx="2362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formal education</a:t>
            </a:r>
            <a:endParaRPr lang="en-US" dirty="0"/>
          </a:p>
        </p:txBody>
      </p:sp>
      <p:sp>
        <p:nvSpPr>
          <p:cNvPr id="13" name="Oval 12"/>
          <p:cNvSpPr/>
          <p:nvPr/>
        </p:nvSpPr>
        <p:spPr>
          <a:xfrm>
            <a:off x="1295400" y="5410200"/>
            <a:ext cx="2743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 methods/ techniques</a:t>
            </a:r>
          </a:p>
        </p:txBody>
      </p:sp>
      <p:sp>
        <p:nvSpPr>
          <p:cNvPr id="14" name="Rectangle 13"/>
          <p:cNvSpPr/>
          <p:nvPr/>
        </p:nvSpPr>
        <p:spPr>
          <a:xfrm>
            <a:off x="4572000" y="5029200"/>
            <a:ext cx="3276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titles and related skills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458200" cy="369332"/>
          </a:xfrm>
          <a:prstGeom prst="rect">
            <a:avLst/>
          </a:prstGeom>
          <a:noFill/>
        </p:spPr>
        <p:txBody>
          <a:bodyPr wrap="square" rtlCol="0">
            <a:spAutoFit/>
          </a:bodyPr>
          <a:lstStyle/>
          <a:p>
            <a:r>
              <a:rPr lang="en-US" b="1" dirty="0"/>
              <a:t>Which are the most valued data science skills?</a:t>
            </a:r>
            <a:endParaRPr lang="en-US" dirty="0"/>
          </a:p>
        </p:txBody>
      </p:sp>
      <p:sp>
        <p:nvSpPr>
          <p:cNvPr id="5" name="TextBox 4"/>
          <p:cNvSpPr txBox="1"/>
          <p:nvPr/>
        </p:nvSpPr>
        <p:spPr>
          <a:xfrm>
            <a:off x="228600" y="671691"/>
            <a:ext cx="8763000" cy="923330"/>
          </a:xfrm>
          <a:prstGeom prst="rect">
            <a:avLst/>
          </a:prstGeom>
          <a:noFill/>
        </p:spPr>
        <p:txBody>
          <a:bodyPr wrap="square" rtlCol="0">
            <a:spAutoFit/>
          </a:bodyPr>
          <a:lstStyle/>
          <a:p>
            <a:pPr marL="342900" indent="-342900">
              <a:buFont typeface="+mj-lt"/>
              <a:buAutoNum type="arabicPeriod"/>
            </a:pPr>
            <a:r>
              <a:rPr lang="en-US" dirty="0" smtClean="0"/>
              <a:t>Is </a:t>
            </a:r>
            <a:r>
              <a:rPr lang="en-US" dirty="0"/>
              <a:t>there any interaction between the </a:t>
            </a:r>
            <a:r>
              <a:rPr lang="en-US" dirty="0" err="1"/>
              <a:t>Kaggle</a:t>
            </a:r>
            <a:r>
              <a:rPr lang="en-US" dirty="0"/>
              <a:t> survey takers' program language use (R or Python) and their recommended program languages? (e.g. R users recommending R more than Python users recommending Python) (</a:t>
            </a:r>
            <a:r>
              <a:rPr lang="en-US" dirty="0" err="1"/>
              <a:t>Burcu</a:t>
            </a:r>
            <a:r>
              <a:rPr lang="en-US" dirty="0" smtClean="0"/>
              <a:t>)</a:t>
            </a:r>
          </a:p>
        </p:txBody>
      </p:sp>
      <p:sp>
        <p:nvSpPr>
          <p:cNvPr id="6" name="Rectangle 5"/>
          <p:cNvSpPr/>
          <p:nvPr/>
        </p:nvSpPr>
        <p:spPr>
          <a:xfrm>
            <a:off x="762000" y="19812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a:t>
            </a:r>
            <a:endParaRPr lang="en-US" dirty="0"/>
          </a:p>
        </p:txBody>
      </p:sp>
      <p:sp>
        <p:nvSpPr>
          <p:cNvPr id="7" name="Rectangle 6"/>
          <p:cNvSpPr/>
          <p:nvPr/>
        </p:nvSpPr>
        <p:spPr>
          <a:xfrm>
            <a:off x="2895600" y="1981200"/>
            <a:ext cx="2667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a:t>
            </a:r>
            <a:endParaRPr lang="en-US" dirty="0"/>
          </a:p>
        </p:txBody>
      </p:sp>
      <p:sp>
        <p:nvSpPr>
          <p:cNvPr id="8" name="Rectangle 7"/>
          <p:cNvSpPr/>
          <p:nvPr/>
        </p:nvSpPr>
        <p:spPr>
          <a:xfrm>
            <a:off x="990600" y="31242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9" name="Rectangle 8"/>
          <p:cNvSpPr/>
          <p:nvPr/>
        </p:nvSpPr>
        <p:spPr>
          <a:xfrm>
            <a:off x="990600" y="45720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sp>
        <p:nvSpPr>
          <p:cNvPr id="10" name="Oval 9"/>
          <p:cNvSpPr/>
          <p:nvPr/>
        </p:nvSpPr>
        <p:spPr>
          <a:xfrm>
            <a:off x="3733800" y="32766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a:t>
            </a:r>
            <a:endParaRPr lang="en-US" dirty="0"/>
          </a:p>
        </p:txBody>
      </p:sp>
      <p:sp>
        <p:nvSpPr>
          <p:cNvPr id="11" name="Oval 10"/>
          <p:cNvSpPr/>
          <p:nvPr/>
        </p:nvSpPr>
        <p:spPr>
          <a:xfrm>
            <a:off x="3810000" y="4648200"/>
            <a:ext cx="1828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a:t>
            </a:r>
            <a:endParaRPr lang="en-US" dirty="0"/>
          </a:p>
        </p:txBody>
      </p:sp>
      <p:sp>
        <p:nvSpPr>
          <p:cNvPr id="12" name="Rectangle 11"/>
          <p:cNvSpPr/>
          <p:nvPr/>
        </p:nvSpPr>
        <p:spPr>
          <a:xfrm>
            <a:off x="6553200" y="32004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13" name="Rectangle 12"/>
          <p:cNvSpPr/>
          <p:nvPr/>
        </p:nvSpPr>
        <p:spPr>
          <a:xfrm>
            <a:off x="6553200" y="46482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cxnSp>
        <p:nvCxnSpPr>
          <p:cNvPr id="15" name="Straight Arrow Connector 14"/>
          <p:cNvCxnSpPr>
            <a:endCxn id="10" idx="2"/>
          </p:cNvCxnSpPr>
          <p:nvPr/>
        </p:nvCxnSpPr>
        <p:spPr>
          <a:xfrm>
            <a:off x="2438400" y="3200400"/>
            <a:ext cx="12954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1"/>
          </p:cNvCxnSpPr>
          <p:nvPr/>
        </p:nvCxnSpPr>
        <p:spPr>
          <a:xfrm>
            <a:off x="5029200" y="3619500"/>
            <a:ext cx="1524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6"/>
            <a:endCxn id="13" idx="1"/>
          </p:cNvCxnSpPr>
          <p:nvPr/>
        </p:nvCxnSpPr>
        <p:spPr>
          <a:xfrm>
            <a:off x="5638800" y="4991100"/>
            <a:ext cx="9144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11" idx="0"/>
          </p:cNvCxnSpPr>
          <p:nvPr/>
        </p:nvCxnSpPr>
        <p:spPr>
          <a:xfrm>
            <a:off x="2590800" y="3581400"/>
            <a:ext cx="21336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458200" cy="369332"/>
          </a:xfrm>
          <a:prstGeom prst="rect">
            <a:avLst/>
          </a:prstGeom>
          <a:noFill/>
        </p:spPr>
        <p:txBody>
          <a:bodyPr wrap="square" rtlCol="0">
            <a:spAutoFit/>
          </a:bodyPr>
          <a:lstStyle/>
          <a:p>
            <a:r>
              <a:rPr lang="en-US" b="1" dirty="0"/>
              <a:t>Which are the most valued data science skills?</a:t>
            </a:r>
            <a:endParaRPr lang="en-US" dirty="0"/>
          </a:p>
        </p:txBody>
      </p:sp>
      <p:sp>
        <p:nvSpPr>
          <p:cNvPr id="5" name="TextBox 4"/>
          <p:cNvSpPr txBox="1"/>
          <p:nvPr/>
        </p:nvSpPr>
        <p:spPr>
          <a:xfrm>
            <a:off x="228600" y="671691"/>
            <a:ext cx="8763000" cy="646331"/>
          </a:xfrm>
          <a:prstGeom prst="rect">
            <a:avLst/>
          </a:prstGeom>
          <a:noFill/>
        </p:spPr>
        <p:txBody>
          <a:bodyPr wrap="square" rtlCol="0">
            <a:spAutoFit/>
          </a:bodyPr>
          <a:lstStyle/>
          <a:p>
            <a:pPr marL="342900" indent="-342900">
              <a:buFont typeface="+mj-lt"/>
              <a:buAutoNum type="arabicPeriod"/>
            </a:pPr>
            <a:r>
              <a:rPr lang="en-US" dirty="0" smtClean="0"/>
              <a:t>Of </a:t>
            </a:r>
            <a:r>
              <a:rPr lang="en-US" dirty="0"/>
              <a:t>those receiving pay in US Dollars, is Python or R overall most profitable for a </a:t>
            </a:r>
            <a:r>
              <a:rPr lang="en-US" dirty="0" err="1"/>
              <a:t>Kaggle</a:t>
            </a:r>
            <a:r>
              <a:rPr lang="en-US" dirty="0"/>
              <a:t> survey taker? (Gabby</a:t>
            </a:r>
            <a:r>
              <a:rPr lang="en-US" dirty="0" smtClean="0"/>
              <a:t>)</a:t>
            </a:r>
          </a:p>
        </p:txBody>
      </p:sp>
      <p:sp>
        <p:nvSpPr>
          <p:cNvPr id="6" name="Rectangle 5"/>
          <p:cNvSpPr/>
          <p:nvPr/>
        </p:nvSpPr>
        <p:spPr>
          <a:xfrm>
            <a:off x="1905000" y="2362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Oval 6"/>
          <p:cNvSpPr/>
          <p:nvPr/>
        </p:nvSpPr>
        <p:spPr>
          <a:xfrm>
            <a:off x="4876800" y="1828800"/>
            <a:ext cx="1600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8" name="Oval 7"/>
          <p:cNvSpPr/>
          <p:nvPr/>
        </p:nvSpPr>
        <p:spPr>
          <a:xfrm>
            <a:off x="4953000" y="3124200"/>
            <a:ext cx="1600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cxnSp>
        <p:nvCxnSpPr>
          <p:cNvPr id="10" name="Straight Arrow Connector 9"/>
          <p:cNvCxnSpPr>
            <a:stCxn id="7" idx="2"/>
            <a:endCxn id="6" idx="3"/>
          </p:cNvCxnSpPr>
          <p:nvPr/>
        </p:nvCxnSpPr>
        <p:spPr>
          <a:xfrm flipH="1">
            <a:off x="3886200" y="2171700"/>
            <a:ext cx="9906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flipH="1" flipV="1">
            <a:off x="3810000" y="2895600"/>
            <a:ext cx="11430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667000" y="5105400"/>
            <a:ext cx="36576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Industry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458200" cy="369332"/>
          </a:xfrm>
          <a:prstGeom prst="rect">
            <a:avLst/>
          </a:prstGeom>
          <a:noFill/>
        </p:spPr>
        <p:txBody>
          <a:bodyPr wrap="square" rtlCol="0">
            <a:spAutoFit/>
          </a:bodyPr>
          <a:lstStyle/>
          <a:p>
            <a:r>
              <a:rPr lang="en-US" b="1" dirty="0"/>
              <a:t>Which are the most valued data science skills?</a:t>
            </a:r>
            <a:endParaRPr lang="en-US" dirty="0"/>
          </a:p>
        </p:txBody>
      </p:sp>
      <p:sp>
        <p:nvSpPr>
          <p:cNvPr id="5" name="TextBox 4"/>
          <p:cNvSpPr txBox="1"/>
          <p:nvPr/>
        </p:nvSpPr>
        <p:spPr>
          <a:xfrm>
            <a:off x="228600" y="671691"/>
            <a:ext cx="8763000" cy="923330"/>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Does survey takers' formal education has any relationship to the ML/DS method he or she is most excited about learning in the next year? (</a:t>
            </a:r>
            <a:r>
              <a:rPr lang="en-US" dirty="0" err="1"/>
              <a:t>Binish</a:t>
            </a:r>
            <a:r>
              <a:rPr lang="en-US" dirty="0" smtClean="0"/>
              <a:t>)</a:t>
            </a:r>
          </a:p>
        </p:txBody>
      </p:sp>
      <p:sp>
        <p:nvSpPr>
          <p:cNvPr id="6" name="Oval 5"/>
          <p:cNvSpPr/>
          <p:nvPr/>
        </p:nvSpPr>
        <p:spPr>
          <a:xfrm>
            <a:off x="1295400" y="22860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education</a:t>
            </a:r>
            <a:endParaRPr lang="en-US" dirty="0"/>
          </a:p>
        </p:txBody>
      </p:sp>
      <p:sp>
        <p:nvSpPr>
          <p:cNvPr id="7" name="Rectangle 6"/>
          <p:cNvSpPr/>
          <p:nvPr/>
        </p:nvSpPr>
        <p:spPr>
          <a:xfrm>
            <a:off x="4953000" y="21336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a:t>
            </a:r>
            <a:endParaRPr lang="en-US" dirty="0"/>
          </a:p>
        </p:txBody>
      </p:sp>
      <p:sp>
        <p:nvSpPr>
          <p:cNvPr id="8" name="Rectangle 7"/>
          <p:cNvSpPr/>
          <p:nvPr/>
        </p:nvSpPr>
        <p:spPr>
          <a:xfrm>
            <a:off x="4800600" y="3733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a:t>
            </a:r>
            <a:endParaRPr lang="en-US" dirty="0"/>
          </a:p>
        </p:txBody>
      </p:sp>
      <p:cxnSp>
        <p:nvCxnSpPr>
          <p:cNvPr id="10" name="Straight Arrow Connector 9"/>
          <p:cNvCxnSpPr/>
          <p:nvPr/>
        </p:nvCxnSpPr>
        <p:spPr>
          <a:xfrm flipH="1">
            <a:off x="2819400" y="2362200"/>
            <a:ext cx="2057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a:endCxn id="6" idx="6"/>
          </p:cNvCxnSpPr>
          <p:nvPr/>
        </p:nvCxnSpPr>
        <p:spPr>
          <a:xfrm flipH="1" flipV="1">
            <a:off x="2971800" y="2705100"/>
            <a:ext cx="1828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66800" y="3810000"/>
            <a:ext cx="1828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Academia</a:t>
            </a:r>
          </a:p>
          <a:p>
            <a:pPr marL="342900" indent="-342900">
              <a:buFont typeface="+mj-lt"/>
              <a:buAutoNum type="arabicPeriod"/>
            </a:pPr>
            <a:r>
              <a:rPr lang="en-US" dirty="0" smtClean="0"/>
              <a:t>Bachelors</a:t>
            </a:r>
          </a:p>
          <a:p>
            <a:pPr marL="342900" indent="-342900">
              <a:buFont typeface="+mj-lt"/>
              <a:buAutoNum type="arabicPeriod"/>
            </a:pPr>
            <a:r>
              <a:rPr lang="en-US" dirty="0" smtClean="0"/>
              <a:t>Masters</a:t>
            </a:r>
          </a:p>
          <a:p>
            <a:pPr marL="342900" indent="-342900">
              <a:buFont typeface="+mj-lt"/>
              <a:buAutoNum type="arabicPeriod"/>
            </a:pPr>
            <a:r>
              <a:rPr lang="en-US" dirty="0" smtClean="0"/>
              <a:t>Doctors</a:t>
            </a:r>
          </a:p>
          <a:p>
            <a:pPr marL="342900" indent="-342900">
              <a:buFont typeface="+mj-lt"/>
              <a:buAutoNum type="arabicPeriod"/>
            </a:pPr>
            <a:r>
              <a:rPr lang="en-US" dirty="0" smtClean="0"/>
              <a:t>Others</a:t>
            </a:r>
            <a:endParaRPr lang="en-US" dirty="0"/>
          </a:p>
        </p:txBody>
      </p:sp>
      <p:cxnSp>
        <p:nvCxnSpPr>
          <p:cNvPr id="16" name="Straight Arrow Connector 15"/>
          <p:cNvCxnSpPr>
            <a:stCxn id="14" idx="0"/>
          </p:cNvCxnSpPr>
          <p:nvPr/>
        </p:nvCxnSpPr>
        <p:spPr>
          <a:xfrm flipV="1">
            <a:off x="1981200" y="3124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77000" y="2590800"/>
            <a:ext cx="2438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Self trained</a:t>
            </a:r>
          </a:p>
          <a:p>
            <a:pPr algn="ctr"/>
            <a:r>
              <a:rPr lang="en-US" dirty="0" smtClean="0"/>
              <a:t>2. Work driven projects</a:t>
            </a:r>
            <a:endParaRPr lang="en-US" dirty="0"/>
          </a:p>
        </p:txBody>
      </p:sp>
      <p:sp>
        <p:nvSpPr>
          <p:cNvPr id="19" name="Rectangle 18"/>
          <p:cNvSpPr/>
          <p:nvPr/>
        </p:nvSpPr>
        <p:spPr>
          <a:xfrm>
            <a:off x="1828800" y="5562600"/>
            <a:ext cx="1752600"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Academic</a:t>
            </a:r>
            <a:endParaRPr lang="en-US" dirty="0"/>
          </a:p>
        </p:txBody>
      </p:sp>
      <p:sp>
        <p:nvSpPr>
          <p:cNvPr id="20" name="Rectangle 19"/>
          <p:cNvSpPr/>
          <p:nvPr/>
        </p:nvSpPr>
        <p:spPr>
          <a:xfrm>
            <a:off x="1828800" y="6172200"/>
            <a:ext cx="1752600" cy="457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Professional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458200" cy="369332"/>
          </a:xfrm>
          <a:prstGeom prst="rect">
            <a:avLst/>
          </a:prstGeom>
          <a:noFill/>
        </p:spPr>
        <p:txBody>
          <a:bodyPr wrap="square" rtlCol="0">
            <a:spAutoFit/>
          </a:bodyPr>
          <a:lstStyle/>
          <a:p>
            <a:r>
              <a:rPr lang="en-US" b="1" dirty="0"/>
              <a:t>Which are the most valued data science skills?</a:t>
            </a:r>
            <a:endParaRPr lang="en-US" dirty="0"/>
          </a:p>
        </p:txBody>
      </p:sp>
      <p:sp>
        <p:nvSpPr>
          <p:cNvPr id="5" name="TextBox 4"/>
          <p:cNvSpPr txBox="1"/>
          <p:nvPr/>
        </p:nvSpPr>
        <p:spPr>
          <a:xfrm>
            <a:off x="228600" y="671691"/>
            <a:ext cx="8763000" cy="646331"/>
          </a:xfrm>
          <a:prstGeom prst="rect">
            <a:avLst/>
          </a:prstGeom>
          <a:noFill/>
        </p:spPr>
        <p:txBody>
          <a:bodyPr wrap="square" rtlCol="0">
            <a:spAutoFit/>
          </a:bodyPr>
          <a:lstStyle/>
          <a:p>
            <a:pPr marL="342900" indent="-342900">
              <a:buFont typeface="+mj-lt"/>
              <a:buAutoNum type="arabicPeriod"/>
            </a:pPr>
            <a:r>
              <a:rPr lang="en-US" dirty="0" smtClean="0"/>
              <a:t>Is </a:t>
            </a:r>
            <a:r>
              <a:rPr lang="en-US" dirty="0"/>
              <a:t>there a difference between what 'Learners' think are the important skills to learn and what employed Data Scientists say are the </a:t>
            </a:r>
            <a:r>
              <a:rPr lang="en-US" dirty="0" err="1"/>
              <a:t>skils</a:t>
            </a:r>
            <a:r>
              <a:rPr lang="en-US" dirty="0"/>
              <a:t> and tools they are using? (Betsy</a:t>
            </a:r>
            <a:r>
              <a:rPr lang="en-US" dirty="0" smtClean="0"/>
              <a:t>)</a:t>
            </a:r>
          </a:p>
        </p:txBody>
      </p:sp>
      <p:sp>
        <p:nvSpPr>
          <p:cNvPr id="6" name="Rectangle 5"/>
          <p:cNvSpPr/>
          <p:nvPr/>
        </p:nvSpPr>
        <p:spPr>
          <a:xfrm>
            <a:off x="990600" y="28194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Learner </a:t>
            </a:r>
            <a:endParaRPr lang="en-US" dirty="0"/>
          </a:p>
        </p:txBody>
      </p:sp>
      <p:cxnSp>
        <p:nvCxnSpPr>
          <p:cNvPr id="8" name="Straight Connector 7"/>
          <p:cNvCxnSpPr/>
          <p:nvPr/>
        </p:nvCxnSpPr>
        <p:spPr>
          <a:xfrm>
            <a:off x="4495800" y="1752600"/>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562600" y="28956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Employed</a:t>
            </a:r>
            <a:endParaRPr lang="en-US" dirty="0"/>
          </a:p>
        </p:txBody>
      </p:sp>
      <p:sp>
        <p:nvSpPr>
          <p:cNvPr id="11" name="TextBox 10"/>
          <p:cNvSpPr txBox="1"/>
          <p:nvPr/>
        </p:nvSpPr>
        <p:spPr>
          <a:xfrm>
            <a:off x="1828800" y="4800600"/>
            <a:ext cx="1524000" cy="1477328"/>
          </a:xfrm>
          <a:prstGeom prst="rect">
            <a:avLst/>
          </a:prstGeom>
          <a:noFill/>
        </p:spPr>
        <p:txBody>
          <a:bodyPr wrap="square" rtlCol="0">
            <a:spAutoFit/>
          </a:bodyPr>
          <a:lstStyle/>
          <a:p>
            <a:r>
              <a:rPr lang="en-US" dirty="0" smtClean="0"/>
              <a:t>Skills</a:t>
            </a:r>
          </a:p>
          <a:p>
            <a:pPr marL="342900" indent="-342900">
              <a:buFont typeface="+mj-lt"/>
              <a:buAutoNum type="arabicPeriod"/>
            </a:pPr>
            <a:r>
              <a:rPr lang="en-US" dirty="0" smtClean="0"/>
              <a:t>Tools</a:t>
            </a:r>
          </a:p>
          <a:p>
            <a:pPr marL="342900" indent="-342900">
              <a:buFont typeface="+mj-lt"/>
              <a:buAutoNum type="arabicPeriod"/>
            </a:pPr>
            <a:r>
              <a:rPr lang="en-US" dirty="0" smtClean="0"/>
              <a:t>Languages</a:t>
            </a:r>
          </a:p>
          <a:p>
            <a:pPr marL="342900" indent="-342900">
              <a:buFont typeface="+mj-lt"/>
              <a:buAutoNum type="arabicPeriod"/>
            </a:pPr>
            <a:r>
              <a:rPr lang="en-US" dirty="0" smtClean="0"/>
              <a:t>Platform</a:t>
            </a:r>
          </a:p>
          <a:p>
            <a:pPr marL="342900" indent="-342900">
              <a:buFont typeface="+mj-lt"/>
              <a:buAutoNum type="arabicPeriod"/>
            </a:pPr>
            <a:r>
              <a:rPr lang="en-US" dirty="0" smtClean="0"/>
              <a:t>Product </a:t>
            </a:r>
            <a:endParaRPr lang="en-US" dirty="0"/>
          </a:p>
        </p:txBody>
      </p:sp>
      <p:sp>
        <p:nvSpPr>
          <p:cNvPr id="12" name="TextBox 11"/>
          <p:cNvSpPr txBox="1"/>
          <p:nvPr/>
        </p:nvSpPr>
        <p:spPr>
          <a:xfrm>
            <a:off x="5562600" y="4800600"/>
            <a:ext cx="1524000" cy="1477328"/>
          </a:xfrm>
          <a:prstGeom prst="rect">
            <a:avLst/>
          </a:prstGeom>
          <a:noFill/>
        </p:spPr>
        <p:txBody>
          <a:bodyPr wrap="square" rtlCol="0">
            <a:spAutoFit/>
          </a:bodyPr>
          <a:lstStyle/>
          <a:p>
            <a:r>
              <a:rPr lang="en-US" dirty="0" smtClean="0"/>
              <a:t>Skills</a:t>
            </a:r>
          </a:p>
          <a:p>
            <a:pPr marL="342900" indent="-342900">
              <a:buFont typeface="+mj-lt"/>
              <a:buAutoNum type="arabicPeriod"/>
            </a:pPr>
            <a:r>
              <a:rPr lang="en-US" dirty="0" smtClean="0"/>
              <a:t>Tools</a:t>
            </a:r>
          </a:p>
          <a:p>
            <a:pPr marL="342900" indent="-342900">
              <a:buFont typeface="+mj-lt"/>
              <a:buAutoNum type="arabicPeriod"/>
            </a:pPr>
            <a:r>
              <a:rPr lang="en-US" dirty="0" smtClean="0"/>
              <a:t>Languages</a:t>
            </a:r>
          </a:p>
          <a:p>
            <a:pPr marL="342900" indent="-342900">
              <a:buFont typeface="+mj-lt"/>
              <a:buAutoNum type="arabicPeriod"/>
            </a:pPr>
            <a:r>
              <a:rPr lang="en-US" dirty="0" smtClean="0"/>
              <a:t>Platform</a:t>
            </a:r>
          </a:p>
          <a:p>
            <a:pPr marL="342900" indent="-342900">
              <a:buFont typeface="+mj-lt"/>
              <a:buAutoNum type="arabicPeriod"/>
            </a:pPr>
            <a:r>
              <a:rPr lang="en-US" dirty="0" smtClean="0"/>
              <a:t>Product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90600" y="11430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Approach</a:t>
            </a:r>
            <a:endParaRPr lang="en-US" dirty="0"/>
          </a:p>
        </p:txBody>
      </p:sp>
      <p:sp>
        <p:nvSpPr>
          <p:cNvPr id="11" name="Rectangle 10"/>
          <p:cNvSpPr/>
          <p:nvPr/>
        </p:nvSpPr>
        <p:spPr>
          <a:xfrm>
            <a:off x="5791200" y="1752600"/>
            <a:ext cx="2667000" cy="1676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Challenges</a:t>
            </a:r>
          </a:p>
          <a:p>
            <a:pPr marL="342900" indent="-342900">
              <a:buFont typeface="+mj-lt"/>
              <a:buAutoNum type="arabicPeriod"/>
            </a:pPr>
            <a:r>
              <a:rPr lang="en-US" dirty="0" smtClean="0"/>
              <a:t>Schedule</a:t>
            </a:r>
          </a:p>
          <a:p>
            <a:pPr marL="342900" indent="-342900">
              <a:buFont typeface="+mj-lt"/>
              <a:buAutoNum type="arabicPeriod"/>
            </a:pPr>
            <a:r>
              <a:rPr lang="en-US" dirty="0" smtClean="0"/>
              <a:t>Find the right data sources</a:t>
            </a:r>
          </a:p>
          <a:p>
            <a:pPr marL="342900" indent="-342900">
              <a:buFont typeface="+mj-lt"/>
              <a:buAutoNum type="arabicPeriod"/>
            </a:pPr>
            <a:r>
              <a:rPr lang="en-US" dirty="0" smtClean="0"/>
              <a:t>Right skills?</a:t>
            </a:r>
          </a:p>
          <a:p>
            <a:pPr marL="342900" indent="-342900">
              <a:buFont typeface="+mj-lt"/>
              <a:buAutoNum type="arabicPeriod"/>
            </a:pPr>
            <a:endParaRPr lang="en-US" dirty="0"/>
          </a:p>
        </p:txBody>
      </p:sp>
      <p:sp>
        <p:nvSpPr>
          <p:cNvPr id="13" name="Rectangle 12"/>
          <p:cNvSpPr/>
          <p:nvPr/>
        </p:nvSpPr>
        <p:spPr>
          <a:xfrm>
            <a:off x="609600" y="33528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a:t>
            </a:r>
            <a:endParaRPr lang="en-US" dirty="0"/>
          </a:p>
        </p:txBody>
      </p:sp>
      <p:sp>
        <p:nvSpPr>
          <p:cNvPr id="14" name="Rectangle 13"/>
          <p:cNvSpPr/>
          <p:nvPr/>
        </p:nvSpPr>
        <p:spPr>
          <a:xfrm>
            <a:off x="3124200" y="33528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Specific</a:t>
            </a:r>
            <a:endParaRPr lang="en-US" dirty="0"/>
          </a:p>
        </p:txBody>
      </p:sp>
      <p:cxnSp>
        <p:nvCxnSpPr>
          <p:cNvPr id="16" name="Straight Arrow Connector 15"/>
          <p:cNvCxnSpPr>
            <a:stCxn id="13" idx="3"/>
            <a:endCxn id="14" idx="1"/>
          </p:cNvCxnSpPr>
          <p:nvPr/>
        </p:nvCxnSpPr>
        <p:spPr>
          <a:xfrm>
            <a:off x="2286000" y="3733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Down Arrow 17"/>
          <p:cNvSpPr/>
          <p:nvPr/>
        </p:nvSpPr>
        <p:spPr>
          <a:xfrm>
            <a:off x="2057400" y="2209800"/>
            <a:ext cx="838200" cy="914400"/>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400800" y="41910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around</a:t>
            </a:r>
            <a:endParaRPr lang="en-US" dirty="0"/>
          </a:p>
        </p:txBody>
      </p:sp>
      <p:sp>
        <p:nvSpPr>
          <p:cNvPr id="21" name="Oval 20"/>
          <p:cNvSpPr/>
          <p:nvPr/>
        </p:nvSpPr>
        <p:spPr>
          <a:xfrm>
            <a:off x="4191000" y="5029200"/>
            <a:ext cx="2057400" cy="1295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588</Words>
  <Application>Microsoft Office PowerPoint</Application>
  <PresentationFormat>On-screen Show (4:3)</PresentationFormat>
  <Paragraphs>96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niteen kumar</dc:creator>
  <cp:lastModifiedBy>niteen kumar</cp:lastModifiedBy>
  <cp:revision>3</cp:revision>
  <dcterms:created xsi:type="dcterms:W3CDTF">2018-03-22T00:47:09Z</dcterms:created>
  <dcterms:modified xsi:type="dcterms:W3CDTF">2018-03-22T02:24:05Z</dcterms:modified>
</cp:coreProperties>
</file>