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98" r:id="rId23"/>
    <p:sldId id="299" r:id="rId24"/>
    <p:sldId id="280" r:id="rId25"/>
    <p:sldId id="281" r:id="rId26"/>
    <p:sldId id="282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300" r:id="rId36"/>
    <p:sldId id="301" r:id="rId37"/>
    <p:sldId id="302" r:id="rId3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4D2F6B30-892D-3E47-9AA9-E0D9D1E9F6D6}">
          <p14:sldIdLst/>
        </p14:section>
        <p14:section name="Sezione senza titolo" id="{03222BC9-50AC-5641-9A4E-56F8AF5F87C7}">
          <p14:sldIdLst>
            <p14:sldId id="256"/>
            <p14:sldId id="258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98"/>
            <p14:sldId id="299"/>
            <p14:sldId id="280"/>
            <p14:sldId id="281"/>
            <p14:sldId id="282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300"/>
            <p14:sldId id="301"/>
            <p14:sldId id="302"/>
          </p14:sldIdLst>
        </p14:section>
        <p14:section name="Sezione senza titolo" id="{8712A5E7-E034-0040-8C34-1BC46C75B9A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Style à thème 2 - Accentuation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Style à thème 2 - Accentuation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Stile con tema 1 - Color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7336" autoAdjust="0"/>
  </p:normalViewPr>
  <p:slideViewPr>
    <p:cSldViewPr>
      <p:cViewPr varScale="1">
        <p:scale>
          <a:sx n="75" d="100"/>
          <a:sy n="75" d="100"/>
        </p:scale>
        <p:origin x="123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37D74-C181-41DA-B2CC-0509BDCB1576}" type="datetimeFigureOut">
              <a:rPr lang="fr-FR" smtClean="0"/>
              <a:pPr/>
              <a:t>05/10/2015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702C6-0EB5-4F7F-9077-A815188B55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53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3789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15D43A5-E647-4DC6-B44C-520B650AC961}" type="slidenum">
              <a:rPr lang="fr-FR" smtClean="0"/>
              <a:pPr/>
              <a:t>6</a:t>
            </a:fld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884741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3891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3BFE93D-35EC-444D-A4FD-C149D1ACEA61}" type="slidenum">
              <a:rPr lang="fr-FR" smtClean="0"/>
              <a:pPr/>
              <a:t>10</a:t>
            </a:fld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197063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3994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31946CE-9A01-498B-9622-485A60F809B6}" type="slidenum">
              <a:rPr lang="fr-FR" smtClean="0"/>
              <a:pPr/>
              <a:t>12</a:t>
            </a:fld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498769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3056631"/>
            <a:ext cx="7177609" cy="1123337"/>
          </a:xfrm>
        </p:spPr>
        <p:txBody>
          <a:bodyPr>
            <a:normAutofit/>
          </a:bodyPr>
          <a:lstStyle>
            <a:lvl1pPr marL="0" indent="0" algn="l">
              <a:buNone/>
              <a:defRPr sz="2800" i="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4FFD5892-7259-4B36-9D1B-D8A878709325}" type="datetime1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51520" y="188640"/>
            <a:ext cx="6480720" cy="79208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Tytuł 9"/>
          <p:cNvSpPr>
            <a:spLocks noGrp="1"/>
          </p:cNvSpPr>
          <p:nvPr>
            <p:ph type="title"/>
          </p:nvPr>
        </p:nvSpPr>
        <p:spPr>
          <a:xfrm>
            <a:off x="1043608" y="1844824"/>
            <a:ext cx="7200800" cy="995784"/>
          </a:xfrm>
        </p:spPr>
        <p:txBody>
          <a:bodyPr>
            <a:normAutofit/>
          </a:bodyPr>
          <a:lstStyle>
            <a:lvl1pPr>
              <a:defRPr sz="5400" b="0" cap="none">
                <a:latin typeface="Segoe UI Light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6552728" cy="540000"/>
          </a:xfrm>
          <a:solidFill>
            <a:schemeClr val="accent6"/>
          </a:solidFill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800" b="1" dirty="0"/>
            </a:lvl1pPr>
          </a:lstStyle>
          <a:p>
            <a:pPr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520" y="980728"/>
            <a:ext cx="8640960" cy="4436789"/>
          </a:xfrm>
        </p:spPr>
        <p:txBody>
          <a:bodyPr>
            <a:normAutofit/>
          </a:bodyPr>
          <a:lstStyle>
            <a:lvl1pPr marL="0" indent="0">
              <a:buNone/>
              <a:defRPr sz="320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520" y="5589240"/>
            <a:ext cx="8640960" cy="648072"/>
          </a:xfrm>
        </p:spPr>
        <p:txBody>
          <a:bodyPr>
            <a:normAutofit/>
          </a:bodyPr>
          <a:lstStyle>
            <a:lvl1pPr marL="0" indent="0">
              <a:buNone/>
              <a:defRPr sz="1800" i="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6873-7AA2-4846-9BBC-4DC90039BBE8}" type="datetime1">
              <a:rPr lang="en-US" smtClean="0"/>
              <a:pPr/>
              <a:t>10/5/2015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7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692696"/>
            <a:ext cx="5220024" cy="5112568"/>
          </a:xfrm>
        </p:spPr>
        <p:txBody>
          <a:bodyPr/>
          <a:lstStyle>
            <a:lvl1pPr>
              <a:defRPr i="0"/>
            </a:lvl1pPr>
            <a:lvl2pPr>
              <a:defRPr i="0"/>
            </a:lvl2pPr>
            <a:lvl3pPr marL="1143000" indent="-228600">
              <a:buFont typeface="Wingdings" pitchFamily="2" charset="2"/>
              <a:buChar char="§"/>
              <a:defRPr i="0"/>
            </a:lvl3pPr>
            <a:lvl4pPr marL="1600200" indent="-228600">
              <a:buFont typeface="Courier New" pitchFamily="49" charset="0"/>
              <a:buChar char="o"/>
              <a:defRPr i="0"/>
            </a:lvl4pPr>
            <a:lvl5pPr>
              <a:defRPr i="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038886A-2D3D-4EAB-ADD9-7CDA3DD7703D}" type="datetime1">
              <a:rPr lang="en-US" smtClean="0"/>
              <a:pPr/>
              <a:t>10/5/2015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95536" y="692696"/>
            <a:ext cx="2675652" cy="1979466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3600">
                <a:latin typeface="Segoe UI Light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1920" y="1556792"/>
            <a:ext cx="4824536" cy="2016224"/>
          </a:xfrm>
        </p:spPr>
        <p:txBody>
          <a:bodyPr anchor="t">
            <a:normAutofit/>
          </a:bodyPr>
          <a:lstStyle>
            <a:lvl1pPr marL="0" indent="0">
              <a:buNone/>
              <a:defRPr sz="1800" i="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8A1AC278-476B-4D99-B96A-FF6AD8438B5F}" type="datetime1">
              <a:rPr lang="en-US" smtClean="0"/>
              <a:pPr/>
              <a:t>10/5/2015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159752" y="6356350"/>
            <a:ext cx="1876744" cy="365125"/>
          </a:xfrm>
        </p:spPr>
        <p:txBody>
          <a:bodyPr/>
          <a:lstStyle>
            <a:lvl1pPr algn="r">
              <a:defRPr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600" b="1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600">
                <a:latin typeface="Segoe UI Light" pitchFamily="34" charset="0"/>
              </a:defRPr>
            </a:lvl1pPr>
          </a:lstStyle>
          <a:p>
            <a:pPr lvl="0"/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7678624" cy="540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412776"/>
            <a:ext cx="3646966" cy="288142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pl-PL" i="0" smtClean="0"/>
            </a:lvl1pPr>
            <a:lvl2pPr>
              <a:defRPr lang="pl-PL" i="0" smtClean="0"/>
            </a:lvl2pPr>
            <a:lvl3pPr>
              <a:defRPr lang="pl-PL" i="0" smtClean="0"/>
            </a:lvl3pPr>
            <a:lvl4pPr>
              <a:defRPr lang="pl-PL" i="0" smtClean="0"/>
            </a:lvl4pPr>
            <a:lvl5pPr>
              <a:defRPr lang="en-US" i="0" dirty="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412798"/>
            <a:ext cx="3639311" cy="288139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pl-PL" i="0" dirty="0" smtClean="0"/>
            </a:lvl1pPr>
            <a:lvl2pPr>
              <a:defRPr lang="pl-PL" i="0" dirty="0" smtClean="0"/>
            </a:lvl2pPr>
            <a:lvl3pPr>
              <a:defRPr lang="pl-PL" i="0" dirty="0" smtClean="0"/>
            </a:lvl3pPr>
            <a:lvl4pPr>
              <a:defRPr lang="pl-PL" i="0" dirty="0" smtClean="0"/>
            </a:lvl4pPr>
            <a:lvl5pPr>
              <a:defRPr lang="en-US" i="0" dirty="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DBBE-F421-4A7D-AB01-C4174A4D0880}" type="datetime1">
              <a:rPr lang="en-US" smtClean="0"/>
              <a:pPr/>
              <a:t>10/5/2015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1"/>
            <a:ext cx="7678624" cy="540000"/>
          </a:xfrm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800" dirty="0"/>
            </a:lvl1pPr>
          </a:lstStyle>
          <a:p>
            <a:pPr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412776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357339"/>
            <a:ext cx="3638550" cy="288289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pl-PL" i="0" smtClean="0"/>
            </a:lvl1pPr>
            <a:lvl2pPr>
              <a:defRPr lang="pl-PL" i="0" smtClean="0"/>
            </a:lvl2pPr>
            <a:lvl3pPr>
              <a:defRPr lang="pl-PL" i="0" smtClean="0"/>
            </a:lvl3pPr>
            <a:lvl4pPr>
              <a:defRPr lang="pl-PL" i="0" smtClean="0"/>
            </a:lvl4pPr>
            <a:lvl5pPr>
              <a:defRPr lang="en-US" i="0" dirty="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412776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357339"/>
            <a:ext cx="3651250" cy="28829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pl-PL" i="0" smtClean="0"/>
            </a:lvl1pPr>
            <a:lvl2pPr>
              <a:defRPr lang="pl-PL" i="0" smtClean="0"/>
            </a:lvl2pPr>
            <a:lvl3pPr>
              <a:defRPr lang="pl-PL" i="0" smtClean="0"/>
            </a:lvl3pPr>
            <a:lvl4pPr>
              <a:defRPr lang="pl-PL" i="0" smtClean="0"/>
            </a:lvl4pPr>
            <a:lvl5pPr>
              <a:defRPr lang="en-US" i="0" dirty="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8A2E-6BE9-42BF-A9E5-545E0ED10089}" type="datetime1">
              <a:rPr lang="en-US" smtClean="0"/>
              <a:pPr/>
              <a:t>10/5/2015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412777"/>
            <a:ext cx="3654425" cy="28892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pl-PL" i="0" smtClean="0"/>
            </a:lvl1pPr>
            <a:lvl2pPr>
              <a:defRPr lang="pl-PL" i="0" smtClean="0"/>
            </a:lvl2pPr>
            <a:lvl3pPr>
              <a:defRPr lang="pl-PL" i="0" smtClean="0"/>
            </a:lvl3pPr>
            <a:lvl4pPr>
              <a:defRPr lang="pl-PL" i="0" smtClean="0"/>
            </a:lvl4pPr>
            <a:lvl5pPr>
              <a:defRPr lang="en-US" i="0" dirty="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12000"/>
            <a:ext cx="7678624" cy="540000"/>
          </a:xfrm>
        </p:spPr>
        <p:txBody>
          <a:bodyPr anchor="t">
            <a:noAutofit/>
          </a:bodyPr>
          <a:lstStyle>
            <a:lvl1pPr algn="l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12776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 i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5CB8-125E-4B25-AE7E-E060E1512E50}" type="datetime1">
              <a:rPr lang="en-US" smtClean="0"/>
              <a:pPr/>
              <a:t>10/5/2015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3922E262-842E-4628-AEEB-269BDA082E40}" type="datetime1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4" y="1554480"/>
            <a:ext cx="6480720" cy="1979466"/>
          </a:xfrm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600" dirty="0">
                <a:latin typeface="Segoe UI Light" pitchFamily="34" charset="0"/>
              </a:defRPr>
            </a:lvl1pPr>
          </a:lstStyle>
          <a:p>
            <a:pPr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30DA-60E4-496C-BC47-9BE4F4CE6666}" type="datetime1">
              <a:rPr lang="en-US" smtClean="0"/>
              <a:pPr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39552" y="6356350"/>
            <a:ext cx="5632648" cy="365125"/>
          </a:xfrm>
        </p:spPr>
        <p:txBody>
          <a:bodyPr vert="horz" lIns="91440" tIns="45720" rIns="91440" bIns="45720" rtlCol="0" anchor="t"/>
          <a:lstStyle>
            <a:lvl1pPr>
              <a:defRPr lang="pl-PL" smtClean="0"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56752"/>
            <a:ext cx="7704856" cy="540000"/>
          </a:xfrm>
          <a:solidFill>
            <a:schemeClr val="accent6"/>
          </a:solidFill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800" b="1" dirty="0"/>
            </a:lvl1pPr>
          </a:lstStyle>
          <a:p>
            <a:pPr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484784"/>
            <a:ext cx="5627687" cy="4220765"/>
          </a:xfrm>
        </p:spPr>
        <p:txBody>
          <a:bodyPr/>
          <a:lstStyle>
            <a:lvl1pPr marL="0" indent="0">
              <a:buNone/>
              <a:defRPr sz="320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544" y="1484784"/>
            <a:ext cx="2160240" cy="4176464"/>
          </a:xfrm>
        </p:spPr>
        <p:txBody>
          <a:bodyPr>
            <a:normAutofit/>
          </a:bodyPr>
          <a:lstStyle>
            <a:lvl1pPr marL="0" indent="0">
              <a:buNone/>
              <a:defRPr sz="1800" i="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42F8-4EBC-44D3-8336-B9C84AB36043}" type="datetime1">
              <a:rPr lang="en-US" smtClean="0"/>
              <a:pPr/>
              <a:t>10/5/2015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1554480"/>
            <a:ext cx="2675652" cy="1979466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5294064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5AF13443-A946-4243-9DC6-243941B9CF2C}" type="datetime1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544" y="6356350"/>
            <a:ext cx="338437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 lang="en-US" sz="1600" b="1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356350"/>
            <a:ext cx="93610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en-US" sz="1200" smtClean="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7" name="Picture 2" descr="C:\Users\jw\Documents\Visual Studio 2010\Projects\JSBubbles\JSBubbles.Game\images\themes\metro\Nex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206" y="638613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817" y="6381328"/>
            <a:ext cx="400106" cy="400106"/>
          </a:xfrm>
          <a:prstGeom prst="rect">
            <a:avLst/>
          </a:prstGeom>
        </p:spPr>
      </p:pic>
      <p:pic>
        <p:nvPicPr>
          <p:cNvPr id="9" name="Obraz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085" y="6386106"/>
            <a:ext cx="400106" cy="400106"/>
          </a:xfrm>
          <a:prstGeom prst="rect">
            <a:avLst/>
          </a:prstGeom>
        </p:spPr>
      </p:pic>
      <p:pic>
        <p:nvPicPr>
          <p:cNvPr id="10" name="Obraz 9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977" y="6376580"/>
            <a:ext cx="419159" cy="419159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3600" b="0" kern="1200" cap="none" baseline="0" dirty="0">
          <a:solidFill>
            <a:schemeClr val="tx1"/>
          </a:solidFill>
          <a:latin typeface="Segoe UI Light" pitchFamily="34" charset="0"/>
          <a:ea typeface="+mj-ea"/>
          <a:cs typeface="Calibri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542082" y="2945353"/>
            <a:ext cx="8422406" cy="1650926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fr-FR" sz="4000" b="1" dirty="0" smtClean="0"/>
              <a:t>Chapitre 6 : </a:t>
            </a:r>
            <a:r>
              <a:rPr lang="fr-FR" sz="4000" b="1" kern="0" dirty="0" smtClean="0"/>
              <a:t>Les Exceptions</a:t>
            </a:r>
            <a:endParaRPr lang="fr-FR" sz="4000" dirty="0"/>
          </a:p>
        </p:txBody>
      </p:sp>
      <p:sp>
        <p:nvSpPr>
          <p:cNvPr id="11" name="Rectangle 110"/>
          <p:cNvSpPr txBox="1">
            <a:spLocks noChangeArrowheads="1"/>
          </p:cNvSpPr>
          <p:nvPr/>
        </p:nvSpPr>
        <p:spPr>
          <a:xfrm>
            <a:off x="6169594" y="5301208"/>
            <a:ext cx="4427538" cy="54451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5400" b="0" kern="1200" cap="none" baseline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UY" sz="2800" b="1" dirty="0" smtClean="0"/>
              <a:t>Equipe JAVA</a:t>
            </a:r>
            <a:endParaRPr lang="es-ES" sz="2800" b="1" dirty="0" smtClean="0"/>
          </a:p>
        </p:txBody>
      </p:sp>
      <p:sp>
        <p:nvSpPr>
          <p:cNvPr id="13" name="Rectangle 122"/>
          <p:cNvSpPr>
            <a:spLocks noChangeArrowheads="1"/>
          </p:cNvSpPr>
          <p:nvPr/>
        </p:nvSpPr>
        <p:spPr bwMode="auto">
          <a:xfrm>
            <a:off x="183329" y="6165304"/>
            <a:ext cx="3773093" cy="57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s-UY" sz="2000" b="1" dirty="0" err="1">
                <a:latin typeface="Segoe UI Light" pitchFamily="34" charset="0"/>
                <a:ea typeface="+mj-ea"/>
                <a:cs typeface="Calibri" pitchFamily="34" charset="0"/>
              </a:rPr>
              <a:t>Année</a:t>
            </a:r>
            <a:r>
              <a:rPr lang="es-UY" sz="2000" b="1" dirty="0">
                <a:latin typeface="Segoe UI Light" pitchFamily="34" charset="0"/>
                <a:ea typeface="+mj-ea"/>
                <a:cs typeface="Calibri" pitchFamily="34" charset="0"/>
              </a:rPr>
              <a:t> </a:t>
            </a:r>
            <a:r>
              <a:rPr lang="es-UY" sz="2000" b="1" dirty="0" err="1">
                <a:latin typeface="Segoe UI Light" pitchFamily="34" charset="0"/>
                <a:ea typeface="+mj-ea"/>
                <a:cs typeface="Calibri" pitchFamily="34" charset="0"/>
              </a:rPr>
              <a:t>universitaire</a:t>
            </a:r>
            <a:r>
              <a:rPr lang="es-UY" sz="2000" b="1" dirty="0">
                <a:latin typeface="Segoe UI Light" pitchFamily="34" charset="0"/>
                <a:ea typeface="+mj-ea"/>
                <a:cs typeface="Calibri" pitchFamily="34" charset="0"/>
              </a:rPr>
              <a:t> </a:t>
            </a:r>
            <a:r>
              <a:rPr lang="es-UY" sz="2000" b="1" dirty="0" smtClean="0">
                <a:latin typeface="Segoe UI Light" pitchFamily="34" charset="0"/>
                <a:ea typeface="+mj-ea"/>
                <a:cs typeface="Calibri" pitchFamily="34" charset="0"/>
              </a:rPr>
              <a:t>2015-2016</a:t>
            </a:r>
            <a:endParaRPr lang="es-ES" sz="2000" b="1" dirty="0">
              <a:latin typeface="Segoe UI Light" pitchFamily="34" charset="0"/>
              <a:ea typeface="+mj-ea"/>
              <a:cs typeface="Calibri" pitchFamily="34" charset="0"/>
            </a:endParaRPr>
          </a:p>
        </p:txBody>
      </p:sp>
      <p:sp>
        <p:nvSpPr>
          <p:cNvPr id="15" name="ZoneTexte 8"/>
          <p:cNvSpPr txBox="1">
            <a:spLocks noChangeArrowheads="1"/>
          </p:cNvSpPr>
          <p:nvPr/>
        </p:nvSpPr>
        <p:spPr bwMode="auto">
          <a:xfrm>
            <a:off x="796441" y="1987600"/>
            <a:ext cx="79136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800" b="1" dirty="0"/>
              <a:t>Conception par Objet et Programmation Java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76" y="201086"/>
            <a:ext cx="3200400" cy="1428750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1"/>
          <p:cNvSpPr txBox="1">
            <a:spLocks/>
          </p:cNvSpPr>
          <p:nvPr/>
        </p:nvSpPr>
        <p:spPr bwMode="auto">
          <a:xfrm>
            <a:off x="792163" y="71438"/>
            <a:ext cx="8256587" cy="92868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 fontScale="82500" lnSpcReduction="10000"/>
          </a:bodyPr>
          <a:lstStyle>
            <a:defPPr>
              <a:defRPr lang="pl-PL"/>
            </a:defPPr>
            <a:lvl1pPr algn="ctr">
              <a:spcBef>
                <a:spcPct val="0"/>
              </a:spcBef>
              <a:buNone/>
              <a:defRPr sz="5400" b="0" cap="none" baseline="0">
                <a:latin typeface="Segoe UI Light" pitchFamily="34" charset="0"/>
                <a:ea typeface="+mj-ea"/>
                <a:cs typeface="Calibri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Exemple d’Exception(Utilisateur)</a:t>
            </a:r>
          </a:p>
        </p:txBody>
      </p:sp>
      <p:sp>
        <p:nvSpPr>
          <p:cNvPr id="9219" name="Rectangle 1"/>
          <p:cNvSpPr>
            <a:spLocks noChangeArrowheads="1"/>
          </p:cNvSpPr>
          <p:nvPr/>
        </p:nvSpPr>
        <p:spPr bwMode="auto">
          <a:xfrm>
            <a:off x="395288" y="1595438"/>
            <a:ext cx="8424862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fr-FR" sz="2400" dirty="0">
                <a:solidFill>
                  <a:schemeClr val="bg1"/>
                </a:solidFill>
              </a:rPr>
              <a:t>Il est également possible de déclencher </a:t>
            </a:r>
            <a:r>
              <a:rPr lang="fr-FR" sz="2400" b="1" dirty="0">
                <a:solidFill>
                  <a:schemeClr val="accent6"/>
                </a:solidFill>
              </a:rPr>
              <a:t>nos propres exceptions</a:t>
            </a:r>
            <a:r>
              <a:rPr lang="fr-FR" sz="2400" dirty="0">
                <a:solidFill>
                  <a:schemeClr val="bg1"/>
                </a:solidFill>
              </a:rPr>
              <a:t>, qu'elles soient instances de classes fournies par l'API Java, ou de nos propres classes: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fr-FR" dirty="0"/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163" y="3213100"/>
            <a:ext cx="77406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ZoneTexte 6"/>
          <p:cNvSpPr txBox="1">
            <a:spLocks noChangeArrowheads="1"/>
          </p:cNvSpPr>
          <p:nvPr/>
        </p:nvSpPr>
        <p:spPr bwMode="auto">
          <a:xfrm>
            <a:off x="395288" y="4841875"/>
            <a:ext cx="8785225" cy="153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400" dirty="0">
                <a:solidFill>
                  <a:schemeClr val="bg2"/>
                </a:solidFill>
              </a:rPr>
              <a:t>Le mot-clé </a:t>
            </a:r>
            <a:r>
              <a:rPr lang="fr-FR" sz="2400" u="sng" dirty="0" err="1">
                <a:solidFill>
                  <a:schemeClr val="accent6"/>
                </a:solidFill>
              </a:rPr>
              <a:t>throw</a:t>
            </a:r>
            <a:r>
              <a:rPr lang="fr-FR" sz="2400" dirty="0">
                <a:solidFill>
                  <a:schemeClr val="bg2"/>
                </a:solidFill>
              </a:rPr>
              <a:t> fait partie des mots-clés réservés du langage Java, et il permet de forcer la génération d'une exception, représentée par l'objet qu'on lui passe en paramètre</a:t>
            </a:r>
            <a:r>
              <a:rPr lang="fr-FR" sz="2800" dirty="0">
                <a:solidFill>
                  <a:schemeClr val="bg2"/>
                </a:solidFill>
              </a:rPr>
              <a:t>.</a:t>
            </a:r>
          </a:p>
          <a:p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9222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DF53D7-FA95-4192-85B6-0385EE793AD9}" type="slidenum">
              <a:rPr lang="es-ES" smtClean="0"/>
              <a:pPr/>
              <a:t>10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5727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068638"/>
            <a:ext cx="9144000" cy="1873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684213" y="3068638"/>
            <a:ext cx="574675" cy="1873250"/>
          </a:xfrm>
          <a:prstGeom prst="rect">
            <a:avLst/>
          </a:prstGeom>
          <a:solidFill>
            <a:srgbClr val="FDCF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450" y="3433763"/>
            <a:ext cx="7953375" cy="1143000"/>
          </a:xfrm>
        </p:spPr>
        <p:txBody>
          <a:bodyPr/>
          <a:lstStyle/>
          <a:p>
            <a:pPr>
              <a:defRPr/>
            </a:pP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d’exceptions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45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3C413A2C-DC83-4104-89B7-3A5FA7384E64}" type="slidenum">
              <a:rPr lang="es-ES" smtClean="0"/>
              <a:pPr/>
              <a:t>11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48867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1"/>
          <p:cNvSpPr txBox="1">
            <a:spLocks/>
          </p:cNvSpPr>
          <p:nvPr/>
        </p:nvSpPr>
        <p:spPr bwMode="auto">
          <a:xfrm>
            <a:off x="395536" y="71438"/>
            <a:ext cx="8497639" cy="92868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 fontScale="97500"/>
          </a:bodyPr>
          <a:lstStyle>
            <a:defPPr>
              <a:defRPr lang="pl-PL"/>
            </a:defPPr>
            <a:lvl1pPr algn="ctr">
              <a:spcBef>
                <a:spcPct val="0"/>
              </a:spcBef>
              <a:buNone/>
              <a:defRPr sz="5400" b="0" cap="none" baseline="0">
                <a:latin typeface="Segoe UI Light" pitchFamily="34" charset="0"/>
                <a:ea typeface="+mj-ea"/>
                <a:cs typeface="Calibri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sz="4400" dirty="0"/>
              <a:t>Hiérarchie</a:t>
            </a:r>
            <a:r>
              <a:rPr lang="en-US" sz="4400" dirty="0"/>
              <a:t> des exceptions</a:t>
            </a:r>
            <a:endParaRPr lang="fr-FR" sz="4400" dirty="0"/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913" y="1511300"/>
            <a:ext cx="6911975" cy="479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2CA1DD-3157-4CDE-AE40-C72B3D9E2824}" type="slidenum">
              <a:rPr lang="es-ES" smtClean="0"/>
              <a:pPr/>
              <a:t>12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402569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755650" y="1268413"/>
            <a:ext cx="7777163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fr-FR" b="1" u="sng"/>
              <a:t>Les exceptions standards :</a:t>
            </a:r>
          </a:p>
          <a:p>
            <a:r>
              <a:rPr lang="fr-FR"/>
              <a:t>Java fournit de nombreuses classes prédéfinies, </a:t>
            </a:r>
            <a:r>
              <a:rPr lang="fr-FR" b="1" u="sng"/>
              <a:t>dérivées de la classe </a:t>
            </a:r>
            <a:r>
              <a:rPr lang="fr-FR" b="1" i="1" u="sng"/>
              <a:t>Exception</a:t>
            </a:r>
            <a:r>
              <a:rPr lang="fr-FR"/>
              <a:t>, qui sont utilisées par certaines méthodes standard ; par exemple, la classe </a:t>
            </a:r>
            <a:r>
              <a:rPr lang="fr-FR" b="1" i="1"/>
              <a:t>IOException</a:t>
            </a:r>
            <a:r>
              <a:rPr lang="fr-FR"/>
              <a:t> est utilisée par les méthodes d’entrées-sorties.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2675" y="2613025"/>
            <a:ext cx="3778250" cy="3857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25" y="3246438"/>
            <a:ext cx="3208338" cy="242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14" name="Titre 1"/>
          <p:cNvSpPr txBox="1">
            <a:spLocks/>
          </p:cNvSpPr>
          <p:nvPr/>
        </p:nvSpPr>
        <p:spPr bwMode="auto">
          <a:xfrm>
            <a:off x="539553" y="196850"/>
            <a:ext cx="8280598" cy="92868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 fontScale="82500" lnSpcReduction="10000"/>
          </a:bodyPr>
          <a:lstStyle>
            <a:defPPr>
              <a:defRPr lang="pl-PL"/>
            </a:defPPr>
            <a:lvl1pPr algn="ctr">
              <a:spcBef>
                <a:spcPct val="0"/>
              </a:spcBef>
              <a:buNone/>
              <a:defRPr sz="5400" b="0" cap="none" baseline="0">
                <a:latin typeface="Segoe UI Light" pitchFamily="34" charset="0"/>
                <a:ea typeface="+mj-ea"/>
                <a:cs typeface="Calibri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Les types </a:t>
            </a:r>
            <a:r>
              <a:rPr lang="fr-FR" dirty="0" smtClean="0"/>
              <a:t>d’Exceptions(1/3)</a:t>
            </a:r>
            <a:r>
              <a:rPr lang="en-US" dirty="0"/>
              <a:t>		</a:t>
            </a:r>
            <a:endParaRPr lang="fr-FR" dirty="0"/>
          </a:p>
        </p:txBody>
      </p:sp>
      <p:sp>
        <p:nvSpPr>
          <p:cNvPr id="12294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C42BEC-7BFF-4D43-8C2B-3223257B058E}" type="slidenum">
              <a:rPr lang="es-ES" smtClean="0"/>
              <a:pPr/>
              <a:t>13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425680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ce réservé du contenu 2"/>
          <p:cNvSpPr txBox="1">
            <a:spLocks/>
          </p:cNvSpPr>
          <p:nvPr/>
        </p:nvSpPr>
        <p:spPr bwMode="auto">
          <a:xfrm>
            <a:off x="295275" y="1125538"/>
            <a:ext cx="8740775" cy="552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2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Throwable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>
                <a:solidFill>
                  <a:schemeClr val="bg1"/>
                </a:solidFill>
              </a:rPr>
              <a:t>est la classe de base, à partir de laquelle vont dériver toutes les exceptions.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2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</a:t>
            </a:r>
            <a:r>
              <a:rPr lang="fr-FR" sz="2000" dirty="0">
                <a:solidFill>
                  <a:schemeClr val="bg1"/>
                </a:solidFill>
              </a:rPr>
              <a:t>: Elle gère les erreurs liées à la machine virtuelle (</a:t>
            </a:r>
            <a:r>
              <a:rPr lang="fr-FR" sz="2000" dirty="0" err="1">
                <a:solidFill>
                  <a:schemeClr val="bg1"/>
                </a:solidFill>
              </a:rPr>
              <a:t>LinkageError</a:t>
            </a:r>
            <a:r>
              <a:rPr lang="fr-FR" sz="2000" dirty="0">
                <a:solidFill>
                  <a:schemeClr val="bg1"/>
                </a:solidFill>
              </a:rPr>
              <a:t>, </a:t>
            </a:r>
            <a:r>
              <a:rPr lang="fr-FR" sz="2000" dirty="0" err="1">
                <a:solidFill>
                  <a:schemeClr val="bg1"/>
                </a:solidFill>
              </a:rPr>
              <a:t>ThreadDeath</a:t>
            </a:r>
            <a:r>
              <a:rPr lang="fr-FR" sz="2000" dirty="0">
                <a:solidFill>
                  <a:schemeClr val="bg1"/>
                </a:solidFill>
              </a:rPr>
              <a:t> etc.)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</a:t>
            </a:r>
            <a:r>
              <a:rPr lang="fr-FR" sz="2000" dirty="0">
                <a:solidFill>
                  <a:schemeClr val="bg1"/>
                </a:solidFill>
              </a:rPr>
              <a:t>: contient l'ensemble des exceptions gérées par le</a:t>
            </a:r>
          </a:p>
          <a:p>
            <a:pPr eaLnBrk="0" hangingPunct="0">
              <a:spcBef>
                <a:spcPct val="20000"/>
              </a:spcBef>
            </a:pPr>
            <a:r>
              <a:rPr lang="fr-FR" sz="2000" dirty="0" smtClean="0">
                <a:solidFill>
                  <a:schemeClr val="bg1"/>
                </a:solidFill>
              </a:rPr>
              <a:t>     Programmeur </a:t>
            </a:r>
            <a:r>
              <a:rPr lang="fr-FR" sz="2000" dirty="0">
                <a:solidFill>
                  <a:schemeClr val="bg1"/>
                </a:solidFill>
              </a:rPr>
              <a:t>(</a:t>
            </a:r>
            <a:r>
              <a:rPr lang="fr-FR" sz="2000" dirty="0" err="1">
                <a:solidFill>
                  <a:schemeClr val="bg1"/>
                </a:solidFill>
              </a:rPr>
              <a:t>ArithmeticException</a:t>
            </a:r>
            <a:r>
              <a:rPr lang="fr-FR" sz="2000" dirty="0">
                <a:solidFill>
                  <a:schemeClr val="bg1"/>
                </a:solidFill>
              </a:rPr>
              <a:t> etc.).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2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RunTimeException</a:t>
            </a:r>
            <a:r>
              <a:rPr lang="fr-FR" sz="2000" dirty="0">
                <a:solidFill>
                  <a:schemeClr val="bg1"/>
                </a:solidFill>
              </a:rPr>
              <a:t>: regroupe les erreurs de base(</a:t>
            </a:r>
            <a:r>
              <a:rPr lang="fr-FR" sz="2000" dirty="0" err="1">
                <a:solidFill>
                  <a:schemeClr val="bg1"/>
                </a:solidFill>
              </a:rPr>
              <a:t>Arithmetic</a:t>
            </a:r>
            <a:r>
              <a:rPr lang="fr-FR" sz="2000" dirty="0">
                <a:solidFill>
                  <a:schemeClr val="bg1"/>
                </a:solidFill>
              </a:rPr>
              <a:t>, etc.)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2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IOException</a:t>
            </a:r>
            <a:r>
              <a:rPr lang="fr-FR" sz="2000" dirty="0">
                <a:solidFill>
                  <a:schemeClr val="bg1"/>
                </a:solidFill>
              </a:rPr>
              <a:t>: regroupe les erreurs entrée/sortie.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2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</a:t>
            </a:r>
            <a:r>
              <a:rPr lang="fr-FR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 </a:t>
            </a:r>
            <a:r>
              <a:rPr lang="fr-FR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RunTimeException</a:t>
            </a:r>
            <a:r>
              <a:rPr lang="fr-FR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dirty="0">
                <a:solidFill>
                  <a:schemeClr val="bg1"/>
                </a:solidFill>
              </a:rPr>
              <a:t>appartiennent à la catégorie</a:t>
            </a:r>
          </a:p>
          <a:p>
            <a:pPr eaLnBrk="0" hangingPunct="0">
              <a:spcBef>
                <a:spcPct val="20000"/>
              </a:spcBef>
            </a:pPr>
            <a:r>
              <a:rPr lang="fr-FR" sz="2000" dirty="0" smtClean="0">
                <a:solidFill>
                  <a:schemeClr val="bg1"/>
                </a:solidFill>
              </a:rPr>
              <a:t>     «</a:t>
            </a:r>
            <a:r>
              <a:rPr lang="fr-FR" sz="2000" dirty="0">
                <a:solidFill>
                  <a:schemeClr val="bg1"/>
                </a:solidFill>
              </a:rPr>
              <a:t> </a:t>
            </a:r>
            <a:r>
              <a:rPr lang="fr-FR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uncheked</a:t>
            </a:r>
            <a:r>
              <a:rPr lang="fr-FR" sz="2000" dirty="0">
                <a:solidFill>
                  <a:schemeClr val="bg1"/>
                </a:solidFill>
              </a:rPr>
              <a:t> » donc "</a:t>
            </a:r>
            <a:r>
              <a:rPr lang="fr-FR" sz="2000" dirty="0" err="1">
                <a:solidFill>
                  <a:schemeClr val="bg1"/>
                </a:solidFill>
              </a:rPr>
              <a:t>throws</a:t>
            </a:r>
            <a:r>
              <a:rPr lang="fr-FR" sz="2000" dirty="0">
                <a:solidFill>
                  <a:schemeClr val="bg1"/>
                </a:solidFill>
              </a:rPr>
              <a:t>" n'est pas nécessaire à coté de la</a:t>
            </a:r>
          </a:p>
          <a:p>
            <a:pPr eaLnBrk="0" hangingPunct="0">
              <a:spcBef>
                <a:spcPct val="20000"/>
              </a:spcBef>
            </a:pPr>
            <a:r>
              <a:rPr lang="fr-FR" sz="2000" dirty="0" smtClean="0">
                <a:solidFill>
                  <a:schemeClr val="bg1"/>
                </a:solidFill>
              </a:rPr>
              <a:t>    méthode </a:t>
            </a:r>
            <a:r>
              <a:rPr lang="fr-FR" sz="2000" dirty="0">
                <a:solidFill>
                  <a:schemeClr val="bg1"/>
                </a:solidFill>
              </a:rPr>
              <a:t>qui lance une exception  de cette catégorie là.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Toutes les autres </a:t>
            </a:r>
            <a:r>
              <a:rPr lang="fr-FR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exceptions </a:t>
            </a:r>
            <a:r>
              <a:rPr lang="fr-FR" sz="2000" dirty="0">
                <a:solidFill>
                  <a:schemeClr val="bg1"/>
                </a:solidFill>
              </a:rPr>
              <a:t>(y compris donc celles créées par le</a:t>
            </a:r>
          </a:p>
          <a:p>
            <a:pPr eaLnBrk="0" hangingPunct="0">
              <a:spcBef>
                <a:spcPct val="20000"/>
              </a:spcBef>
            </a:pPr>
            <a:r>
              <a:rPr lang="fr-FR" sz="2000" dirty="0" smtClean="0">
                <a:solidFill>
                  <a:schemeClr val="bg1"/>
                </a:solidFill>
              </a:rPr>
              <a:t>     programmeur</a:t>
            </a:r>
            <a:r>
              <a:rPr lang="fr-FR" sz="2000" dirty="0">
                <a:solidFill>
                  <a:schemeClr val="bg1"/>
                </a:solidFill>
              </a:rPr>
              <a:t>) appartiennent à la catégorie des "</a:t>
            </a:r>
            <a:r>
              <a:rPr lang="fr-FR" sz="2000" dirty="0" err="1">
                <a:solidFill>
                  <a:schemeClr val="bg1"/>
                </a:solidFill>
              </a:rPr>
              <a:t>checked</a:t>
            </a:r>
            <a:r>
              <a:rPr lang="fr-FR" sz="2000" dirty="0">
                <a:solidFill>
                  <a:schemeClr val="bg1"/>
                </a:solidFill>
              </a:rPr>
              <a:t>" où </a:t>
            </a:r>
          </a:p>
          <a:p>
            <a:pPr eaLnBrk="0" hangingPunct="0">
              <a:spcBef>
                <a:spcPct val="20000"/>
              </a:spcBef>
            </a:pPr>
            <a:r>
              <a:rPr lang="fr-FR" sz="2000" dirty="0" smtClean="0">
                <a:solidFill>
                  <a:schemeClr val="bg1"/>
                </a:solidFill>
              </a:rPr>
              <a:t>     l'utilisation </a:t>
            </a:r>
            <a:r>
              <a:rPr lang="fr-FR" sz="2000" dirty="0">
                <a:solidFill>
                  <a:schemeClr val="bg1"/>
                </a:solidFill>
              </a:rPr>
              <a:t>de "</a:t>
            </a:r>
            <a:r>
              <a:rPr lang="fr-FR" sz="2000" dirty="0" err="1">
                <a:solidFill>
                  <a:schemeClr val="bg1"/>
                </a:solidFill>
              </a:rPr>
              <a:t>throws</a:t>
            </a:r>
            <a:r>
              <a:rPr lang="fr-FR" sz="2000" dirty="0">
                <a:solidFill>
                  <a:schemeClr val="bg1"/>
                </a:solidFill>
              </a:rPr>
              <a:t>" est exigée.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 bwMode="auto">
          <a:xfrm>
            <a:off x="611561" y="196850"/>
            <a:ext cx="8208590" cy="92868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 fontScale="82500" lnSpcReduction="10000"/>
          </a:bodyPr>
          <a:lstStyle>
            <a:defPPr>
              <a:defRPr lang="pl-PL"/>
            </a:defPPr>
            <a:lvl1pPr algn="ctr">
              <a:spcBef>
                <a:spcPct val="0"/>
              </a:spcBef>
              <a:buNone/>
              <a:defRPr sz="5400" b="0" cap="none" baseline="0">
                <a:latin typeface="Segoe UI Light" pitchFamily="34" charset="0"/>
                <a:ea typeface="+mj-ea"/>
                <a:cs typeface="Calibri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Les types d’Exceptions</a:t>
            </a:r>
            <a:r>
              <a:rPr lang="en-US" dirty="0"/>
              <a:t>	</a:t>
            </a:r>
            <a:r>
              <a:rPr lang="en-US" dirty="0" smtClean="0"/>
              <a:t>(2/3)</a:t>
            </a:r>
            <a:r>
              <a:rPr lang="en-US" dirty="0"/>
              <a:t>	</a:t>
            </a:r>
            <a:endParaRPr lang="fr-FR" dirty="0"/>
          </a:p>
        </p:txBody>
      </p:sp>
      <p:sp>
        <p:nvSpPr>
          <p:cNvPr id="1331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12483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 bwMode="auto">
          <a:xfrm>
            <a:off x="683569" y="196850"/>
            <a:ext cx="8136582" cy="92868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 fontScale="82500" lnSpcReduction="10000"/>
          </a:bodyPr>
          <a:lstStyle>
            <a:defPPr>
              <a:defRPr lang="pl-PL"/>
            </a:defPPr>
            <a:lvl1pPr algn="ctr">
              <a:spcBef>
                <a:spcPct val="0"/>
              </a:spcBef>
              <a:buNone/>
              <a:defRPr sz="5400" b="0" cap="none" baseline="0">
                <a:latin typeface="Segoe UI Light" pitchFamily="34" charset="0"/>
                <a:ea typeface="+mj-ea"/>
                <a:cs typeface="Calibri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Les types d’Exceptions</a:t>
            </a:r>
            <a:r>
              <a:rPr lang="en-US" dirty="0"/>
              <a:t>	</a:t>
            </a:r>
            <a:r>
              <a:rPr lang="en-US" dirty="0" smtClean="0"/>
              <a:t>(3/3)</a:t>
            </a:r>
            <a:r>
              <a:rPr lang="en-US" dirty="0"/>
              <a:t>	</a:t>
            </a:r>
            <a:endParaRPr lang="fr-FR" dirty="0"/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295275" y="1700213"/>
            <a:ext cx="8740775" cy="43211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  <a:defRPr/>
            </a:pPr>
            <a:r>
              <a:rPr lang="fr-FR" sz="2000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Throwable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>
                <a:solidFill>
                  <a:schemeClr val="bg1"/>
                </a:solidFill>
              </a:rPr>
              <a:t>possède 2 sous classes </a:t>
            </a:r>
            <a:r>
              <a:rPr lang="fr-FR" sz="2000" dirty="0" smtClean="0">
                <a:solidFill>
                  <a:schemeClr val="bg1"/>
                </a:solidFill>
              </a:rPr>
              <a:t>standard: </a:t>
            </a:r>
            <a:r>
              <a:rPr lang="fr-FR" sz="2000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java.lang.Error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>
                <a:solidFill>
                  <a:schemeClr val="bg1"/>
                </a:solidFill>
              </a:rPr>
              <a:t>et </a:t>
            </a:r>
            <a:r>
              <a:rPr lang="fr-FR" sz="2000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java.lang.Excep</a:t>
            </a:r>
            <a:r>
              <a:rPr lang="fr-FR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tion</a:t>
            </a:r>
            <a:r>
              <a:rPr lang="fr-FR" sz="20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FontTx/>
              <a:buNone/>
              <a:defRPr/>
            </a:pPr>
            <a:endParaRPr lang="fr-FR" sz="2000" dirty="0">
              <a:solidFill>
                <a:schemeClr val="bg1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fr-FR" sz="2000" dirty="0" smtClean="0">
                <a:solidFill>
                  <a:schemeClr val="bg1"/>
                </a:solidFill>
              </a:rPr>
              <a:t>-    Les </a:t>
            </a:r>
            <a:r>
              <a:rPr lang="fr-FR" sz="2000" dirty="0">
                <a:solidFill>
                  <a:schemeClr val="bg1"/>
                </a:solidFill>
              </a:rPr>
              <a:t>exceptions qui sont des sous classes de </a:t>
            </a:r>
            <a:r>
              <a:rPr lang="fr-FR" sz="2000" u="sng" dirty="0" err="1" smtClean="0">
                <a:solidFill>
                  <a:srgbClr val="FF0000"/>
                </a:solidFill>
              </a:rPr>
              <a:t>Error</a:t>
            </a:r>
            <a:r>
              <a:rPr lang="fr-FR" sz="2000" u="sng" dirty="0">
                <a:solidFill>
                  <a:srgbClr val="FF0000"/>
                </a:solidFill>
              </a:rPr>
              <a:t> </a:t>
            </a:r>
            <a:r>
              <a:rPr lang="fr-FR" sz="2000" dirty="0" smtClean="0">
                <a:solidFill>
                  <a:schemeClr val="bg1"/>
                </a:solidFill>
              </a:rPr>
              <a:t>sont </a:t>
            </a:r>
            <a:r>
              <a:rPr lang="fr-FR" sz="2000" dirty="0">
                <a:solidFill>
                  <a:schemeClr val="bg1"/>
                </a:solidFill>
              </a:rPr>
              <a:t>généralement irrécupérables (ex: </a:t>
            </a:r>
            <a:r>
              <a:rPr lang="fr-FR" sz="2000" dirty="0" smtClean="0">
                <a:solidFill>
                  <a:schemeClr val="bg1"/>
                </a:solidFill>
              </a:rPr>
              <a:t>la </a:t>
            </a:r>
            <a:r>
              <a:rPr lang="fr-FR" sz="2000" dirty="0">
                <a:solidFill>
                  <a:schemeClr val="bg1"/>
                </a:solidFill>
              </a:rPr>
              <a:t>VM n'a plus de mémoire)</a:t>
            </a:r>
          </a:p>
          <a:p>
            <a:pPr marL="0" indent="0">
              <a:buFontTx/>
              <a:buNone/>
              <a:defRPr/>
            </a:pPr>
            <a:endParaRPr lang="fr-FR" sz="2000" dirty="0">
              <a:solidFill>
                <a:schemeClr val="bg1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fr-FR" sz="2000" dirty="0" smtClean="0">
                <a:solidFill>
                  <a:schemeClr val="bg1"/>
                </a:solidFill>
              </a:rPr>
              <a:t>-    Les </a:t>
            </a:r>
            <a:r>
              <a:rPr lang="fr-FR" sz="2000" dirty="0">
                <a:solidFill>
                  <a:schemeClr val="bg1"/>
                </a:solidFill>
              </a:rPr>
              <a:t>exceptions sous classes de </a:t>
            </a:r>
            <a:r>
              <a:rPr lang="fr-FR" sz="2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smtClean="0">
                <a:solidFill>
                  <a:schemeClr val="bg1"/>
                </a:solidFill>
              </a:rPr>
              <a:t>indiquent </a:t>
            </a:r>
            <a:r>
              <a:rPr lang="fr-FR" sz="2000" dirty="0">
                <a:solidFill>
                  <a:schemeClr val="bg1"/>
                </a:solidFill>
              </a:rPr>
              <a:t>des situations moins sévères (ex: </a:t>
            </a:r>
            <a:r>
              <a:rPr lang="fr-FR" sz="2000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EOFException</a:t>
            </a:r>
            <a:r>
              <a:rPr lang="fr-FR" sz="2000" dirty="0" smtClean="0">
                <a:solidFill>
                  <a:schemeClr val="bg1"/>
                </a:solidFill>
              </a:rPr>
              <a:t>) signalant </a:t>
            </a:r>
            <a:r>
              <a:rPr lang="fr-FR" sz="2000" dirty="0">
                <a:solidFill>
                  <a:schemeClr val="bg1"/>
                </a:solidFill>
              </a:rPr>
              <a:t>la fin d'un fichier </a:t>
            </a:r>
            <a:r>
              <a:rPr lang="fr-FR" sz="2000" dirty="0" smtClean="0">
                <a:solidFill>
                  <a:schemeClr val="bg1"/>
                </a:solidFill>
              </a:rPr>
              <a:t>ou </a:t>
            </a:r>
          </a:p>
          <a:p>
            <a:pPr marL="0" indent="0">
              <a:buFontTx/>
              <a:buNone/>
              <a:defRPr/>
            </a:pPr>
            <a:r>
              <a:rPr lang="fr-FR" sz="2000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ArrayIndexOutOfBoundsException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smtClean="0">
                <a:solidFill>
                  <a:schemeClr val="bg1"/>
                </a:solidFill>
              </a:rPr>
              <a:t>indiquant </a:t>
            </a:r>
            <a:r>
              <a:rPr lang="fr-FR" sz="2000" dirty="0">
                <a:solidFill>
                  <a:schemeClr val="bg1"/>
                </a:solidFill>
              </a:rPr>
              <a:t>l'accès en dehors des limites d'un </a:t>
            </a:r>
            <a:r>
              <a:rPr lang="fr-FR" sz="2000" dirty="0" smtClean="0">
                <a:solidFill>
                  <a:schemeClr val="bg1"/>
                </a:solidFill>
              </a:rPr>
              <a:t>tableau.</a:t>
            </a:r>
            <a:endParaRPr lang="fr-FR" sz="2000" dirty="0">
              <a:solidFill>
                <a:schemeClr val="bg1"/>
              </a:solidFill>
            </a:endParaRPr>
          </a:p>
          <a:p>
            <a:pPr>
              <a:buFontTx/>
              <a:buNone/>
              <a:defRPr/>
            </a:pP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4340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49D4FD-9799-4532-8AE7-649B223007C1}" type="slidenum">
              <a:rPr lang="es-ES" smtClean="0"/>
              <a:pPr/>
              <a:t>15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34590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ZoneTexte 3"/>
          <p:cNvSpPr txBox="1">
            <a:spLocks noChangeArrowheads="1"/>
          </p:cNvSpPr>
          <p:nvPr/>
        </p:nvSpPr>
        <p:spPr bwMode="auto">
          <a:xfrm>
            <a:off x="107504" y="2133600"/>
            <a:ext cx="8640960" cy="110799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sz="6600" b="1" dirty="0" err="1"/>
              <a:t>unckecked</a:t>
            </a:r>
            <a:r>
              <a:rPr lang="fr-FR" sz="6600" b="1" dirty="0"/>
              <a:t> </a:t>
            </a:r>
            <a:r>
              <a:rPr lang="fr-FR" sz="6600" b="1" dirty="0">
                <a:solidFill>
                  <a:schemeClr val="lt1"/>
                </a:solidFill>
              </a:rPr>
              <a:t>Exception</a:t>
            </a:r>
          </a:p>
        </p:txBody>
      </p:sp>
      <p:sp>
        <p:nvSpPr>
          <p:cNvPr id="1536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7D60211A-41D0-4846-BF39-138C7811C51B}" type="slidenum">
              <a:rPr lang="es-ES" smtClean="0"/>
              <a:pPr/>
              <a:t>16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92048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1"/>
          <p:cNvSpPr>
            <a:spLocks noGrp="1"/>
          </p:cNvSpPr>
          <p:nvPr>
            <p:ph type="title"/>
          </p:nvPr>
        </p:nvSpPr>
        <p:spPr>
          <a:xfrm>
            <a:off x="467544" y="260649"/>
            <a:ext cx="8132988" cy="792088"/>
          </a:xfr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fr-FR" sz="4000" dirty="0" err="1"/>
              <a:t>Unchecked</a:t>
            </a:r>
            <a:r>
              <a:rPr lang="fr-FR" sz="4000" dirty="0"/>
              <a:t> </a:t>
            </a:r>
            <a:r>
              <a:rPr lang="fr-FR" sz="4000" dirty="0" smtClean="0"/>
              <a:t>exception(1/3)</a:t>
            </a:r>
            <a:endParaRPr lang="fr-FR" sz="4000" dirty="0"/>
          </a:p>
        </p:txBody>
      </p:sp>
      <p:sp>
        <p:nvSpPr>
          <p:cNvPr id="16387" name="Espace réservé du contenu 2"/>
          <p:cNvSpPr>
            <a:spLocks noGrp="1"/>
          </p:cNvSpPr>
          <p:nvPr>
            <p:ph idx="4294967295"/>
          </p:nvPr>
        </p:nvSpPr>
        <p:spPr>
          <a:xfrm>
            <a:off x="1435100" y="1484313"/>
            <a:ext cx="7499350" cy="4176712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fr-FR" sz="2400" dirty="0" smtClean="0">
                <a:solidFill>
                  <a:schemeClr val="bg2"/>
                </a:solidFill>
              </a:rPr>
              <a:t>public class </a:t>
            </a:r>
            <a:r>
              <a:rPr lang="fr-FR" sz="2400" dirty="0" err="1" smtClean="0">
                <a:solidFill>
                  <a:schemeClr val="bg2"/>
                </a:solidFill>
              </a:rPr>
              <a:t>TestException</a:t>
            </a:r>
            <a:r>
              <a:rPr lang="fr-FR" sz="2400" dirty="0" smtClean="0">
                <a:solidFill>
                  <a:schemeClr val="bg2"/>
                </a:solidFill>
              </a:rPr>
              <a:t> {</a:t>
            </a:r>
          </a:p>
          <a:p>
            <a:pPr>
              <a:buFontTx/>
              <a:buNone/>
            </a:pPr>
            <a:r>
              <a:rPr lang="fr-FR" sz="2400" dirty="0" smtClean="0">
                <a:solidFill>
                  <a:schemeClr val="bg2"/>
                </a:solidFill>
              </a:rPr>
              <a:t>    public </a:t>
            </a:r>
            <a:r>
              <a:rPr lang="fr-FR" sz="2400" dirty="0" err="1" smtClean="0">
                <a:solidFill>
                  <a:schemeClr val="bg2"/>
                </a:solidFill>
              </a:rPr>
              <a:t>static</a:t>
            </a:r>
            <a:r>
              <a:rPr lang="fr-FR" sz="2400" dirty="0" smtClean="0">
                <a:solidFill>
                  <a:schemeClr val="bg2"/>
                </a:solidFill>
              </a:rPr>
              <a:t> </a:t>
            </a:r>
            <a:r>
              <a:rPr lang="fr-FR" sz="2400" dirty="0" err="1" smtClean="0">
                <a:solidFill>
                  <a:schemeClr val="bg2"/>
                </a:solidFill>
              </a:rPr>
              <a:t>void</a:t>
            </a:r>
            <a:r>
              <a:rPr lang="fr-FR" sz="2400" dirty="0" smtClean="0">
                <a:solidFill>
                  <a:schemeClr val="bg2"/>
                </a:solidFill>
              </a:rPr>
              <a:t> main(String[] </a:t>
            </a:r>
            <a:r>
              <a:rPr lang="fr-FR" sz="2400" dirty="0" err="1" smtClean="0">
                <a:solidFill>
                  <a:schemeClr val="bg2"/>
                </a:solidFill>
              </a:rPr>
              <a:t>args</a:t>
            </a:r>
            <a:r>
              <a:rPr lang="fr-FR" sz="2400" dirty="0" smtClean="0">
                <a:solidFill>
                  <a:schemeClr val="bg2"/>
                </a:solidFill>
              </a:rPr>
              <a:t>) {</a:t>
            </a:r>
          </a:p>
          <a:p>
            <a:pPr>
              <a:buFontTx/>
              <a:buNone/>
            </a:pPr>
            <a:r>
              <a:rPr lang="fr-FR" sz="2400" dirty="0" smtClean="0">
                <a:solidFill>
                  <a:schemeClr val="bg2"/>
                </a:solidFill>
              </a:rPr>
              <a:t>       </a:t>
            </a:r>
            <a:r>
              <a:rPr lang="fr-FR" sz="2400" dirty="0" err="1" smtClean="0">
                <a:solidFill>
                  <a:schemeClr val="bg2"/>
                </a:solidFill>
              </a:rPr>
              <a:t>int</a:t>
            </a:r>
            <a:r>
              <a:rPr lang="fr-FR" sz="2400" dirty="0" smtClean="0">
                <a:solidFill>
                  <a:schemeClr val="bg2"/>
                </a:solidFill>
              </a:rPr>
              <a:t> a=</a:t>
            </a:r>
            <a:r>
              <a:rPr lang="fr-FR" sz="2400" dirty="0" err="1" smtClean="0">
                <a:solidFill>
                  <a:schemeClr val="bg2"/>
                </a:solidFill>
              </a:rPr>
              <a:t>5,b</a:t>
            </a:r>
            <a:r>
              <a:rPr lang="fr-FR" sz="2400" dirty="0" smtClean="0">
                <a:solidFill>
                  <a:schemeClr val="bg2"/>
                </a:solidFill>
              </a:rPr>
              <a:t>=</a:t>
            </a:r>
            <a:r>
              <a:rPr lang="fr-FR" sz="2400" dirty="0" err="1" smtClean="0">
                <a:solidFill>
                  <a:schemeClr val="bg2"/>
                </a:solidFill>
              </a:rPr>
              <a:t>0,c</a:t>
            </a:r>
            <a:r>
              <a:rPr lang="fr-FR" sz="2400" dirty="0" smtClean="0">
                <a:solidFill>
                  <a:schemeClr val="bg2"/>
                </a:solidFill>
              </a:rPr>
              <a:t>;</a:t>
            </a:r>
          </a:p>
          <a:p>
            <a:pPr>
              <a:buFontTx/>
              <a:buNone/>
            </a:pPr>
            <a:r>
              <a:rPr lang="fr-FR" sz="2400" dirty="0" smtClean="0">
                <a:solidFill>
                  <a:schemeClr val="bg2"/>
                </a:solidFill>
              </a:rPr>
              <a:t>       c=a/b;</a:t>
            </a:r>
          </a:p>
          <a:p>
            <a:pPr>
              <a:buFontTx/>
              <a:buNone/>
            </a:pPr>
            <a:r>
              <a:rPr lang="fr-FR" sz="2400" dirty="0" smtClean="0">
                <a:solidFill>
                  <a:schemeClr val="bg2"/>
                </a:solidFill>
              </a:rPr>
              <a:t>        </a:t>
            </a:r>
            <a:r>
              <a:rPr lang="fr-FR" sz="2400" dirty="0" err="1" smtClean="0">
                <a:solidFill>
                  <a:schemeClr val="bg2"/>
                </a:solidFill>
              </a:rPr>
              <a:t>System.out.println</a:t>
            </a:r>
            <a:r>
              <a:rPr lang="fr-FR" sz="2400" dirty="0" smtClean="0">
                <a:solidFill>
                  <a:schemeClr val="bg2"/>
                </a:solidFill>
              </a:rPr>
              <a:t>("le </a:t>
            </a:r>
            <a:r>
              <a:rPr lang="fr-FR" sz="2400" dirty="0" err="1" smtClean="0">
                <a:solidFill>
                  <a:schemeClr val="bg2"/>
                </a:solidFill>
              </a:rPr>
              <a:t>résultat"+c</a:t>
            </a:r>
            <a:r>
              <a:rPr lang="fr-FR" sz="2400" dirty="0" smtClean="0">
                <a:solidFill>
                  <a:schemeClr val="bg2"/>
                </a:solidFill>
              </a:rPr>
              <a:t>);</a:t>
            </a:r>
          </a:p>
          <a:p>
            <a:pPr>
              <a:buFontTx/>
              <a:buNone/>
            </a:pPr>
            <a:r>
              <a:rPr lang="fr-FR" sz="2400" dirty="0" smtClean="0">
                <a:solidFill>
                  <a:schemeClr val="bg1"/>
                </a:solidFill>
              </a:rPr>
              <a:t>    }</a:t>
            </a:r>
          </a:p>
          <a:p>
            <a:pPr>
              <a:buFontTx/>
              <a:buNone/>
            </a:pPr>
            <a:r>
              <a:rPr lang="fr-FR" sz="2400" dirty="0" smtClean="0">
                <a:solidFill>
                  <a:schemeClr val="bg1"/>
                </a:solidFill>
              </a:rPr>
              <a:t>}</a:t>
            </a:r>
          </a:p>
          <a:p>
            <a:pPr>
              <a:buFontTx/>
              <a:buNone/>
            </a:pPr>
            <a:endParaRPr lang="fr-FR" dirty="0" smtClean="0"/>
          </a:p>
        </p:txBody>
      </p:sp>
      <p:pic>
        <p:nvPicPr>
          <p:cNvPr id="16388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3463" y="4652963"/>
            <a:ext cx="6840537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lèche droite 4"/>
          <p:cNvSpPr/>
          <p:nvPr/>
        </p:nvSpPr>
        <p:spPr>
          <a:xfrm>
            <a:off x="1116013" y="5157788"/>
            <a:ext cx="977900" cy="48418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6390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23BC271C-7016-4E4F-B133-616CBB145E1D}" type="slidenum">
              <a:rPr lang="es-ES" smtClean="0"/>
              <a:pPr/>
              <a:t>17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40917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1116013" y="1196975"/>
            <a:ext cx="7632700" cy="424815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fr-FR" sz="2000" dirty="0" smtClean="0"/>
              <a:t>public </a:t>
            </a:r>
            <a:r>
              <a:rPr lang="fr-FR" sz="2000" dirty="0" smtClean="0">
                <a:solidFill>
                  <a:schemeClr val="bg2"/>
                </a:solidFill>
              </a:rPr>
              <a:t>class </a:t>
            </a:r>
            <a:r>
              <a:rPr lang="fr-FR" sz="2000" dirty="0" err="1" smtClean="0">
                <a:solidFill>
                  <a:schemeClr val="bg2"/>
                </a:solidFill>
              </a:rPr>
              <a:t>TestException</a:t>
            </a:r>
            <a:r>
              <a:rPr lang="fr-FR" sz="2000" dirty="0" smtClean="0">
                <a:solidFill>
                  <a:schemeClr val="bg2"/>
                </a:solidFill>
              </a:rPr>
              <a:t> {</a:t>
            </a:r>
          </a:p>
          <a:p>
            <a:pPr>
              <a:buFontTx/>
              <a:buNone/>
              <a:defRPr/>
            </a:pPr>
            <a:r>
              <a:rPr lang="fr-FR" sz="2000" dirty="0" smtClean="0">
                <a:solidFill>
                  <a:schemeClr val="bg2"/>
                </a:solidFill>
              </a:rPr>
              <a:t>    public </a:t>
            </a:r>
            <a:r>
              <a:rPr lang="fr-FR" sz="2000" dirty="0" err="1" smtClean="0">
                <a:solidFill>
                  <a:schemeClr val="bg2"/>
                </a:solidFill>
              </a:rPr>
              <a:t>static</a:t>
            </a:r>
            <a:r>
              <a:rPr lang="fr-FR" sz="2000" dirty="0" smtClean="0">
                <a:solidFill>
                  <a:schemeClr val="bg2"/>
                </a:solidFill>
              </a:rPr>
              <a:t> </a:t>
            </a:r>
            <a:r>
              <a:rPr lang="fr-FR" sz="2000" dirty="0" err="1" smtClean="0">
                <a:solidFill>
                  <a:schemeClr val="bg2"/>
                </a:solidFill>
              </a:rPr>
              <a:t>void</a:t>
            </a:r>
            <a:r>
              <a:rPr lang="fr-FR" sz="2000" dirty="0" smtClean="0">
                <a:solidFill>
                  <a:schemeClr val="bg2"/>
                </a:solidFill>
              </a:rPr>
              <a:t> main(String[] </a:t>
            </a:r>
            <a:r>
              <a:rPr lang="fr-FR" sz="2000" dirty="0" err="1" smtClean="0">
                <a:solidFill>
                  <a:schemeClr val="bg2"/>
                </a:solidFill>
              </a:rPr>
              <a:t>args</a:t>
            </a:r>
            <a:r>
              <a:rPr lang="fr-FR" sz="2000" dirty="0" smtClean="0">
                <a:solidFill>
                  <a:schemeClr val="bg2"/>
                </a:solidFill>
              </a:rPr>
              <a:t>) {</a:t>
            </a:r>
          </a:p>
          <a:p>
            <a:pPr>
              <a:buFontTx/>
              <a:buNone/>
              <a:defRPr/>
            </a:pPr>
            <a:r>
              <a:rPr lang="fr-FR" sz="2000" dirty="0" smtClean="0">
                <a:solidFill>
                  <a:srgbClr val="FF0000"/>
                </a:solidFill>
              </a:rPr>
              <a:t>try</a:t>
            </a:r>
            <a:r>
              <a:rPr lang="fr-FR" sz="2000" dirty="0" smtClean="0">
                <a:solidFill>
                  <a:schemeClr val="bg2"/>
                </a:solidFill>
              </a:rPr>
              <a:t> {</a:t>
            </a:r>
          </a:p>
          <a:p>
            <a:pPr>
              <a:buFontTx/>
              <a:buNone/>
              <a:defRPr/>
            </a:pPr>
            <a:r>
              <a:rPr lang="fr-FR" sz="2000" dirty="0" smtClean="0">
                <a:solidFill>
                  <a:schemeClr val="bg2"/>
                </a:solidFill>
              </a:rPr>
              <a:t>       </a:t>
            </a:r>
            <a:r>
              <a:rPr lang="fr-FR" sz="2000" dirty="0" err="1" smtClean="0">
                <a:solidFill>
                  <a:schemeClr val="bg2"/>
                </a:solidFill>
              </a:rPr>
              <a:t>int</a:t>
            </a:r>
            <a:r>
              <a:rPr lang="fr-FR" sz="2000" dirty="0" smtClean="0">
                <a:solidFill>
                  <a:schemeClr val="bg2"/>
                </a:solidFill>
              </a:rPr>
              <a:t> a=5,b=0,c;</a:t>
            </a:r>
          </a:p>
          <a:p>
            <a:pPr>
              <a:buFontTx/>
              <a:buNone/>
              <a:defRPr/>
            </a:pPr>
            <a:r>
              <a:rPr lang="fr-FR" sz="2000" dirty="0" smtClean="0">
                <a:solidFill>
                  <a:schemeClr val="bg2"/>
                </a:solidFill>
              </a:rPr>
              <a:t>       c=a/b;</a:t>
            </a:r>
          </a:p>
          <a:p>
            <a:pPr>
              <a:buFontTx/>
              <a:buNone/>
              <a:defRPr/>
            </a:pPr>
            <a:r>
              <a:rPr lang="fr-FR" sz="2000" dirty="0" smtClean="0">
                <a:solidFill>
                  <a:schemeClr val="bg2"/>
                </a:solidFill>
              </a:rPr>
              <a:t>        System.out.println("le résultat"+c);</a:t>
            </a:r>
          </a:p>
          <a:p>
            <a:pPr>
              <a:buFontTx/>
              <a:buNone/>
              <a:defRPr/>
            </a:pPr>
            <a:r>
              <a:rPr lang="fr-FR" sz="2000" dirty="0" smtClean="0">
                <a:solidFill>
                  <a:schemeClr val="bg2"/>
                </a:solidFill>
              </a:rPr>
              <a:t>        }</a:t>
            </a:r>
          </a:p>
          <a:p>
            <a:pPr>
              <a:buFontTx/>
              <a:buNone/>
              <a:defRPr/>
            </a:pPr>
            <a:r>
              <a:rPr lang="fr-FR" sz="2000" dirty="0" smtClean="0">
                <a:solidFill>
                  <a:srgbClr val="FF0000"/>
                </a:solidFill>
              </a:rPr>
              <a:t>catch</a:t>
            </a:r>
            <a:r>
              <a:rPr lang="fr-FR" sz="2000" dirty="0" smtClean="0">
                <a:solidFill>
                  <a:schemeClr val="bg2"/>
                </a:solidFill>
              </a:rPr>
              <a:t> (</a:t>
            </a:r>
            <a:r>
              <a:rPr lang="fr-FR" sz="2000" dirty="0" err="1" smtClean="0">
                <a:solidFill>
                  <a:schemeClr val="bg2"/>
                </a:solidFill>
              </a:rPr>
              <a:t>ArithmeticException</a:t>
            </a:r>
            <a:r>
              <a:rPr lang="fr-FR" sz="2000" dirty="0" smtClean="0">
                <a:solidFill>
                  <a:schemeClr val="bg2"/>
                </a:solidFill>
              </a:rPr>
              <a:t> ex)</a:t>
            </a:r>
          </a:p>
          <a:p>
            <a:pPr>
              <a:buFontTx/>
              <a:buNone/>
              <a:defRPr/>
            </a:pPr>
            <a:r>
              <a:rPr lang="fr-FR" sz="2000" dirty="0" smtClean="0">
                <a:solidFill>
                  <a:schemeClr val="bg2"/>
                </a:solidFill>
              </a:rPr>
              <a:t>        {</a:t>
            </a:r>
          </a:p>
          <a:p>
            <a:pPr>
              <a:buFontTx/>
              <a:buNone/>
              <a:defRPr/>
            </a:pPr>
            <a:r>
              <a:rPr lang="fr-FR" sz="2000" dirty="0" smtClean="0">
                <a:solidFill>
                  <a:schemeClr val="bg2"/>
                </a:solidFill>
              </a:rPr>
              <a:t>            System.out.println(ex);</a:t>
            </a:r>
          </a:p>
          <a:p>
            <a:pPr>
              <a:buFontTx/>
              <a:buNone/>
              <a:defRPr/>
            </a:pPr>
            <a:r>
              <a:rPr lang="fr-FR" sz="2000" dirty="0" smtClean="0">
                <a:solidFill>
                  <a:schemeClr val="bg2"/>
                </a:solidFill>
              </a:rPr>
              <a:t>        } }}</a:t>
            </a:r>
          </a:p>
          <a:p>
            <a:pPr>
              <a:buFontTx/>
              <a:buNone/>
              <a:defRPr/>
            </a:pPr>
            <a:endParaRPr lang="fr-FR" dirty="0"/>
          </a:p>
        </p:txBody>
      </p:sp>
      <p:pic>
        <p:nvPicPr>
          <p:cNvPr id="1741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0338" y="5373688"/>
            <a:ext cx="57594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lèche droite 4"/>
          <p:cNvSpPr/>
          <p:nvPr/>
        </p:nvSpPr>
        <p:spPr>
          <a:xfrm>
            <a:off x="1116013" y="5589588"/>
            <a:ext cx="977900" cy="48418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7413" name="Titre 1"/>
          <p:cNvSpPr txBox="1">
            <a:spLocks/>
          </p:cNvSpPr>
          <p:nvPr/>
        </p:nvSpPr>
        <p:spPr bwMode="auto">
          <a:xfrm>
            <a:off x="395536" y="116633"/>
            <a:ext cx="8036358" cy="86409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>
              <a:spcBef>
                <a:spcPct val="0"/>
              </a:spcBef>
              <a:buNone/>
              <a:defRPr lang="en-US" sz="5400" b="0" cap="none" baseline="0">
                <a:latin typeface="Segoe UI Light" pitchFamily="34" charset="0"/>
                <a:ea typeface="+mj-ea"/>
                <a:cs typeface="Calibri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sz="4000" dirty="0" err="1"/>
              <a:t>Unchecked</a:t>
            </a:r>
            <a:r>
              <a:rPr lang="fr-FR" sz="4000" dirty="0"/>
              <a:t> </a:t>
            </a:r>
            <a:r>
              <a:rPr lang="fr-FR" sz="4000" dirty="0" smtClean="0"/>
              <a:t>exception(2/3)</a:t>
            </a:r>
            <a:endParaRPr lang="fr-FR" sz="4000" dirty="0"/>
          </a:p>
        </p:txBody>
      </p:sp>
      <p:sp>
        <p:nvSpPr>
          <p:cNvPr id="17414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69440C3D-4A89-4E4B-A7C9-6970275B003E}" type="slidenum">
              <a:rPr lang="es-ES" smtClean="0"/>
              <a:pPr/>
              <a:t>18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58464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 txBox="1">
            <a:spLocks/>
          </p:cNvSpPr>
          <p:nvPr/>
        </p:nvSpPr>
        <p:spPr>
          <a:xfrm>
            <a:off x="1116013" y="1268413"/>
            <a:ext cx="7632700" cy="424815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fr-FR" sz="7600" dirty="0">
                <a:solidFill>
                  <a:schemeClr val="bg1"/>
                </a:solidFill>
              </a:rPr>
              <a:t>public class </a:t>
            </a:r>
            <a:r>
              <a:rPr lang="fr-FR" sz="7600" dirty="0" err="1">
                <a:solidFill>
                  <a:schemeClr val="bg1"/>
                </a:solidFill>
              </a:rPr>
              <a:t>TestException</a:t>
            </a:r>
            <a:r>
              <a:rPr lang="fr-FR" sz="7600" dirty="0">
                <a:solidFill>
                  <a:schemeClr val="bg1"/>
                </a:solidFill>
              </a:rPr>
              <a:t> {</a:t>
            </a: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fr-FR" sz="7400" dirty="0">
                <a:latin typeface="+mn-lt"/>
                <a:cs typeface="+mn-cs"/>
              </a:rPr>
              <a:t>    </a:t>
            </a:r>
            <a:r>
              <a:rPr lang="fr-FR" sz="7400" dirty="0">
                <a:solidFill>
                  <a:schemeClr val="bg1"/>
                </a:solidFill>
                <a:latin typeface="+mn-lt"/>
                <a:cs typeface="+mn-cs"/>
              </a:rPr>
              <a:t>public </a:t>
            </a:r>
            <a:r>
              <a:rPr lang="fr-FR" sz="7400" dirty="0" err="1">
                <a:solidFill>
                  <a:schemeClr val="bg1"/>
                </a:solidFill>
                <a:latin typeface="+mn-lt"/>
                <a:cs typeface="+mn-cs"/>
              </a:rPr>
              <a:t>static</a:t>
            </a:r>
            <a:r>
              <a:rPr lang="fr-FR" sz="7400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fr-FR" sz="7400" dirty="0" err="1">
                <a:solidFill>
                  <a:schemeClr val="bg1"/>
                </a:solidFill>
                <a:latin typeface="+mn-lt"/>
                <a:cs typeface="+mn-cs"/>
              </a:rPr>
              <a:t>void</a:t>
            </a:r>
            <a:r>
              <a:rPr lang="fr-FR" sz="7400" dirty="0">
                <a:solidFill>
                  <a:schemeClr val="bg1"/>
                </a:solidFill>
                <a:latin typeface="+mn-lt"/>
                <a:cs typeface="+mn-cs"/>
              </a:rPr>
              <a:t> main(String[] </a:t>
            </a:r>
            <a:r>
              <a:rPr lang="fr-FR" sz="7400" dirty="0" err="1">
                <a:solidFill>
                  <a:schemeClr val="bg1"/>
                </a:solidFill>
                <a:latin typeface="+mn-lt"/>
                <a:cs typeface="+mn-cs"/>
              </a:rPr>
              <a:t>args</a:t>
            </a:r>
            <a:r>
              <a:rPr lang="fr-FR" sz="7400" dirty="0">
                <a:solidFill>
                  <a:schemeClr val="bg1"/>
                </a:solidFill>
                <a:latin typeface="+mn-lt"/>
                <a:cs typeface="+mn-cs"/>
              </a:rPr>
              <a:t>) {</a:t>
            </a: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fr-FR" sz="7400" dirty="0">
                <a:solidFill>
                  <a:schemeClr val="accent6"/>
                </a:solidFill>
                <a:latin typeface="+mn-lt"/>
                <a:cs typeface="+mn-cs"/>
              </a:rPr>
              <a:t>try</a:t>
            </a:r>
            <a:r>
              <a:rPr lang="fr-FR" sz="7400" dirty="0">
                <a:solidFill>
                  <a:schemeClr val="bg1"/>
                </a:solidFill>
                <a:latin typeface="+mn-lt"/>
                <a:cs typeface="+mn-cs"/>
              </a:rPr>
              <a:t> {</a:t>
            </a: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fr-FR" sz="7400" dirty="0">
                <a:solidFill>
                  <a:schemeClr val="bg1"/>
                </a:solidFill>
                <a:latin typeface="+mn-lt"/>
                <a:cs typeface="+mn-cs"/>
              </a:rPr>
              <a:t>       </a:t>
            </a:r>
            <a:r>
              <a:rPr lang="fr-FR" sz="7400" dirty="0" err="1">
                <a:solidFill>
                  <a:schemeClr val="bg1"/>
                </a:solidFill>
                <a:latin typeface="+mn-lt"/>
                <a:cs typeface="+mn-cs"/>
              </a:rPr>
              <a:t>int</a:t>
            </a:r>
            <a:r>
              <a:rPr lang="fr-FR" sz="7400" dirty="0">
                <a:solidFill>
                  <a:schemeClr val="bg1"/>
                </a:solidFill>
                <a:latin typeface="+mn-lt"/>
                <a:cs typeface="+mn-cs"/>
              </a:rPr>
              <a:t> a=5,b=0,c;</a:t>
            </a: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fr-FR" sz="7400" dirty="0">
                <a:solidFill>
                  <a:schemeClr val="bg1"/>
                </a:solidFill>
                <a:latin typeface="+mn-lt"/>
                <a:cs typeface="+mn-cs"/>
              </a:rPr>
              <a:t>       c=a/b;</a:t>
            </a: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fr-FR" sz="7400" dirty="0">
                <a:solidFill>
                  <a:schemeClr val="bg1"/>
                </a:solidFill>
                <a:latin typeface="+mn-lt"/>
                <a:cs typeface="+mn-cs"/>
              </a:rPr>
              <a:t>        System.out.println("le résultat"+c);</a:t>
            </a: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fr-FR" sz="7400" dirty="0">
                <a:solidFill>
                  <a:schemeClr val="bg1"/>
                </a:solidFill>
                <a:latin typeface="+mn-lt"/>
                <a:cs typeface="+mn-cs"/>
              </a:rPr>
              <a:t>        }</a:t>
            </a: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fr-FR" sz="7400" dirty="0">
                <a:solidFill>
                  <a:schemeClr val="accent6"/>
                </a:solidFill>
                <a:latin typeface="+mn-lt"/>
                <a:cs typeface="+mn-cs"/>
              </a:rPr>
              <a:t>catch</a:t>
            </a:r>
            <a:r>
              <a:rPr lang="fr-FR" sz="7400" dirty="0">
                <a:solidFill>
                  <a:schemeClr val="bg1"/>
                </a:solidFill>
                <a:latin typeface="+mn-lt"/>
                <a:cs typeface="+mn-cs"/>
              </a:rPr>
              <a:t> (</a:t>
            </a:r>
            <a:r>
              <a:rPr lang="fr-FR" sz="7400" dirty="0" err="1">
                <a:solidFill>
                  <a:schemeClr val="bg1"/>
                </a:solidFill>
                <a:latin typeface="+mn-lt"/>
                <a:cs typeface="+mn-cs"/>
              </a:rPr>
              <a:t>ArithmeticException</a:t>
            </a:r>
            <a:r>
              <a:rPr lang="fr-FR" sz="7400" dirty="0">
                <a:solidFill>
                  <a:schemeClr val="bg1"/>
                </a:solidFill>
                <a:latin typeface="+mn-lt"/>
                <a:cs typeface="+mn-cs"/>
              </a:rPr>
              <a:t> ex)</a:t>
            </a: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fr-FR" sz="7400" dirty="0">
                <a:solidFill>
                  <a:schemeClr val="bg1"/>
                </a:solidFill>
                <a:latin typeface="+mn-lt"/>
                <a:cs typeface="+mn-cs"/>
              </a:rPr>
              <a:t>        {</a:t>
            </a: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fr-FR" sz="7400" dirty="0">
                <a:solidFill>
                  <a:schemeClr val="bg1"/>
                </a:solidFill>
                <a:latin typeface="+mn-lt"/>
                <a:cs typeface="+mn-cs"/>
              </a:rPr>
              <a:t>            System.out.println(ex);</a:t>
            </a: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fr-FR" sz="7400" dirty="0">
                <a:solidFill>
                  <a:schemeClr val="bg1"/>
                </a:solidFill>
                <a:latin typeface="+mn-lt"/>
                <a:cs typeface="+mn-cs"/>
              </a:rPr>
              <a:t>        } 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fr-FR" sz="7400" dirty="0">
                <a:solidFill>
                  <a:schemeClr val="bg1"/>
                </a:solidFill>
              </a:rPr>
              <a:t>System.out.println("poursuite du programme");</a:t>
            </a: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fr-FR" sz="7400" dirty="0">
                <a:solidFill>
                  <a:schemeClr val="bg1"/>
                </a:solidFill>
                <a:latin typeface="+mn-lt"/>
                <a:cs typeface="+mn-cs"/>
              </a:rPr>
              <a:t>}</a:t>
            </a: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fr-FR" sz="7400" dirty="0">
                <a:solidFill>
                  <a:schemeClr val="bg1"/>
                </a:solidFill>
                <a:latin typeface="+mn-lt"/>
                <a:cs typeface="+mn-cs"/>
              </a:rPr>
              <a:t>}</a:t>
            </a: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fr-FR" sz="3200" dirty="0">
              <a:latin typeface="+mn-lt"/>
              <a:cs typeface="+mn-cs"/>
            </a:endParaRPr>
          </a:p>
        </p:txBody>
      </p:sp>
      <p:pic>
        <p:nvPicPr>
          <p:cNvPr id="1843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6238" y="5445125"/>
            <a:ext cx="482441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lèche droite 5"/>
          <p:cNvSpPr/>
          <p:nvPr/>
        </p:nvSpPr>
        <p:spPr>
          <a:xfrm>
            <a:off x="1547813" y="5732463"/>
            <a:ext cx="977900" cy="48577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8437" name="Titre 1"/>
          <p:cNvSpPr>
            <a:spLocks noGrp="1"/>
          </p:cNvSpPr>
          <p:nvPr>
            <p:ph type="title"/>
          </p:nvPr>
        </p:nvSpPr>
        <p:spPr>
          <a:xfrm>
            <a:off x="323528" y="145209"/>
            <a:ext cx="7859390" cy="835519"/>
          </a:xfr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fr-FR" sz="4000" dirty="0" err="1"/>
              <a:t>Unchecked</a:t>
            </a:r>
            <a:r>
              <a:rPr lang="fr-FR" sz="4000" dirty="0"/>
              <a:t> </a:t>
            </a:r>
            <a:r>
              <a:rPr lang="fr-FR" sz="4000" dirty="0" smtClean="0"/>
              <a:t>exception(3/3)</a:t>
            </a:r>
            <a:endParaRPr lang="fr-FR" sz="4000" dirty="0"/>
          </a:p>
        </p:txBody>
      </p:sp>
      <p:sp>
        <p:nvSpPr>
          <p:cNvPr id="18438" name="Espace réservé du numéro de diapositive 6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709227DD-E19C-4F1D-91E6-495E0F552523}" type="slidenum">
              <a:rPr lang="es-ES" smtClean="0"/>
              <a:pPr/>
              <a:t>19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17036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sz="quarter" idx="13"/>
          </p:nvPr>
        </p:nvSpPr>
        <p:spPr>
          <a:xfrm>
            <a:off x="3456432" y="692696"/>
            <a:ext cx="5364040" cy="5400600"/>
          </a:xfrm>
        </p:spPr>
        <p:txBody>
          <a:bodyPr>
            <a:normAutofit fontScale="92500" lnSpcReduction="10000"/>
          </a:bodyPr>
          <a:lstStyle/>
          <a:p>
            <a:pPr fontAlgn="t"/>
            <a:endParaRPr lang="fr-FR" sz="2800" dirty="0"/>
          </a:p>
          <a:p>
            <a:r>
              <a:rPr lang="fr-FR" sz="2800" dirty="0"/>
              <a:t>Introduction </a:t>
            </a:r>
          </a:p>
          <a:p>
            <a:r>
              <a:rPr lang="fr-FR" sz="2800" dirty="0"/>
              <a:t>Classe et objet</a:t>
            </a:r>
          </a:p>
          <a:p>
            <a:r>
              <a:rPr lang="fr-FR" sz="2800" dirty="0"/>
              <a:t>Encapsulation</a:t>
            </a:r>
          </a:p>
          <a:p>
            <a:r>
              <a:rPr lang="fr-FR" sz="2800" dirty="0"/>
              <a:t>Héritage</a:t>
            </a:r>
          </a:p>
          <a:p>
            <a:pPr fontAlgn="t"/>
            <a:r>
              <a:rPr lang="fr-FR" sz="2800" dirty="0"/>
              <a:t>Polymorphisme</a:t>
            </a:r>
          </a:p>
          <a:p>
            <a:pPr fontAlgn="t"/>
            <a:r>
              <a:rPr lang="fr-FR" sz="3200" b="1" u="sng" dirty="0"/>
              <a:t>Exceptions</a:t>
            </a:r>
          </a:p>
          <a:p>
            <a:r>
              <a:rPr lang="fr-FR" sz="2800" dirty="0"/>
              <a:t>Connexion Base de donnée</a:t>
            </a:r>
          </a:p>
          <a:p>
            <a:r>
              <a:rPr lang="fr-FR" sz="2800" dirty="0"/>
              <a:t>Interfaces</a:t>
            </a:r>
          </a:p>
          <a:p>
            <a:r>
              <a:rPr lang="fr-FR" sz="2800" dirty="0"/>
              <a:t>Lambda Expression</a:t>
            </a:r>
          </a:p>
          <a:p>
            <a:r>
              <a:rPr lang="fr-FR" sz="2800" dirty="0"/>
              <a:t>Collections</a:t>
            </a:r>
          </a:p>
          <a:p>
            <a:r>
              <a:rPr lang="fr-FR" sz="2800" dirty="0"/>
              <a:t>Stream</a:t>
            </a: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fr-FR" b="1" kern="0" dirty="0"/>
              <a:t>Plan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0665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ZoneTexte 3"/>
          <p:cNvSpPr txBox="1">
            <a:spLocks noChangeArrowheads="1"/>
          </p:cNvSpPr>
          <p:nvPr/>
        </p:nvSpPr>
        <p:spPr bwMode="auto">
          <a:xfrm>
            <a:off x="395536" y="2133600"/>
            <a:ext cx="8208912" cy="1107996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sz="6600" b="1" dirty="0" err="1"/>
              <a:t>ckecked</a:t>
            </a:r>
            <a:r>
              <a:rPr lang="fr-FR" sz="6600" b="1" dirty="0"/>
              <a:t> Exception</a:t>
            </a:r>
          </a:p>
        </p:txBody>
      </p:sp>
      <p:sp>
        <p:nvSpPr>
          <p:cNvPr id="19459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B0ED1A0E-1A81-4E11-AFDB-9AC62A2434D9}" type="slidenum">
              <a:rPr lang="es-ES" smtClean="0"/>
              <a:pPr/>
              <a:t>20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806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47813" y="3576638"/>
            <a:ext cx="7061200" cy="2876550"/>
          </a:xfrm>
          <a:prstGeom prst="rect">
            <a:avLst/>
          </a:prstGeom>
        </p:spPr>
      </p:pic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1331913" y="1484313"/>
            <a:ext cx="7272337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fr-FR" sz="2400" dirty="0">
                <a:solidFill>
                  <a:schemeClr val="bg1"/>
                </a:solidFill>
              </a:rPr>
              <a:t>Le constructeur de la classe </a:t>
            </a:r>
            <a:r>
              <a:rPr lang="fr-FR" sz="2400" dirty="0" err="1">
                <a:solidFill>
                  <a:schemeClr val="bg1"/>
                </a:solidFill>
              </a:rPr>
              <a:t>java.io.PrintWriter</a:t>
            </a:r>
            <a:r>
              <a:rPr lang="fr-FR" sz="2400" dirty="0">
                <a:solidFill>
                  <a:schemeClr val="bg1"/>
                </a:solidFill>
              </a:rPr>
              <a:t> est susceptible, par définition (cf. api), de renvoyer une exception du type </a:t>
            </a:r>
            <a:r>
              <a:rPr lang="fr-FR" sz="2400" b="1" dirty="0" err="1">
                <a:solidFill>
                  <a:schemeClr val="accent6"/>
                </a:solidFill>
              </a:rPr>
              <a:t>java.io.IOException</a:t>
            </a:r>
            <a:r>
              <a:rPr lang="fr-FR" sz="2400" b="1" dirty="0">
                <a:solidFill>
                  <a:schemeClr val="accent6"/>
                </a:solidFill>
              </a:rPr>
              <a:t>. C’est pourquoi le code suivant ne peut pas être compilé</a:t>
            </a:r>
            <a:endParaRPr lang="fr-FR" sz="2400" dirty="0">
              <a:solidFill>
                <a:schemeClr val="accent6"/>
              </a:solidFill>
            </a:endParaRPr>
          </a:p>
        </p:txBody>
      </p:sp>
      <p:sp>
        <p:nvSpPr>
          <p:cNvPr id="20484" name="Titre 1"/>
          <p:cNvSpPr txBox="1">
            <a:spLocks/>
          </p:cNvSpPr>
          <p:nvPr/>
        </p:nvSpPr>
        <p:spPr bwMode="auto">
          <a:xfrm>
            <a:off x="827584" y="253996"/>
            <a:ext cx="7499350" cy="94275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>
              <a:spcBef>
                <a:spcPct val="0"/>
              </a:spcBef>
              <a:buNone/>
              <a:defRPr lang="en-US" sz="5400" b="0" cap="none" baseline="0">
                <a:latin typeface="Segoe UI Light" pitchFamily="34" charset="0"/>
                <a:ea typeface="+mj-ea"/>
                <a:cs typeface="Calibri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sz="4000" dirty="0" err="1"/>
              <a:t>Checked</a:t>
            </a:r>
            <a:r>
              <a:rPr lang="fr-FR" sz="4000" dirty="0"/>
              <a:t> exception</a:t>
            </a:r>
          </a:p>
        </p:txBody>
      </p:sp>
      <p:sp>
        <p:nvSpPr>
          <p:cNvPr id="2048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97EF41FE-0236-4BE8-984B-2D7AA207692C}" type="slidenum">
              <a:rPr lang="es-ES" smtClean="0"/>
              <a:pPr/>
              <a:t>21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6095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13417" cy="1143000"/>
          </a:xfr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fr-FR" dirty="0"/>
              <a:t>Solution 1 : gestion active avec </a:t>
            </a:r>
            <a:r>
              <a:rPr lang="fr-FR" dirty="0" err="1"/>
              <a:t>try</a:t>
            </a:r>
            <a:r>
              <a:rPr lang="fr-FR" dirty="0"/>
              <a:t>/catch</a:t>
            </a:r>
          </a:p>
        </p:txBody>
      </p:sp>
      <p:pic>
        <p:nvPicPr>
          <p:cNvPr id="2662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75" y="1628775"/>
            <a:ext cx="7199313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FE306710-0CF6-4B81-BC0D-3BDDE926ED39}" type="slidenum">
              <a:rPr lang="es-ES" smtClean="0"/>
              <a:pPr/>
              <a:t>22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76307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80920" cy="1143000"/>
          </a:xfr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fr-FR" dirty="0"/>
              <a:t>Solution 2 : gestion passive avec </a:t>
            </a:r>
            <a:r>
              <a:rPr lang="fr-FR" dirty="0" err="1"/>
              <a:t>throws</a:t>
            </a:r>
            <a:endParaRPr lang="fr-FR" dirty="0"/>
          </a:p>
        </p:txBody>
      </p:sp>
      <p:pic>
        <p:nvPicPr>
          <p:cNvPr id="2765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1628775"/>
            <a:ext cx="7345362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AAF7756A-A9CB-4EE9-A30A-5D0802D081EC}" type="slidenum">
              <a:rPr lang="es-ES" smtClean="0"/>
              <a:pPr/>
              <a:t>23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81644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068638"/>
            <a:ext cx="9144000" cy="1873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684213" y="3068638"/>
            <a:ext cx="574675" cy="1873250"/>
          </a:xfrm>
          <a:prstGeom prst="rect">
            <a:avLst/>
          </a:prstGeom>
          <a:solidFill>
            <a:srgbClr val="FDCF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450" y="3433763"/>
            <a:ext cx="7953375" cy="1143000"/>
          </a:xfrm>
        </p:spPr>
        <p:txBody>
          <a:bodyPr/>
          <a:lstStyle/>
          <a:p>
            <a:pPr>
              <a:defRPr/>
            </a:pP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gestion des exceptions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09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B32429FB-C3DE-433F-9F0F-0D74F543C9C1}" type="slidenum">
              <a:rPr lang="es-ES" smtClean="0"/>
              <a:pPr/>
              <a:t>24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27108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 txBox="1">
            <a:spLocks/>
          </p:cNvSpPr>
          <p:nvPr/>
        </p:nvSpPr>
        <p:spPr bwMode="auto">
          <a:xfrm>
            <a:off x="539553" y="268288"/>
            <a:ext cx="8280598" cy="92868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defPPr>
              <a:defRPr lang="pl-PL"/>
            </a:defPPr>
            <a:lvl1pPr algn="ctr">
              <a:spcBef>
                <a:spcPct val="0"/>
              </a:spcBef>
              <a:buNone/>
              <a:defRPr sz="5400" b="0" cap="none" baseline="0">
                <a:latin typeface="Segoe UI Light" pitchFamily="34" charset="0"/>
                <a:ea typeface="+mj-ea"/>
                <a:cs typeface="Calibri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sz="4400" dirty="0" smtClean="0"/>
              <a:t>Gérer une </a:t>
            </a:r>
            <a:r>
              <a:rPr lang="fr-FR" sz="4400" dirty="0"/>
              <a:t>exception</a:t>
            </a:r>
            <a:r>
              <a:rPr lang="fr-FR" dirty="0"/>
              <a:t>	</a:t>
            </a:r>
            <a:r>
              <a:rPr lang="en-US" dirty="0"/>
              <a:t>	</a:t>
            </a:r>
            <a:endParaRPr lang="fr-FR" dirty="0"/>
          </a:p>
        </p:txBody>
      </p:sp>
      <p:sp>
        <p:nvSpPr>
          <p:cNvPr id="22531" name="Espace réservé du contenu 2"/>
          <p:cNvSpPr txBox="1">
            <a:spLocks/>
          </p:cNvSpPr>
          <p:nvPr/>
        </p:nvSpPr>
        <p:spPr bwMode="auto">
          <a:xfrm>
            <a:off x="468313" y="1303338"/>
            <a:ext cx="8963025" cy="500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fr-FR" sz="2400" dirty="0">
                <a:solidFill>
                  <a:schemeClr val="bg1"/>
                </a:solidFill>
              </a:rPr>
              <a:t>Il y a deux façons de réagir au déclenchement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fr-FR" sz="2400" dirty="0">
                <a:solidFill>
                  <a:schemeClr val="bg1"/>
                </a:solidFill>
              </a:rPr>
              <a:t>d'une exception pour un programme :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soit l'exception est traitée localement au code exécuté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soit l'exception est transmise à la fonction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fr-FR" sz="2400" dirty="0">
                <a:solidFill>
                  <a:schemeClr val="bg1"/>
                </a:solidFill>
              </a:rPr>
              <a:t>appelante, qui elle-même peut choisir ce qu'elle en fait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2253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088" y="5229225"/>
            <a:ext cx="111601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C82D8D-1E01-4979-9B6C-269F016A1041}" type="slidenum">
              <a:rPr lang="es-ES" smtClean="0"/>
              <a:pPr/>
              <a:t>25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79711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 txBox="1">
            <a:spLocks/>
          </p:cNvSpPr>
          <p:nvPr/>
        </p:nvSpPr>
        <p:spPr bwMode="auto">
          <a:xfrm>
            <a:off x="611560" y="339725"/>
            <a:ext cx="8568953" cy="92868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 fontScale="77500" lnSpcReduction="20000"/>
          </a:bodyPr>
          <a:lstStyle>
            <a:defPPr>
              <a:defRPr lang="pl-PL"/>
            </a:defPPr>
            <a:lvl1pPr algn="ctr">
              <a:spcBef>
                <a:spcPct val="0"/>
              </a:spcBef>
              <a:buNone/>
              <a:defRPr sz="5400" b="0" cap="none" baseline="0">
                <a:latin typeface="Segoe UI Light" pitchFamily="34" charset="0"/>
                <a:ea typeface="+mj-ea"/>
                <a:cs typeface="Calibri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sz="5100" dirty="0"/>
              <a:t>Gérer une exception (localement)</a:t>
            </a:r>
            <a:r>
              <a:rPr lang="en-US" sz="5100" dirty="0"/>
              <a:t>	</a:t>
            </a:r>
            <a:r>
              <a:rPr lang="en-US" dirty="0"/>
              <a:t>	</a:t>
            </a:r>
            <a:endParaRPr lang="fr-FR" dirty="0"/>
          </a:p>
        </p:txBody>
      </p:sp>
      <p:sp>
        <p:nvSpPr>
          <p:cNvPr id="23555" name="Espace réservé du contenu 2"/>
          <p:cNvSpPr txBox="1">
            <a:spLocks/>
          </p:cNvSpPr>
          <p:nvPr/>
        </p:nvSpPr>
        <p:spPr bwMode="auto">
          <a:xfrm>
            <a:off x="1187450" y="1447800"/>
            <a:ext cx="749776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fr-FR" sz="3200" dirty="0" err="1">
                <a:solidFill>
                  <a:srgbClr val="FF0000"/>
                </a:solidFill>
              </a:rPr>
              <a:t>try</a:t>
            </a:r>
            <a:r>
              <a:rPr lang="fr-FR" sz="3200" dirty="0">
                <a:solidFill>
                  <a:srgbClr val="FF0000"/>
                </a:solidFill>
              </a:rPr>
              <a:t> 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fr-FR" sz="3200" dirty="0">
                <a:solidFill>
                  <a:schemeClr val="bg1"/>
                </a:solidFill>
              </a:rPr>
              <a:t>{ bloc de programme susceptible de provoquer une exception 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fr-FR" sz="3200" dirty="0">
                <a:solidFill>
                  <a:schemeClr val="bg1"/>
                </a:solidFill>
              </a:rPr>
              <a:t>} 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fr-FR" sz="3200" dirty="0">
              <a:solidFill>
                <a:schemeClr val="bg1"/>
              </a:solidFill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fr-FR" sz="3200" dirty="0">
                <a:solidFill>
                  <a:schemeClr val="accent6"/>
                </a:solidFill>
              </a:rPr>
              <a:t>catch</a:t>
            </a:r>
            <a:r>
              <a:rPr lang="fr-FR" sz="3200" dirty="0">
                <a:solidFill>
                  <a:schemeClr val="bg1"/>
                </a:solidFill>
              </a:rPr>
              <a:t> (</a:t>
            </a:r>
            <a:r>
              <a:rPr lang="fr-FR" sz="3200" dirty="0" err="1">
                <a:solidFill>
                  <a:schemeClr val="bg1"/>
                </a:solidFill>
              </a:rPr>
              <a:t>TypeDexception</a:t>
            </a:r>
            <a:r>
              <a:rPr lang="fr-FR" sz="3200" dirty="0">
                <a:solidFill>
                  <a:schemeClr val="bg1"/>
                </a:solidFill>
              </a:rPr>
              <a:t> e) 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fr-FR" sz="3200" dirty="0">
                <a:solidFill>
                  <a:schemeClr val="bg1"/>
                </a:solidFill>
              </a:rPr>
              <a:t>{ bloc de traitement de </a:t>
            </a:r>
            <a:r>
              <a:rPr lang="fr-FR" sz="3200" dirty="0"/>
              <a:t>l'exception }</a:t>
            </a:r>
          </a:p>
        </p:txBody>
      </p:sp>
      <p:pic>
        <p:nvPicPr>
          <p:cNvPr id="23556" name="Picture 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088" y="5229225"/>
            <a:ext cx="111601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CDAA75-2AB4-498E-A86C-38C972E3EC9B}" type="slidenum">
              <a:rPr lang="es-ES" smtClean="0"/>
              <a:pPr/>
              <a:t>26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46951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068638"/>
            <a:ext cx="9144000" cy="1873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684213" y="3068638"/>
            <a:ext cx="574675" cy="1873250"/>
          </a:xfrm>
          <a:prstGeom prst="rect">
            <a:avLst/>
          </a:prstGeom>
          <a:solidFill>
            <a:srgbClr val="FDCF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450" y="3433763"/>
            <a:ext cx="7953375" cy="1143000"/>
          </a:xfrm>
        </p:spPr>
        <p:txBody>
          <a:bodyPr/>
          <a:lstStyle/>
          <a:p>
            <a:pPr>
              <a:defRPr/>
            </a:pP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Remarques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677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8EFA44D0-193E-42AA-B8C8-23D744E737EA}" type="slidenum">
              <a:rPr lang="es-ES" smtClean="0"/>
              <a:pPr/>
              <a:t>27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99709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 txBox="1">
            <a:spLocks/>
          </p:cNvSpPr>
          <p:nvPr/>
        </p:nvSpPr>
        <p:spPr bwMode="auto">
          <a:xfrm>
            <a:off x="1457181" y="186668"/>
            <a:ext cx="7669212" cy="92868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>
              <a:spcBef>
                <a:spcPct val="0"/>
              </a:spcBef>
              <a:buNone/>
              <a:defRPr lang="en-US" sz="3600" b="0" cap="none" baseline="0">
                <a:latin typeface="Segoe UI Light" pitchFamily="34" charset="0"/>
                <a:ea typeface="+mj-ea"/>
                <a:cs typeface="Calibri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sz="4000" dirty="0"/>
              <a:t>Remarques</a:t>
            </a:r>
            <a:r>
              <a:rPr lang="en-US" sz="4000" dirty="0"/>
              <a:t>		</a:t>
            </a:r>
            <a:endParaRPr lang="fr-FR" sz="4000" dirty="0"/>
          </a:p>
        </p:txBody>
      </p:sp>
      <p:sp>
        <p:nvSpPr>
          <p:cNvPr id="29699" name="Rectangle 3"/>
          <p:cNvSpPr txBox="1">
            <a:spLocks noChangeArrowheads="1"/>
          </p:cNvSpPr>
          <p:nvPr/>
        </p:nvSpPr>
        <p:spPr bwMode="auto">
          <a:xfrm>
            <a:off x="250825" y="1403350"/>
            <a:ext cx="8875568" cy="468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nl-NL" sz="2000" dirty="0"/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sz="2000" dirty="0"/>
              <a:t>- le </a:t>
            </a:r>
            <a:r>
              <a:rPr lang="fr-FR" sz="2000" dirty="0">
                <a:solidFill>
                  <a:schemeClr val="bg1"/>
                </a:solidFill>
              </a:rPr>
              <a:t>bloc </a:t>
            </a:r>
            <a:r>
              <a:rPr lang="fr-FR" sz="2000" i="1" dirty="0" err="1">
                <a:solidFill>
                  <a:schemeClr val="bg1"/>
                </a:solidFill>
              </a:rPr>
              <a:t>try</a:t>
            </a:r>
            <a:r>
              <a:rPr lang="fr-FR" sz="2000" i="1" dirty="0">
                <a:solidFill>
                  <a:schemeClr val="bg1"/>
                </a:solidFill>
              </a:rPr>
              <a:t> </a:t>
            </a:r>
            <a:r>
              <a:rPr lang="fr-FR" sz="2000" dirty="0">
                <a:solidFill>
                  <a:schemeClr val="bg1"/>
                </a:solidFill>
              </a:rPr>
              <a:t>et les gestionnaires associés doivent être contigus. 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sz="2000" dirty="0">
                <a:solidFill>
                  <a:schemeClr val="bg1"/>
                </a:solidFill>
              </a:rPr>
              <a:t>   Cette construction est erronée :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sz="2000" dirty="0">
                <a:solidFill>
                  <a:schemeClr val="bg1"/>
                </a:solidFill>
              </a:rPr>
              <a:t>	</a:t>
            </a:r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err="1">
                <a:solidFill>
                  <a:srgbClr val="FF0000"/>
                </a:solidFill>
              </a:rPr>
              <a:t>try</a:t>
            </a:r>
            <a:endParaRPr lang="fr-FR" dirty="0">
              <a:solidFill>
                <a:srgbClr val="FF0000"/>
              </a:solidFill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dirty="0">
                <a:solidFill>
                  <a:schemeClr val="bg1"/>
                </a:solidFill>
              </a:rPr>
              <a:t>		{ .....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dirty="0">
                <a:solidFill>
                  <a:schemeClr val="bg1"/>
                </a:solidFill>
              </a:rPr>
              <a:t>		}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dirty="0">
                <a:solidFill>
                  <a:schemeClr val="bg1"/>
                </a:solidFill>
              </a:rPr>
              <a:t>		.....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nl-NL" dirty="0">
                <a:solidFill>
                  <a:schemeClr val="bg1"/>
                </a:solidFill>
              </a:rPr>
              <a:t>		.....</a:t>
            </a:r>
            <a:endParaRPr lang="fr-FR" dirty="0">
              <a:solidFill>
                <a:schemeClr val="bg1"/>
              </a:solidFill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dirty="0">
                <a:solidFill>
                  <a:schemeClr val="bg1"/>
                </a:solidFill>
              </a:rPr>
              <a:t>		</a:t>
            </a:r>
            <a:r>
              <a:rPr lang="fr-FR" dirty="0">
                <a:solidFill>
                  <a:srgbClr val="FF0000"/>
                </a:solidFill>
              </a:rPr>
              <a:t>catch</a:t>
            </a:r>
            <a:r>
              <a:rPr lang="fr-FR" dirty="0">
                <a:solidFill>
                  <a:schemeClr val="bg1"/>
                </a:solidFill>
              </a:rPr>
              <a:t> (</a:t>
            </a:r>
            <a:r>
              <a:rPr lang="fr-FR" dirty="0" err="1">
                <a:solidFill>
                  <a:schemeClr val="bg1"/>
                </a:solidFill>
              </a:rPr>
              <a:t>ErrConst</a:t>
            </a:r>
            <a:r>
              <a:rPr lang="fr-FR" dirty="0">
                <a:solidFill>
                  <a:schemeClr val="bg1"/>
                </a:solidFill>
              </a:rPr>
              <a:t>)   // erreur : catch doit être contigu au bloc </a:t>
            </a:r>
            <a:r>
              <a:rPr lang="fr-FR" dirty="0" err="1">
                <a:solidFill>
                  <a:srgbClr val="FF0000"/>
                </a:solidFill>
              </a:rPr>
              <a:t>try</a:t>
            </a:r>
            <a:endParaRPr lang="fr-FR" dirty="0">
              <a:solidFill>
                <a:srgbClr val="FF0000"/>
              </a:solidFill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dirty="0">
                <a:solidFill>
                  <a:schemeClr val="bg1"/>
                </a:solidFill>
              </a:rPr>
              <a:t>		{ ..... }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sz="2400" dirty="0">
                <a:solidFill>
                  <a:schemeClr val="bg1"/>
                </a:solidFill>
              </a:rPr>
              <a:t>- </a:t>
            </a:r>
            <a:r>
              <a:rPr lang="fr-FR" sz="2000" dirty="0">
                <a:solidFill>
                  <a:schemeClr val="bg1"/>
                </a:solidFill>
              </a:rPr>
              <a:t>Vous pouvez ajouter autant de blocs catch que vous le voulez à la suite d'un bloc </a:t>
            </a:r>
            <a:r>
              <a:rPr lang="fr-FR" sz="2000" dirty="0" err="1">
                <a:solidFill>
                  <a:schemeClr val="bg1"/>
                </a:solidFill>
              </a:rPr>
              <a:t>try</a:t>
            </a:r>
            <a:r>
              <a:rPr lang="fr-FR" sz="2000" dirty="0">
                <a:solidFill>
                  <a:schemeClr val="bg1"/>
                </a:solidFill>
              </a:rPr>
              <a:t>, mais respectez l'ordre : </a:t>
            </a:r>
            <a:r>
              <a:rPr lang="fr-FR" sz="2000" u="sng" dirty="0">
                <a:solidFill>
                  <a:schemeClr val="bg1"/>
                </a:solidFill>
              </a:rPr>
              <a:t>du plus pertinent au moins pertinent.</a:t>
            </a:r>
          </a:p>
        </p:txBody>
      </p:sp>
      <p:pic>
        <p:nvPicPr>
          <p:cNvPr id="29700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333375"/>
            <a:ext cx="790575" cy="110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2DBBA8-2CBE-4197-AAE3-C6AA0D8972A4}" type="slidenum">
              <a:rPr lang="es-ES" smtClean="0"/>
              <a:pPr/>
              <a:t>28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75079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214313" y="6572250"/>
            <a:ext cx="86042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Héritage</a:t>
            </a:r>
          </a:p>
        </p:txBody>
      </p:sp>
      <p:sp>
        <p:nvSpPr>
          <p:cNvPr id="15" name="Titre 1"/>
          <p:cNvSpPr txBox="1">
            <a:spLocks/>
          </p:cNvSpPr>
          <p:nvPr/>
        </p:nvSpPr>
        <p:spPr bwMode="auto">
          <a:xfrm>
            <a:off x="1301972" y="122946"/>
            <a:ext cx="7669212" cy="92868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defPPr>
              <a:defRPr lang="pl-PL"/>
            </a:defPPr>
            <a:lvl1pPr algn="ctr">
              <a:spcBef>
                <a:spcPct val="0"/>
              </a:spcBef>
              <a:buNone/>
              <a:defRPr sz="3600" b="0" cap="none" baseline="0">
                <a:latin typeface="Segoe UI Light" pitchFamily="34" charset="0"/>
                <a:ea typeface="+mj-ea"/>
                <a:cs typeface="Calibri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sz="4000" dirty="0"/>
              <a:t>Remarques</a:t>
            </a:r>
            <a:r>
              <a:rPr lang="en-US" sz="4000" dirty="0"/>
              <a:t>	</a:t>
            </a:r>
            <a:r>
              <a:rPr lang="en-US" dirty="0"/>
              <a:t>	</a:t>
            </a:r>
            <a:endParaRPr lang="fr-FR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07950" y="1906588"/>
            <a:ext cx="8856663" cy="40433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nl-NL" sz="2400" b="1" u="sng" dirty="0" smtClean="0">
                <a:solidFill>
                  <a:schemeClr val="bg1"/>
                </a:solidFill>
              </a:rPr>
              <a:t>Méthodes de la classe throwable: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nl-NL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Char char="-"/>
              <a:defRPr/>
            </a:pPr>
            <a:r>
              <a:rPr lang="nl-NL" sz="2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getMessage() </a:t>
            </a:r>
            <a:r>
              <a:rPr lang="nl-NL" sz="2000" dirty="0" smtClean="0">
                <a:solidFill>
                  <a:schemeClr val="bg1"/>
                </a:solidFill>
              </a:rPr>
              <a:t>: retourne le message d’erreur associé à l’instance de Throwable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endParaRPr lang="nl-NL" sz="20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Char char="-"/>
              <a:defRPr/>
            </a:pPr>
            <a:endParaRPr lang="nl-NL" sz="20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Char char="-"/>
              <a:defRPr/>
            </a:pPr>
            <a:r>
              <a:rPr lang="nl-NL" sz="20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printStackTrace()</a:t>
            </a:r>
            <a:r>
              <a:rPr lang="nl-NL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nl-NL" sz="2000" dirty="0" smtClean="0">
                <a:solidFill>
                  <a:schemeClr val="bg1"/>
                </a:solidFill>
              </a:rPr>
              <a:t>affiche sur la sortie standard des erreurs (System.err), le message d’erreur et la pile des appels de méthodes qui ont conduit au problème</a:t>
            </a:r>
          </a:p>
        </p:txBody>
      </p:sp>
      <p:pic>
        <p:nvPicPr>
          <p:cNvPr id="30725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333375"/>
            <a:ext cx="790575" cy="110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6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C98999-22F2-4BB9-8FD6-3B8221BC8C5F}" type="slidenum">
              <a:rPr lang="es-ES" smtClean="0"/>
              <a:pPr/>
              <a:t>29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4062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899592" y="644538"/>
            <a:ext cx="7200800" cy="995784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Objectifs</a:t>
            </a:r>
            <a:r>
              <a:rPr lang="es-ES" b="1" kern="0" dirty="0"/>
              <a:t/>
            </a:r>
            <a:br>
              <a:rPr lang="es-ES" b="1" kern="0" dirty="0"/>
            </a:br>
            <a:endParaRPr lang="fr-FR" dirty="0"/>
          </a:p>
        </p:txBody>
      </p:sp>
      <p:sp>
        <p:nvSpPr>
          <p:cNvPr id="11" name="Rectangle 110"/>
          <p:cNvSpPr txBox="1">
            <a:spLocks noChangeArrowheads="1"/>
          </p:cNvSpPr>
          <p:nvPr/>
        </p:nvSpPr>
        <p:spPr>
          <a:xfrm>
            <a:off x="611560" y="2239218"/>
            <a:ext cx="7992888" cy="378207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5400" b="0" kern="1200" cap="none" baseline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lvl="0" indent="-457200">
              <a:buFont typeface="Wingdings" pitchFamily="2" charset="2"/>
              <a:buChar char="ü"/>
            </a:pPr>
            <a:r>
              <a:rPr lang="fr-FR" sz="2800" dirty="0"/>
              <a:t>Dissocier la détection d’une anomalie de son traitement.</a:t>
            </a:r>
          </a:p>
          <a:p>
            <a:pPr marL="457200" lvl="0" indent="-457200">
              <a:buFont typeface="Wingdings" pitchFamily="2" charset="2"/>
              <a:buChar char="ü"/>
            </a:pPr>
            <a:r>
              <a:rPr lang="fr-FR" sz="2800" dirty="0"/>
              <a:t>Séparer la gestion des anomalies du reste du code, donc de contribuer à la lisibilité programmes.</a:t>
            </a:r>
          </a:p>
          <a:p>
            <a:pPr marL="457200" lvl="0" indent="-457200">
              <a:buFont typeface="Wingdings" pitchFamily="2" charset="2"/>
              <a:buChar char="ü"/>
            </a:pPr>
            <a:r>
              <a:rPr lang="fr-FR" sz="2800" dirty="0"/>
              <a:t>Savoir écrire un gestionnaire d’exception avec le bloc </a:t>
            </a:r>
            <a:r>
              <a:rPr lang="fr-FR" sz="2800" dirty="0" err="1"/>
              <a:t>try</a:t>
            </a:r>
            <a:r>
              <a:rPr lang="fr-FR" sz="2800" dirty="0"/>
              <a:t> </a:t>
            </a:r>
          </a:p>
          <a:p>
            <a:pPr marL="457200" lvl="0" indent="-457200">
              <a:buFont typeface="Wingdings" pitchFamily="2" charset="2"/>
              <a:buChar char="ü"/>
            </a:pPr>
            <a:r>
              <a:rPr lang="fr-FR" sz="2800" dirty="0"/>
              <a:t>Savoir le cheminement d’une exception</a:t>
            </a:r>
          </a:p>
          <a:p>
            <a:pPr marL="457200" lvl="0" indent="-457200">
              <a:buFont typeface="Wingdings" pitchFamily="2" charset="2"/>
              <a:buChar char="ü"/>
            </a:pPr>
            <a:r>
              <a:rPr lang="fr-FR" sz="2800" dirty="0"/>
              <a:t>Différencier l’utilisation des deux mots clés </a:t>
            </a:r>
            <a:r>
              <a:rPr lang="fr-FR" sz="2800" dirty="0" err="1"/>
              <a:t>throw</a:t>
            </a:r>
            <a:r>
              <a:rPr lang="fr-FR" sz="2800" dirty="0"/>
              <a:t>  et </a:t>
            </a:r>
            <a:r>
              <a:rPr lang="fr-FR" sz="2800" dirty="0" err="1"/>
              <a:t>throws</a:t>
            </a:r>
            <a:r>
              <a:rPr lang="fr-FR" sz="2800" dirty="0"/>
              <a:t> </a:t>
            </a:r>
          </a:p>
          <a:p>
            <a:pPr marL="457200" lvl="0" indent="-457200">
              <a:buFont typeface="Wingdings" pitchFamily="2" charset="2"/>
              <a:buChar char="ü"/>
            </a:pPr>
            <a:r>
              <a:rPr lang="fr-FR" sz="2800" dirty="0"/>
              <a:t>Comprendre l’utilisation  du </a:t>
            </a:r>
            <a:r>
              <a:rPr lang="fr-FR" sz="2800" dirty="0" err="1"/>
              <a:t>multicatch</a:t>
            </a:r>
            <a:r>
              <a:rPr lang="fr-FR" sz="2800" dirty="0"/>
              <a:t> </a:t>
            </a:r>
          </a:p>
          <a:p>
            <a:endParaRPr lang="fr-FR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666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 txBox="1">
            <a:spLocks/>
          </p:cNvSpPr>
          <p:nvPr/>
        </p:nvSpPr>
        <p:spPr bwMode="auto">
          <a:xfrm>
            <a:off x="1295401" y="190197"/>
            <a:ext cx="7669212" cy="92868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defPPr>
              <a:defRPr lang="pl-PL"/>
            </a:defPPr>
            <a:lvl1pPr algn="ctr">
              <a:spcBef>
                <a:spcPct val="0"/>
              </a:spcBef>
              <a:buNone/>
              <a:defRPr sz="3600" b="0" cap="none" baseline="0">
                <a:latin typeface="Segoe UI Light" pitchFamily="34" charset="0"/>
                <a:ea typeface="+mj-ea"/>
                <a:cs typeface="Calibri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sz="4000" dirty="0"/>
              <a:t>Remarques</a:t>
            </a:r>
            <a:r>
              <a:rPr lang="en-US" dirty="0"/>
              <a:t>		</a:t>
            </a:r>
            <a:endParaRPr lang="fr-FR" dirty="0"/>
          </a:p>
        </p:txBody>
      </p:sp>
      <p:sp>
        <p:nvSpPr>
          <p:cNvPr id="31747" name="Rectangle 3"/>
          <p:cNvSpPr txBox="1">
            <a:spLocks noChangeArrowheads="1"/>
          </p:cNvSpPr>
          <p:nvPr/>
        </p:nvSpPr>
        <p:spPr bwMode="auto">
          <a:xfrm>
            <a:off x="107950" y="1906588"/>
            <a:ext cx="8856663" cy="404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nl-NL" sz="2000"/>
          </a:p>
        </p:txBody>
      </p:sp>
      <p:pic>
        <p:nvPicPr>
          <p:cNvPr id="31748" name="Picture 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333375"/>
            <a:ext cx="790575" cy="110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9263" y="1125538"/>
            <a:ext cx="6308725" cy="540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0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74C73E8-6341-4969-9C46-DF9C517D6297}" type="slidenum">
              <a:rPr lang="es-ES" smtClean="0"/>
              <a:pPr/>
              <a:t>30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944907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 txBox="1">
            <a:spLocks/>
          </p:cNvSpPr>
          <p:nvPr/>
        </p:nvSpPr>
        <p:spPr bwMode="auto">
          <a:xfrm>
            <a:off x="813594" y="199730"/>
            <a:ext cx="7669212" cy="92868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defPPr>
              <a:defRPr lang="pl-PL"/>
            </a:defPPr>
            <a:lvl1pPr algn="ctr">
              <a:spcBef>
                <a:spcPct val="0"/>
              </a:spcBef>
              <a:buNone/>
              <a:defRPr sz="3600" b="0" cap="none" baseline="0">
                <a:latin typeface="Segoe UI Light" pitchFamily="34" charset="0"/>
                <a:ea typeface="+mj-ea"/>
                <a:cs typeface="Calibri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Bloc Finally	</a:t>
            </a:r>
            <a:r>
              <a:rPr lang="en-US" dirty="0"/>
              <a:t>	</a:t>
            </a:r>
            <a:endParaRPr lang="fr-FR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1474788"/>
            <a:ext cx="8686800" cy="49069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fr-FR" sz="2000" dirty="0">
                <a:solidFill>
                  <a:schemeClr val="bg1"/>
                </a:solidFill>
              </a:rPr>
              <a:t>- Un bloc </a:t>
            </a:r>
            <a:r>
              <a:rPr lang="fr-FR" sz="2000" b="1" dirty="0" err="1">
                <a:solidFill>
                  <a:schemeClr val="bg1"/>
                </a:solidFill>
              </a:rPr>
              <a:t>finally</a:t>
            </a:r>
            <a:r>
              <a:rPr lang="fr-FR" sz="2000" dirty="0">
                <a:solidFill>
                  <a:schemeClr val="bg1"/>
                </a:solidFill>
              </a:rPr>
              <a:t> est en général utilisé pour effectuer des nettoyages (fermer des fichiers, libérer des ressources...). </a:t>
            </a:r>
          </a:p>
          <a:p>
            <a:pPr>
              <a:buFontTx/>
              <a:buChar char="-"/>
              <a:defRPr/>
            </a:pPr>
            <a:endParaRPr lang="fr-FR" sz="2000" dirty="0">
              <a:solidFill>
                <a:schemeClr val="bg1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fr-FR" sz="2000" dirty="0">
                <a:solidFill>
                  <a:schemeClr val="bg1"/>
                </a:solidFill>
              </a:rPr>
              <a:t>- Un bloc </a:t>
            </a:r>
            <a:r>
              <a:rPr lang="fr-FR" sz="2000" b="1" dirty="0" err="1">
                <a:solidFill>
                  <a:schemeClr val="bg1"/>
                </a:solidFill>
              </a:rPr>
              <a:t>finally</a:t>
            </a:r>
            <a:r>
              <a:rPr lang="fr-FR" sz="2000" dirty="0">
                <a:solidFill>
                  <a:schemeClr val="bg1"/>
                </a:solidFill>
              </a:rPr>
              <a:t> suit: </a:t>
            </a:r>
          </a:p>
          <a:p>
            <a:pPr marL="0" indent="0">
              <a:buFontTx/>
              <a:buNone/>
              <a:defRPr/>
            </a:pPr>
            <a:r>
              <a:rPr lang="fr-FR" sz="2000" dirty="0">
                <a:solidFill>
                  <a:schemeClr val="bg1"/>
                </a:solidFill>
              </a:rPr>
              <a:t>	soit un bloc </a:t>
            </a:r>
            <a:r>
              <a:rPr lang="fr-FR" sz="2000" b="1" dirty="0">
                <a:solidFill>
                  <a:schemeClr val="bg1"/>
                </a:solidFill>
              </a:rPr>
              <a:t>try </a:t>
            </a:r>
          </a:p>
          <a:p>
            <a:pPr marL="0" indent="0">
              <a:buFontTx/>
              <a:buNone/>
              <a:defRPr/>
            </a:pPr>
            <a:r>
              <a:rPr lang="fr-FR" sz="2000" dirty="0">
                <a:solidFill>
                  <a:schemeClr val="bg1"/>
                </a:solidFill>
              </a:rPr>
              <a:t>	soit un bloc </a:t>
            </a:r>
            <a:r>
              <a:rPr lang="fr-FR" sz="2000" b="1" dirty="0">
                <a:solidFill>
                  <a:schemeClr val="bg1"/>
                </a:solidFill>
              </a:rPr>
              <a:t>try</a:t>
            </a:r>
            <a:r>
              <a:rPr lang="fr-FR" sz="2000" dirty="0">
                <a:solidFill>
                  <a:schemeClr val="bg1"/>
                </a:solidFill>
              </a:rPr>
              <a:t> suivi d'un ou plusieurs bloc catch </a:t>
            </a:r>
          </a:p>
          <a:p>
            <a:pPr marL="0" indent="0">
              <a:buFontTx/>
              <a:buNone/>
              <a:defRPr/>
            </a:pPr>
            <a:endParaRPr lang="fr-FR" sz="2000" dirty="0">
              <a:solidFill>
                <a:schemeClr val="bg1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fr-FR" sz="2000" dirty="0">
                <a:solidFill>
                  <a:schemeClr val="bg1"/>
                </a:solidFill>
              </a:rPr>
              <a:t>- Ce bloc contient les instructions qui sont toujours exécutées après avoir quitté la  clause /try, indépendamment du type de sortie (normalement, exception gérée par un catch, exception non saisie, return, break, continue).</a:t>
            </a:r>
          </a:p>
          <a:p>
            <a:pPr marL="0" indent="0">
              <a:buFontTx/>
              <a:buNone/>
              <a:defRPr/>
            </a:pPr>
            <a:endParaRPr lang="fr-FR" sz="2000" dirty="0">
              <a:solidFill>
                <a:schemeClr val="bg1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fr-FR" sz="2000" dirty="0">
                <a:solidFill>
                  <a:schemeClr val="bg1"/>
                </a:solidFill>
              </a:rPr>
              <a:t>- </a:t>
            </a:r>
            <a:r>
              <a:rPr lang="fr-FR" sz="2000" dirty="0" smtClean="0">
                <a:solidFill>
                  <a:schemeClr val="bg1"/>
                </a:solidFill>
              </a:rPr>
              <a:t>Seul l'appel </a:t>
            </a:r>
            <a:r>
              <a:rPr lang="fr-FR" sz="2000" dirty="0">
                <a:solidFill>
                  <a:schemeClr val="bg1"/>
                </a:solidFill>
              </a:rPr>
              <a:t>de </a:t>
            </a:r>
            <a:r>
              <a:rPr lang="fr-FR" sz="2000" dirty="0" err="1">
                <a:solidFill>
                  <a:schemeClr val="bg1"/>
                </a:solidFill>
              </a:rPr>
              <a:t>System.exit</a:t>
            </a:r>
            <a:r>
              <a:rPr lang="fr-FR" sz="2000" dirty="0">
                <a:solidFill>
                  <a:schemeClr val="bg1"/>
                </a:solidFill>
              </a:rPr>
              <a:t>() empêchera l'exécution du bloc </a:t>
            </a:r>
            <a:r>
              <a:rPr lang="fr-FR" sz="2000" b="1" dirty="0" err="1">
                <a:solidFill>
                  <a:schemeClr val="bg1"/>
                </a:solidFill>
              </a:rPr>
              <a:t>finally</a:t>
            </a:r>
            <a:endParaRPr lang="fr-FR" sz="2000" b="1" dirty="0">
              <a:solidFill>
                <a:schemeClr val="bg1"/>
              </a:solidFill>
            </a:endParaRPr>
          </a:p>
          <a:p>
            <a:pPr marL="0" indent="0">
              <a:buFontTx/>
              <a:buNone/>
              <a:defRPr/>
            </a:pP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2772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217597-EC8E-4502-B421-08B5CD60D1C6}" type="slidenum">
              <a:rPr lang="es-ES" smtClean="0"/>
              <a:pPr/>
              <a:t>31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68038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068638"/>
            <a:ext cx="9144000" cy="1873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684213" y="3068638"/>
            <a:ext cx="574675" cy="1873250"/>
          </a:xfrm>
          <a:prstGeom prst="rect">
            <a:avLst/>
          </a:prstGeom>
          <a:solidFill>
            <a:srgbClr val="FDCF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450" y="3433763"/>
            <a:ext cx="7953375" cy="1143000"/>
          </a:xfrm>
        </p:spPr>
        <p:txBody>
          <a:bodyPr/>
          <a:lstStyle/>
          <a:p>
            <a:pPr>
              <a:defRPr/>
            </a:pP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finally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7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7D802063-728B-40F9-90B2-BF16FDD1B544}" type="slidenum">
              <a:rPr lang="es-ES" smtClean="0"/>
              <a:pPr/>
              <a:t>32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425213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 txBox="1">
            <a:spLocks noChangeArrowheads="1"/>
          </p:cNvSpPr>
          <p:nvPr/>
        </p:nvSpPr>
        <p:spPr bwMode="auto">
          <a:xfrm>
            <a:off x="899592" y="1700808"/>
            <a:ext cx="8079763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3200" dirty="0">
                <a:solidFill>
                  <a:schemeClr val="bg1"/>
                </a:solidFill>
              </a:rPr>
              <a:t>try { ...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3200" dirty="0">
                <a:solidFill>
                  <a:schemeClr val="bg1"/>
                </a:solidFill>
              </a:rPr>
              <a:t>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3200" dirty="0">
                <a:solidFill>
                  <a:schemeClr val="bg1"/>
                </a:solidFill>
              </a:rPr>
              <a:t>catch (</a:t>
            </a:r>
            <a:r>
              <a:rPr lang="en-US" sz="3200" dirty="0" err="1">
                <a:solidFill>
                  <a:schemeClr val="bg1"/>
                </a:solidFill>
              </a:rPr>
              <a:t>IOException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ioex</a:t>
            </a:r>
            <a:r>
              <a:rPr lang="en-US" sz="3200" dirty="0">
                <a:solidFill>
                  <a:schemeClr val="bg1"/>
                </a:solidFill>
              </a:rPr>
              <a:t>) { ...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3200" b="1" dirty="0">
                <a:solidFill>
                  <a:schemeClr val="bg1"/>
                </a:solidFill>
              </a:rPr>
              <a:t>finally</a:t>
            </a:r>
            <a:r>
              <a:rPr lang="en-US" sz="3200" dirty="0">
                <a:solidFill>
                  <a:schemeClr val="bg1"/>
                </a:solidFill>
              </a:rPr>
              <a:t> { ... }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899592" y="115888"/>
            <a:ext cx="7669212" cy="92868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defPPr>
              <a:defRPr lang="pl-PL"/>
            </a:defPPr>
            <a:lvl1pPr algn="ctr">
              <a:spcBef>
                <a:spcPct val="0"/>
              </a:spcBef>
              <a:buNone/>
              <a:defRPr sz="3600" b="0" cap="none" baseline="0">
                <a:latin typeface="Segoe UI Light" pitchFamily="34" charset="0"/>
                <a:ea typeface="+mj-ea"/>
                <a:cs typeface="Calibri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Bloc Finally		</a:t>
            </a:r>
            <a:endParaRPr lang="fr-FR" dirty="0"/>
          </a:p>
        </p:txBody>
      </p:sp>
      <p:sp>
        <p:nvSpPr>
          <p:cNvPr id="34820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D27C62-B11D-40DF-990A-74F8C07CC36B}" type="slidenum">
              <a:rPr lang="es-ES" smtClean="0"/>
              <a:pPr/>
              <a:t>33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5435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 txBox="1">
            <a:spLocks noChangeArrowheads="1"/>
          </p:cNvSpPr>
          <p:nvPr/>
        </p:nvSpPr>
        <p:spPr bwMode="auto">
          <a:xfrm>
            <a:off x="684213" y="1484313"/>
            <a:ext cx="7704137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600" dirty="0">
                <a:solidFill>
                  <a:schemeClr val="bg1"/>
                </a:solidFill>
              </a:rPr>
              <a:t>try { ...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600" dirty="0">
                <a:solidFill>
                  <a:schemeClr val="bg1"/>
                </a:solidFill>
              </a:rPr>
              <a:t>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 sz="2600" dirty="0">
              <a:solidFill>
                <a:schemeClr val="bg1"/>
              </a:solidFill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600" dirty="0">
                <a:solidFill>
                  <a:schemeClr val="bg1"/>
                </a:solidFill>
              </a:rPr>
              <a:t>catch (</a:t>
            </a:r>
            <a:r>
              <a:rPr lang="en-US" sz="2600" dirty="0" err="1">
                <a:solidFill>
                  <a:schemeClr val="bg1"/>
                </a:solidFill>
              </a:rPr>
              <a:t>ClassException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e1</a:t>
            </a:r>
            <a:r>
              <a:rPr lang="en-US" sz="2600" dirty="0">
                <a:solidFill>
                  <a:schemeClr val="bg1"/>
                </a:solidFill>
              </a:rPr>
              <a:t>) { ...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 sz="2600" dirty="0">
              <a:solidFill>
                <a:schemeClr val="bg1"/>
              </a:solidFill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2600" dirty="0">
                <a:solidFill>
                  <a:schemeClr val="bg1"/>
                </a:solidFill>
              </a:rPr>
              <a:t>catch (</a:t>
            </a:r>
            <a:r>
              <a:rPr lang="en-US" sz="2600" dirty="0" err="1">
                <a:solidFill>
                  <a:schemeClr val="bg1"/>
                </a:solidFill>
              </a:rPr>
              <a:t>ClassException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e2</a:t>
            </a:r>
            <a:r>
              <a:rPr lang="en-US" sz="2600" dirty="0">
                <a:solidFill>
                  <a:schemeClr val="bg1"/>
                </a:solidFill>
              </a:rPr>
              <a:t>) { ...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 sz="2600" dirty="0">
              <a:solidFill>
                <a:schemeClr val="bg1"/>
              </a:solidFill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 sz="2600" dirty="0">
              <a:solidFill>
                <a:schemeClr val="bg1"/>
              </a:solidFill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600" b="1" dirty="0">
                <a:solidFill>
                  <a:schemeClr val="bg1"/>
                </a:solidFill>
              </a:rPr>
              <a:t>finally</a:t>
            </a:r>
            <a:r>
              <a:rPr lang="en-US" sz="2600" dirty="0">
                <a:solidFill>
                  <a:schemeClr val="bg1"/>
                </a:solidFill>
              </a:rPr>
              <a:t> { ... }</a:t>
            </a:r>
            <a:endParaRPr lang="fr-FR" sz="2600" dirty="0">
              <a:solidFill>
                <a:schemeClr val="bg1"/>
              </a:solidFill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701675" y="173605"/>
            <a:ext cx="7669212" cy="92868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defPPr>
              <a:defRPr lang="pl-PL"/>
            </a:defPPr>
            <a:lvl1pPr algn="ctr">
              <a:spcBef>
                <a:spcPct val="0"/>
              </a:spcBef>
              <a:buNone/>
              <a:defRPr sz="3600" b="0" cap="none" baseline="0">
                <a:latin typeface="Segoe UI Light" pitchFamily="34" charset="0"/>
                <a:ea typeface="+mj-ea"/>
                <a:cs typeface="Calibri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Bloc Finally		</a:t>
            </a:r>
            <a:endParaRPr lang="fr-FR" dirty="0"/>
          </a:p>
        </p:txBody>
      </p:sp>
      <p:sp>
        <p:nvSpPr>
          <p:cNvPr id="2" name="Rounded Rectangle 1"/>
          <p:cNvSpPr/>
          <p:nvPr/>
        </p:nvSpPr>
        <p:spPr>
          <a:xfrm>
            <a:off x="5895181" y="1828483"/>
            <a:ext cx="2592387" cy="29527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>
                <a:solidFill>
                  <a:srgbClr val="003300"/>
                </a:solidFill>
              </a:rPr>
              <a:t>Il est possible d’avoir un ensemble </a:t>
            </a:r>
            <a:r>
              <a:rPr lang="fr-FR" dirty="0" err="1">
                <a:solidFill>
                  <a:srgbClr val="003300"/>
                </a:solidFill>
              </a:rPr>
              <a:t>try</a:t>
            </a:r>
            <a:r>
              <a:rPr lang="fr-FR" dirty="0">
                <a:solidFill>
                  <a:srgbClr val="003300"/>
                </a:solidFill>
              </a:rPr>
              <a:t>/</a:t>
            </a:r>
            <a:r>
              <a:rPr lang="fr-FR" dirty="0" err="1">
                <a:solidFill>
                  <a:srgbClr val="003300"/>
                </a:solidFill>
              </a:rPr>
              <a:t>finally</a:t>
            </a:r>
            <a:r>
              <a:rPr lang="fr-FR" dirty="0">
                <a:solidFill>
                  <a:srgbClr val="003300"/>
                </a:solidFill>
              </a:rPr>
              <a:t> sans la clause catch</a:t>
            </a:r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>
          <a:xfrm flipH="1" flipV="1">
            <a:off x="5083968" y="2922271"/>
            <a:ext cx="811213" cy="382587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1"/>
          </p:cNvCxnSpPr>
          <p:nvPr/>
        </p:nvCxnSpPr>
        <p:spPr>
          <a:xfrm flipH="1">
            <a:off x="5083968" y="3304858"/>
            <a:ext cx="811213" cy="409575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847" name="Picture 1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5468" y="1268413"/>
            <a:ext cx="5842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8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FAE968-6802-423E-B52E-8B9589F45AB8}" type="slidenum">
              <a:rPr lang="es-ES" smtClean="0"/>
              <a:pPr/>
              <a:t>34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45182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04800" y="1268413"/>
            <a:ext cx="8839200" cy="5410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nl-NL" sz="2000" dirty="0" smtClean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nl-NL" sz="2000" dirty="0" smtClean="0">
                <a:solidFill>
                  <a:schemeClr val="bg1"/>
                </a:solidFill>
              </a:rPr>
              <a:t>La </a:t>
            </a:r>
            <a:r>
              <a:rPr lang="nl-NL" sz="2000" dirty="0" err="1" smtClean="0">
                <a:solidFill>
                  <a:schemeClr val="bg1"/>
                </a:solidFill>
              </a:rPr>
              <a:t>gestion</a:t>
            </a:r>
            <a:r>
              <a:rPr lang="nl-NL" sz="2000" dirty="0" smtClean="0">
                <a:solidFill>
                  <a:schemeClr val="bg1"/>
                </a:solidFill>
              </a:rPr>
              <a:t> des </a:t>
            </a:r>
            <a:r>
              <a:rPr lang="nl-NL" sz="2000" dirty="0" err="1" smtClean="0">
                <a:solidFill>
                  <a:schemeClr val="bg1"/>
                </a:solidFill>
              </a:rPr>
              <a:t>exceptions</a:t>
            </a:r>
            <a:r>
              <a:rPr lang="nl-NL" sz="2000" dirty="0" smtClean="0">
                <a:solidFill>
                  <a:schemeClr val="bg1"/>
                </a:solidFill>
              </a:rPr>
              <a:t>  </a:t>
            </a:r>
            <a:r>
              <a:rPr lang="nl-NL" sz="2000" dirty="0" err="1" smtClean="0">
                <a:solidFill>
                  <a:schemeClr val="bg1"/>
                </a:solidFill>
              </a:rPr>
              <a:t>personnalisées</a:t>
            </a:r>
            <a:r>
              <a:rPr lang="nl-NL" sz="2000" dirty="0" smtClean="0">
                <a:solidFill>
                  <a:schemeClr val="bg1"/>
                </a:solidFill>
              </a:rPr>
              <a:t>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nl-NL" sz="2000" dirty="0" smtClean="0">
                <a:solidFill>
                  <a:schemeClr val="bg1"/>
                </a:solidFill>
              </a:rPr>
              <a:t>           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smtClean="0">
                <a:solidFill>
                  <a:schemeClr val="bg1"/>
                </a:solidFill>
              </a:rPr>
              <a:t>Ne pas </a:t>
            </a:r>
            <a:r>
              <a:rPr lang="nl-NL" sz="2000" dirty="0" err="1" smtClean="0">
                <a:solidFill>
                  <a:schemeClr val="bg1"/>
                </a:solidFill>
              </a:rPr>
              <a:t>utiliser</a:t>
            </a:r>
            <a:r>
              <a:rPr lang="nl-NL" sz="2000" dirty="0" smtClean="0">
                <a:solidFill>
                  <a:schemeClr val="bg1"/>
                </a:solidFill>
              </a:rPr>
              <a:t> des types </a:t>
            </a:r>
            <a:r>
              <a:rPr lang="nl-NL" sz="200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d’exceptions</a:t>
            </a:r>
            <a:r>
              <a:rPr lang="nl-NL" sz="2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standard </a:t>
            </a:r>
            <a:r>
              <a:rPr lang="nl-NL" sz="2000" dirty="0" err="1" smtClean="0">
                <a:solidFill>
                  <a:schemeClr val="bg1"/>
                </a:solidFill>
              </a:rPr>
              <a:t>fourni</a:t>
            </a:r>
            <a:r>
              <a:rPr lang="nl-NL" sz="2000" dirty="0" smtClean="0">
                <a:solidFill>
                  <a:schemeClr val="bg1"/>
                </a:solidFill>
              </a:rPr>
              <a:t> par </a:t>
            </a:r>
            <a:r>
              <a:rPr lang="nl-NL" sz="2000" dirty="0" err="1" smtClean="0">
                <a:solidFill>
                  <a:schemeClr val="bg1"/>
                </a:solidFill>
              </a:rPr>
              <a:t>le</a:t>
            </a:r>
            <a:r>
              <a:rPr lang="nl-NL" sz="2000" dirty="0" smtClean="0">
                <a:solidFill>
                  <a:schemeClr val="bg1"/>
                </a:solidFill>
              </a:rPr>
              <a:t> </a:t>
            </a:r>
            <a:r>
              <a:rPr lang="nl-NL" sz="2000" dirty="0" err="1" smtClean="0">
                <a:solidFill>
                  <a:schemeClr val="bg1"/>
                </a:solidFill>
              </a:rPr>
              <a:t>langage</a:t>
            </a:r>
            <a:r>
              <a:rPr lang="nl-NL" sz="2000" dirty="0" smtClean="0">
                <a:solidFill>
                  <a:schemeClr val="bg1"/>
                </a:solidFill>
              </a:rPr>
              <a:t>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nl-NL" sz="20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nl-NL" sz="2000" dirty="0" err="1" smtClean="0">
                <a:solidFill>
                  <a:schemeClr val="bg1"/>
                </a:solidFill>
              </a:rPr>
              <a:t>Création</a:t>
            </a:r>
            <a:r>
              <a:rPr lang="nl-NL" sz="2000" dirty="0" smtClean="0">
                <a:solidFill>
                  <a:schemeClr val="bg1"/>
                </a:solidFill>
              </a:rPr>
              <a:t> et </a:t>
            </a:r>
            <a:r>
              <a:rPr lang="nl-NL" sz="2000" dirty="0" err="1" smtClean="0">
                <a:solidFill>
                  <a:schemeClr val="bg1"/>
                </a:solidFill>
              </a:rPr>
              <a:t>gestion</a:t>
            </a:r>
            <a:r>
              <a:rPr lang="nl-NL" sz="2000" dirty="0" smtClean="0">
                <a:solidFill>
                  <a:schemeClr val="bg1"/>
                </a:solidFill>
              </a:rPr>
              <a:t> de </a:t>
            </a:r>
            <a:r>
              <a:rPr lang="nl-NL" sz="2000" i="1" u="sng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</a:t>
            </a:r>
            <a:r>
              <a:rPr lang="nl-NL" sz="2000" i="1" u="sng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sz="2000" i="1" u="sng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propres</a:t>
            </a:r>
            <a:r>
              <a:rPr lang="nl-NL" sz="2000" i="1" u="sng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sz="2000" i="1" u="sng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exceptions</a:t>
            </a:r>
            <a:r>
              <a:rPr lang="nl-NL" sz="2000" i="1" u="sng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selon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le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 smtClean="0">
                <a:solidFill>
                  <a:schemeClr val="bg1"/>
                </a:solidFill>
              </a:rPr>
              <a:t>besoin</a:t>
            </a:r>
            <a:r>
              <a:rPr lang="nl-NL" sz="2000" dirty="0" smtClean="0">
                <a:solidFill>
                  <a:schemeClr val="bg1"/>
                </a:solidFill>
              </a:rPr>
              <a:t> du </a:t>
            </a:r>
            <a:r>
              <a:rPr lang="nl-NL" sz="2000" dirty="0" err="1" smtClean="0">
                <a:solidFill>
                  <a:schemeClr val="bg1"/>
                </a:solidFill>
              </a:rPr>
              <a:t>programme</a:t>
            </a:r>
            <a:r>
              <a:rPr lang="nl-NL" sz="2000" dirty="0" smtClean="0">
                <a:solidFill>
                  <a:schemeClr val="bg1"/>
                </a:solidFill>
              </a:rPr>
              <a:t>.</a:t>
            </a:r>
            <a:endParaRPr lang="nl-NL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nl-NL" sz="2000" dirty="0" smtClean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nl-NL" sz="2000" dirty="0" smtClean="0">
                <a:solidFill>
                  <a:schemeClr val="bg2"/>
                </a:solidFill>
              </a:rPr>
              <a:t> </a:t>
            </a:r>
            <a:r>
              <a:rPr lang="nl-NL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</a:t>
            </a:r>
            <a:r>
              <a:rPr lang="nl-NL" sz="2000" dirty="0" smtClean="0">
                <a:solidFill>
                  <a:schemeClr val="bg1"/>
                </a:solidFill>
              </a:rPr>
              <a:t> 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smtClean="0">
                <a:solidFill>
                  <a:schemeClr val="bg1"/>
                </a:solidFill>
              </a:rPr>
              <a:t>         Adapter </a:t>
            </a:r>
            <a:r>
              <a:rPr lang="nl-NL" sz="2000" dirty="0" err="1" smtClean="0">
                <a:solidFill>
                  <a:schemeClr val="bg1"/>
                </a:solidFill>
              </a:rPr>
              <a:t>le</a:t>
            </a:r>
            <a:r>
              <a:rPr lang="nl-NL" sz="2000" dirty="0" smtClean="0">
                <a:solidFill>
                  <a:schemeClr val="bg1"/>
                </a:solidFill>
              </a:rPr>
              <a:t> </a:t>
            </a:r>
            <a:r>
              <a:rPr lang="nl-NL" sz="2000" dirty="0" err="1" smtClean="0">
                <a:solidFill>
                  <a:schemeClr val="bg1"/>
                </a:solidFill>
              </a:rPr>
              <a:t>comportement</a:t>
            </a:r>
            <a:r>
              <a:rPr lang="nl-NL" sz="2000" dirty="0" smtClean="0">
                <a:solidFill>
                  <a:schemeClr val="bg1"/>
                </a:solidFill>
              </a:rPr>
              <a:t> de vos </a:t>
            </a:r>
            <a:r>
              <a:rPr lang="nl-NL" sz="2000" dirty="0" err="1" smtClean="0">
                <a:solidFill>
                  <a:schemeClr val="bg1"/>
                </a:solidFill>
              </a:rPr>
              <a:t>propres</a:t>
            </a:r>
            <a:r>
              <a:rPr lang="nl-NL" sz="2000" dirty="0" smtClean="0">
                <a:solidFill>
                  <a:schemeClr val="bg1"/>
                </a:solidFill>
              </a:rPr>
              <a:t> classes  </a:t>
            </a:r>
            <a:r>
              <a:rPr lang="nl-NL" sz="2000" dirty="0" err="1" smtClean="0">
                <a:solidFill>
                  <a:schemeClr val="bg1"/>
                </a:solidFill>
              </a:rPr>
              <a:t>d’exception</a:t>
            </a:r>
            <a:r>
              <a:rPr lang="nl-NL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>
                <a:solidFill>
                  <a:schemeClr val="bg1"/>
                </a:solidFill>
              </a:rPr>
              <a:t> aux 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smtClean="0">
                <a:solidFill>
                  <a:schemeClr val="bg1"/>
                </a:solidFill>
              </a:rPr>
              <a:t>         besoins </a:t>
            </a:r>
            <a:r>
              <a:rPr lang="fr-FR" sz="2000" dirty="0">
                <a:solidFill>
                  <a:schemeClr val="bg1"/>
                </a:solidFill>
              </a:rPr>
              <a:t>de vos propres </a:t>
            </a:r>
            <a:r>
              <a:rPr lang="fr-FR" sz="2000" dirty="0" smtClean="0">
                <a:solidFill>
                  <a:schemeClr val="bg1"/>
                </a:solidFill>
              </a:rPr>
              <a:t>programmes.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nl-NL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Avanatage</a:t>
            </a:r>
            <a:r>
              <a:rPr lang="nl-NL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nl-NL" sz="2000" dirty="0" smtClean="0">
                <a:solidFill>
                  <a:schemeClr val="bg1"/>
                </a:solidFill>
              </a:rPr>
              <a:t>          </a:t>
            </a:r>
            <a:r>
              <a:rPr lang="nl-NL" sz="2000" dirty="0" err="1" smtClean="0">
                <a:solidFill>
                  <a:schemeClr val="bg1"/>
                </a:solidFill>
              </a:rPr>
              <a:t>Un</a:t>
            </a:r>
            <a:r>
              <a:rPr lang="nl-NL" sz="2000" dirty="0" smtClean="0">
                <a:solidFill>
                  <a:schemeClr val="bg1"/>
                </a:solidFill>
              </a:rPr>
              <a:t> plus niveau de controle </a:t>
            </a:r>
            <a:r>
              <a:rPr lang="nl-NL" sz="2000" dirty="0" err="1" smtClean="0">
                <a:solidFill>
                  <a:schemeClr val="bg1"/>
                </a:solidFill>
              </a:rPr>
              <a:t>sur</a:t>
            </a:r>
            <a:r>
              <a:rPr lang="nl-NL" sz="2000" dirty="0" smtClean="0">
                <a:solidFill>
                  <a:schemeClr val="bg1"/>
                </a:solidFill>
              </a:rPr>
              <a:t> </a:t>
            </a:r>
            <a:r>
              <a:rPr lang="nl-NL" sz="2000" dirty="0" err="1" smtClean="0">
                <a:solidFill>
                  <a:schemeClr val="bg1"/>
                </a:solidFill>
              </a:rPr>
              <a:t>ce</a:t>
            </a:r>
            <a:r>
              <a:rPr lang="nl-NL" sz="2000" dirty="0" smtClean="0">
                <a:solidFill>
                  <a:schemeClr val="bg1"/>
                </a:solidFill>
              </a:rPr>
              <a:t> </a:t>
            </a:r>
            <a:r>
              <a:rPr lang="nl-NL" sz="2000" dirty="0" err="1" smtClean="0">
                <a:solidFill>
                  <a:schemeClr val="bg1"/>
                </a:solidFill>
              </a:rPr>
              <a:t>qui</a:t>
            </a:r>
            <a:r>
              <a:rPr lang="nl-NL" sz="2000" dirty="0" smtClean="0">
                <a:solidFill>
                  <a:schemeClr val="bg1"/>
                </a:solidFill>
              </a:rPr>
              <a:t>  se passe </a:t>
            </a:r>
            <a:r>
              <a:rPr lang="fr-FR" sz="2000" dirty="0">
                <a:solidFill>
                  <a:schemeClr val="bg1"/>
                </a:solidFill>
              </a:rPr>
              <a:t>lorsque </a:t>
            </a:r>
            <a:r>
              <a:rPr lang="fr-FR" sz="2000" dirty="0" smtClean="0">
                <a:solidFill>
                  <a:schemeClr val="bg1"/>
                </a:solidFill>
              </a:rPr>
              <a:t>votre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sz="2000" dirty="0" smtClean="0">
                <a:solidFill>
                  <a:schemeClr val="bg1"/>
                </a:solidFill>
              </a:rPr>
              <a:t>          programme </a:t>
            </a:r>
            <a:r>
              <a:rPr lang="fr-FR" sz="2000" dirty="0">
                <a:solidFill>
                  <a:schemeClr val="bg1"/>
                </a:solidFill>
              </a:rPr>
              <a:t>s'exécute</a:t>
            </a:r>
            <a:endParaRPr lang="nl-NL" sz="20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nl-NL" sz="20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sz="2000" dirty="0" smtClean="0">
                <a:solidFill>
                  <a:schemeClr val="bg1"/>
                </a:solidFill>
              </a:rPr>
              <a:t>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nl-NL" sz="20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nl-NL" sz="2000" dirty="0" smtClean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1800" dirty="0" smtClean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18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2000" dirty="0" smtClean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20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2000" dirty="0" smtClean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20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2000" dirty="0" smtClean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20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2000" dirty="0" smtClean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2000" dirty="0" smtClean="0">
              <a:solidFill>
                <a:schemeClr val="bg2"/>
              </a:solidFill>
            </a:endParaRP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nl-NL" sz="2000" b="1" u="sng" dirty="0" smtClean="0">
              <a:solidFill>
                <a:schemeClr val="bg2"/>
              </a:solidFill>
            </a:endParaRP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fr-FR" sz="2000" dirty="0" smtClean="0">
                <a:solidFill>
                  <a:schemeClr val="bg2"/>
                </a:solidFill>
              </a:rPr>
              <a:t>en Java.</a:t>
            </a:r>
          </a:p>
        </p:txBody>
      </p:sp>
      <p:sp>
        <p:nvSpPr>
          <p:cNvPr id="15" name="Titre 1"/>
          <p:cNvSpPr txBox="1">
            <a:spLocks/>
          </p:cNvSpPr>
          <p:nvPr/>
        </p:nvSpPr>
        <p:spPr bwMode="auto">
          <a:xfrm>
            <a:off x="179512" y="188640"/>
            <a:ext cx="8785423" cy="92868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 fontScale="77500" lnSpcReduction="20000"/>
          </a:bodyPr>
          <a:lstStyle>
            <a:defPPr>
              <a:defRPr lang="pl-PL"/>
            </a:defPPr>
            <a:lvl1pPr algn="ctr">
              <a:spcBef>
                <a:spcPct val="0"/>
              </a:spcBef>
              <a:buNone/>
              <a:defRPr sz="5400" b="0" cap="none" baseline="0">
                <a:latin typeface="Segoe UI Light" pitchFamily="34" charset="0"/>
                <a:ea typeface="+mj-ea"/>
                <a:cs typeface="Calibri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Les Exceptions personnalisées </a:t>
            </a:r>
            <a:r>
              <a:rPr lang="fr-FR" dirty="0"/>
              <a:t>	</a:t>
            </a:r>
            <a:r>
              <a:rPr lang="en-US" dirty="0"/>
              <a:t>	</a:t>
            </a:r>
            <a:endParaRPr lang="fr-FR" dirty="0"/>
          </a:p>
        </p:txBody>
      </p:sp>
      <p:sp>
        <p:nvSpPr>
          <p:cNvPr id="24580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BE96BA-EE1C-4CB7-870D-93C6C95AA435}" type="slidenum">
              <a:rPr lang="es-ES" smtClean="0"/>
              <a:pPr/>
              <a:t>35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72722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04800" y="1268413"/>
            <a:ext cx="8839200" cy="5410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  <a:defRPr/>
            </a:pPr>
            <a:r>
              <a:rPr lang="nl-NL" sz="2000" dirty="0" err="1" smtClean="0">
                <a:solidFill>
                  <a:schemeClr val="bg2"/>
                </a:solidFill>
              </a:rPr>
              <a:t>Comment</a:t>
            </a:r>
            <a:r>
              <a:rPr lang="nl-NL" sz="2000" dirty="0" smtClean="0">
                <a:solidFill>
                  <a:schemeClr val="bg2"/>
                </a:solidFill>
              </a:rPr>
              <a:t> </a:t>
            </a:r>
            <a:r>
              <a:rPr lang="nl-NL" sz="2000" dirty="0" err="1">
                <a:solidFill>
                  <a:schemeClr val="bg2"/>
                </a:solidFill>
              </a:rPr>
              <a:t>créer</a:t>
            </a:r>
            <a:r>
              <a:rPr lang="nl-NL" sz="2000" dirty="0">
                <a:solidFill>
                  <a:schemeClr val="bg2"/>
                </a:solidFill>
              </a:rPr>
              <a:t> </a:t>
            </a:r>
            <a:r>
              <a:rPr lang="nl-NL" sz="2000" dirty="0" err="1">
                <a:solidFill>
                  <a:schemeClr val="bg2"/>
                </a:solidFill>
              </a:rPr>
              <a:t>ses</a:t>
            </a:r>
            <a:r>
              <a:rPr lang="nl-NL" sz="2000" dirty="0">
                <a:solidFill>
                  <a:schemeClr val="bg2"/>
                </a:solidFill>
              </a:rPr>
              <a:t> </a:t>
            </a:r>
            <a:r>
              <a:rPr lang="fr-FR" sz="2000" dirty="0">
                <a:solidFill>
                  <a:schemeClr val="bg1"/>
                </a:solidFill>
              </a:rPr>
              <a:t>propres exceptions : </a:t>
            </a:r>
            <a:endParaRPr lang="fr-FR" sz="20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fr-FR" sz="2000" dirty="0" smtClean="0">
                <a:solidFill>
                  <a:schemeClr val="bg1"/>
                </a:solidFill>
              </a:rPr>
              <a:t>Dériver </a:t>
            </a:r>
            <a:r>
              <a:rPr lang="fr-FR" sz="2000" dirty="0">
                <a:solidFill>
                  <a:schemeClr val="bg1"/>
                </a:solidFill>
              </a:rPr>
              <a:t>(spécialiser)une  classe de type Exception 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fr-FR" sz="2000" dirty="0" smtClean="0">
                <a:solidFill>
                  <a:schemeClr val="bg2"/>
                </a:solidFill>
              </a:rPr>
              <a:t>Créer </a:t>
            </a:r>
            <a:r>
              <a:rPr lang="fr-FR" sz="2000" dirty="0">
                <a:solidFill>
                  <a:schemeClr val="bg2"/>
                </a:solidFill>
              </a:rPr>
              <a:t>uniquement deux </a:t>
            </a:r>
            <a:r>
              <a:rPr lang="fr-FR" sz="2000" dirty="0" smtClean="0">
                <a:solidFill>
                  <a:schemeClr val="bg2"/>
                </a:solidFill>
              </a:rPr>
              <a:t>constructeurs </a:t>
            </a:r>
            <a:r>
              <a:rPr lang="fr-FR" sz="2000" dirty="0">
                <a:solidFill>
                  <a:schemeClr val="bg2"/>
                </a:solidFill>
              </a:rPr>
              <a:t>: un constructeur sans paramètre et un constructeur </a:t>
            </a:r>
            <a:r>
              <a:rPr lang="fr-FR" sz="2000" dirty="0" smtClean="0">
                <a:solidFill>
                  <a:schemeClr val="bg2"/>
                </a:solidFill>
              </a:rPr>
              <a:t>qui </a:t>
            </a:r>
            <a:r>
              <a:rPr lang="fr-FR" sz="2000" dirty="0">
                <a:solidFill>
                  <a:schemeClr val="bg2"/>
                </a:solidFill>
              </a:rPr>
              <a:t>prend un message (String) en paramètre</a:t>
            </a:r>
            <a:r>
              <a:rPr lang="fr-FR" sz="2000" dirty="0" smtClean="0">
                <a:solidFill>
                  <a:schemeClr val="bg2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fr-FR" sz="2000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nl-NL" sz="2000" u="sng" dirty="0" err="1" smtClean="0">
                <a:solidFill>
                  <a:schemeClr val="accent6"/>
                </a:solidFill>
              </a:rPr>
              <a:t>Création</a:t>
            </a:r>
            <a:r>
              <a:rPr lang="nl-NL" sz="2000" u="sng" dirty="0" smtClean="0">
                <a:solidFill>
                  <a:schemeClr val="accent6"/>
                </a:solidFill>
              </a:rPr>
              <a:t> </a:t>
            </a:r>
            <a:r>
              <a:rPr lang="nl-NL" sz="2000" u="sng" dirty="0" err="1" smtClean="0">
                <a:solidFill>
                  <a:schemeClr val="accent6"/>
                </a:solidFill>
              </a:rPr>
              <a:t>d’une</a:t>
            </a:r>
            <a:r>
              <a:rPr lang="nl-NL" sz="2000" u="sng" dirty="0" smtClean="0">
                <a:solidFill>
                  <a:schemeClr val="accent6"/>
                </a:solidFill>
              </a:rPr>
              <a:t> </a:t>
            </a:r>
            <a:r>
              <a:rPr lang="nl-NL" sz="2000" u="sng" dirty="0" err="1" smtClean="0">
                <a:solidFill>
                  <a:schemeClr val="accent6"/>
                </a:solidFill>
              </a:rPr>
              <a:t>exception</a:t>
            </a:r>
            <a:r>
              <a:rPr lang="nl-NL" sz="2000" u="sng" dirty="0" smtClean="0">
                <a:solidFill>
                  <a:schemeClr val="accent6"/>
                </a:solidFill>
              </a:rPr>
              <a:t> </a:t>
            </a:r>
            <a:r>
              <a:rPr lang="nl-NL" sz="2000" u="sng" dirty="0" err="1" smtClean="0">
                <a:solidFill>
                  <a:schemeClr val="accent6"/>
                </a:solidFill>
              </a:rPr>
              <a:t>personnalisée</a:t>
            </a:r>
            <a:endParaRPr lang="nl-NL" sz="2000" u="sng" dirty="0" smtClean="0">
              <a:solidFill>
                <a:schemeClr val="accent6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nl-NL" sz="2000" dirty="0" smtClean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1800" dirty="0" smtClean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18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2000" dirty="0" smtClean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20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2000" dirty="0" smtClean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20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2000" dirty="0" smtClean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20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2000" dirty="0" smtClean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2000" dirty="0" smtClean="0">
              <a:solidFill>
                <a:schemeClr val="bg2"/>
              </a:solidFill>
            </a:endParaRP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nl-NL" sz="2000" b="1" u="sng" dirty="0" smtClean="0">
              <a:solidFill>
                <a:schemeClr val="bg2"/>
              </a:solidFill>
            </a:endParaRP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fr-FR" sz="2000" dirty="0" smtClean="0">
                <a:solidFill>
                  <a:schemeClr val="bg2"/>
                </a:solidFill>
              </a:rPr>
              <a:t>en Java.</a:t>
            </a:r>
          </a:p>
        </p:txBody>
      </p:sp>
      <p:sp>
        <p:nvSpPr>
          <p:cNvPr id="15" name="Titre 1"/>
          <p:cNvSpPr txBox="1">
            <a:spLocks/>
          </p:cNvSpPr>
          <p:nvPr/>
        </p:nvSpPr>
        <p:spPr bwMode="auto">
          <a:xfrm>
            <a:off x="179512" y="188640"/>
            <a:ext cx="8785423" cy="92868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 fontScale="77500" lnSpcReduction="20000"/>
          </a:bodyPr>
          <a:lstStyle>
            <a:defPPr>
              <a:defRPr lang="pl-PL"/>
            </a:defPPr>
            <a:lvl1pPr algn="ctr">
              <a:spcBef>
                <a:spcPct val="0"/>
              </a:spcBef>
              <a:buNone/>
              <a:defRPr sz="5400" b="0" cap="none" baseline="0">
                <a:latin typeface="Segoe UI Light" pitchFamily="34" charset="0"/>
                <a:ea typeface="+mj-ea"/>
                <a:cs typeface="Calibri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Les Exceptions personnalisées </a:t>
            </a:r>
            <a:r>
              <a:rPr lang="fr-FR" dirty="0"/>
              <a:t>	</a:t>
            </a:r>
            <a:r>
              <a:rPr lang="en-US" dirty="0"/>
              <a:t>	</a:t>
            </a:r>
            <a:endParaRPr lang="fr-FR" dirty="0"/>
          </a:p>
        </p:txBody>
      </p:sp>
      <p:sp>
        <p:nvSpPr>
          <p:cNvPr id="24580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BE96BA-EE1C-4CB7-870D-93C6C95AA435}" type="slidenum">
              <a:rPr lang="es-ES" smtClean="0"/>
              <a:pPr/>
              <a:t>36</a:t>
            </a:fld>
            <a:endParaRPr lang="es-ES" smtClean="0"/>
          </a:p>
        </p:txBody>
      </p:sp>
      <p:sp>
        <p:nvSpPr>
          <p:cNvPr id="2" name="Rectangle 1"/>
          <p:cNvSpPr/>
          <p:nvPr/>
        </p:nvSpPr>
        <p:spPr>
          <a:xfrm>
            <a:off x="304799" y="3573016"/>
            <a:ext cx="8785423" cy="27363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dirty="0" smtClean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dirty="0" smtClean="0">
                <a:solidFill>
                  <a:schemeClr val="bg2"/>
                </a:solidFill>
              </a:rPr>
              <a:t>public </a:t>
            </a:r>
            <a:r>
              <a:rPr lang="fr-FR" dirty="0">
                <a:solidFill>
                  <a:schemeClr val="bg2"/>
                </a:solidFill>
              </a:rPr>
              <a:t>class </a:t>
            </a:r>
            <a:r>
              <a:rPr lang="fr-FR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EmployeException</a:t>
            </a:r>
            <a:r>
              <a:rPr lang="fr-FR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>
                <a:solidFill>
                  <a:schemeClr val="bg2"/>
                </a:solidFill>
              </a:rPr>
              <a:t> </a:t>
            </a:r>
            <a:r>
              <a:rPr lang="fr-FR" dirty="0" err="1">
                <a:solidFill>
                  <a:schemeClr val="bg2"/>
                </a:solidFill>
              </a:rPr>
              <a:t>extends</a:t>
            </a:r>
            <a:r>
              <a:rPr lang="fr-FR" dirty="0">
                <a:solidFill>
                  <a:schemeClr val="bg2"/>
                </a:solidFill>
              </a:rPr>
              <a:t> Exception </a:t>
            </a:r>
            <a:r>
              <a:rPr lang="fr-FR" dirty="0" smtClean="0">
                <a:solidFill>
                  <a:schemeClr val="bg2"/>
                </a:solidFill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dirty="0" smtClean="0">
                <a:solidFill>
                  <a:schemeClr val="bg2"/>
                </a:solidFill>
              </a:rPr>
              <a:t>public </a:t>
            </a:r>
            <a:r>
              <a:rPr lang="fr-FR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EmployeException</a:t>
            </a:r>
            <a:r>
              <a:rPr lang="fr-FR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fr-FR" dirty="0" smtClean="0">
                <a:solidFill>
                  <a:schemeClr val="bg2"/>
                </a:solidFill>
              </a:rPr>
              <a:t>{</a:t>
            </a:r>
            <a:endParaRPr lang="fr-FR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dirty="0" smtClean="0">
                <a:solidFill>
                  <a:schemeClr val="bg2"/>
                </a:solidFill>
              </a:rPr>
              <a:t>           super();}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dirty="0" smtClean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dirty="0" smtClean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dirty="0" smtClean="0">
                <a:solidFill>
                  <a:schemeClr val="bg2"/>
                </a:solidFill>
              </a:rPr>
              <a:t>public </a:t>
            </a:r>
            <a:r>
              <a:rPr lang="fr-FR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EmployeException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>
                <a:solidFill>
                  <a:schemeClr val="bg2"/>
                </a:solidFill>
              </a:rPr>
              <a:t>String message){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dirty="0">
                <a:solidFill>
                  <a:schemeClr val="bg2"/>
                </a:solidFill>
              </a:rPr>
              <a:t>super(message</a:t>
            </a:r>
            <a:r>
              <a:rPr lang="fr-FR" dirty="0" smtClean="0">
                <a:solidFill>
                  <a:schemeClr val="bg2"/>
                </a:solidFill>
              </a:rPr>
              <a:t>);</a:t>
            </a:r>
            <a:endParaRPr lang="fr-FR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dirty="0" err="1">
                <a:solidFill>
                  <a:schemeClr val="bg2"/>
                </a:solidFill>
              </a:rPr>
              <a:t>System.out.println</a:t>
            </a:r>
            <a:r>
              <a:rPr lang="fr-FR" dirty="0">
                <a:solidFill>
                  <a:schemeClr val="bg2"/>
                </a:solidFill>
              </a:rPr>
              <a:t>("Vous essayez d'instancier un </a:t>
            </a:r>
            <a:r>
              <a:rPr lang="fr-FR" dirty="0" err="1">
                <a:solidFill>
                  <a:schemeClr val="bg2"/>
                </a:solidFill>
              </a:rPr>
              <a:t>Employe</a:t>
            </a:r>
            <a:r>
              <a:rPr lang="fr-FR" dirty="0">
                <a:solidFill>
                  <a:schemeClr val="bg2"/>
                </a:solidFill>
              </a:rPr>
              <a:t>  avec un </a:t>
            </a:r>
            <a:r>
              <a:rPr lang="fr-FR" dirty="0" err="1">
                <a:solidFill>
                  <a:schemeClr val="bg2"/>
                </a:solidFill>
              </a:rPr>
              <a:t>age</a:t>
            </a:r>
            <a:r>
              <a:rPr lang="fr-FR" dirty="0">
                <a:solidFill>
                  <a:schemeClr val="bg2"/>
                </a:solidFill>
              </a:rPr>
              <a:t>  négatif !");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dirty="0">
                <a:solidFill>
                  <a:schemeClr val="bg2"/>
                </a:solidFill>
              </a:rPr>
              <a:t> </a:t>
            </a:r>
            <a:r>
              <a:rPr lang="fr-FR">
                <a:solidFill>
                  <a:schemeClr val="bg2"/>
                </a:solidFill>
              </a:rPr>
              <a:t>} </a:t>
            </a:r>
            <a:r>
              <a:rPr lang="fr-FR" smtClean="0">
                <a:solidFill>
                  <a:schemeClr val="bg2"/>
                </a:solidFill>
              </a:rPr>
              <a:t>}</a:t>
            </a:r>
            <a:endParaRPr lang="fr-F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0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04800" y="1268413"/>
            <a:ext cx="8839200" cy="5410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nl-NL" sz="1600" b="1" dirty="0" smtClean="0"/>
              <a:t>//Déclaration de la classe ErrEmpl</a:t>
            </a:r>
            <a:endParaRPr lang="fr-FR" sz="1600" b="1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nl-NL" sz="2000" dirty="0" smtClean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1800" dirty="0" smtClean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18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2000" dirty="0" smtClean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20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2000" dirty="0" smtClean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20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2000" dirty="0" smtClean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20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fr-FR" sz="2000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fr-FR" sz="2000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hrows</a:t>
            </a:r>
            <a:r>
              <a:rPr lang="fr-FR" sz="2000" dirty="0" err="1" smtClean="0">
                <a:solidFill>
                  <a:schemeClr val="bg2"/>
                </a:solidFill>
              </a:rPr>
              <a:t>:</a:t>
            </a:r>
            <a:r>
              <a:rPr lang="fr-FR" sz="2000" dirty="0" err="1" smtClean="0">
                <a:solidFill>
                  <a:schemeClr val="bg1"/>
                </a:solidFill>
              </a:rPr>
              <a:t>permet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>
                <a:solidFill>
                  <a:schemeClr val="bg1"/>
                </a:solidFill>
              </a:rPr>
              <a:t>de signaler à la </a:t>
            </a:r>
            <a:r>
              <a:rPr lang="fr-FR" sz="2000" dirty="0" err="1">
                <a:solidFill>
                  <a:schemeClr val="bg1"/>
                </a:solidFill>
              </a:rPr>
              <a:t>JVM</a:t>
            </a:r>
            <a:r>
              <a:rPr lang="fr-FR" sz="2000" dirty="0">
                <a:solidFill>
                  <a:schemeClr val="bg1"/>
                </a:solidFill>
              </a:rPr>
              <a:t> qu'un morceau de code, une méthode, une classe… est </a:t>
            </a:r>
            <a:r>
              <a:rPr lang="fr-FR" sz="2000" dirty="0" smtClean="0">
                <a:solidFill>
                  <a:schemeClr val="bg1"/>
                </a:solidFill>
              </a:rPr>
              <a:t>susceptible. </a:t>
            </a:r>
            <a:r>
              <a:rPr lang="fr-FR" sz="2000" dirty="0">
                <a:solidFill>
                  <a:schemeClr val="bg1"/>
                </a:solidFill>
              </a:rPr>
              <a:t>Il est suivi du nom de la classe qui va gérer l'exception</a:t>
            </a:r>
            <a:r>
              <a:rPr lang="fr-FR" sz="20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fr-FR" sz="2000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throw</a:t>
            </a:r>
            <a:r>
              <a:rPr lang="fr-F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fr-FR" sz="2000" dirty="0">
                <a:solidFill>
                  <a:schemeClr val="bg1"/>
                </a:solidFill>
              </a:rPr>
              <a:t>: celui-ci permet tout simplement de lever une exception manuellement en instanciant un objet de type Exception (ou un objet hérité).</a:t>
            </a:r>
            <a:endParaRPr lang="fr-FR" sz="20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2000" dirty="0" smtClean="0">
              <a:solidFill>
                <a:schemeClr val="bg2"/>
              </a:solidFill>
            </a:endParaRP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nl-NL" sz="2000" b="1" u="sng" dirty="0" smtClean="0">
              <a:solidFill>
                <a:schemeClr val="bg2"/>
              </a:solidFill>
            </a:endParaRP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fr-FR" sz="2000" dirty="0" smtClean="0"/>
              <a:t>en Java.</a:t>
            </a:r>
          </a:p>
        </p:txBody>
      </p:sp>
      <p:sp>
        <p:nvSpPr>
          <p:cNvPr id="15" name="Titre 1"/>
          <p:cNvSpPr txBox="1">
            <a:spLocks/>
          </p:cNvSpPr>
          <p:nvPr/>
        </p:nvSpPr>
        <p:spPr bwMode="auto">
          <a:xfrm>
            <a:off x="179512" y="188640"/>
            <a:ext cx="8785423" cy="92868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 fontScale="77500" lnSpcReduction="20000"/>
          </a:bodyPr>
          <a:lstStyle>
            <a:defPPr>
              <a:defRPr lang="pl-PL"/>
            </a:defPPr>
            <a:lvl1pPr algn="ctr">
              <a:spcBef>
                <a:spcPct val="0"/>
              </a:spcBef>
              <a:buNone/>
              <a:defRPr sz="5400" b="0" cap="none" baseline="0">
                <a:latin typeface="Segoe UI Light" pitchFamily="34" charset="0"/>
                <a:ea typeface="+mj-ea"/>
                <a:cs typeface="Calibri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Les Exceptions personnalisées </a:t>
            </a:r>
            <a:r>
              <a:rPr lang="fr-FR" dirty="0"/>
              <a:t>	</a:t>
            </a:r>
            <a:r>
              <a:rPr lang="en-US" dirty="0"/>
              <a:t>	</a:t>
            </a:r>
            <a:endParaRPr lang="fr-FR" dirty="0"/>
          </a:p>
        </p:txBody>
      </p:sp>
      <p:sp>
        <p:nvSpPr>
          <p:cNvPr id="24580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BE96BA-EE1C-4CB7-870D-93C6C95AA435}" type="slidenum">
              <a:rPr lang="es-ES" smtClean="0"/>
              <a:pPr/>
              <a:t>37</a:t>
            </a:fld>
            <a:endParaRPr lang="es-ES" smtClean="0"/>
          </a:p>
        </p:txBody>
      </p:sp>
      <p:sp>
        <p:nvSpPr>
          <p:cNvPr id="5" name="Rectangle 4"/>
          <p:cNvSpPr/>
          <p:nvPr/>
        </p:nvSpPr>
        <p:spPr>
          <a:xfrm>
            <a:off x="304800" y="1268413"/>
            <a:ext cx="8587680" cy="2952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dirty="0" smtClean="0">
                <a:solidFill>
                  <a:schemeClr val="bg2"/>
                </a:solidFill>
              </a:rPr>
              <a:t>public </a:t>
            </a:r>
            <a:r>
              <a:rPr lang="fr-FR" dirty="0">
                <a:solidFill>
                  <a:schemeClr val="bg2"/>
                </a:solidFill>
              </a:rPr>
              <a:t>class </a:t>
            </a:r>
            <a:r>
              <a:rPr lang="fr-FR" dirty="0" err="1">
                <a:solidFill>
                  <a:schemeClr val="bg2"/>
                </a:solidFill>
              </a:rPr>
              <a:t>Employe</a:t>
            </a:r>
            <a:endParaRPr lang="fr-FR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dirty="0">
                <a:solidFill>
                  <a:schemeClr val="bg2"/>
                </a:solidFill>
              </a:rPr>
              <a:t>{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dirty="0" smtClean="0">
                <a:solidFill>
                  <a:schemeClr val="bg2"/>
                </a:solidFill>
              </a:rPr>
              <a:t>public </a:t>
            </a:r>
            <a:r>
              <a:rPr lang="fr-FR" dirty="0" err="1">
                <a:solidFill>
                  <a:schemeClr val="bg2"/>
                </a:solidFill>
              </a:rPr>
              <a:t>Employe</a:t>
            </a:r>
            <a:r>
              <a:rPr lang="fr-FR" dirty="0">
                <a:solidFill>
                  <a:schemeClr val="bg2"/>
                </a:solidFill>
              </a:rPr>
              <a:t>(</a:t>
            </a:r>
            <a:r>
              <a:rPr lang="fr-FR" dirty="0" err="1">
                <a:solidFill>
                  <a:schemeClr val="bg2"/>
                </a:solidFill>
              </a:rPr>
              <a:t>int</a:t>
            </a:r>
            <a:r>
              <a:rPr lang="fr-FR" dirty="0">
                <a:solidFill>
                  <a:schemeClr val="bg2"/>
                </a:solidFill>
              </a:rPr>
              <a:t> </a:t>
            </a:r>
            <a:r>
              <a:rPr lang="fr-FR" dirty="0" err="1">
                <a:solidFill>
                  <a:schemeClr val="bg2"/>
                </a:solidFill>
              </a:rPr>
              <a:t>age</a:t>
            </a:r>
            <a:r>
              <a:rPr lang="fr-FR" dirty="0">
                <a:solidFill>
                  <a:schemeClr val="bg2"/>
                </a:solidFill>
              </a:rPr>
              <a:t>) </a:t>
            </a:r>
            <a:r>
              <a:rPr lang="fr-FR" dirty="0" err="1">
                <a:solidFill>
                  <a:srgbClr val="FF0000"/>
                </a:solidFill>
              </a:rPr>
              <a:t>throws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EmployeException</a:t>
            </a:r>
            <a:r>
              <a:rPr lang="fr-FR" dirty="0">
                <a:solidFill>
                  <a:srgbClr val="FF0000"/>
                </a:solidFill>
              </a:rPr>
              <a:t>  </a:t>
            </a:r>
            <a:r>
              <a:rPr lang="fr-FR" dirty="0">
                <a:solidFill>
                  <a:srgbClr val="00B050"/>
                </a:solidFill>
              </a:rPr>
              <a:t>//méthode susceptible de 						    déclencher l’erreur</a:t>
            </a:r>
          </a:p>
          <a:p>
            <a:pPr>
              <a:lnSpc>
                <a:spcPct val="90000"/>
              </a:lnSpc>
              <a:defRPr/>
            </a:pPr>
            <a:r>
              <a:rPr lang="fr-FR" dirty="0">
                <a:solidFill>
                  <a:schemeClr val="bg2"/>
                </a:solidFill>
              </a:rPr>
              <a:t>           { if ( (</a:t>
            </a:r>
            <a:r>
              <a:rPr lang="fr-FR" dirty="0" err="1">
                <a:solidFill>
                  <a:schemeClr val="bg2"/>
                </a:solidFill>
              </a:rPr>
              <a:t>age</a:t>
            </a:r>
            <a:r>
              <a:rPr lang="fr-FR" dirty="0">
                <a:solidFill>
                  <a:schemeClr val="bg2"/>
                </a:solidFill>
              </a:rPr>
              <a:t>&lt;0)) </a:t>
            </a:r>
          </a:p>
          <a:p>
            <a:pPr>
              <a:lnSpc>
                <a:spcPct val="90000"/>
              </a:lnSpc>
              <a:defRPr/>
            </a:pPr>
            <a:r>
              <a:rPr lang="fr-FR" dirty="0">
                <a:solidFill>
                  <a:schemeClr val="bg2"/>
                </a:solidFill>
              </a:rPr>
              <a:t>                   </a:t>
            </a:r>
            <a:r>
              <a:rPr lang="fr-FR" dirty="0" err="1">
                <a:solidFill>
                  <a:srgbClr val="FF0000"/>
                </a:solidFill>
              </a:rPr>
              <a:t>throw</a:t>
            </a:r>
            <a:r>
              <a:rPr lang="fr-FR" dirty="0">
                <a:solidFill>
                  <a:srgbClr val="FF0000"/>
                </a:solidFill>
              </a:rPr>
              <a:t> new </a:t>
            </a:r>
            <a:r>
              <a:rPr lang="fr-FR" dirty="0" err="1">
                <a:solidFill>
                  <a:srgbClr val="FF0000"/>
                </a:solidFill>
              </a:rPr>
              <a:t>EmployeException</a:t>
            </a:r>
            <a:r>
              <a:rPr lang="fr-FR" dirty="0">
                <a:solidFill>
                  <a:srgbClr val="FF0000"/>
                </a:solidFill>
              </a:rPr>
              <a:t>()</a:t>
            </a:r>
            <a:r>
              <a:rPr lang="fr-FR" dirty="0"/>
              <a:t> ; </a:t>
            </a:r>
            <a:r>
              <a:rPr lang="fr-FR" dirty="0">
                <a:solidFill>
                  <a:srgbClr val="00B050"/>
                </a:solidFill>
              </a:rPr>
              <a:t>// lance une exception 	  </a:t>
            </a:r>
          </a:p>
          <a:p>
            <a:pPr>
              <a:lnSpc>
                <a:spcPct val="90000"/>
              </a:lnSpc>
              <a:defRPr/>
            </a:pPr>
            <a:r>
              <a:rPr lang="fr-FR" dirty="0">
                <a:solidFill>
                  <a:srgbClr val="00B050"/>
                </a:solidFill>
              </a:rPr>
              <a:t>                                                                         de type  </a:t>
            </a:r>
            <a:r>
              <a:rPr lang="fr-FR" dirty="0" err="1">
                <a:solidFill>
                  <a:srgbClr val="00B050"/>
                </a:solidFill>
              </a:rPr>
              <a:t>EmployeException</a:t>
            </a:r>
            <a:endParaRPr lang="fr-FR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fr-FR" dirty="0">
                <a:solidFill>
                  <a:srgbClr val="00B050"/>
                </a:solidFill>
              </a:rPr>
              <a:t>        </a:t>
            </a:r>
            <a:r>
              <a:rPr lang="fr-FR" dirty="0" err="1">
                <a:solidFill>
                  <a:schemeClr val="bg2"/>
                </a:solidFill>
              </a:rPr>
              <a:t>else</a:t>
            </a:r>
            <a:r>
              <a:rPr lang="fr-FR" dirty="0">
                <a:solidFill>
                  <a:schemeClr val="bg2"/>
                </a:solidFill>
              </a:rPr>
              <a:t> {</a:t>
            </a:r>
            <a:r>
              <a:rPr lang="fr-FR" dirty="0" err="1">
                <a:solidFill>
                  <a:schemeClr val="bg2"/>
                </a:solidFill>
              </a:rPr>
              <a:t>this.age</a:t>
            </a:r>
            <a:r>
              <a:rPr lang="fr-FR" dirty="0">
                <a:solidFill>
                  <a:schemeClr val="bg2"/>
                </a:solidFill>
              </a:rPr>
              <a:t>=</a:t>
            </a:r>
            <a:r>
              <a:rPr lang="fr-FR" dirty="0" err="1">
                <a:solidFill>
                  <a:schemeClr val="bg2"/>
                </a:solidFill>
              </a:rPr>
              <a:t>age</a:t>
            </a:r>
            <a:r>
              <a:rPr lang="fr-FR" dirty="0">
                <a:solidFill>
                  <a:schemeClr val="bg2"/>
                </a:solidFill>
              </a:rPr>
              <a:t> ;}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dirty="0">
                <a:solidFill>
                  <a:schemeClr val="bg2"/>
                </a:solidFill>
              </a:rPr>
              <a:t>        public </a:t>
            </a:r>
            <a:r>
              <a:rPr lang="fr-FR" dirty="0" err="1">
                <a:solidFill>
                  <a:schemeClr val="bg2"/>
                </a:solidFill>
              </a:rPr>
              <a:t>void</a:t>
            </a:r>
            <a:r>
              <a:rPr lang="fr-FR" dirty="0">
                <a:solidFill>
                  <a:schemeClr val="bg2"/>
                </a:solidFill>
              </a:rPr>
              <a:t> affiche()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dirty="0">
                <a:solidFill>
                  <a:schemeClr val="bg2"/>
                </a:solidFill>
              </a:rPr>
              <a:t>        { </a:t>
            </a:r>
            <a:r>
              <a:rPr lang="fr-FR" dirty="0" err="1">
                <a:solidFill>
                  <a:schemeClr val="bg2"/>
                </a:solidFill>
              </a:rPr>
              <a:t>System.out.println</a:t>
            </a:r>
            <a:r>
              <a:rPr lang="fr-FR" dirty="0">
                <a:solidFill>
                  <a:schemeClr val="bg2"/>
                </a:solidFill>
              </a:rPr>
              <a:t>(‘’</a:t>
            </a:r>
            <a:r>
              <a:rPr lang="fr-FR" dirty="0" err="1">
                <a:solidFill>
                  <a:schemeClr val="bg2"/>
                </a:solidFill>
              </a:rPr>
              <a:t>age</a:t>
            </a:r>
            <a:r>
              <a:rPr lang="fr-FR" dirty="0">
                <a:solidFill>
                  <a:schemeClr val="bg2"/>
                </a:solidFill>
              </a:rPr>
              <a:t> : ‘’+</a:t>
            </a:r>
            <a:r>
              <a:rPr lang="fr-FR" dirty="0" err="1">
                <a:solidFill>
                  <a:schemeClr val="bg2"/>
                </a:solidFill>
              </a:rPr>
              <a:t>age</a:t>
            </a:r>
            <a:r>
              <a:rPr lang="fr-FR" dirty="0">
                <a:solidFill>
                  <a:schemeClr val="bg2"/>
                </a:solidFill>
              </a:rPr>
              <a:t>);}}}</a:t>
            </a:r>
          </a:p>
        </p:txBody>
      </p:sp>
    </p:spTree>
    <p:extLst>
      <p:ext uri="{BB962C8B-B14F-4D97-AF65-F5344CB8AC3E}">
        <p14:creationId xmlns:p14="http://schemas.microsoft.com/office/powerpoint/2010/main" val="334101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068638"/>
            <a:ext cx="9144000" cy="1873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684213" y="3068638"/>
            <a:ext cx="574675" cy="1873250"/>
          </a:xfrm>
          <a:prstGeom prst="rect">
            <a:avLst/>
          </a:prstGeom>
          <a:solidFill>
            <a:srgbClr val="FDCF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450" y="3433763"/>
            <a:ext cx="7953375" cy="1143000"/>
          </a:xfrm>
        </p:spPr>
        <p:txBody>
          <a:bodyPr/>
          <a:lstStyle/>
          <a:p>
            <a:pPr>
              <a:defRPr/>
            </a:pP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Exception: Définition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7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796B710A-7EF5-4B6A-926C-CB4DCF1BEBA0}" type="slidenum">
              <a:rPr lang="es-ES" smtClean="0"/>
              <a:pPr/>
              <a:t>4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99231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571500" y="357188"/>
            <a:ext cx="7816924" cy="92868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 fontScale="97500"/>
          </a:bodyPr>
          <a:lstStyle>
            <a:lvl1pPr algn="ctr">
              <a:spcBef>
                <a:spcPct val="0"/>
              </a:spcBef>
              <a:buNone/>
              <a:defRPr lang="en-US" sz="5400" b="0" cap="none" baseline="0">
                <a:latin typeface="Segoe UI Light" pitchFamily="34" charset="0"/>
                <a:ea typeface="+mj-ea"/>
                <a:cs typeface="Calibri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sz="4000" dirty="0"/>
              <a:t>Qu’est ce qu’une Exception?</a:t>
            </a:r>
          </a:p>
        </p:txBody>
      </p:sp>
      <p:pic>
        <p:nvPicPr>
          <p:cNvPr id="4099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8550" y="5084763"/>
            <a:ext cx="1506538" cy="150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ZoneTexte 2"/>
          <p:cNvSpPr txBox="1">
            <a:spLocks noChangeArrowheads="1"/>
          </p:cNvSpPr>
          <p:nvPr/>
        </p:nvSpPr>
        <p:spPr bwMode="auto">
          <a:xfrm>
            <a:off x="571500" y="1285875"/>
            <a:ext cx="7529513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 typeface="Wingdings" pitchFamily="2" charset="2"/>
              <a:buChar char="ü"/>
            </a:pPr>
            <a:r>
              <a:rPr lang="fr-FR" sz="2400" dirty="0">
                <a:solidFill>
                  <a:schemeClr val="bg2">
                    <a:lumMod val="75000"/>
                  </a:schemeClr>
                </a:solidFill>
              </a:rPr>
              <a:t> Événement exceptionnel : erreur qui se produit lors de l’exécution</a:t>
            </a:r>
          </a:p>
          <a:p>
            <a:pPr eaLnBrk="0" hangingPunct="0"/>
            <a:endParaRPr lang="fr-FR" sz="2400" dirty="0">
              <a:solidFill>
                <a:schemeClr val="bg2">
                  <a:lumMod val="75000"/>
                </a:schemeClr>
              </a:solidFill>
            </a:endParaRPr>
          </a:p>
          <a:p>
            <a:pPr eaLnBrk="0" hangingPunct="0">
              <a:buFont typeface="Wingdings" pitchFamily="2" charset="2"/>
              <a:buChar char="ü"/>
            </a:pPr>
            <a:r>
              <a:rPr lang="fr-FR" sz="2400" dirty="0">
                <a:solidFill>
                  <a:schemeClr val="bg2">
                    <a:lumMod val="75000"/>
                  </a:schemeClr>
                </a:solidFill>
              </a:rPr>
              <a:t> Cause l’arrêt de l’exécution normal du programme</a:t>
            </a:r>
          </a:p>
          <a:p>
            <a:pPr eaLnBrk="0" hangingPunct="0"/>
            <a:endParaRPr lang="fr-FR" sz="2400" dirty="0">
              <a:solidFill>
                <a:schemeClr val="bg2">
                  <a:lumMod val="75000"/>
                </a:schemeClr>
              </a:solidFill>
            </a:endParaRPr>
          </a:p>
          <a:p>
            <a:pPr eaLnBrk="0" hangingPunct="0">
              <a:buFont typeface="Wingdings" pitchFamily="2" charset="2"/>
              <a:buChar char="ü"/>
            </a:pPr>
            <a:r>
              <a:rPr lang="fr-FR" sz="2400" dirty="0">
                <a:solidFill>
                  <a:schemeClr val="bg2">
                    <a:lumMod val="75000"/>
                  </a:schemeClr>
                </a:solidFill>
              </a:rPr>
              <a:t>Exemples:</a:t>
            </a:r>
          </a:p>
          <a:p>
            <a:pPr marL="742950" lvl="1" indent="-285750" eaLnBrk="0" hangingPunct="0"/>
            <a:r>
              <a:rPr lang="fr-FR" sz="2400" dirty="0">
                <a:solidFill>
                  <a:schemeClr val="bg2">
                    <a:lumMod val="75000"/>
                  </a:schemeClr>
                </a:solidFill>
              </a:rPr>
              <a:t>Division par zéro</a:t>
            </a:r>
          </a:p>
          <a:p>
            <a:pPr marL="742950" lvl="1" indent="-285750" eaLnBrk="0" hangingPunct="0"/>
            <a:r>
              <a:rPr lang="fr-FR" sz="2400" dirty="0">
                <a:solidFill>
                  <a:schemeClr val="bg2">
                    <a:lumMod val="75000"/>
                  </a:schemeClr>
                </a:solidFill>
              </a:rPr>
              <a:t>Accès à un élément au-delà de la limite d’un tableau</a:t>
            </a:r>
          </a:p>
          <a:p>
            <a:pPr marL="742950" lvl="1" indent="-285750" eaLnBrk="0" hangingPunct="0"/>
            <a:r>
              <a:rPr lang="fr-FR" sz="2400" dirty="0">
                <a:solidFill>
                  <a:schemeClr val="bg2">
                    <a:lumMod val="75000"/>
                  </a:schemeClr>
                </a:solidFill>
              </a:rPr>
              <a:t>Saisie invalide</a:t>
            </a:r>
          </a:p>
          <a:p>
            <a:pPr marL="742950" lvl="1" indent="-285750" eaLnBrk="0" hangingPunct="0"/>
            <a:r>
              <a:rPr lang="fr-FR" sz="2400" dirty="0">
                <a:solidFill>
                  <a:schemeClr val="bg2">
                    <a:lumMod val="75000"/>
                  </a:schemeClr>
                </a:solidFill>
              </a:rPr>
              <a:t>Crash du disque</a:t>
            </a:r>
          </a:p>
          <a:p>
            <a:pPr marL="742950" lvl="1" indent="-285750" eaLnBrk="0" hangingPunct="0"/>
            <a:r>
              <a:rPr lang="fr-FR" sz="2400" dirty="0">
                <a:solidFill>
                  <a:schemeClr val="bg2">
                    <a:lumMod val="75000"/>
                  </a:schemeClr>
                </a:solidFill>
              </a:rPr>
              <a:t>Ouverture d’un fichier inexistant</a:t>
            </a:r>
          </a:p>
          <a:p>
            <a:pPr marL="742950" lvl="1" indent="-285750" eaLnBrk="0" hangingPunct="0"/>
            <a:r>
              <a:rPr lang="fr-FR" sz="2400" dirty="0">
                <a:solidFill>
                  <a:schemeClr val="bg2">
                    <a:lumMod val="75000"/>
                  </a:schemeClr>
                </a:solidFill>
              </a:rPr>
              <a:t>Mémoire pleine</a:t>
            </a:r>
          </a:p>
          <a:p>
            <a:pPr marL="742950" lvl="1" indent="-285750" eaLnBrk="0" hangingPunct="0"/>
            <a:r>
              <a:rPr lang="fr-FR" sz="2400" dirty="0">
                <a:solidFill>
                  <a:schemeClr val="bg2">
                    <a:lumMod val="75000"/>
                  </a:schemeClr>
                </a:solidFill>
              </a:rPr>
              <a:t>Etc.. </a:t>
            </a:r>
          </a:p>
        </p:txBody>
      </p:sp>
      <p:sp>
        <p:nvSpPr>
          <p:cNvPr id="4101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978E63-5EDC-42CE-9EC4-685179DA366E}" type="slidenum">
              <a:rPr lang="es-ES" smtClean="0"/>
              <a:pPr/>
              <a:t>5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58496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1"/>
          <p:cNvSpPr txBox="1">
            <a:spLocks/>
          </p:cNvSpPr>
          <p:nvPr/>
        </p:nvSpPr>
        <p:spPr bwMode="auto">
          <a:xfrm>
            <a:off x="755130" y="136956"/>
            <a:ext cx="8293174" cy="92868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 fontScale="97500"/>
          </a:bodyPr>
          <a:lstStyle>
            <a:defPPr>
              <a:defRPr lang="pl-PL"/>
            </a:defPPr>
            <a:lvl1pPr algn="ctr">
              <a:spcBef>
                <a:spcPct val="0"/>
              </a:spcBef>
              <a:buNone/>
              <a:defRPr sz="5400" b="0" cap="none" baseline="0">
                <a:latin typeface="Segoe UI Light" pitchFamily="34" charset="0"/>
                <a:ea typeface="+mj-ea"/>
                <a:cs typeface="Calibri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sz="4400" dirty="0"/>
              <a:t>Exemple d’Exception</a:t>
            </a:r>
          </a:p>
        </p:txBody>
      </p:sp>
      <p:pic>
        <p:nvPicPr>
          <p:cNvPr id="5124" name="Picture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4907" y="5923430"/>
            <a:ext cx="611187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3CE89C-92CC-4FE6-B6B0-913DE75F8EB4}" type="slidenum">
              <a:rPr lang="es-ES" smtClean="0"/>
              <a:pPr/>
              <a:t>6</a:t>
            </a:fld>
            <a:endParaRPr lang="es-ES" dirty="0" smtClean="0"/>
          </a:p>
        </p:txBody>
      </p:sp>
      <p:sp>
        <p:nvSpPr>
          <p:cNvPr id="2" name="Rectangle à coins arrondis 1"/>
          <p:cNvSpPr/>
          <p:nvPr/>
        </p:nvSpPr>
        <p:spPr>
          <a:xfrm>
            <a:off x="755130" y="1772816"/>
            <a:ext cx="7921326" cy="19442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r>
              <a:rPr lang="fr-FR" dirty="0" smtClean="0"/>
              <a:t> public </a:t>
            </a:r>
            <a:r>
              <a:rPr lang="fr-FR" dirty="0"/>
              <a:t>class </a:t>
            </a:r>
            <a:r>
              <a:rPr lang="fr-FR" dirty="0" smtClean="0"/>
              <a:t>Exemple </a:t>
            </a:r>
            <a:r>
              <a:rPr lang="fr-FR" dirty="0"/>
              <a:t>{</a:t>
            </a:r>
          </a:p>
          <a:p>
            <a:r>
              <a:rPr lang="fr-FR" dirty="0"/>
              <a:t>  public </a:t>
            </a:r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void</a:t>
            </a:r>
            <a:r>
              <a:rPr lang="fr-FR" dirty="0"/>
              <a:t> main(String[] </a:t>
            </a:r>
            <a:r>
              <a:rPr lang="fr-FR" dirty="0" err="1"/>
              <a:t>args</a:t>
            </a:r>
            <a:r>
              <a:rPr lang="fr-FR" dirty="0"/>
              <a:t>) {</a:t>
            </a:r>
          </a:p>
          <a:p>
            <a:r>
              <a:rPr lang="fr-FR" dirty="0" smtClean="0"/>
              <a:t>  </a:t>
            </a:r>
            <a:r>
              <a:rPr lang="fr-FR" dirty="0" err="1"/>
              <a:t>int</a:t>
            </a:r>
            <a:r>
              <a:rPr lang="fr-FR" dirty="0"/>
              <a:t> x = 10, y = 0, z ;</a:t>
            </a:r>
          </a:p>
          <a:p>
            <a:r>
              <a:rPr lang="fr-FR" dirty="0" smtClean="0"/>
              <a:t>  </a:t>
            </a:r>
            <a:r>
              <a:rPr lang="fr-FR" dirty="0"/>
              <a:t>z = x / y</a:t>
            </a:r>
            <a:r>
              <a:rPr lang="fr-FR" dirty="0" smtClean="0"/>
              <a:t>;  }}</a:t>
            </a:r>
            <a:endParaRPr lang="fr-FR" dirty="0"/>
          </a:p>
          <a:p>
            <a:pPr algn="ctr"/>
            <a:endParaRPr lang="fr-FR" dirty="0"/>
          </a:p>
          <a:p>
            <a:r>
              <a:rPr lang="fr-FR" dirty="0"/>
              <a:t>Aucune erreur lors de la compilation, mais :</a:t>
            </a:r>
          </a:p>
        </p:txBody>
      </p:sp>
      <p:sp>
        <p:nvSpPr>
          <p:cNvPr id="3" name="Rectangle à coins arrondis 2"/>
          <p:cNvSpPr/>
          <p:nvPr/>
        </p:nvSpPr>
        <p:spPr>
          <a:xfrm>
            <a:off x="755130" y="4149079"/>
            <a:ext cx="7921326" cy="17619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/>
              <a:t>Résultat d’exécution :</a:t>
            </a:r>
          </a:p>
          <a:p>
            <a:endParaRPr lang="fr-FR" dirty="0"/>
          </a:p>
          <a:p>
            <a:r>
              <a:rPr lang="fr-FR" dirty="0"/>
              <a:t>      C:&gt;java </a:t>
            </a:r>
            <a:r>
              <a:rPr lang="fr-FR" dirty="0" err="1" smtClean="0"/>
              <a:t>TestExemple</a:t>
            </a:r>
            <a:endParaRPr lang="fr-FR" dirty="0"/>
          </a:p>
          <a:p>
            <a:endParaRPr lang="fr-FR" dirty="0"/>
          </a:p>
          <a:p>
            <a:r>
              <a:rPr lang="fr-FR" dirty="0"/>
              <a:t>     Exception in thread "main" </a:t>
            </a:r>
            <a:r>
              <a:rPr lang="fr-FR" dirty="0" err="1"/>
              <a:t>java.lang.ArithmeticException</a:t>
            </a:r>
            <a:r>
              <a:rPr lang="fr-FR" dirty="0"/>
              <a:t>:</a:t>
            </a:r>
          </a:p>
          <a:p>
            <a:r>
              <a:rPr lang="fr-FR" dirty="0"/>
              <a:t>    / by </a:t>
            </a:r>
            <a:r>
              <a:rPr lang="fr-FR" dirty="0" err="1"/>
              <a:t>zero</a:t>
            </a:r>
            <a:r>
              <a:rPr lang="fr-FR" dirty="0"/>
              <a:t> </a:t>
            </a:r>
            <a:r>
              <a:rPr lang="fr-FR" dirty="0" err="1"/>
              <a:t>at</a:t>
            </a:r>
            <a:r>
              <a:rPr lang="fr-FR" dirty="0"/>
              <a:t> </a:t>
            </a:r>
            <a:r>
              <a:rPr lang="fr-FR" dirty="0" err="1"/>
              <a:t>Erreur.main</a:t>
            </a:r>
            <a:r>
              <a:rPr lang="fr-FR" dirty="0"/>
              <a:t>(</a:t>
            </a:r>
            <a:r>
              <a:rPr lang="fr-FR" dirty="0" err="1"/>
              <a:t>Erreur.java:4</a:t>
            </a:r>
            <a:r>
              <a:rPr lang="fr-FR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130" y="1065643"/>
            <a:ext cx="6625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accent6"/>
                </a:solidFill>
              </a:rPr>
              <a:t>Exemple :  Exception levée (déclenchée), mais non capturée</a:t>
            </a:r>
          </a:p>
        </p:txBody>
      </p:sp>
    </p:spTree>
    <p:extLst>
      <p:ext uri="{BB962C8B-B14F-4D97-AF65-F5344CB8AC3E}">
        <p14:creationId xmlns:p14="http://schemas.microsoft.com/office/powerpoint/2010/main" val="374992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683568" y="71438"/>
            <a:ext cx="7920682" cy="92868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 fontScale="97500"/>
          </a:bodyPr>
          <a:lstStyle>
            <a:defPPr>
              <a:defRPr lang="pl-PL"/>
            </a:defPPr>
            <a:lvl1pPr algn="ctr">
              <a:spcBef>
                <a:spcPct val="0"/>
              </a:spcBef>
              <a:buNone/>
              <a:defRPr sz="5400" b="0" cap="none" baseline="0">
                <a:latin typeface="Segoe UI Light" pitchFamily="34" charset="0"/>
                <a:ea typeface="+mj-ea"/>
                <a:cs typeface="Calibri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sz="4400" dirty="0"/>
              <a:t>Exception : Quand?</a:t>
            </a: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860425" y="1557338"/>
            <a:ext cx="7888039" cy="378565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2400" dirty="0">
                <a:solidFill>
                  <a:schemeClr val="bg1"/>
                </a:solidFill>
              </a:rPr>
              <a:t>Une exception peut être déclenchée de </a:t>
            </a:r>
            <a:r>
              <a:rPr lang="fr-FR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deux façons :</a:t>
            </a:r>
          </a:p>
          <a:p>
            <a:pPr>
              <a:defRPr/>
            </a:pPr>
            <a:endParaRPr lang="fr-FR" sz="24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fr-FR" sz="2400" dirty="0">
                <a:solidFill>
                  <a:schemeClr val="bg1"/>
                </a:solidFill>
              </a:rPr>
              <a:t>1- l'exécution du programme ne se déroule pas de la façon prévue, et la machine Java génère une </a:t>
            </a:r>
            <a:r>
              <a:rPr lang="fr-FR" sz="2400" dirty="0" smtClean="0">
                <a:solidFill>
                  <a:schemeClr val="bg1"/>
                </a:solidFill>
              </a:rPr>
              <a:t>exception</a:t>
            </a:r>
          </a:p>
          <a:p>
            <a:pPr>
              <a:defRPr/>
            </a:pPr>
            <a:endParaRPr lang="fr-FR" sz="2400" dirty="0">
              <a:solidFill>
                <a:schemeClr val="bg1"/>
              </a:solidFill>
            </a:endParaRPr>
          </a:p>
          <a:p>
            <a:pPr>
              <a:defRPr/>
            </a:pPr>
            <a:endParaRPr lang="fr-FR" sz="2400" dirty="0">
              <a:solidFill>
                <a:schemeClr val="bg1"/>
              </a:solidFill>
            </a:endParaRPr>
          </a:p>
          <a:p>
            <a:pPr>
              <a:defRPr/>
            </a:pPr>
            <a:endParaRPr lang="fr-FR" sz="24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fr-FR" sz="2400" dirty="0">
                <a:solidFill>
                  <a:schemeClr val="bg1"/>
                </a:solidFill>
              </a:rPr>
              <a:t>2- le programme décide lui-même de déclencher une exception, afin de signaler à la méthode appelante que quelque chose ne se déroule pas comme prévu</a:t>
            </a:r>
          </a:p>
        </p:txBody>
      </p:sp>
      <p:sp>
        <p:nvSpPr>
          <p:cNvPr id="2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FF460F-6E46-4540-88E8-605BD1A37617}" type="slidenum">
              <a:rPr lang="es-ES" smtClean="0"/>
              <a:pPr/>
              <a:t>7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428999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32013"/>
            <a:ext cx="9144000" cy="1873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50209" y="2132013"/>
            <a:ext cx="574675" cy="1873250"/>
          </a:xfrm>
          <a:prstGeom prst="rect">
            <a:avLst/>
          </a:prstGeom>
          <a:solidFill>
            <a:srgbClr val="FDCF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393" y="2348880"/>
            <a:ext cx="8125607" cy="1143000"/>
          </a:xfrm>
        </p:spPr>
        <p:txBody>
          <a:bodyPr/>
          <a:lstStyle/>
          <a:p>
            <a:pPr>
              <a:defRPr/>
            </a:pP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Exception: Mécanisme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3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30D09EF8-0CA5-42DB-A7AB-15E1B93A94DB}" type="slidenum">
              <a:rPr lang="es-ES" smtClean="0"/>
              <a:pPr/>
              <a:t>8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96594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479425" y="71438"/>
            <a:ext cx="8124825" cy="92868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 fontScale="97500"/>
          </a:bodyPr>
          <a:lstStyle>
            <a:defPPr>
              <a:defRPr lang="pl-PL"/>
            </a:defPPr>
            <a:lvl1pPr algn="ctr">
              <a:spcBef>
                <a:spcPct val="0"/>
              </a:spcBef>
              <a:buNone/>
              <a:defRPr sz="5400" b="0" cap="none" baseline="0">
                <a:latin typeface="Segoe UI Light" pitchFamily="34" charset="0"/>
                <a:ea typeface="+mj-ea"/>
                <a:cs typeface="Calibri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Exception (Mécanisme)</a:t>
            </a:r>
          </a:p>
        </p:txBody>
      </p:sp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374650" y="1304528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/>
            <a:r>
              <a:rPr lang="fr-FR" sz="3200" dirty="0"/>
              <a:t>	</a:t>
            </a:r>
            <a:r>
              <a:rPr lang="fr-FR" sz="2400" b="1" dirty="0" smtClean="0">
                <a:solidFill>
                  <a:schemeClr val="bg1"/>
                </a:solidFill>
              </a:rPr>
              <a:t>1) émission d’un signal : l’exception est levée (déclenchée)</a:t>
            </a:r>
            <a:endParaRPr lang="fr-FR" sz="2400" b="1" dirty="0">
              <a:solidFill>
                <a:schemeClr val="bg1"/>
              </a:solidFill>
            </a:endParaRPr>
          </a:p>
          <a:p>
            <a:pPr marL="342900" indent="-342900" algn="just" eaLnBrk="0" hangingPunct="0"/>
            <a:r>
              <a:rPr lang="fr-FR" sz="2400" dirty="0">
                <a:solidFill>
                  <a:schemeClr val="bg1"/>
                </a:solidFill>
              </a:rPr>
              <a:t>	2) </a:t>
            </a:r>
            <a:r>
              <a:rPr lang="fr-FR" sz="2400" b="1" dirty="0">
                <a:solidFill>
                  <a:schemeClr val="bg1"/>
                </a:solidFill>
              </a:rPr>
              <a:t>interruption de l’exécution</a:t>
            </a:r>
            <a:r>
              <a:rPr lang="fr-FR" sz="2400" dirty="0">
                <a:solidFill>
                  <a:schemeClr val="bg1"/>
                </a:solidFill>
              </a:rPr>
              <a:t> du programme en cours 3) possibilité d’</a:t>
            </a:r>
            <a:r>
              <a:rPr lang="fr-FR" sz="2400" b="1" i="1" dirty="0">
                <a:solidFill>
                  <a:schemeClr val="bg1"/>
                </a:solidFill>
              </a:rPr>
              <a:t>attraper </a:t>
            </a:r>
            <a:r>
              <a:rPr lang="fr-FR" sz="2400" dirty="0">
                <a:solidFill>
                  <a:schemeClr val="bg1"/>
                </a:solidFill>
              </a:rPr>
              <a:t>(</a:t>
            </a:r>
            <a:r>
              <a:rPr lang="fr-FR" sz="2400" i="1" dirty="0">
                <a:solidFill>
                  <a:schemeClr val="bg1"/>
                </a:solidFill>
              </a:rPr>
              <a:t>intercepter) l’exception </a:t>
            </a:r>
            <a:r>
              <a:rPr lang="fr-FR" sz="2400" dirty="0">
                <a:solidFill>
                  <a:schemeClr val="bg1"/>
                </a:solidFill>
              </a:rPr>
              <a:t>de manière à la traiter et éviter que le programme soit arrêté définitivement.</a:t>
            </a:r>
          </a:p>
        </p:txBody>
      </p:sp>
      <p:sp>
        <p:nvSpPr>
          <p:cNvPr id="8196" name="Line 10"/>
          <p:cNvSpPr>
            <a:spLocks noChangeShapeType="1"/>
          </p:cNvSpPr>
          <p:nvPr/>
        </p:nvSpPr>
        <p:spPr bwMode="auto">
          <a:xfrm>
            <a:off x="3278188" y="5229225"/>
            <a:ext cx="0" cy="685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grpSp>
        <p:nvGrpSpPr>
          <p:cNvPr id="8197" name="Group 2"/>
          <p:cNvGrpSpPr>
            <a:grpSpLocks/>
          </p:cNvGrpSpPr>
          <p:nvPr/>
        </p:nvGrpSpPr>
        <p:grpSpPr bwMode="auto">
          <a:xfrm>
            <a:off x="479425" y="3781425"/>
            <a:ext cx="8413750" cy="2888616"/>
            <a:chOff x="478730" y="3638128"/>
            <a:chExt cx="8413750" cy="2888616"/>
          </a:xfrm>
        </p:grpSpPr>
        <p:sp>
          <p:nvSpPr>
            <p:cNvPr id="8202" name="Line 4"/>
            <p:cNvSpPr>
              <a:spLocks noChangeShapeType="1"/>
            </p:cNvSpPr>
            <p:nvPr/>
          </p:nvSpPr>
          <p:spPr bwMode="auto">
            <a:xfrm>
              <a:off x="2171005" y="3638128"/>
              <a:ext cx="0" cy="14478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8203" name="Text Box 5"/>
            <p:cNvSpPr txBox="1">
              <a:spLocks noChangeArrowheads="1"/>
            </p:cNvSpPr>
            <p:nvPr/>
          </p:nvSpPr>
          <p:spPr bwMode="auto">
            <a:xfrm>
              <a:off x="2355899" y="4055641"/>
              <a:ext cx="360066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programme en cours d’exécution</a:t>
              </a:r>
            </a:p>
          </p:txBody>
        </p:sp>
        <p:sp>
          <p:nvSpPr>
            <p:cNvPr id="8204" name="Text Box 7"/>
            <p:cNvSpPr txBox="1">
              <a:spLocks noChangeArrowheads="1"/>
            </p:cNvSpPr>
            <p:nvPr/>
          </p:nvSpPr>
          <p:spPr bwMode="auto">
            <a:xfrm>
              <a:off x="723204" y="5009728"/>
              <a:ext cx="1566069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   signal</a:t>
              </a:r>
            </a:p>
            <a:p>
              <a:r>
                <a:rPr lang="fr-FR" dirty="0">
                  <a:solidFill>
                    <a:schemeClr val="bg1"/>
                  </a:solidFill>
                </a:rPr>
                <a:t>d’exception</a:t>
              </a:r>
            </a:p>
          </p:txBody>
        </p:sp>
        <p:sp>
          <p:nvSpPr>
            <p:cNvPr id="8205" name="Text Box 9"/>
            <p:cNvSpPr txBox="1">
              <a:spLocks noChangeArrowheads="1"/>
            </p:cNvSpPr>
            <p:nvPr/>
          </p:nvSpPr>
          <p:spPr bwMode="auto">
            <a:xfrm>
              <a:off x="3390205" y="4704928"/>
              <a:ext cx="437197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FR">
                  <a:solidFill>
                    <a:schemeClr val="bg1"/>
                  </a:solidFill>
                </a:rPr>
                <a:t>interruption du programme</a:t>
              </a:r>
            </a:p>
          </p:txBody>
        </p:sp>
        <p:sp>
          <p:nvSpPr>
            <p:cNvPr id="8206" name="Line 11"/>
            <p:cNvSpPr>
              <a:spLocks noChangeShapeType="1"/>
            </p:cNvSpPr>
            <p:nvPr/>
          </p:nvSpPr>
          <p:spPr bwMode="auto">
            <a:xfrm>
              <a:off x="2171005" y="5771728"/>
              <a:ext cx="114300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8207" name="Line 12"/>
            <p:cNvSpPr>
              <a:spLocks noChangeShapeType="1"/>
            </p:cNvSpPr>
            <p:nvPr/>
          </p:nvSpPr>
          <p:spPr bwMode="auto">
            <a:xfrm>
              <a:off x="2171005" y="5771728"/>
              <a:ext cx="0" cy="6096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8208" name="Text Box 13"/>
            <p:cNvSpPr txBox="1">
              <a:spLocks noChangeArrowheads="1"/>
            </p:cNvSpPr>
            <p:nvPr/>
          </p:nvSpPr>
          <p:spPr bwMode="auto">
            <a:xfrm>
              <a:off x="2323405" y="6000328"/>
              <a:ext cx="24769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>
                  <a:solidFill>
                    <a:schemeClr val="bg1"/>
                  </a:solidFill>
                </a:rPr>
                <a:t>reprise du programme</a:t>
              </a:r>
            </a:p>
          </p:txBody>
        </p:sp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3406080" y="5049416"/>
              <a:ext cx="5486400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FR">
                  <a:solidFill>
                    <a:schemeClr val="bg1"/>
                  </a:solidFill>
                </a:rPr>
                <a:t>traitement de           ou              arrêt </a:t>
              </a:r>
            </a:p>
            <a:p>
              <a:r>
                <a:rPr lang="fr-FR">
                  <a:solidFill>
                    <a:schemeClr val="bg1"/>
                  </a:solidFill>
                </a:rPr>
                <a:t>l’exception                               définitif</a:t>
              </a:r>
            </a:p>
            <a:p>
              <a:r>
                <a:rPr lang="fr-FR">
                  <a:solidFill>
                    <a:schemeClr val="bg1"/>
                  </a:solidFill>
                </a:rPr>
                <a:t>                            (plantage! avec message d’erreur)</a:t>
              </a:r>
            </a:p>
            <a:p>
              <a:r>
                <a:rPr lang="fr-FR">
                  <a:solidFill>
                    <a:schemeClr val="bg1"/>
                  </a:solidFill>
                </a:rPr>
                <a:t>                                </a:t>
              </a:r>
            </a:p>
          </p:txBody>
        </p:sp>
        <p:sp>
          <p:nvSpPr>
            <p:cNvPr id="8210" name="AutoShape 15"/>
            <p:cNvSpPr>
              <a:spLocks noChangeArrowheads="1"/>
            </p:cNvSpPr>
            <p:nvPr/>
          </p:nvSpPr>
          <p:spPr bwMode="auto">
            <a:xfrm>
              <a:off x="570805" y="4704928"/>
              <a:ext cx="1447800" cy="304800"/>
            </a:xfrm>
            <a:prstGeom prst="lightningBol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8211" name="Text Box 17"/>
            <p:cNvSpPr txBox="1">
              <a:spLocks noChangeArrowheads="1"/>
            </p:cNvSpPr>
            <p:nvPr/>
          </p:nvSpPr>
          <p:spPr bwMode="auto">
            <a:xfrm>
              <a:off x="478730" y="4055641"/>
              <a:ext cx="158088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programmeur</a:t>
              </a:r>
            </a:p>
            <a:p>
              <a:r>
                <a:rPr lang="fr-FR" dirty="0">
                  <a:solidFill>
                    <a:schemeClr val="bg1"/>
                  </a:solidFill>
                </a:rPr>
                <a:t>ou java</a:t>
              </a:r>
            </a:p>
          </p:txBody>
        </p:sp>
        <p:sp>
          <p:nvSpPr>
            <p:cNvPr id="8212" name="Line 8"/>
            <p:cNvSpPr>
              <a:spLocks noChangeShapeType="1"/>
            </p:cNvSpPr>
            <p:nvPr/>
          </p:nvSpPr>
          <p:spPr bwMode="auto">
            <a:xfrm>
              <a:off x="2247205" y="5085928"/>
              <a:ext cx="5105400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pic>
        <p:nvPicPr>
          <p:cNvPr id="8198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513" y="4292600"/>
            <a:ext cx="2413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4941888"/>
            <a:ext cx="2159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0275" y="6237288"/>
            <a:ext cx="179388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1" name="Espace réservé du numéro de diapositive 1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87D9EF-E633-4F7A-A25C-DE22B629F4EE}" type="slidenum">
              <a:rPr lang="es-ES" smtClean="0"/>
              <a:pPr/>
              <a:t>9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0780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Inspired">
  <a:themeElements>
    <a:clrScheme name="Aerodynamiczny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erodynamiczny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erodynamiczny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2.xml><?xml version="1.0" encoding="utf-8"?>
<a:themeOverride xmlns:a="http://schemas.openxmlformats.org/drawingml/2006/main">
  <a:clrScheme name="Aerodynamiczny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3.xml><?xml version="1.0" encoding="utf-8"?>
<a:themeOverride xmlns:a="http://schemas.openxmlformats.org/drawingml/2006/main">
  <a:clrScheme name="Aerodynamiczny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4.xml><?xml version="1.0" encoding="utf-8"?>
<a:themeOverride xmlns:a="http://schemas.openxmlformats.org/drawingml/2006/main">
  <a:clrScheme name="Aerodynamiczny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3905</TotalTime>
  <Words>1192</Words>
  <Application>Microsoft Office PowerPoint</Application>
  <PresentationFormat>Affichage à l'écran (4:3)</PresentationFormat>
  <Paragraphs>338</Paragraphs>
  <Slides>37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7" baseType="lpstr">
      <vt:lpstr>Arial</vt:lpstr>
      <vt:lpstr>Calibri</vt:lpstr>
      <vt:lpstr>Courier New</vt:lpstr>
      <vt:lpstr>Segoe UI Light</vt:lpstr>
      <vt:lpstr>Tahoma</vt:lpstr>
      <vt:lpstr>Times New Roman</vt:lpstr>
      <vt:lpstr>Trebuchet MS</vt:lpstr>
      <vt:lpstr>Wingdings</vt:lpstr>
      <vt:lpstr>Wingdings 2</vt:lpstr>
      <vt:lpstr>MetroInspired</vt:lpstr>
      <vt:lpstr>Chapitre 6 : Les Exceptions</vt:lpstr>
      <vt:lpstr>Plan</vt:lpstr>
      <vt:lpstr>Objectifs </vt:lpstr>
      <vt:lpstr>Exception: Définition</vt:lpstr>
      <vt:lpstr>Présentation PowerPoint</vt:lpstr>
      <vt:lpstr>Présentation PowerPoint</vt:lpstr>
      <vt:lpstr>Présentation PowerPoint</vt:lpstr>
      <vt:lpstr>Exception: Mécanisme</vt:lpstr>
      <vt:lpstr>Présentation PowerPoint</vt:lpstr>
      <vt:lpstr>Présentation PowerPoint</vt:lpstr>
      <vt:lpstr>Types d’exceptions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Unchecked exception(1/3)</vt:lpstr>
      <vt:lpstr>Présentation PowerPoint</vt:lpstr>
      <vt:lpstr>Unchecked exception(3/3)</vt:lpstr>
      <vt:lpstr>Présentation PowerPoint</vt:lpstr>
      <vt:lpstr>Présentation PowerPoint</vt:lpstr>
      <vt:lpstr>Solution 1 : gestion active avec try/catch</vt:lpstr>
      <vt:lpstr>Solution 2 : gestion passive avec throws</vt:lpstr>
      <vt:lpstr>La gestion des exceptions</vt:lpstr>
      <vt:lpstr>Présentation PowerPoint</vt:lpstr>
      <vt:lpstr>Présentation PowerPoint</vt:lpstr>
      <vt:lpstr>Remarques</vt:lpstr>
      <vt:lpstr>Présentation PowerPoint</vt:lpstr>
      <vt:lpstr>Présentation PowerPoint</vt:lpstr>
      <vt:lpstr>Présentation PowerPoint</vt:lpstr>
      <vt:lpstr>Présentation PowerPoint</vt:lpstr>
      <vt:lpstr>Bloc finally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Biatel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 Inspired</dc:title>
  <dc:creator>Jarosław Wasilewski</dc:creator>
  <cp:lastModifiedBy>Mehdi Attia</cp:lastModifiedBy>
  <cp:revision>249</cp:revision>
  <dcterms:created xsi:type="dcterms:W3CDTF">2011-08-10T09:14:16Z</dcterms:created>
  <dcterms:modified xsi:type="dcterms:W3CDTF">2015-10-05T09:02:25Z</dcterms:modified>
</cp:coreProperties>
</file>