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04" r:id="rId3"/>
    <p:sldId id="258" r:id="rId4"/>
    <p:sldId id="260" r:id="rId5"/>
    <p:sldId id="265" r:id="rId6"/>
    <p:sldId id="261" r:id="rId7"/>
    <p:sldId id="263" r:id="rId8"/>
    <p:sldId id="264" r:id="rId9"/>
    <p:sldId id="270" r:id="rId10"/>
    <p:sldId id="271" r:id="rId11"/>
    <p:sldId id="267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09/09/2015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FFD5892-7259-4B36-9D1B-D8A878709325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6873-7AA2-4846-9BBC-4DC90039BBE8}" type="datetime1">
              <a:rPr lang="en-US" smtClean="0"/>
              <a:t>9/9/2015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8886A-2D3D-4EAB-ADD9-7CDA3DD7703D}" type="datetime1">
              <a:rPr lang="en-US" smtClean="0"/>
              <a:t>9/9/2015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1AC278-476B-4D99-B96A-FF6AD8438B5F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0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DBBE-F421-4A7D-AB01-C4174A4D0880}" type="datetime1">
              <a:rPr lang="en-US" smtClean="0"/>
              <a:t>9/9/2015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8A2E-6BE9-42BF-A9E5-545E0ED10089}" type="datetime1">
              <a:rPr lang="en-US" smtClean="0"/>
              <a:t>9/9/2015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CB8-125E-4B25-AE7E-E060E1512E50}" type="datetime1">
              <a:rPr lang="en-US" smtClean="0"/>
              <a:t>9/9/2015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922E262-842E-4628-AEEB-269BDA082E4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0DA-60E4-496C-BC47-9BE4F4CE6666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2F8-4EBC-44D3-8336-B9C84AB36043}" type="datetime1">
              <a:rPr lang="en-US" smtClean="0"/>
              <a:t>9/9/2015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AF13443-A946-4243-9DC6-243941B9CF2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6" y="63861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6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7" y="6376580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42082" y="2945353"/>
            <a:ext cx="8422406" cy="165092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Chapitre 1 : Introduction  </a:t>
            </a:r>
            <a:r>
              <a:rPr lang="fr-FR" b="1" dirty="0"/>
              <a:t>Java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69594" y="5301208"/>
            <a:ext cx="4427538" cy="5445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sz="2800" b="1" dirty="0" smtClean="0"/>
              <a:t>Equipe JAVA</a:t>
            </a:r>
            <a:endParaRPr lang="es-ES" sz="2800" b="1" dirty="0" smtClean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83329" y="6165304"/>
            <a:ext cx="3773093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Année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universitaire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smtClean="0">
                <a:latin typeface="Segoe UI Light" pitchFamily="34" charset="0"/>
                <a:ea typeface="+mj-ea"/>
                <a:cs typeface="Calibri" pitchFamily="34" charset="0"/>
              </a:rPr>
              <a:t>2015-2016</a:t>
            </a:r>
            <a:endParaRPr lang="es-ES" sz="2000" b="1" dirty="0">
              <a:latin typeface="Segoe UI Light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0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6" y="201086"/>
            <a:ext cx="3200400" cy="142875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43" name="Title 1"/>
          <p:cNvSpPr txBox="1">
            <a:spLocks/>
          </p:cNvSpPr>
          <p:nvPr/>
        </p:nvSpPr>
        <p:spPr bwMode="auto">
          <a:xfrm>
            <a:off x="557213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800" b="1" dirty="0">
                <a:solidFill>
                  <a:schemeClr val="bg1"/>
                </a:solidFill>
              </a:rPr>
              <a:t>JAVA</a:t>
            </a:r>
            <a:r>
              <a:rPr lang="fr-FR" sz="3600" b="1" dirty="0">
                <a:solidFill>
                  <a:schemeClr val="bg1"/>
                </a:solidFill>
              </a:rPr>
              <a:t>: La plateforme</a:t>
            </a: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928813"/>
            <a:ext cx="341947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911" y="1812925"/>
            <a:ext cx="841557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 langage de programmation 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orienté objet.</a:t>
            </a: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est portable : il est indépendant de toute plate-forme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fr-FR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fr-FR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Quels types d’application pour « java » ?</a:t>
            </a:r>
          </a:p>
          <a:p>
            <a:pPr>
              <a:defRPr/>
            </a:pP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4365625"/>
            <a:ext cx="8080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4525963"/>
            <a:ext cx="94773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4583113"/>
            <a:ext cx="15398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4525963"/>
            <a:ext cx="15255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8" y="4700588"/>
            <a:ext cx="1285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3"/>
          <p:cNvSpPr txBox="1">
            <a:spLocks noChangeArrowheads="1"/>
          </p:cNvSpPr>
          <p:nvPr/>
        </p:nvSpPr>
        <p:spPr bwMode="auto">
          <a:xfrm>
            <a:off x="544513" y="5584825"/>
            <a:ext cx="1074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Java SE</a:t>
            </a:r>
          </a:p>
        </p:txBody>
      </p:sp>
      <p:sp>
        <p:nvSpPr>
          <p:cNvPr id="14" name="ZoneTexte 9"/>
          <p:cNvSpPr txBox="1">
            <a:spLocks noChangeArrowheads="1"/>
          </p:cNvSpPr>
          <p:nvPr/>
        </p:nvSpPr>
        <p:spPr bwMode="auto">
          <a:xfrm>
            <a:off x="2528888" y="5537200"/>
            <a:ext cx="1074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Java 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0"/>
          <p:cNvSpPr txBox="1">
            <a:spLocks noChangeArrowheads="1"/>
          </p:cNvSpPr>
          <p:nvPr/>
        </p:nvSpPr>
        <p:spPr bwMode="auto">
          <a:xfrm>
            <a:off x="4210050" y="558482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Java EE</a:t>
            </a: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5702300" y="5397500"/>
            <a:ext cx="1463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Java Embedded</a:t>
            </a:r>
          </a:p>
        </p:txBody>
      </p:sp>
      <p:sp>
        <p:nvSpPr>
          <p:cNvPr id="17" name="ZoneTexte 12"/>
          <p:cNvSpPr txBox="1">
            <a:spLocks noChangeArrowheads="1"/>
          </p:cNvSpPr>
          <p:nvPr/>
        </p:nvSpPr>
        <p:spPr bwMode="auto">
          <a:xfrm>
            <a:off x="7477125" y="5397500"/>
            <a:ext cx="1073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Java </a:t>
            </a:r>
            <a:r>
              <a:rPr lang="fr-FR" dirty="0" err="1">
                <a:solidFill>
                  <a:schemeClr val="bg1"/>
                </a:solidFill>
              </a:rPr>
              <a:t>Card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384175" y="360124"/>
            <a:ext cx="8229600" cy="9937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/>
              <a:t>Qu’est ce que « Java » ?</a:t>
            </a:r>
            <a:endParaRPr lang="fr-FR" sz="3200" dirty="0">
              <a:latin typeface="+mj-lt"/>
              <a:cs typeface="+mj-cs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8" y="404664"/>
            <a:ext cx="8229600" cy="99377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fr-FR" sz="3200" dirty="0">
                <a:latin typeface="+mj-lt"/>
                <a:cs typeface="+mj-cs"/>
              </a:rPr>
              <a:t>Programme en Java </a:t>
            </a:r>
            <a:r>
              <a:rPr lang="fr-FR" sz="3200" dirty="0" smtClean="0">
                <a:latin typeface="+mj-lt"/>
                <a:cs typeface="+mj-cs"/>
              </a:rPr>
              <a:t>interprété/ </a:t>
            </a:r>
            <a:r>
              <a:rPr lang="fr-FR" sz="3200" dirty="0">
                <a:latin typeface="+mj-lt"/>
                <a:cs typeface="+mj-cs"/>
              </a:rPr>
              <a:t>compilé ?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8137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 le programme</a:t>
            </a:r>
          </a:p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- Traduire le programme dans un langage de bas niveau (machine)</a:t>
            </a:r>
          </a:p>
          <a:p>
            <a:pPr marL="742950" indent="-285750"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[éventuellement optimisation]</a:t>
            </a:r>
          </a:p>
          <a:p>
            <a:pPr marL="742950" indent="-285750"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Produire un programme (code) exécutable</a:t>
            </a:r>
          </a:p>
          <a:p>
            <a:pPr marL="742950" indent="-285750">
              <a:defRPr/>
            </a:pPr>
            <a:endParaRPr lang="fr-FR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285750"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Exécution</a:t>
            </a:r>
          </a:p>
          <a:p>
            <a:pPr marL="742950" indent="-285750"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Charger le programme en mémoire (typiquement en tapant le nom du programme exécutable)</a:t>
            </a:r>
          </a:p>
          <a:p>
            <a:pPr marL="742950" indent="-285750"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Exécution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394853" y="404664"/>
            <a:ext cx="5113251" cy="100012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dirty="0">
                <a:latin typeface="+mj-lt"/>
                <a:cs typeface="+mj-cs"/>
              </a:rPr>
              <a:t>Programme JAVA (1)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5922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JAVA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1000125" y="1785938"/>
            <a:ext cx="642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 eaLnBrk="1" hangingPunct="1"/>
            <a:r>
              <a:rPr lang="fr-BE" sz="2000" b="1" dirty="0">
                <a:solidFill>
                  <a:schemeClr val="bg1"/>
                </a:solidFill>
              </a:rPr>
              <a:t>Un programme Java est compilé et interprété</a:t>
            </a:r>
          </a:p>
        </p:txBody>
      </p:sp>
      <p:grpSp>
        <p:nvGrpSpPr>
          <p:cNvPr id="13321" name="Group 8"/>
          <p:cNvGrpSpPr>
            <a:grpSpLocks/>
          </p:cNvGrpSpPr>
          <p:nvPr/>
        </p:nvGrpSpPr>
        <p:grpSpPr bwMode="auto">
          <a:xfrm>
            <a:off x="1751013" y="2965450"/>
            <a:ext cx="4321175" cy="3392488"/>
            <a:chOff x="5258553" y="3059094"/>
            <a:chExt cx="4320480" cy="3392197"/>
          </a:xfrm>
        </p:grpSpPr>
        <p:sp>
          <p:nvSpPr>
            <p:cNvPr id="22" name="L-Shape 3"/>
            <p:cNvSpPr/>
            <p:nvPr/>
          </p:nvSpPr>
          <p:spPr>
            <a:xfrm>
              <a:off x="5258553" y="3059094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5401405" y="3344819"/>
              <a:ext cx="1799935" cy="36985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b="1" dirty="0">
                  <a:solidFill>
                    <a:schemeClr val="bg1"/>
                  </a:solidFill>
                </a:rPr>
                <a:t>Compilé</a:t>
              </a:r>
            </a:p>
          </p:txBody>
        </p:sp>
        <p:sp>
          <p:nvSpPr>
            <p:cNvPr id="13329" name="TextBox 7"/>
            <p:cNvSpPr txBox="1">
              <a:spLocks noChangeArrowheads="1"/>
            </p:cNvSpPr>
            <p:nvPr/>
          </p:nvSpPr>
          <p:spPr bwMode="auto">
            <a:xfrm>
              <a:off x="5261002" y="4845044"/>
              <a:ext cx="4104456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just"/>
              <a:r>
                <a:rPr lang="fr-FR"/>
                <a:t>-le code source est soumis à un compilateur, pour en faire un fichier binaire compréhensible par un microprocesseur (une sorte de pré- fichier .exe)</a:t>
              </a:r>
            </a:p>
          </p:txBody>
        </p:sp>
      </p:grpSp>
      <p:grpSp>
        <p:nvGrpSpPr>
          <p:cNvPr id="13322" name="Group 11"/>
          <p:cNvGrpSpPr>
            <a:grpSpLocks/>
          </p:cNvGrpSpPr>
          <p:nvPr/>
        </p:nvGrpSpPr>
        <p:grpSpPr bwMode="auto">
          <a:xfrm>
            <a:off x="4037013" y="2965450"/>
            <a:ext cx="4321175" cy="3392488"/>
            <a:chOff x="3279964" y="3258328"/>
            <a:chExt cx="4320480" cy="3392197"/>
          </a:xfrm>
        </p:grpSpPr>
        <p:sp>
          <p:nvSpPr>
            <p:cNvPr id="26" name="L-Shape 5"/>
            <p:cNvSpPr/>
            <p:nvPr/>
          </p:nvSpPr>
          <p:spPr>
            <a:xfrm rot="10800000">
              <a:off x="3279964" y="3258328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5513217" y="5902876"/>
              <a:ext cx="1799935" cy="369856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b="1" dirty="0">
                  <a:solidFill>
                    <a:schemeClr val="bg1"/>
                  </a:solidFill>
                </a:rPr>
                <a:t>Interprété</a:t>
              </a:r>
            </a:p>
          </p:txBody>
        </p:sp>
        <p:sp>
          <p:nvSpPr>
            <p:cNvPr id="13326" name="TextBox 10"/>
            <p:cNvSpPr txBox="1">
              <a:spLocks noChangeArrowheads="1"/>
            </p:cNvSpPr>
            <p:nvPr/>
          </p:nvSpPr>
          <p:spPr bwMode="auto">
            <a:xfrm>
              <a:off x="3352542" y="3354623"/>
              <a:ext cx="4104456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just"/>
              <a:r>
                <a:rPr lang="fr-FR" dirty="0"/>
                <a:t>-le code source est, directement, interprété sans phase de compilation, et c'est l'interprète qui exécute ce code source, qu'il interprète à la volée.(JVM)</a:t>
              </a:r>
            </a:p>
          </p:txBody>
        </p:sp>
      </p:grpSp>
      <p:sp>
        <p:nvSpPr>
          <p:cNvPr id="133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3963B7EB-4CCC-4F79-8501-E732DBEEC536}" type="slidenum">
              <a:rPr lang="fr-FR" smtClean="0"/>
              <a:pPr/>
              <a:t>13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5825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5922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JAVA</a:t>
            </a:r>
          </a:p>
        </p:txBody>
      </p:sp>
      <p:pic>
        <p:nvPicPr>
          <p:cNvPr id="1434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5633"/>
            <a:ext cx="82296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968DDB65-61F0-4DE8-8440-56E52B86B066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4853" y="404664"/>
            <a:ext cx="5113251" cy="100012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>
                <a:latin typeface="+mj-lt"/>
                <a:cs typeface="+mj-cs"/>
              </a:rPr>
              <a:t>Programme JAVA (2)</a:t>
            </a:r>
            <a:endParaRPr lang="fr-FR" sz="32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76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28625" y="290514"/>
            <a:ext cx="4439394" cy="100012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>
                <a:latin typeface="+mj-lt"/>
                <a:cs typeface="+mj-cs"/>
              </a:rPr>
              <a:t>JAVA: la Plateforme</a:t>
            </a: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pic>
        <p:nvPicPr>
          <p:cNvPr id="19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3286125"/>
            <a:ext cx="7994650" cy="291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42938" y="1428750"/>
            <a:ext cx="771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BE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Plateforme = environnement hardware ou software sur lequel le 				programme est exécuté.</a:t>
            </a:r>
          </a:p>
          <a:p>
            <a:pPr eaLnBrk="1" hangingPunct="1"/>
            <a:r>
              <a:rPr lang="fr-BE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Java « Platform » se compose de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fr-BE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5475" lvl="1" indent="441325" eaLnBrk="1" hangingPunct="1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Virtual Machine (Java VM) </a:t>
            </a:r>
          </a:p>
          <a:p>
            <a:pPr marL="625475" lvl="1" indent="441325" eaLnBrk="1" hangingPunct="1">
              <a:buFont typeface="Wingdings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Application Programming Interface (Java API) </a:t>
            </a: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23C7360D-E30F-4EDD-AF6F-F9B4CAE48E0C}" type="slidenum">
              <a:rPr lang="fr-FR" smtClean="0"/>
              <a:pPr/>
              <a:t>15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5478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755576" y="357187"/>
            <a:ext cx="4079354" cy="100012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Machine Virtuelle  : </a:t>
            </a:r>
            <a:r>
              <a:rPr lang="fr-FR" sz="3200" dirty="0" smtClean="0">
                <a:latin typeface="+mj-lt"/>
                <a:cs typeface="+mj-cs"/>
              </a:rPr>
              <a:t>JVM</a:t>
            </a:r>
            <a:endParaRPr lang="fr-FR" sz="3200" dirty="0">
              <a:latin typeface="+mj-lt"/>
              <a:cs typeface="+mj-cs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71500" y="1714500"/>
            <a:ext cx="75009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82575" eaLnBrk="1" hangingPunct="1"/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Une machine virtuelle est un ordinateur fictif s’exécutant sur un ordinateur réel : 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Possède un 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langage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natif propre et traduit un programme écrit dans ce langage vers le langage natif de l’ordinateur.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BE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Définit les spécifications hardware de la plateforme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BE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 le </a:t>
            </a:r>
            <a:r>
              <a:rPr lang="fr-BE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fr-BE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compilé (indépendant de la plateforme)</a:t>
            </a:r>
          </a:p>
        </p:txBody>
      </p:sp>
      <p:sp>
        <p:nvSpPr>
          <p:cNvPr id="163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5BF6349F-D9D3-4598-BAB2-19606B8744EC}" type="slidenum">
              <a:rPr lang="fr-FR" smtClean="0"/>
              <a:pPr/>
              <a:t>16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0918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re 1"/>
          <p:cNvSpPr>
            <a:spLocks noGrp="1"/>
          </p:cNvSpPr>
          <p:nvPr>
            <p:ph type="title"/>
          </p:nvPr>
        </p:nvSpPr>
        <p:spPr>
          <a:xfrm>
            <a:off x="428625" y="174625"/>
            <a:ext cx="7429500" cy="1000125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3200">
                <a:latin typeface="Times New Roman" pitchFamily="18" charset="0"/>
                <a:cs typeface="Times New Roman" pitchFamily="18" charset="0"/>
              </a:rPr>
              <a:t>API: </a:t>
            </a:r>
            <a:r>
              <a:rPr lang="fr-BE" sz="3200">
                <a:latin typeface="Times New Roman" pitchFamily="18" charset="0"/>
                <a:cs typeface="Times New Roman" pitchFamily="18" charset="0"/>
              </a:rPr>
              <a:t>Java Application Programming Interface 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625" y="1357313"/>
            <a:ext cx="8358188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L’API 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est structuré en libraires (packages</a:t>
            </a: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packages comprennent des ensembles fonctionnels de composants (classes</a:t>
            </a: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)..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 noyau (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de l’API  Java (inclus dans toute implémentation complète de la plateforme Java) comprend notamment : </a:t>
            </a:r>
          </a:p>
          <a:p>
            <a:pPr eaLnBrk="1" hangingPunct="1"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Essentials (data types,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string,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I/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O,date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,…)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Applet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Windowing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(AWT)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Basic Networking (URL, Socket –TCP or UDP-,IP)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Evolved Networking (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Invocation)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Internationalization</a:t>
            </a: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lvl="1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…..</a:t>
            </a:r>
          </a:p>
          <a:p>
            <a:pPr marL="365760" indent="-283464" eaLnBrk="1" fontAlgn="auto" hangingPunct="1">
              <a:spcAft>
                <a:spcPts val="0"/>
              </a:spcAft>
              <a:defRPr/>
            </a:pPr>
            <a:endParaRPr lang="fr-BE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2133600" cy="476250"/>
          </a:xfrm>
          <a:noFill/>
        </p:spPr>
        <p:txBody>
          <a:bodyPr/>
          <a:lstStyle/>
          <a:p>
            <a:fld id="{FC5C89B5-1D6F-46DC-8039-6CF902B47C13}" type="slidenum">
              <a:rPr lang="fr-FR" smtClean="0"/>
              <a:pPr/>
              <a:t>17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2684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35" name="Title 1"/>
          <p:cNvSpPr txBox="1">
            <a:spLocks/>
          </p:cNvSpPr>
          <p:nvPr/>
        </p:nvSpPr>
        <p:spPr bwMode="auto">
          <a:xfrm>
            <a:off x="414338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>
                <a:solidFill>
                  <a:srgbClr val="002060"/>
                </a:solidFill>
              </a:rPr>
              <a:t>JAVA: </a:t>
            </a:r>
            <a:r>
              <a:rPr lang="fr-FR" sz="4800" b="1" dirty="0">
                <a:solidFill>
                  <a:srgbClr val="002060"/>
                </a:solidFill>
              </a:rPr>
              <a:t>Les versions </a:t>
            </a:r>
            <a:endParaRPr lang="fr-FR" sz="4700" b="1" dirty="0">
              <a:solidFill>
                <a:srgbClr val="002060"/>
              </a:solidFill>
            </a:endParaRPr>
          </a:p>
        </p:txBody>
      </p:sp>
      <p:pic>
        <p:nvPicPr>
          <p:cNvPr id="1843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928813"/>
            <a:ext cx="341947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4114800" cy="1143000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JAVA: Les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versions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21492"/>
              </p:ext>
            </p:extLst>
          </p:nvPr>
        </p:nvGraphicFramePr>
        <p:xfrm>
          <a:off x="467544" y="1492249"/>
          <a:ext cx="8424862" cy="51771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186"/>
                <a:gridCol w="2232228"/>
                <a:gridCol w="4392448"/>
              </a:tblGrid>
              <a:tr h="4150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Année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Evénements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Apports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</a:tr>
              <a:tr h="415088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Mai 1995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JDK 1.0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</a:tr>
              <a:tr h="118861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Mars 1997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JDK 1.1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+ Java </a:t>
                      </a:r>
                      <a:r>
                        <a:rPr lang="fr-FR" sz="1800" dirty="0" err="1" smtClean="0"/>
                        <a:t>Beans</a:t>
                      </a:r>
                      <a:endParaRPr lang="fr-FR" sz="1800" dirty="0" smtClean="0"/>
                    </a:p>
                    <a:p>
                      <a:r>
                        <a:rPr lang="fr-FR" sz="1800" dirty="0" smtClean="0"/>
                        <a:t>+ </a:t>
                      </a:r>
                      <a:r>
                        <a:rPr lang="fr-FR" sz="1800" dirty="0" smtClean="0">
                          <a:effectLst/>
                        </a:rPr>
                        <a:t>la sérialisation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+ JDBC pour l'accès aux données.</a:t>
                      </a:r>
                    </a:p>
                    <a:p>
                      <a:r>
                        <a:rPr lang="fr-FR" sz="1800" dirty="0" smtClean="0"/>
                        <a:t>+ …..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</a:tr>
              <a:tr h="64002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Septembre 2004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J2SE 5.0 (1.5)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</a:tr>
              <a:tr h="64002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Décembre 2006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Java SE 6.0 (1.6)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</a:tr>
              <a:tr h="415088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Janvier 2010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17" marB="4571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smtClean="0"/>
                        <a:t>Rachat </a:t>
                      </a:r>
                      <a:r>
                        <a:rPr lang="fr-FR" sz="1800" dirty="0" smtClean="0"/>
                        <a:t>de Sun par Oracle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17" marB="45717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62911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Juillet 2011</a:t>
                      </a:r>
                    </a:p>
                    <a:p>
                      <a:endParaRPr lang="fr-FR" sz="1800" dirty="0" smtClean="0"/>
                    </a:p>
                    <a:p>
                      <a:r>
                        <a:rPr lang="fr-FR" sz="1800" dirty="0" smtClean="0"/>
                        <a:t>Mars 2014</a:t>
                      </a:r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Java SE 7</a:t>
                      </a:r>
                    </a:p>
                    <a:p>
                      <a:endParaRPr lang="fr-FR" sz="1800" dirty="0" smtClean="0"/>
                    </a:p>
                    <a:p>
                      <a:r>
                        <a:rPr lang="fr-FR" sz="1800" dirty="0" smtClean="0"/>
                        <a:t>Java SE 8</a:t>
                      </a:r>
                    </a:p>
                    <a:p>
                      <a:endParaRPr lang="fr-FR" sz="1800" dirty="0" smtClean="0"/>
                    </a:p>
                    <a:p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</a:tr>
            </a:tbl>
          </a:graphicData>
        </a:graphic>
      </p:graphicFrame>
      <p:sp>
        <p:nvSpPr>
          <p:cNvPr id="2154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1161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3588" y="1466782"/>
            <a:ext cx="7812868" cy="3564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Moyenne du module</a:t>
            </a:r>
          </a:p>
          <a:p>
            <a:pPr algn="ctr"/>
            <a:endParaRPr lang="fr-FR" sz="2000" b="1" dirty="0"/>
          </a:p>
          <a:p>
            <a:pPr algn="ctr"/>
            <a:r>
              <a:rPr lang="fr-FR" sz="2000" b="1" dirty="0" smtClean="0"/>
              <a:t>50% Examen </a:t>
            </a:r>
            <a:r>
              <a:rPr lang="fr-FR" sz="2000" b="1" dirty="0" smtClean="0"/>
              <a:t>Final</a:t>
            </a:r>
            <a:endParaRPr lang="fr-FR" sz="2000" b="1" dirty="0" smtClean="0"/>
          </a:p>
          <a:p>
            <a:pPr algn="ctr"/>
            <a:r>
              <a:rPr lang="fr-FR" sz="2000" b="1" dirty="0" smtClean="0"/>
              <a:t>30% Devoir Surveillé</a:t>
            </a:r>
          </a:p>
          <a:p>
            <a:pPr algn="ctr"/>
            <a:r>
              <a:rPr lang="fr-FR" sz="2000" b="1" dirty="0" smtClean="0"/>
              <a:t>20% Contrôle Continue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758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 txBox="1">
            <a:spLocks/>
          </p:cNvSpPr>
          <p:nvPr/>
        </p:nvSpPr>
        <p:spPr bwMode="auto">
          <a:xfrm>
            <a:off x="25400" y="1884364"/>
            <a:ext cx="9118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0250" indent="-2730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améliorations proposées par la version SE 7 de Java: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stabilité et sécurité accrues.</a:t>
            </a:r>
          </a:p>
          <a:p>
            <a:pPr lvl="1" eaLnBrk="1" hangingPunct="1">
              <a:buClr>
                <a:schemeClr val="accent2"/>
              </a:buClr>
              <a:buSzPct val="90000"/>
              <a:buNone/>
            </a:pPr>
            <a:endParaRPr lang="fr-FR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du plug-in Java pour le développement et le déploiement des applications Internet riches.</a:t>
            </a: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endParaRPr lang="fr-FR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meilleure optimisation du code Java.</a:t>
            </a: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endParaRPr lang="fr-FR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de la machine virtuelle Java destinées à prendre en charge les langages autres que Java.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AB5C8A-68CC-4518-85D3-2C496E317103}" type="slidenum">
              <a:rPr lang="fr-FR" sz="1400" b="1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fr-FR" sz="1400" b="1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3850" y="1484313"/>
            <a:ext cx="234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sz="2000" b="1"/>
              <a:t>Java 6 Vs. Java 7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142875"/>
            <a:ext cx="4114800" cy="1143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smtClean="0">
                <a:latin typeface="Times New Roman" pitchFamily="18" charset="0"/>
                <a:cs typeface="Times New Roman" pitchFamily="18" charset="0"/>
              </a:rPr>
              <a:t>JAVA: Les versions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z="2800" b="1" dirty="0" smtClean="0">
                <a:solidFill>
                  <a:schemeClr val="bg2"/>
                </a:solidFill>
              </a:rPr>
              <a:t>Java 7 Vs. Java 8</a:t>
            </a:r>
          </a:p>
          <a:p>
            <a:pPr marL="0" indent="0">
              <a:buFontTx/>
              <a:buNone/>
              <a:defRPr/>
            </a:pPr>
            <a:endParaRPr lang="fr-FR" sz="2000" b="1" dirty="0" smtClean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fr-FR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nouvelles fonctionnalités proposées par la version SE 7 de Java: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fr-FR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fr-FR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Expressions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fr-FR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Type changes and improvements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Stream Collection Types 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Functional Interfaces 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Nashorn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The Node.js on JVM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Date/Time changes 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Type Annotations</a:t>
            </a:r>
            <a:endParaRPr lang="fr-FR" sz="20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4114800" cy="1143000"/>
          </a:xfr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JAVA: Les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versions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1.bp.blogspot.com/-ObbOJVDQjfE/UF8JTLg_LDI/AAAAAAAAAkA/eVOP2JXogjs/s1600/Java8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82" y="3789040"/>
            <a:ext cx="1905397" cy="201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0723" name="Title 1"/>
          <p:cNvSpPr txBox="1">
            <a:spLocks/>
          </p:cNvSpPr>
          <p:nvPr/>
        </p:nvSpPr>
        <p:spPr bwMode="auto">
          <a:xfrm>
            <a:off x="107950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>
                <a:solidFill>
                  <a:srgbClr val="002060"/>
                </a:solidFill>
              </a:rPr>
              <a:t>JAVA: </a:t>
            </a:r>
            <a:r>
              <a:rPr lang="fr-FR" sz="3200" b="1" dirty="0">
                <a:solidFill>
                  <a:srgbClr val="002060"/>
                </a:solidFill>
              </a:rPr>
              <a:t>Notions, mots clé… </a:t>
            </a:r>
          </a:p>
        </p:txBody>
      </p:sp>
      <p:pic>
        <p:nvPicPr>
          <p:cNvPr id="3072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857375"/>
            <a:ext cx="35639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5554960" cy="1143000"/>
          </a:xfrm>
          <a:solidFill>
            <a:srgbClr val="FF4747"/>
          </a:solidFill>
        </p:spPr>
        <p:txBody>
          <a:bodyPr/>
          <a:lstStyle/>
          <a:p>
            <a:r>
              <a:rPr lang="fr-FR" smtClean="0"/>
              <a:t>Notions fondamentales</a:t>
            </a:r>
          </a:p>
        </p:txBody>
      </p:sp>
      <p:sp>
        <p:nvSpPr>
          <p:cNvPr id="31747" name="Content Placeholder 2"/>
          <p:cNvSpPr txBox="1">
            <a:spLocks/>
          </p:cNvSpPr>
          <p:nvPr/>
        </p:nvSpPr>
        <p:spPr bwMode="auto">
          <a:xfrm>
            <a:off x="285750" y="1798639"/>
            <a:ext cx="7238578" cy="407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 / Objet / Instance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Attributs</a:t>
            </a:r>
            <a:r>
              <a:rPr lang="en-US" sz="2400" dirty="0">
                <a:solidFill>
                  <a:schemeClr val="bg1"/>
                </a:solidFill>
              </a:rPr>
              <a:t> / </a:t>
            </a:r>
            <a:r>
              <a:rPr lang="en-US" sz="2400" dirty="0" err="1">
                <a:solidFill>
                  <a:schemeClr val="bg1"/>
                </a:solidFill>
              </a:rPr>
              <a:t>Méthodes</a:t>
            </a:r>
            <a:endParaRPr lang="en-US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Encapsulation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Héritage 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Polymorphisme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F6DA3A9-8B29-4658-B51C-935079444BEE}" type="slidenum">
              <a:rPr lang="fr-FR" smtClean="0"/>
              <a:pPr/>
              <a:t>23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27096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2357438" y="2286000"/>
            <a:ext cx="3286125" cy="350043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3394720" cy="1143000"/>
          </a:xfrm>
          <a:solidFill>
            <a:srgbClr val="FF4747"/>
          </a:solidFill>
        </p:spPr>
        <p:txBody>
          <a:bodyPr/>
          <a:lstStyle/>
          <a:p>
            <a:r>
              <a:rPr lang="fr-FR" smtClean="0"/>
              <a:t>JAVA: Classe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1714500"/>
            <a:ext cx="82296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les briques de constructions d’un programme  JAVA sont les classes,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5350" lvl="1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5350" lvl="1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7938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8BBEAC5-66FD-4A46-8DA1-1DB7CF4E790A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7" name="Rectangle 6"/>
          <p:cNvSpPr/>
          <p:nvPr/>
        </p:nvSpPr>
        <p:spPr>
          <a:xfrm>
            <a:off x="5786438" y="2571750"/>
            <a:ext cx="3214687" cy="14779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i="1" dirty="0"/>
              <a:t>LES ATTRIBUTS :</a:t>
            </a:r>
          </a:p>
          <a:p>
            <a:pPr algn="ctr">
              <a:defRPr/>
            </a:pPr>
            <a:r>
              <a:rPr lang="fr-FR" b="1" i="1" dirty="0"/>
              <a:t> </a:t>
            </a:r>
            <a:r>
              <a:rPr lang="fr-FR" dirty="0"/>
              <a:t>Les attributs représentent la</a:t>
            </a:r>
          </a:p>
          <a:p>
            <a:pPr algn="ctr">
              <a:defRPr/>
            </a:pPr>
            <a:r>
              <a:rPr lang="fr-FR" dirty="0"/>
              <a:t>description des données propres à chaque classe d'objets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313" y="292893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i="1" dirty="0">
                <a:solidFill>
                  <a:schemeClr val="bg1"/>
                </a:solidFill>
              </a:rPr>
              <a:t>Partie statique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0313" y="2844800"/>
            <a:ext cx="3071812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22300" lvl="1" indent="-347663" eaLnBrk="1" hangingPunct="1">
              <a:buClr>
                <a:schemeClr val="accent1"/>
              </a:buClr>
              <a:buSzPct val="80000"/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données (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Propriétés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3188" y="4497388"/>
            <a:ext cx="2857500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65125" lvl="1" indent="-273050" algn="ctr" defTabSz="365125" eaLnBrk="1" hangingPunct="1">
              <a:buClr>
                <a:schemeClr val="accent1"/>
              </a:buClr>
              <a:buSzPct val="80000"/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 code les manipulant (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Méthodes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643313" y="5929313"/>
            <a:ext cx="931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 i="1"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fr-FR" sz="2000" b="1">
                <a:latin typeface="Times New Roman" pitchFamily="18" charset="0"/>
                <a:cs typeface="Times New Roman" pitchFamily="18" charset="0"/>
              </a:rPr>
              <a:t> </a:t>
            </a:r>
            <a:endParaRPr lang="fr-FR" sz="2000" b="1"/>
          </a:p>
        </p:txBody>
      </p:sp>
      <p:sp>
        <p:nvSpPr>
          <p:cNvPr id="13" name="Rectangle 12"/>
          <p:cNvSpPr/>
          <p:nvPr/>
        </p:nvSpPr>
        <p:spPr>
          <a:xfrm>
            <a:off x="5786438" y="4429125"/>
            <a:ext cx="3286125" cy="178593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i="1" dirty="0"/>
              <a:t>LES METHODES :</a:t>
            </a:r>
          </a:p>
          <a:p>
            <a:pPr algn="ctr">
              <a:defRPr/>
            </a:pPr>
            <a:r>
              <a:rPr lang="fr-FR" i="1" dirty="0"/>
              <a:t> Les méthodes représentent</a:t>
            </a:r>
          </a:p>
          <a:p>
            <a:pPr algn="ctr">
              <a:defRPr/>
            </a:pPr>
            <a:r>
              <a:rPr lang="fr-FR" i="1" dirty="0"/>
              <a:t>l'ensemble des actions, procédures, fonctions ou opérations que l'on</a:t>
            </a:r>
          </a:p>
          <a:p>
            <a:pPr algn="ctr">
              <a:defRPr/>
            </a:pPr>
            <a:r>
              <a:rPr lang="fr-FR" i="1" dirty="0"/>
              <a:t>peut associer à une classe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4300" y="4643438"/>
            <a:ext cx="21717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i="1" dirty="0">
                <a:solidFill>
                  <a:schemeClr val="bg1"/>
                </a:solidFill>
              </a:rPr>
              <a:t>Partie dynamique </a:t>
            </a:r>
          </a:p>
        </p:txBody>
      </p:sp>
    </p:spTree>
    <p:extLst>
      <p:ext uri="{BB962C8B-B14F-4D97-AF65-F5344CB8AC3E}">
        <p14:creationId xmlns:p14="http://schemas.microsoft.com/office/powerpoint/2010/main" val="37935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3826768" cy="1143000"/>
          </a:xfrm>
          <a:solidFill>
            <a:srgbClr val="FF4747"/>
          </a:solidFill>
        </p:spPr>
        <p:txBody>
          <a:bodyPr>
            <a:normAutofit fontScale="90000"/>
          </a:bodyPr>
          <a:lstStyle/>
          <a:p>
            <a:r>
              <a:rPr lang="fr-FR" dirty="0" smtClean="0"/>
              <a:t>Les Identificateurs</a:t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082FB63-5571-4787-8CE9-C855FCBE88F7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6" name="Rectangle 5"/>
          <p:cNvSpPr/>
          <p:nvPr/>
        </p:nvSpPr>
        <p:spPr>
          <a:xfrm>
            <a:off x="785813" y="1785938"/>
            <a:ext cx="771525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Nommer les classes, les variables, les méthodes, ...</a:t>
            </a:r>
          </a:p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   Un identificateur Java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est de longueur quelconque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commence par une lettre Unicode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peut ensuite contenir des lettres ou des chiffres ou le caractère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souligné«_ »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 doit pas être un mot réservé du langage (mot clé) (if, for,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… )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les caractères suivants sont autorisés pour construire un</a:t>
            </a:r>
          </a:p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identificateur Java : "$" , "_" , "μ" et les lettres accentuées.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3063" y="5572125"/>
            <a:ext cx="5643562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[a..z, A..Z, $, _,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μ ]{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a..z, A..Z, $, _,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μ, 0..9,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Unicode}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3682752" cy="1143000"/>
          </a:xfrm>
          <a:solidFill>
            <a:srgbClr val="FF4747"/>
          </a:solidFill>
        </p:spPr>
        <p:txBody>
          <a:bodyPr/>
          <a:lstStyle/>
          <a:p>
            <a:r>
              <a:rPr lang="fr-FR" smtClean="0"/>
              <a:t>Mots clés Java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8DD3D3C-2B01-42F3-ACE4-44F12B783258}" type="slidenum">
              <a:rPr lang="fr-FR" smtClean="0"/>
              <a:pPr/>
              <a:t>26</a:t>
            </a:fld>
            <a:endParaRPr lang="fr-FR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12628"/>
              </p:ext>
            </p:extLst>
          </p:nvPr>
        </p:nvGraphicFramePr>
        <p:xfrm>
          <a:off x="1071563" y="1397000"/>
          <a:ext cx="7358116" cy="46752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39529"/>
                <a:gridCol w="1839529"/>
                <a:gridCol w="1839529"/>
                <a:gridCol w="1839529"/>
              </a:tblGrid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Abstract</a:t>
                      </a:r>
                      <a:endParaRPr lang="fr-FR" sz="1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boolean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break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byte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case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catch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char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class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continue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default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else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extends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final, 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finally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if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implements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import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instanceof</a:t>
                      </a:r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interface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long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native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protected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return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short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static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super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switch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synchronized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this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throw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throws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transient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try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void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volatile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rgbClr val="FF0000"/>
                          </a:solidFill>
                        </a:rPr>
                        <a:t>while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8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5050904" cy="1143000"/>
          </a:xfrm>
          <a:solidFill>
            <a:srgbClr val="FF4747"/>
          </a:solidFill>
        </p:spPr>
        <p:txBody>
          <a:bodyPr>
            <a:normAutofit fontScale="90000"/>
          </a:bodyPr>
          <a:lstStyle/>
          <a:p>
            <a:r>
              <a:rPr lang="fr-FR" dirty="0"/>
              <a:t>R</a:t>
            </a:r>
            <a:r>
              <a:rPr lang="fr-FR" dirty="0" smtClean="0"/>
              <a:t>ègles de Nommage</a:t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BCEE412-210C-4426-9B2E-4A9706BBE79F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8" name="Rectangle 7"/>
          <p:cNvSpPr/>
          <p:nvPr/>
        </p:nvSpPr>
        <p:spPr>
          <a:xfrm>
            <a:off x="500063" y="1477963"/>
            <a:ext cx="8358187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fr-FR" sz="20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2000" b="1" dirty="0" smtClean="0">
                <a:solidFill>
                  <a:schemeClr val="bg1"/>
                </a:solidFill>
              </a:rPr>
              <a:t>Classe </a:t>
            </a:r>
            <a:r>
              <a:rPr lang="fr-FR" sz="2000" b="1" dirty="0">
                <a:solidFill>
                  <a:schemeClr val="bg1"/>
                </a:solidFill>
              </a:rPr>
              <a:t>: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1ère lettre en majuscule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Mélange de minuscule, majuscule avec la première lettre de chaque mot en majuscule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Donner des noms simples et descriptifs</a:t>
            </a:r>
          </a:p>
          <a:p>
            <a:pPr marL="274638" indent="258763">
              <a:defRPr/>
            </a:pPr>
            <a:endParaRPr lang="fr-FR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2000" b="1" dirty="0">
                <a:solidFill>
                  <a:schemeClr val="bg1"/>
                </a:solidFill>
              </a:rPr>
              <a:t>Packages</a:t>
            </a:r>
          </a:p>
          <a:p>
            <a:pPr marL="92075" indent="273050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Tout en minuscule.</a:t>
            </a:r>
          </a:p>
          <a:p>
            <a:pPr marL="92075" indent="273050">
              <a:buFont typeface="Wingdings" pitchFamily="2" charset="2"/>
              <a:buChar char="ü"/>
              <a:defRPr/>
            </a:pPr>
            <a:r>
              <a:rPr lang="fr-FR" dirty="0">
                <a:solidFill>
                  <a:schemeClr val="bg1"/>
                </a:solidFill>
              </a:rPr>
              <a:t>Utiliser seulement [a-z], [0-9] et le point '.': Ne pas utiliser de tiret '-', d'</a:t>
            </a:r>
            <a:r>
              <a:rPr lang="fr-FR" dirty="0" err="1">
                <a:solidFill>
                  <a:schemeClr val="bg1"/>
                </a:solidFill>
              </a:rPr>
              <a:t>underscore</a:t>
            </a:r>
            <a:r>
              <a:rPr lang="fr-FR" dirty="0">
                <a:solidFill>
                  <a:schemeClr val="bg1"/>
                </a:solidFill>
              </a:rPr>
              <a:t> '_', d'espace, ou d'autres caractères ($, *, accents, ...).</a:t>
            </a:r>
          </a:p>
          <a:p>
            <a:pPr>
              <a:defRPr/>
            </a:pPr>
            <a:endParaRPr lang="fr-FR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sz="2000" b="1" dirty="0">
                <a:solidFill>
                  <a:schemeClr val="bg1"/>
                </a:solidFill>
              </a:rPr>
              <a:t>Constante: </a:t>
            </a:r>
          </a:p>
          <a:p>
            <a:pPr>
              <a:defRPr/>
            </a:pPr>
            <a:r>
              <a:rPr lang="fr-FR" dirty="0">
                <a:solidFill>
                  <a:schemeClr val="bg1"/>
                </a:solidFill>
              </a:rPr>
              <a:t>• Les constantes sont en majuscules et les mots sont séparés par</a:t>
            </a:r>
          </a:p>
          <a:p>
            <a:pPr>
              <a:defRPr/>
            </a:pPr>
            <a:r>
              <a:rPr lang="fr-FR" dirty="0">
                <a:solidFill>
                  <a:schemeClr val="bg1"/>
                </a:solidFill>
              </a:rPr>
              <a:t>le caractère souligné« _ »:  UNE_CONSTANTE</a:t>
            </a:r>
          </a:p>
        </p:txBody>
      </p:sp>
    </p:spTree>
    <p:extLst>
      <p:ext uri="{BB962C8B-B14F-4D97-AF65-F5344CB8AC3E}">
        <p14:creationId xmlns:p14="http://schemas.microsoft.com/office/powerpoint/2010/main" val="24093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4978896" cy="1143000"/>
          </a:xfrm>
          <a:solidFill>
            <a:srgbClr val="FF4747"/>
          </a:solidFill>
        </p:spPr>
        <p:txBody>
          <a:bodyPr>
            <a:normAutofit fontScale="90000"/>
          </a:bodyPr>
          <a:lstStyle/>
          <a:p>
            <a:r>
              <a:rPr lang="fr-FR" dirty="0" smtClean="0">
                <a:cs typeface="Times New Roman" pitchFamily="18" charset="0"/>
              </a:rPr>
              <a:t>Types de données en Java</a:t>
            </a:r>
            <a:br>
              <a:rPr lang="fr-FR" dirty="0" smtClean="0">
                <a:cs typeface="Times New Roman" pitchFamily="18" charset="0"/>
              </a:rPr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9728A96-DAAE-41C2-975A-C37614689338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8" name="Rectangle 7"/>
          <p:cNvSpPr/>
          <p:nvPr/>
        </p:nvSpPr>
        <p:spPr>
          <a:xfrm>
            <a:off x="468064" y="2354104"/>
            <a:ext cx="8358187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distingue entre 2 grands groupes de types de données 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indent="547688">
              <a:buFont typeface="Wingdings" pitchFamily="2" charset="2"/>
              <a:buChar char="Ø"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primitifs</a:t>
            </a:r>
          </a:p>
          <a:p>
            <a:pPr marL="990600"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indent="547688">
              <a:buFont typeface="Wingdings" pitchFamily="2" charset="2"/>
              <a:buChar char="Ø"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objets (instances de classe)</a:t>
            </a:r>
          </a:p>
          <a:p>
            <a:pPr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38298" y="197967"/>
            <a:ext cx="3629646" cy="1143000"/>
          </a:xfrm>
          <a:solidFill>
            <a:srgbClr val="FF4747"/>
          </a:solidFill>
        </p:spPr>
        <p:txBody>
          <a:bodyPr/>
          <a:lstStyle/>
          <a:p>
            <a:r>
              <a:rPr lang="fr-FR" dirty="0" smtClean="0"/>
              <a:t>Types primitifs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3116EA9-06C0-4982-B1BB-CF96EB74F6D8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8" name="Rectangle 7"/>
          <p:cNvSpPr/>
          <p:nvPr/>
        </p:nvSpPr>
        <p:spPr>
          <a:xfrm>
            <a:off x="500063" y="1477963"/>
            <a:ext cx="8358187" cy="4665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Valeur logique</a:t>
            </a:r>
          </a:p>
          <a:p>
            <a:pPr marL="715963" indent="366713">
              <a:buFont typeface="Wingdings" pitchFamily="2" charset="2"/>
              <a:buChar char="ü"/>
              <a:defRPr/>
            </a:pPr>
            <a:r>
              <a:rPr lang="fr-F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/false)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Nombres entiers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byte (1 octet)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short (2octets)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(4 octets)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long (8 octets)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Nombres non entiers (à virgule flottante)</a:t>
            </a:r>
          </a:p>
          <a:p>
            <a:pPr marL="808038" indent="441325">
              <a:buFont typeface="Wingdings" pitchFamily="2" charset="2"/>
              <a:buChar char="ü"/>
              <a:defRPr/>
            </a:pPr>
            <a:r>
              <a:rPr lang="fr-F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(4 octets)</a:t>
            </a:r>
          </a:p>
          <a:p>
            <a:pPr marL="808038" indent="441325">
              <a:buFont typeface="Wingdings" pitchFamily="2" charset="2"/>
              <a:buChar char="ü"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double (8 octets).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Caractère (un seul)</a:t>
            </a:r>
          </a:p>
          <a:p>
            <a:pPr marL="715963" indent="366713">
              <a:buFont typeface="Wingdings" pitchFamily="2" charset="2"/>
              <a:buChar char="ü"/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char (2 octets)</a:t>
            </a:r>
          </a:p>
        </p:txBody>
      </p:sp>
    </p:spTree>
    <p:extLst>
      <p:ext uri="{BB962C8B-B14F-4D97-AF65-F5344CB8AC3E}">
        <p14:creationId xmlns:p14="http://schemas.microsoft.com/office/powerpoint/2010/main" val="31613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364040" cy="5400600"/>
          </a:xfrm>
        </p:spPr>
        <p:txBody>
          <a:bodyPr>
            <a:normAutofit lnSpcReduction="10000"/>
          </a:bodyPr>
          <a:lstStyle/>
          <a:p>
            <a:pPr fontAlgn="t"/>
            <a:endParaRPr lang="fr-FR" sz="2800" dirty="0"/>
          </a:p>
          <a:p>
            <a:r>
              <a:rPr lang="fr-FR" sz="2800" b="1" u="sng" dirty="0"/>
              <a:t>Introduction </a:t>
            </a:r>
            <a:endParaRPr lang="fr-FR" sz="2800" u="sng" dirty="0"/>
          </a:p>
          <a:p>
            <a:r>
              <a:rPr lang="fr-FR" sz="2600" dirty="0"/>
              <a:t>Classe et objet</a:t>
            </a:r>
          </a:p>
          <a:p>
            <a:r>
              <a:rPr lang="fr-FR" sz="2600" dirty="0"/>
              <a:t>Encapsulation</a:t>
            </a:r>
          </a:p>
          <a:p>
            <a:r>
              <a:rPr lang="fr-FR" sz="2600" dirty="0"/>
              <a:t>Héritage</a:t>
            </a:r>
          </a:p>
          <a:p>
            <a:pPr fontAlgn="t"/>
            <a:r>
              <a:rPr lang="fr-FR" sz="2600" dirty="0"/>
              <a:t>Polymorphisme</a:t>
            </a:r>
          </a:p>
          <a:p>
            <a:r>
              <a:rPr lang="fr-FR" sz="2600" dirty="0" smtClean="0"/>
              <a:t>Exceptions</a:t>
            </a:r>
          </a:p>
          <a:p>
            <a:r>
              <a:rPr lang="fr-FR" sz="2600" dirty="0"/>
              <a:t>Connexion Base de </a:t>
            </a:r>
            <a:r>
              <a:rPr lang="fr-FR" sz="2600" dirty="0" smtClean="0"/>
              <a:t>donnée</a:t>
            </a:r>
            <a:endParaRPr lang="fr-FR" sz="2600" dirty="0"/>
          </a:p>
          <a:p>
            <a:r>
              <a:rPr lang="fr-FR" sz="2600" dirty="0" smtClean="0"/>
              <a:t>Interfaces</a:t>
            </a:r>
          </a:p>
          <a:p>
            <a:r>
              <a:rPr lang="fr-FR" sz="2600" dirty="0" smtClean="0"/>
              <a:t>Lambda Expression</a:t>
            </a:r>
          </a:p>
          <a:p>
            <a:r>
              <a:rPr lang="fr-FR" sz="2600" dirty="0" smtClean="0"/>
              <a:t>Collections</a:t>
            </a:r>
          </a:p>
          <a:p>
            <a:r>
              <a:rPr lang="fr-FR" sz="2600" dirty="0" smtClean="0"/>
              <a:t>Stream</a:t>
            </a:r>
            <a:endParaRPr lang="fr-FR" sz="26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5737" y="377826"/>
            <a:ext cx="5554415" cy="1143000"/>
          </a:xfrm>
          <a:solidFill>
            <a:srgbClr val="FF4747"/>
          </a:solidFill>
        </p:spPr>
        <p:txBody>
          <a:bodyPr/>
          <a:lstStyle/>
          <a:p>
            <a:r>
              <a:rPr lang="fr-FR" smtClean="0"/>
              <a:t>Types primitifs et valeurs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475C398-F2C9-4CAF-98C8-68B3B4E7F8F9}" type="slidenum">
              <a:rPr lang="fr-FR" smtClean="0"/>
              <a:pPr/>
              <a:t>30</a:t>
            </a:fld>
            <a:endParaRPr lang="fr-FR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928813"/>
            <a:ext cx="79152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22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6203032" cy="1143000"/>
          </a:xfrm>
          <a:solidFill>
            <a:srgbClr val="FF4747"/>
          </a:solidFill>
        </p:spPr>
        <p:txBody>
          <a:bodyPr/>
          <a:lstStyle/>
          <a:p>
            <a:r>
              <a:rPr lang="fr-FR" dirty="0" smtClean="0"/>
              <a:t>Les enveloppeurs (</a:t>
            </a:r>
            <a:r>
              <a:rPr lang="fr-FR" dirty="0" err="1" smtClean="0"/>
              <a:t>Wrappers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1472" y="2071678"/>
            <a:ext cx="8001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638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Les primitives peuvent être "enveloppées" dans un objet provenant d'une classe prévue</a:t>
            </a:r>
          </a:p>
          <a:p>
            <a:pPr indent="274638">
              <a:buFont typeface="Arial" pitchFamily="34" charset="0"/>
              <a:buChar char="•"/>
            </a:pPr>
            <a:endParaRPr lang="fr-FR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4638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enveloppeurs sont des objets pouvant contenir une primitive et auxquels sont associés des méthodes permettant de les manipuler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indent="274638">
              <a:buFont typeface="Arial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indent="274638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Tous les enveloppeurs héritent de la classe Object et bénéficient de plusieurs méthodes utilitaires (comparaison, valeur maximale et minimale etc.).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6635080" cy="1143000"/>
          </a:xfrm>
          <a:solidFill>
            <a:srgbClr val="FF4747"/>
          </a:solidFill>
        </p:spPr>
        <p:txBody>
          <a:bodyPr/>
          <a:lstStyle/>
          <a:p>
            <a:r>
              <a:rPr lang="fr-FR" smtClean="0"/>
              <a:t>Les enveloppeurs (Wrappers)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61290"/>
            <a:ext cx="894743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624736" cy="1143000"/>
          </a:xfrm>
          <a:solidFill>
            <a:srgbClr val="002060"/>
          </a:solidFill>
        </p:spPr>
        <p:txBody>
          <a:bodyPr/>
          <a:lstStyle/>
          <a:p>
            <a:r>
              <a:rPr lang="fr-FR" smtClean="0"/>
              <a:t>Structure conditionnelle/ittératif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sz="2400" b="1" dirty="0" smtClean="0">
                <a:solidFill>
                  <a:schemeClr val="bg1"/>
                </a:solidFill>
              </a:rPr>
              <a:t>Schémas conditionnels : </a:t>
            </a:r>
            <a:r>
              <a:rPr lang="fr-FR" sz="2000" i="1" dirty="0" smtClean="0">
                <a:solidFill>
                  <a:schemeClr val="bg1"/>
                </a:solidFill>
              </a:rPr>
              <a:t>exécuter une série d'instructions dans le cas où une condition est vraie, et d'exécuter une autre série d'instructions dans le cas contraire</a:t>
            </a:r>
          </a:p>
          <a:p>
            <a:pPr lvl="1" eaLnBrk="1" hangingPunct="1"/>
            <a:r>
              <a:rPr lang="fr-FR" sz="2000" dirty="0" smtClean="0">
                <a:solidFill>
                  <a:schemeClr val="bg1"/>
                </a:solidFill>
              </a:rPr>
              <a:t>if (même syntaxe qu'en C/C++)</a:t>
            </a:r>
          </a:p>
          <a:p>
            <a:pPr lvl="1" eaLnBrk="1" hangingPunct="1"/>
            <a:r>
              <a:rPr lang="fr-FR" sz="2000" dirty="0" smtClean="0">
                <a:solidFill>
                  <a:schemeClr val="bg1"/>
                </a:solidFill>
              </a:rPr>
              <a:t>switch-case (même syntaxe qu'en C/C++)</a:t>
            </a:r>
          </a:p>
          <a:p>
            <a:pPr eaLnBrk="1" hangingPunct="1">
              <a:buNone/>
            </a:pPr>
            <a:endParaRPr lang="fr-FR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</a:rPr>
              <a:t>Schémas itératifs :</a:t>
            </a:r>
            <a:r>
              <a:rPr lang="fr-FR" sz="2000" i="1" dirty="0" smtClean="0">
                <a:solidFill>
                  <a:schemeClr val="bg1"/>
                </a:solidFill>
              </a:rPr>
              <a:t> Le traitement itératif est utilisé pour exécuter une ou plusieurs instructions plusieurs fois</a:t>
            </a:r>
            <a:endParaRPr lang="fr-FR" sz="2400" i="1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fr-FR" sz="2000" dirty="0" smtClean="0">
                <a:solidFill>
                  <a:schemeClr val="bg1"/>
                </a:solidFill>
              </a:rPr>
              <a:t> for (même syntaxe qu'en C/C++)</a:t>
            </a:r>
          </a:p>
          <a:p>
            <a:pPr lvl="1" eaLnBrk="1" hangingPunct="1"/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</a:rPr>
              <a:t>while</a:t>
            </a:r>
            <a:r>
              <a:rPr lang="fr-FR" sz="2000" dirty="0" smtClean="0">
                <a:solidFill>
                  <a:schemeClr val="bg1"/>
                </a:solidFill>
              </a:rPr>
              <a:t> (même syntaxe qu'en C/C++)</a:t>
            </a:r>
          </a:p>
          <a:p>
            <a:pPr lvl="1" eaLnBrk="1" hangingPunct="1"/>
            <a:r>
              <a:rPr lang="fr-FR" sz="2000" dirty="0" smtClean="0">
                <a:solidFill>
                  <a:schemeClr val="bg1"/>
                </a:solidFill>
              </a:rPr>
              <a:t> do-</a:t>
            </a:r>
            <a:r>
              <a:rPr lang="fr-FR" sz="2000" dirty="0" err="1" smtClean="0">
                <a:solidFill>
                  <a:schemeClr val="bg1"/>
                </a:solidFill>
              </a:rPr>
              <a:t>while</a:t>
            </a:r>
            <a:r>
              <a:rPr lang="fr-FR" sz="2000" dirty="0" smtClean="0">
                <a:solidFill>
                  <a:schemeClr val="bg1"/>
                </a:solidFill>
              </a:rPr>
              <a:t> (même syntaxe qu'en C/C++)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107950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>
                <a:solidFill>
                  <a:schemeClr val="bg1"/>
                </a:solidFill>
              </a:rPr>
              <a:t>JAVA: </a:t>
            </a:r>
            <a:r>
              <a:rPr lang="fr-FR" sz="4000" b="1" dirty="0">
                <a:solidFill>
                  <a:schemeClr val="bg1"/>
                </a:solidFill>
              </a:rPr>
              <a:t>Premiers pas …</a:t>
            </a:r>
          </a:p>
        </p:txBody>
      </p:sp>
      <p:pic>
        <p:nvPicPr>
          <p:cNvPr id="2253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773238"/>
            <a:ext cx="35639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323528" y="357187"/>
            <a:ext cx="6984776" cy="1143000"/>
          </a:xfrm>
          <a:solidFill>
            <a:srgbClr val="002060"/>
          </a:solidFill>
        </p:spPr>
        <p:txBody>
          <a:bodyPr/>
          <a:lstStyle/>
          <a:p>
            <a:r>
              <a:rPr lang="fr-FR" sz="4000" smtClean="0"/>
              <a:t>Outils de développement (1)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4294967295"/>
          </p:nvPr>
        </p:nvSpPr>
        <p:spPr>
          <a:xfrm>
            <a:off x="468635" y="1976437"/>
            <a:ext cx="8401050" cy="4268788"/>
          </a:xfrm>
          <a:prstGeom prst="rect">
            <a:avLst/>
          </a:prstGeom>
        </p:spPr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développer un programme JAVA on utilise un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fr-FR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Afin de pouvoir  créer une application JAVA consistante, on a besoin du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fr-FR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tester et lancer le code écrit, on doit, nécessairement, disposer du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fr-FR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5397116-5A65-4735-9D45-2DBC601E36F4}" type="slidenum">
              <a:rPr lang="fr-FR" smtClean="0"/>
              <a:pPr/>
              <a:t>35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8574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BBDA7EA-A46E-4925-8E34-AAB153D07462}" type="slidenum">
              <a:rPr lang="fr-FR" smtClean="0"/>
              <a:pPr/>
              <a:t>36</a:t>
            </a:fld>
            <a:endParaRPr lang="fr-FR" smtClean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06110"/>
              </p:ext>
            </p:extLst>
          </p:nvPr>
        </p:nvGraphicFramePr>
        <p:xfrm>
          <a:off x="123825" y="2503488"/>
          <a:ext cx="8928992" cy="31883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5838"/>
                <a:gridCol w="7053154"/>
              </a:tblGrid>
              <a:tr h="172531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JRE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(Java </a:t>
                      </a:r>
                      <a:r>
                        <a:rPr kumimoji="0"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</a:t>
                      </a:r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L’environnement qui permet d'exécuter les applications java,</a:t>
                      </a:r>
                    </a:p>
                    <a:p>
                      <a:pPr algn="just"/>
                      <a:endParaRPr kumimoji="0" lang="fr-FR" sz="1800" b="0" i="0" kern="1200" dirty="0" smtClean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 est constitué de la JVM en particulier (Java Virtual Machine). </a:t>
                      </a:r>
                      <a:endParaRPr kumimoji="0" lang="fr-FR" sz="1800" b="0" i="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1439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(Java </a:t>
                      </a:r>
                      <a:r>
                        <a:rPr kumimoji="0"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Kit)</a:t>
                      </a:r>
                      <a:endParaRPr kumimoji="0" lang="fr-FR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Outils permettant de développer, compiler (</a:t>
                      </a:r>
                      <a:r>
                        <a:rPr kumimoji="0" lang="fr-FR" sz="1800" b="1" i="1" kern="1200" dirty="0" err="1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javac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), débuguer (</a:t>
                      </a:r>
                      <a:r>
                        <a:rPr kumimoji="0" lang="fr-FR" sz="1800" b="1" i="1" kern="1200" dirty="0" err="1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jdb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 et exécuter un programme java.</a:t>
                      </a:r>
                    </a:p>
                    <a:p>
                      <a:endParaRPr kumimoji="0" lang="fr-FR" sz="1800" b="0" i="0" kern="1200" dirty="0" smtClean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Il y a aussi des outils d'archivage (</a:t>
                      </a:r>
                      <a:r>
                        <a:rPr kumimoji="0" lang="fr-FR" sz="1800" b="1" i="1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jar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), de génération de documentation (</a:t>
                      </a:r>
                      <a:r>
                        <a:rPr kumimoji="0" lang="fr-FR" sz="1800" b="1" i="1" kern="1200" dirty="0" err="1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javadoc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re 1"/>
          <p:cNvSpPr txBox="1">
            <a:spLocks/>
          </p:cNvSpPr>
          <p:nvPr/>
        </p:nvSpPr>
        <p:spPr>
          <a:xfrm>
            <a:off x="323528" y="357187"/>
            <a:ext cx="6984776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 smtClean="0"/>
              <a:t>Outils de développement (2)</a:t>
            </a:r>
          </a:p>
        </p:txBody>
      </p:sp>
    </p:spTree>
    <p:extLst>
      <p:ext uri="{BB962C8B-B14F-4D97-AF65-F5344CB8AC3E}">
        <p14:creationId xmlns:p14="http://schemas.microsoft.com/office/powerpoint/2010/main" val="9691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A64FD17-4835-4BD2-A563-4CE1857F51AE}" type="slidenum">
              <a:rPr lang="fr-FR" smtClean="0"/>
              <a:pPr/>
              <a:t>37</a:t>
            </a:fld>
            <a:endParaRPr lang="fr-FR" smtClean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01194"/>
              </p:ext>
            </p:extLst>
          </p:nvPr>
        </p:nvGraphicFramePr>
        <p:xfrm>
          <a:off x="251520" y="2620764"/>
          <a:ext cx="8568952" cy="25364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0199"/>
                <a:gridCol w="6768753"/>
              </a:tblGrid>
              <a:tr h="25364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</a:t>
                      </a:r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r>
                        <a:rPr kumimoji="0"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fr-F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 </a:t>
                      </a:r>
                      <a:r>
                        <a:rPr kumimoji="0"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programme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regroupant un ensemble d'outils pour le développement de logiciels. </a:t>
                      </a:r>
                    </a:p>
                    <a:p>
                      <a:pPr algn="just"/>
                      <a:endParaRPr kumimoji="0" lang="fr-FR" sz="1800" b="0" i="0" kern="1200" dirty="0" smtClean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 général, un IDE regroupe un </a:t>
                      </a:r>
                      <a:r>
                        <a:rPr kumimoji="0"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éditeur de texte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un </a:t>
                      </a:r>
                      <a:r>
                        <a:rPr kumimoji="0"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compilateur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des outils automatiques de fabrication, et souvent un </a:t>
                      </a:r>
                      <a:r>
                        <a:rPr kumimoji="0" lang="fr-FR" sz="1800" b="0" i="0" u="none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débogueur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(</a:t>
                      </a:r>
                      <a:r>
                        <a:rPr kumimoji="0" lang="fr-F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Exp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Eclipse, </a:t>
                      </a:r>
                      <a:r>
                        <a:rPr kumimoji="0" lang="fr-F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Netbeans</a:t>
                      </a:r>
                      <a:r>
                        <a:rPr kumimoji="0"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fr-FR" sz="1800" i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re 1"/>
          <p:cNvSpPr txBox="1">
            <a:spLocks/>
          </p:cNvSpPr>
          <p:nvPr/>
        </p:nvSpPr>
        <p:spPr>
          <a:xfrm>
            <a:off x="323528" y="357187"/>
            <a:ext cx="6984776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dirty="0" smtClean="0"/>
              <a:t>Outils de développement (3)</a:t>
            </a:r>
          </a:p>
        </p:txBody>
      </p:sp>
    </p:spTree>
    <p:extLst>
      <p:ext uri="{BB962C8B-B14F-4D97-AF65-F5344CB8AC3E}">
        <p14:creationId xmlns:p14="http://schemas.microsoft.com/office/powerpoint/2010/main" val="37412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  <a:solidFill>
            <a:srgbClr val="FF4747"/>
          </a:solidFill>
        </p:spPr>
        <p:txBody>
          <a:bodyPr/>
          <a:lstStyle/>
          <a:p>
            <a:r>
              <a:rPr lang="fr-FR" sz="4000" smtClean="0"/>
              <a:t>Hello World (Pré-configuration)</a:t>
            </a: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21EA6E7-72B1-4053-BDB0-BE985ED105BE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6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774825"/>
            <a:ext cx="8363272" cy="39584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Installer  le JDK sous Windows</a:t>
            </a:r>
          </a:p>
          <a:p>
            <a:pPr lvl="1">
              <a:defRPr/>
            </a:pP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Télécharger et d'exécuter le programme  "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jdk-xux-windows-x64/32.exe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 depuis le site d’Oracle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http://www.oracle.com/technetwork/java/javase/downloads/index.html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2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fr-FR" sz="2800" dirty="0" smtClean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1325" lvl="1" indent="-441325">
              <a:buFont typeface="Arial" pitchFamily="34" charset="0"/>
              <a:buChar char="•"/>
              <a:defRPr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Paramétrer correctement  la variable PATH (Variables d’environnement )</a:t>
            </a:r>
          </a:p>
        </p:txBody>
      </p:sp>
    </p:spTree>
    <p:extLst>
      <p:ext uri="{BB962C8B-B14F-4D97-AF65-F5344CB8AC3E}">
        <p14:creationId xmlns:p14="http://schemas.microsoft.com/office/powerpoint/2010/main" val="37263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464641" y="260648"/>
            <a:ext cx="5043463" cy="1143000"/>
          </a:xfrm>
          <a:solidFill>
            <a:srgbClr val="00206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solidFill>
                  <a:schemeClr val="tx2">
                    <a:satMod val="130000"/>
                  </a:schemeClr>
                </a:solidFill>
              </a:rPr>
              <a:t>Premier Programme</a:t>
            </a:r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53C9E35-6EEF-4AE7-BF0A-E485C3F1F38B}" type="slidenum">
              <a:rPr lang="fr-FR" smtClean="0"/>
              <a:pPr/>
              <a:t>39</a:t>
            </a:fld>
            <a:endParaRPr lang="fr-FR" smtClean="0"/>
          </a:p>
        </p:txBody>
      </p:sp>
      <p:pic>
        <p:nvPicPr>
          <p:cNvPr id="2765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5" y="1785938"/>
            <a:ext cx="8067675" cy="423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1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1560" y="2239218"/>
            <a:ext cx="7488832" cy="37820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Comprendre le paradigme OO et utiliser Java pour le mettre en œuvre</a:t>
            </a: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Wingdings" pitchFamily="2" charset="2"/>
              <a:buChar char="ü"/>
              <a:defRPr/>
            </a:pP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Notion de classe et d’objet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Décrire les éléments-clé de la plate-forme Java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Compiler et exécuter une application Java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Décrire la syntaxe du langage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Comprendre et utiliser les API de java</a:t>
            </a:r>
          </a:p>
          <a:p>
            <a:pPr>
              <a:buFont typeface="Wingdings" pitchFamily="2" charset="2"/>
              <a:buChar char="ü"/>
              <a:defRPr/>
            </a:pP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457200" y="255588"/>
            <a:ext cx="5698976" cy="1143000"/>
          </a:xfrm>
          <a:solidFill>
            <a:srgbClr val="FF4747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="1" dirty="0" smtClean="0"/>
              <a:t>Les commandes en JAVA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714500"/>
            <a:ext cx="8229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bg1"/>
                </a:solidFill>
              </a:rPr>
              <a:t>Compiler avec la commande  : </a:t>
            </a:r>
          </a:p>
          <a:p>
            <a:pPr eaLnBrk="1" hangingPunct="1"/>
            <a:endParaRPr lang="fr-FR" sz="2000" b="1" dirty="0" smtClean="0">
              <a:solidFill>
                <a:schemeClr val="bg1"/>
              </a:solidFill>
            </a:endParaRPr>
          </a:p>
          <a:p>
            <a:pPr eaLnBrk="1" hangingPunct="1"/>
            <a:endParaRPr lang="fr-FR" sz="2000" b="1" dirty="0" smtClean="0">
              <a:solidFill>
                <a:schemeClr val="bg1"/>
              </a:solidFill>
            </a:endParaRPr>
          </a:p>
          <a:p>
            <a:pPr eaLnBrk="1" hangingPunct="1"/>
            <a:endParaRPr lang="fr-FR" sz="2000" b="1" dirty="0" smtClean="0">
              <a:solidFill>
                <a:schemeClr val="bg1"/>
              </a:solidFill>
            </a:endParaRPr>
          </a:p>
          <a:p>
            <a:pPr eaLnBrk="1" hangingPunct="1"/>
            <a:endParaRPr lang="fr-FR" sz="2000" b="1" dirty="0" smtClean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fr-FR" sz="2000" dirty="0" smtClean="0">
                <a:solidFill>
                  <a:schemeClr val="bg1"/>
                </a:solidFill>
                <a:sym typeface="Wingdings" pitchFamily="2" charset="2"/>
              </a:rPr>
              <a:t>Remarquer qu’une classe « </a:t>
            </a:r>
            <a:r>
              <a:rPr lang="fr-FR" sz="2000" dirty="0" err="1" smtClean="0">
                <a:solidFill>
                  <a:schemeClr val="bg1"/>
                </a:solidFill>
              </a:rPr>
              <a:t>HelloWorld.class</a:t>
            </a:r>
            <a:r>
              <a:rPr lang="fr-FR" sz="2000" dirty="0" smtClean="0">
                <a:solidFill>
                  <a:schemeClr val="bg1"/>
                </a:solidFill>
              </a:rPr>
              <a:t> » est générée</a:t>
            </a:r>
          </a:p>
          <a:p>
            <a:pPr marL="0" indent="0" eaLnBrk="1" hangingPunct="1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fr-FR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</a:pPr>
            <a:endParaRPr lang="fr-FR" sz="2000" dirty="0" smtClean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bg1"/>
                </a:solidFill>
              </a:rPr>
              <a:t>Exécuter en lançant la machine virtuelle java et en lui spécifiant le point d'entrée</a:t>
            </a:r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D603D64-9307-4A37-A0BF-A4E75FA087E6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5" name="Rectangle 4"/>
          <p:cNvSpPr/>
          <p:nvPr/>
        </p:nvSpPr>
        <p:spPr>
          <a:xfrm>
            <a:off x="4211960" y="1714500"/>
            <a:ext cx="26642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fr-FR" b="1" dirty="0" err="1" smtClean="0"/>
              <a:t>Javac</a:t>
            </a:r>
            <a:r>
              <a:rPr lang="fr-FR" b="1" dirty="0" smtClean="0"/>
              <a:t> </a:t>
            </a:r>
            <a:r>
              <a:rPr lang="fr-FR" dirty="0" smtClean="0">
                <a:solidFill>
                  <a:schemeClr val="bg1"/>
                </a:solidFill>
              </a:rPr>
              <a:t>HelloWorld.java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4485083" y="5744647"/>
            <a:ext cx="23574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Java </a:t>
            </a:r>
            <a:r>
              <a:rPr lang="fr-FR" dirty="0" err="1" smtClean="0">
                <a:solidFill>
                  <a:schemeClr val="bg1"/>
                </a:solidFill>
              </a:rPr>
              <a:t>HelloWorld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33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2602632" cy="1143000"/>
          </a:xfrm>
          <a:solidFill>
            <a:srgbClr val="FF4747"/>
          </a:solidFill>
        </p:spPr>
        <p:txBody>
          <a:bodyPr/>
          <a:lstStyle/>
          <a:p>
            <a:r>
              <a:rPr lang="fr-FR" smtClean="0"/>
              <a:t>Scanner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C’est une classe utilisée pour «balayage» des types primitifs et les chaines de caractères. </a:t>
            </a:r>
          </a:p>
          <a:p>
            <a:pPr>
              <a:buNone/>
            </a:pPr>
            <a:endParaRPr lang="fr-FR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Il peut être utilisé pour obtenir l'apport d'un </a:t>
            </a:r>
            <a:r>
              <a:rPr lang="fr-FR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pour analyser à travers une chaîne de texte ou de lire un fichier. </a:t>
            </a:r>
          </a:p>
          <a:p>
            <a:endParaRPr lang="fr-FR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C’est une classe qui  s'interface parfaitement avec des flux de lecture pour y permettre une lecture puissante et pratique </a:t>
            </a:r>
          </a:p>
          <a:p>
            <a:endParaRPr lang="fr-FR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Elle a fait son apparition dans le package </a:t>
            </a:r>
            <a:r>
              <a:rPr lang="fr-FR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dans la version 1.5.0 de java</a:t>
            </a: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4762872" cy="1143000"/>
          </a:xfrm>
          <a:solidFill>
            <a:srgbClr val="FF4747"/>
          </a:solidFill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>
                    <a:satMod val="130000"/>
                  </a:schemeClr>
                </a:solidFill>
              </a:rPr>
              <a:t>Premier Programme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import </a:t>
            </a:r>
            <a:r>
              <a:rPr lang="fr-FR" sz="2400" i="0" kern="0" dirty="0" err="1">
                <a:solidFill>
                  <a:schemeClr val="bg1"/>
                </a:solidFill>
              </a:rPr>
              <a:t>java.util.Scanner</a:t>
            </a:r>
            <a:r>
              <a:rPr lang="fr-FR" sz="2400" i="0" kern="0" dirty="0">
                <a:solidFill>
                  <a:schemeClr val="bg1"/>
                </a:solidFill>
              </a:rPr>
              <a:t>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public class Addition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 {	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public </a:t>
            </a:r>
            <a:r>
              <a:rPr lang="fr-FR" sz="2400" i="0" kern="0" dirty="0" err="1">
                <a:solidFill>
                  <a:schemeClr val="bg1"/>
                </a:solidFill>
              </a:rPr>
              <a:t>static</a:t>
            </a:r>
            <a:r>
              <a:rPr lang="fr-FR" sz="2400" i="0" kern="0" dirty="0">
                <a:solidFill>
                  <a:schemeClr val="bg1"/>
                </a:solidFill>
              </a:rPr>
              <a:t> </a:t>
            </a:r>
            <a:r>
              <a:rPr lang="fr-FR" sz="2400" i="0" kern="0" dirty="0" err="1">
                <a:solidFill>
                  <a:schemeClr val="bg1"/>
                </a:solidFill>
              </a:rPr>
              <a:t>void</a:t>
            </a:r>
            <a:r>
              <a:rPr lang="fr-FR" sz="2400" i="0" kern="0" dirty="0">
                <a:solidFill>
                  <a:schemeClr val="bg1"/>
                </a:solidFill>
              </a:rPr>
              <a:t> main( String </a:t>
            </a:r>
            <a:r>
              <a:rPr lang="fr-FR" sz="2400" i="0" kern="0" dirty="0" err="1">
                <a:solidFill>
                  <a:schemeClr val="bg1"/>
                </a:solidFill>
              </a:rPr>
              <a:t>args</a:t>
            </a:r>
            <a:r>
              <a:rPr lang="fr-FR" sz="2400" i="0" kern="0" dirty="0">
                <a:solidFill>
                  <a:schemeClr val="bg1"/>
                </a:solidFill>
              </a:rPr>
              <a:t>[] )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{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Scanner input = new Scanner( System.in );           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 </a:t>
            </a:r>
            <a:r>
              <a:rPr lang="fr-FR" sz="2400" i="0" kern="0" dirty="0" err="1">
                <a:solidFill>
                  <a:schemeClr val="bg1"/>
                </a:solidFill>
              </a:rPr>
              <a:t>int</a:t>
            </a:r>
            <a:r>
              <a:rPr lang="fr-FR" sz="2400" i="0" kern="0" dirty="0">
                <a:solidFill>
                  <a:schemeClr val="bg1"/>
                </a:solidFill>
              </a:rPr>
              <a:t> n1,n2,somme;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 </a:t>
            </a:r>
            <a:r>
              <a:rPr lang="fr-FR" sz="2400" i="0" kern="0" dirty="0" err="1">
                <a:solidFill>
                  <a:schemeClr val="bg1"/>
                </a:solidFill>
              </a:rPr>
              <a:t>System.out.print</a:t>
            </a:r>
            <a:r>
              <a:rPr lang="fr-FR" sz="2400" i="0" kern="0" dirty="0">
                <a:solidFill>
                  <a:schemeClr val="bg1"/>
                </a:solidFill>
              </a:rPr>
              <a:t>(" Donner le premier entier: " );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n1 = </a:t>
            </a:r>
            <a:r>
              <a:rPr lang="fr-FR" sz="2400" i="0" kern="0" dirty="0" err="1">
                <a:solidFill>
                  <a:schemeClr val="bg1"/>
                </a:solidFill>
              </a:rPr>
              <a:t>input.nextInt</a:t>
            </a:r>
            <a:r>
              <a:rPr lang="fr-FR" sz="2400" i="0" kern="0" dirty="0">
                <a:solidFill>
                  <a:schemeClr val="bg1"/>
                </a:solidFill>
              </a:rPr>
              <a:t>();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 err="1">
                <a:solidFill>
                  <a:schemeClr val="bg1"/>
                </a:solidFill>
              </a:rPr>
              <a:t>System.out.print</a:t>
            </a:r>
            <a:r>
              <a:rPr lang="fr-FR" sz="2400" i="0" kern="0" dirty="0">
                <a:solidFill>
                  <a:schemeClr val="bg1"/>
                </a:solidFill>
              </a:rPr>
              <a:t>(" Donner un deuxième entier: " );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n2 = </a:t>
            </a:r>
            <a:r>
              <a:rPr lang="fr-FR" sz="2400" i="0" kern="0" dirty="0" err="1">
                <a:solidFill>
                  <a:schemeClr val="bg1"/>
                </a:solidFill>
              </a:rPr>
              <a:t>input.nextInt</a:t>
            </a:r>
            <a:r>
              <a:rPr lang="fr-FR" sz="2400" i="0" kern="0" dirty="0">
                <a:solidFill>
                  <a:schemeClr val="bg1"/>
                </a:solidFill>
              </a:rPr>
              <a:t>();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>
                <a:solidFill>
                  <a:schemeClr val="bg1"/>
                </a:solidFill>
              </a:rPr>
              <a:t> somme = n1 + n2;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 err="1">
                <a:solidFill>
                  <a:schemeClr val="bg1"/>
                </a:solidFill>
              </a:rPr>
              <a:t>System.out.printf</a:t>
            </a:r>
            <a:r>
              <a:rPr lang="fr-FR" sz="2400" i="0" kern="0" dirty="0">
                <a:solidFill>
                  <a:schemeClr val="bg1"/>
                </a:solidFill>
              </a:rPr>
              <a:t>( "Somme est" + somme ); </a:t>
            </a:r>
            <a:endParaRPr lang="fr-FR" sz="2400" i="0" kern="0" dirty="0" smtClean="0">
              <a:solidFill>
                <a:schemeClr val="bg1"/>
              </a:solidFill>
            </a:endParaRP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dirty="0" smtClean="0">
                <a:solidFill>
                  <a:schemeClr val="bg1"/>
                </a:solidFill>
              </a:rPr>
              <a:t>}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2400" i="0" kern="0" smtClean="0">
                <a:solidFill>
                  <a:schemeClr val="bg1"/>
                </a:solidFill>
              </a:rPr>
              <a:t>} </a:t>
            </a:r>
            <a:endParaRPr lang="fr-FR" sz="2400" i="0" kern="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2924944"/>
            <a:ext cx="7704856" cy="648072"/>
          </a:xfrm>
          <a:solidFill>
            <a:srgbClr val="002060"/>
          </a:solidFill>
        </p:spPr>
        <p:txBody>
          <a:bodyPr/>
          <a:lstStyle/>
          <a:p>
            <a:r>
              <a:rPr lang="fr-FR" sz="3200" dirty="0" smtClean="0"/>
              <a:t>Aperçu : Orienté </a:t>
            </a:r>
            <a:r>
              <a:rPr lang="fr-FR" sz="3200" dirty="0"/>
              <a:t>Objet</a:t>
            </a:r>
            <a:r>
              <a:rPr lang="fr-FR" sz="3200" kern="0" dirty="0"/>
              <a:t/>
            </a:r>
            <a:br>
              <a:rPr lang="fr-FR" sz="3200" kern="0" dirty="0"/>
            </a:br>
            <a:endParaRPr lang="fr-FR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7188" y="1500188"/>
            <a:ext cx="33004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 sz="4000" b="1" dirty="0">
              <a:solidFill>
                <a:srgbClr val="B1E8ED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95536" y="1844824"/>
            <a:ext cx="8424936" cy="4104456"/>
          </a:xfrm>
        </p:spPr>
        <p:txBody>
          <a:bodyPr>
            <a:normAutofit/>
          </a:bodyPr>
          <a:lstStyle/>
          <a:p>
            <a:pPr fontAlgn="t"/>
            <a:endParaRPr lang="fr-FR" sz="2800" dirty="0">
              <a:solidFill>
                <a:schemeClr val="bg1"/>
              </a:solidFill>
            </a:endParaRPr>
          </a:p>
          <a:p>
            <a:pPr indent="441325">
              <a:buFont typeface="Wingdings" pitchFamily="2" charset="2"/>
              <a:buChar char="ü"/>
              <a:defRPr/>
            </a:pP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 programmation orientée objet se base sur une approche </a:t>
            </a:r>
            <a:r>
              <a:rPr lang="fr-F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 conception 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 de développement de logiciels </a:t>
            </a:r>
            <a:endParaRPr lang="fr-FR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>
              <a:buNone/>
              <a:defRPr/>
            </a:pPr>
            <a:endParaRPr lang="fr-FR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Wingdings" pitchFamily="2" charset="2"/>
              <a:buChar char="ü"/>
              <a:defRPr/>
            </a:pPr>
            <a:r>
              <a:rPr lang="fr-F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Représenter 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les éléments du monde réel par des </a:t>
            </a:r>
            <a:r>
              <a:rPr lang="fr-F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entités informatiques 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appelés "</a:t>
            </a:r>
            <a:r>
              <a:rPr lang="fr-F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objets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 en adoptant un haut </a:t>
            </a:r>
            <a:r>
              <a:rPr lang="fr-FR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niveau d'abstraction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2880320" cy="936104"/>
          </a:xfrm>
          <a:solidFill>
            <a:srgbClr val="FF4747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Orienté Objet</a:t>
            </a:r>
            <a:endParaRPr lang="fr-FR" kern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14313" y="6572250"/>
            <a:ext cx="17235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3268860"/>
            <a:ext cx="8755062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BF2F6-7A0E-499F-BE66-F39AFDC1596C}" type="slidenum">
              <a:rPr lang="fr-FR" smtClean="0"/>
              <a:pPr/>
              <a:t>7</a:t>
            </a:fld>
            <a:endParaRPr lang="fr-FR" dirty="0" smtClean="0"/>
          </a:p>
        </p:txBody>
      </p:sp>
      <p:sp>
        <p:nvSpPr>
          <p:cNvPr id="7" name="Tytuł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2880320" cy="936104"/>
          </a:xfrm>
          <a:solidFill>
            <a:srgbClr val="FF4747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Orienté Objet</a:t>
            </a:r>
            <a:endParaRPr lang="fr-FR" kern="0" dirty="0"/>
          </a:p>
        </p:txBody>
      </p:sp>
      <p:sp>
        <p:nvSpPr>
          <p:cNvPr id="8" name="Rectangle 7"/>
          <p:cNvSpPr/>
          <p:nvPr/>
        </p:nvSpPr>
        <p:spPr>
          <a:xfrm>
            <a:off x="1826568" y="1124744"/>
            <a:ext cx="7286625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Approche procédurale :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"Que doit faire mon programme ?  "  </a:t>
            </a:r>
          </a:p>
          <a:p>
            <a:pPr>
              <a:defRPr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Approche </a:t>
            </a:r>
            <a:r>
              <a:rPr 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orientée-objet :</a:t>
            </a:r>
          </a:p>
          <a:p>
            <a:pPr>
              <a:defRPr/>
            </a:pP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"De quoi doit être composé mon programme ?"</a:t>
            </a:r>
          </a:p>
        </p:txBody>
      </p:sp>
    </p:spTree>
    <p:extLst>
      <p:ext uri="{BB962C8B-B14F-4D97-AF65-F5344CB8AC3E}">
        <p14:creationId xmlns:p14="http://schemas.microsoft.com/office/powerpoint/2010/main" val="7712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4375" y="1285874"/>
            <a:ext cx="8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 objets similaires peuvent être informatiquement décrits par</a:t>
            </a:r>
          </a:p>
          <a:p>
            <a:pPr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une même abstraction : une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</a:p>
          <a:p>
            <a:pPr>
              <a:defRPr/>
            </a:pP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indent="350838"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même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 de données et méthodes de traitement</a:t>
            </a:r>
          </a:p>
          <a:p>
            <a:pPr marL="182563" indent="350838">
              <a:buFont typeface="Wingdings" pitchFamily="2" charset="2"/>
              <a:buChar char="Ø"/>
              <a:defRPr/>
            </a:pP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valeurs différentes pour chaque objet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3250456"/>
            <a:ext cx="8086725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ytuł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4968552" cy="936104"/>
          </a:xfrm>
          <a:solidFill>
            <a:srgbClr val="FF4747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Qu’est ce que « Java » ?</a:t>
            </a:r>
            <a:endParaRPr lang="fr-FR" kern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3006675" cy="909290"/>
          </a:xfrm>
          <a:solidFill>
            <a:srgbClr val="FF4747"/>
          </a:solidFill>
        </p:spPr>
        <p:txBody>
          <a:bodyPr/>
          <a:lstStyle/>
          <a:p>
            <a:pPr eaLnBrk="1" hangingPunct="1"/>
            <a:r>
              <a:rPr lang="fr-FR" smtClean="0"/>
              <a:t>C++ vs Java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4294967295"/>
          </p:nvPr>
        </p:nvSpPr>
        <p:spPr>
          <a:xfrm>
            <a:off x="428625" y="2000250"/>
            <a:ext cx="9001125" cy="46688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structures ni d’unions</a:t>
            </a:r>
          </a:p>
          <a:p>
            <a:pPr eaLnBrk="1" hangingPunct="1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endParaRPr lang="fr-FR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variables ni de fonctions en dehors des classes</a:t>
            </a:r>
          </a:p>
          <a:p>
            <a:pPr eaLnBrk="1" hangingPunct="1"/>
            <a:r>
              <a:rPr lang="fr-FR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d'héritage multiple de classes</a:t>
            </a:r>
          </a:p>
          <a:p>
            <a:pPr eaLnBrk="1" hangingPunct="1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surcharge d’opérateurs</a:t>
            </a:r>
          </a:p>
          <a:p>
            <a:pPr eaLnBrk="1" hangingPunct="1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passage par copie pour les objets</a:t>
            </a:r>
          </a:p>
          <a:p>
            <a:pPr eaLnBrk="1" hangingPunct="1"/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Pas de pointeurs, seulement des références</a:t>
            </a:r>
          </a:p>
        </p:txBody>
      </p:sp>
      <p:sp>
        <p:nvSpPr>
          <p:cNvPr id="9220" name="ZoneTexte 6"/>
          <p:cNvSpPr txBox="1">
            <a:spLocks noChangeArrowheads="1"/>
          </p:cNvSpPr>
          <p:nvPr/>
        </p:nvSpPr>
        <p:spPr bwMode="auto">
          <a:xfrm>
            <a:off x="4357688" y="1571625"/>
            <a:ext cx="4214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ill Sans MT" pitchFamily="34" charset="0"/>
            </a:endParaRPr>
          </a:p>
        </p:txBody>
      </p:sp>
      <p:sp>
        <p:nvSpPr>
          <p:cNvPr id="9221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7F2AABF-D54B-4E91-83CC-E07F10338F7B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6" name="Rectangle 5"/>
          <p:cNvSpPr/>
          <p:nvPr/>
        </p:nvSpPr>
        <p:spPr>
          <a:xfrm>
            <a:off x="62369" y="6572272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 smtClean="0">
                <a:solidFill>
                  <a:srgbClr val="0070C0"/>
                </a:solidFill>
              </a:rPr>
              <a:t>Introduction  Java</a:t>
            </a:r>
            <a:endParaRPr lang="es-ES" sz="14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MetroInspired</Template>
  <TotalTime>892</TotalTime>
  <Words>1597</Words>
  <Application>Microsoft Office PowerPoint</Application>
  <PresentationFormat>Affichage à l'écran (4:3)</PresentationFormat>
  <Paragraphs>415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Courier New</vt:lpstr>
      <vt:lpstr>Gill Sans MT</vt:lpstr>
      <vt:lpstr>Segoe UI Light</vt:lpstr>
      <vt:lpstr>Tahoma</vt:lpstr>
      <vt:lpstr>Times New Roman</vt:lpstr>
      <vt:lpstr>Trebuchet MS</vt:lpstr>
      <vt:lpstr>Wingdings</vt:lpstr>
      <vt:lpstr>Wingdings 2</vt:lpstr>
      <vt:lpstr>MetroInspired</vt:lpstr>
      <vt:lpstr>Chapitre 1 : Introduction  Java </vt:lpstr>
      <vt:lpstr>Présentation PowerPoint</vt:lpstr>
      <vt:lpstr>Plan</vt:lpstr>
      <vt:lpstr>Objectifs </vt:lpstr>
      <vt:lpstr>Aperçu : Orienté Objet </vt:lpstr>
      <vt:lpstr>Orienté Objet</vt:lpstr>
      <vt:lpstr>Orienté Objet</vt:lpstr>
      <vt:lpstr>Qu’est ce que « Java » ?</vt:lpstr>
      <vt:lpstr>C++ vs Java</vt:lpstr>
      <vt:lpstr>Présentation PowerPoint</vt:lpstr>
      <vt:lpstr>Présentation PowerPoint</vt:lpstr>
      <vt:lpstr>Programme en Java interprété/ compilé ?</vt:lpstr>
      <vt:lpstr>Programme JAVA (1)</vt:lpstr>
      <vt:lpstr>Présentation PowerPoint</vt:lpstr>
      <vt:lpstr>JAVA: la Plateforme</vt:lpstr>
      <vt:lpstr>Machine Virtuelle  : JVM</vt:lpstr>
      <vt:lpstr>API: Java Application Programming Interface </vt:lpstr>
      <vt:lpstr>Présentation PowerPoint</vt:lpstr>
      <vt:lpstr>JAVA: Les versions</vt:lpstr>
      <vt:lpstr>Présentation PowerPoint</vt:lpstr>
      <vt:lpstr>JAVA: Les versions</vt:lpstr>
      <vt:lpstr>Présentation PowerPoint</vt:lpstr>
      <vt:lpstr>Notions fondamentales</vt:lpstr>
      <vt:lpstr>JAVA: Classe</vt:lpstr>
      <vt:lpstr>Les Identificateurs </vt:lpstr>
      <vt:lpstr>Mots clés Java</vt:lpstr>
      <vt:lpstr>Règles de Nommage </vt:lpstr>
      <vt:lpstr>Types de données en Java  </vt:lpstr>
      <vt:lpstr>Types primitifs</vt:lpstr>
      <vt:lpstr>Types primitifs et valeurs</vt:lpstr>
      <vt:lpstr>Les enveloppeurs (Wrappers)</vt:lpstr>
      <vt:lpstr>Les enveloppeurs (Wrappers)</vt:lpstr>
      <vt:lpstr>Structure conditionnelle/ittératif</vt:lpstr>
      <vt:lpstr>Présentation PowerPoint</vt:lpstr>
      <vt:lpstr>Outils de développement (1)</vt:lpstr>
      <vt:lpstr>Présentation PowerPoint</vt:lpstr>
      <vt:lpstr>Présentation PowerPoint</vt:lpstr>
      <vt:lpstr>Hello World (Pré-configuration)</vt:lpstr>
      <vt:lpstr>Premier Programme</vt:lpstr>
      <vt:lpstr>Les commandes en JAVA</vt:lpstr>
      <vt:lpstr>Scanner</vt:lpstr>
      <vt:lpstr>Premier Programme 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Houssem Eddine Lassoued</cp:lastModifiedBy>
  <cp:revision>22</cp:revision>
  <dcterms:created xsi:type="dcterms:W3CDTF">2011-08-10T09:14:16Z</dcterms:created>
  <dcterms:modified xsi:type="dcterms:W3CDTF">2015-09-09T22:32:22Z</dcterms:modified>
</cp:coreProperties>
</file>