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8" r:id="rId3"/>
    <p:sldId id="260" r:id="rId4"/>
    <p:sldId id="315" r:id="rId5"/>
    <p:sldId id="316" r:id="rId6"/>
    <p:sldId id="269" r:id="rId7"/>
    <p:sldId id="314" r:id="rId8"/>
    <p:sldId id="274" r:id="rId9"/>
    <p:sldId id="275" r:id="rId10"/>
    <p:sldId id="276" r:id="rId11"/>
    <p:sldId id="277" r:id="rId12"/>
    <p:sldId id="278" r:id="rId13"/>
    <p:sldId id="279" r:id="rId14"/>
    <p:sldId id="328" r:id="rId15"/>
    <p:sldId id="322" r:id="rId16"/>
    <p:sldId id="323" r:id="rId17"/>
    <p:sldId id="317" r:id="rId18"/>
    <p:sldId id="318" r:id="rId19"/>
    <p:sldId id="319" r:id="rId20"/>
    <p:sldId id="320" r:id="rId21"/>
    <p:sldId id="321" r:id="rId22"/>
    <p:sldId id="326" r:id="rId23"/>
    <p:sldId id="325" r:id="rId24"/>
    <p:sldId id="327" r:id="rId25"/>
    <p:sldId id="329" r:id="rId26"/>
    <p:sldId id="331" r:id="rId27"/>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itage" id="{03222BC9-50AC-5641-9A4E-56F8AF5F87C7}">
          <p14:sldIdLst>
            <p14:sldId id="256"/>
            <p14:sldId id="258"/>
            <p14:sldId id="260"/>
            <p14:sldId id="315"/>
            <p14:sldId id="316"/>
            <p14:sldId id="269"/>
            <p14:sldId id="314"/>
            <p14:sldId id="274"/>
            <p14:sldId id="275"/>
            <p14:sldId id="276"/>
            <p14:sldId id="277"/>
            <p14:sldId id="278"/>
            <p14:sldId id="279"/>
            <p14:sldId id="328"/>
            <p14:sldId id="322"/>
            <p14:sldId id="323"/>
            <p14:sldId id="317"/>
            <p14:sldId id="318"/>
            <p14:sldId id="319"/>
            <p14:sldId id="320"/>
            <p14:sldId id="321"/>
            <p14:sldId id="326"/>
            <p14:sldId id="325"/>
            <p14:sldId id="327"/>
            <p14:sldId id="329"/>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37D74-C181-41DA-B2CC-0509BDCB1576}" type="datetimeFigureOut">
              <a:rPr lang="fr-FR" smtClean="0"/>
              <a:pPr/>
              <a:t>20/09/2015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02C6-0EB5-4F7F-9077-A815188B5502}" type="slidenum">
              <a:rPr lang="fr-FR" smtClean="0"/>
              <a:pPr/>
              <a:t>‹N°›</a:t>
            </a:fld>
            <a:endParaRPr lang="fr-FR"/>
          </a:p>
        </p:txBody>
      </p:sp>
    </p:spTree>
    <p:extLst>
      <p:ext uri="{BB962C8B-B14F-4D97-AF65-F5344CB8AC3E}">
        <p14:creationId xmlns:p14="http://schemas.microsoft.com/office/powerpoint/2010/main" val="267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2</a:t>
            </a:fld>
            <a:endParaRPr lang="fr-FR"/>
          </a:p>
        </p:txBody>
      </p:sp>
    </p:spTree>
    <p:extLst>
      <p:ext uri="{BB962C8B-B14F-4D97-AF65-F5344CB8AC3E}">
        <p14:creationId xmlns:p14="http://schemas.microsoft.com/office/powerpoint/2010/main" val="368102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3056631"/>
            <a:ext cx="7177609" cy="1123337"/>
          </a:xfrm>
        </p:spPr>
        <p:txBody>
          <a:bodyPr>
            <a:normAutofit/>
          </a:bodyPr>
          <a:lstStyle>
            <a:lvl1pPr marL="0" indent="0" algn="l">
              <a:buNone/>
              <a:defRPr sz="2800" i="0">
                <a:solidFill>
                  <a:schemeClr val="tx1">
                    <a:tint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Symbol zastępczy daty 3"/>
          <p:cNvSpPr>
            <a:spLocks noGrp="1"/>
          </p:cNvSpPr>
          <p:nvPr>
            <p:ph type="dt" sz="half" idx="10"/>
          </p:nvPr>
        </p:nvSpPr>
        <p:spPr/>
        <p:txBody>
          <a:bodyPr/>
          <a:lstStyle>
            <a:lvl1pPr>
              <a:defRPr>
                <a:solidFill>
                  <a:schemeClr val="tx1">
                    <a:lumMod val="85000"/>
                  </a:schemeClr>
                </a:solidFill>
              </a:defRPr>
            </a:lvl1pPr>
          </a:lstStyle>
          <a:p>
            <a:fld id="{06201262-3EE4-43E4-A0FD-1B35A3AF93C2}" type="datetime1">
              <a:rPr lang="en-US" smtClean="0"/>
              <a:t>9/20/2015</a:t>
            </a:fld>
            <a:endParaRPr lang="en-US"/>
          </a:p>
        </p:txBody>
      </p:sp>
      <p:sp>
        <p:nvSpPr>
          <p:cNvPr id="5" name="Symbol zastępczy stopki 4"/>
          <p:cNvSpPr>
            <a:spLocks noGrp="1"/>
          </p:cNvSpPr>
          <p:nvPr>
            <p:ph type="ftr" sz="quarter" idx="11"/>
          </p:nvPr>
        </p:nvSpPr>
        <p:spPr>
          <a:xfrm>
            <a:off x="251520" y="188640"/>
            <a:ext cx="6480720" cy="792088"/>
          </a:xfrm>
        </p:spPr>
        <p:txBody>
          <a:bodyPr/>
          <a:lstStyle>
            <a:lvl1pPr>
              <a:defRPr sz="2800">
                <a:solidFill>
                  <a:schemeClr val="tx1"/>
                </a:solidFill>
              </a:defRPr>
            </a:lvl1pPr>
          </a:lstStyle>
          <a:p>
            <a:r>
              <a:rPr lang="en-US" smtClean="0"/>
              <a:t>Héritage</a:t>
            </a:r>
            <a:endParaRPr lang="en-US"/>
          </a:p>
        </p:txBody>
      </p:sp>
      <p:sp>
        <p:nvSpPr>
          <p:cNvPr id="6" name="Symbol zastępczy numeru slajdu 5"/>
          <p:cNvSpPr>
            <a:spLocks noGrp="1"/>
          </p:cNvSpPr>
          <p:nvPr>
            <p:ph type="sldNum" sz="quarter" idx="12"/>
          </p:nvPr>
        </p:nvSpPr>
        <p:spPr/>
        <p:txBody>
          <a:bodyPr/>
          <a:lstStyle>
            <a:lvl1pPr algn="r">
              <a:defRPr>
                <a:solidFill>
                  <a:schemeClr val="tx1">
                    <a:lumMod val="85000"/>
                  </a:schemeClr>
                </a:solidFill>
              </a:defRPr>
            </a:lvl1pPr>
          </a:lstStyle>
          <a:p>
            <a:fld id="{DB156223-6CBB-4053-8E25-8C4A16887D28}" type="slidenum">
              <a:rPr lang="en-US" smtClean="0"/>
              <a:pPr/>
              <a:t>‹N°›</a:t>
            </a:fld>
            <a:endParaRPr lang="en-US"/>
          </a:p>
        </p:txBody>
      </p:sp>
      <p:sp>
        <p:nvSpPr>
          <p:cNvPr id="10" name="Tytuł 9"/>
          <p:cNvSpPr>
            <a:spLocks noGrp="1"/>
          </p:cNvSpPr>
          <p:nvPr>
            <p:ph type="title"/>
          </p:nvPr>
        </p:nvSpPr>
        <p:spPr>
          <a:xfrm>
            <a:off x="1043608" y="1844824"/>
            <a:ext cx="7200800" cy="995784"/>
          </a:xfrm>
        </p:spPr>
        <p:txBody>
          <a:bodyPr>
            <a:normAutofit/>
          </a:bodyPr>
          <a:lstStyle>
            <a:lvl1pPr>
              <a:defRPr sz="5400" b="0" cap="none">
                <a:latin typeface="Segoe UI Light" pitchFamily="34" charset="0"/>
              </a:defRPr>
            </a:lvl1pPr>
          </a:lstStyle>
          <a:p>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6552728" cy="540000"/>
          </a:xfrm>
          <a:solidFill>
            <a:schemeClr val="accent6"/>
          </a:solidFill>
        </p:spPr>
        <p:txBody>
          <a:bodyPr vert="horz" lIns="91440" tIns="45720" rIns="91440" bIns="45720" rtlCol="0" anchor="t">
            <a:noAutofit/>
          </a:bodyPr>
          <a:lstStyle>
            <a:lvl1pPr>
              <a:defRPr lang="en-US" sz="2800" b="1" dirty="0"/>
            </a:lvl1pPr>
          </a:lstStyle>
          <a:p>
            <a:pPr lvl="0"/>
            <a:r>
              <a:rPr lang="pl-PL" smtClean="0"/>
              <a:t>Kliknij, aby edytować styl</a:t>
            </a:r>
            <a:endParaRPr lang="en-US" dirty="0"/>
          </a:p>
        </p:txBody>
      </p:sp>
      <p:sp>
        <p:nvSpPr>
          <p:cNvPr id="3" name="Picture Placeholder 2"/>
          <p:cNvSpPr>
            <a:spLocks noGrp="1"/>
          </p:cNvSpPr>
          <p:nvPr>
            <p:ph type="pic" idx="1"/>
          </p:nvPr>
        </p:nvSpPr>
        <p:spPr>
          <a:xfrm>
            <a:off x="251520" y="980728"/>
            <a:ext cx="8640960" cy="4436789"/>
          </a:xfrm>
        </p:spPr>
        <p:txBody>
          <a:bodyPr>
            <a:normAutofit/>
          </a:bodyPr>
          <a:lstStyle>
            <a:lvl1pPr marL="0" indent="0">
              <a:buNone/>
              <a:defRPr sz="320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251520" y="5589240"/>
            <a:ext cx="8640960" cy="648072"/>
          </a:xfrm>
        </p:spPr>
        <p:txBody>
          <a:bodyPr>
            <a:normAutofit/>
          </a:bodyPr>
          <a:lstStyle>
            <a:lvl1pPr marL="0" indent="0">
              <a:buNone/>
              <a:defRPr sz="1800" i="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050EE4F3-D759-4F44-886F-2AC22EA0B94E}" type="datetime1">
              <a:rPr lang="en-US" smtClean="0"/>
              <a:t>9/20/2015</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10" name="Footer Placeholder 9"/>
          <p:cNvSpPr>
            <a:spLocks noGrp="1"/>
          </p:cNvSpPr>
          <p:nvPr>
            <p:ph type="ftr" sz="quarter" idx="12"/>
          </p:nvPr>
        </p:nvSpPr>
        <p:spPr>
          <a:xfrm>
            <a:off x="493776" y="6356350"/>
            <a:ext cx="5102352" cy="365125"/>
          </a:xfrm>
        </p:spPr>
        <p:txBody>
          <a:bodyPr/>
          <a:lstStyle/>
          <a:p>
            <a:r>
              <a:rPr lang="en-US" smtClean="0"/>
              <a:t>Héritage</a:t>
            </a:r>
            <a:endParaRPr lang="en-US"/>
          </a:p>
        </p:txBody>
      </p:sp>
    </p:spTree>
    <p:extLst>
      <p:ext uri="{BB962C8B-B14F-4D97-AF65-F5344CB8AC3E}">
        <p14:creationId xmlns:p14="http://schemas.microsoft.com/office/powerpoint/2010/main" val="9501736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692696"/>
            <a:ext cx="5220024" cy="5112568"/>
          </a:xfrm>
        </p:spPr>
        <p:txBody>
          <a:bodyPr/>
          <a:lstStyle>
            <a:lvl1pPr>
              <a:defRPr i="0"/>
            </a:lvl1pPr>
            <a:lvl2pPr>
              <a:defRPr i="0"/>
            </a:lvl2pPr>
            <a:lvl3pPr marL="1143000" indent="-228600">
              <a:buFont typeface="Wingdings" pitchFamily="2" charset="2"/>
              <a:buChar char="§"/>
              <a:defRPr i="0"/>
            </a:lvl3pPr>
            <a:lvl4pPr marL="1600200" indent="-228600">
              <a:buFont typeface="Courier New" pitchFamily="49" charset="0"/>
              <a:buChar char="o"/>
              <a:defRPr i="0"/>
            </a:lvl4pPr>
            <a:lvl5pPr>
              <a:defRPr i="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9" name="Date Placeholder 8"/>
          <p:cNvSpPr>
            <a:spLocks noGrp="1"/>
          </p:cNvSpPr>
          <p:nvPr>
            <p:ph type="dt" sz="half" idx="14"/>
          </p:nvPr>
        </p:nvSpPr>
        <p:spPr/>
        <p:txBody>
          <a:bodyPr/>
          <a:lstStyle/>
          <a:p>
            <a:fld id="{C1C3C777-286C-4DA8-9E5D-9C2F70D377D5}" type="datetime1">
              <a:rPr lang="en-US" smtClean="0"/>
              <a:t>9/20/2015</a:t>
            </a:fld>
            <a:endParaRPr lang="en-US"/>
          </a:p>
        </p:txBody>
      </p:sp>
      <p:sp>
        <p:nvSpPr>
          <p:cNvPr id="10" name="Slide Number Placeholder 9"/>
          <p:cNvSpPr>
            <a:spLocks noGrp="1"/>
          </p:cNvSpPr>
          <p:nvPr>
            <p:ph type="sldNum" sz="quarter" idx="15"/>
          </p:nvPr>
        </p:nvSpPr>
        <p:spPr/>
        <p:txBody>
          <a:bodyPr/>
          <a:lstStyle>
            <a:lvl1pPr algn="r">
              <a:defRPr/>
            </a:lvl1pPr>
          </a:lstStyle>
          <a:p>
            <a:fld id="{DB156223-6CBB-4053-8E25-8C4A16887D28}" type="slidenum">
              <a:rPr lang="en-US" smtClean="0"/>
              <a:pPr/>
              <a:t>‹N°›</a:t>
            </a:fld>
            <a:endParaRPr lang="en-US"/>
          </a:p>
        </p:txBody>
      </p:sp>
      <p:sp>
        <p:nvSpPr>
          <p:cNvPr id="11" name="Footer Placeholder 10"/>
          <p:cNvSpPr>
            <a:spLocks noGrp="1"/>
          </p:cNvSpPr>
          <p:nvPr>
            <p:ph type="ftr" sz="quarter" idx="16"/>
          </p:nvPr>
        </p:nvSpPr>
        <p:spPr/>
        <p:txBody>
          <a:bodyPr/>
          <a:lstStyle/>
          <a:p>
            <a:r>
              <a:rPr lang="en-US" smtClean="0"/>
              <a:t>Héritage</a:t>
            </a:r>
            <a:endParaRPr lang="en-US"/>
          </a:p>
        </p:txBody>
      </p:sp>
      <p:sp>
        <p:nvSpPr>
          <p:cNvPr id="12" name="Title 11"/>
          <p:cNvSpPr>
            <a:spLocks noGrp="1"/>
          </p:cNvSpPr>
          <p:nvPr>
            <p:ph type="title"/>
          </p:nvPr>
        </p:nvSpPr>
        <p:spPr>
          <a:xfrm>
            <a:off x="395536" y="692696"/>
            <a:ext cx="2675652" cy="1979466"/>
          </a:xfrm>
          <a:solidFill>
            <a:schemeClr val="accent6"/>
          </a:solidFill>
        </p:spPr>
        <p:txBody>
          <a:bodyPr>
            <a:normAutofit/>
          </a:bodyPr>
          <a:lstStyle>
            <a:lvl1pPr>
              <a:defRPr sz="3600">
                <a:latin typeface="Segoe UI Light" pitchFamily="34" charset="0"/>
              </a:defRPr>
            </a:lvl1pPr>
          </a:lstStyle>
          <a:p>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agłówek sekcji">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51920" y="1556792"/>
            <a:ext cx="4824536" cy="2016224"/>
          </a:xfrm>
        </p:spPr>
        <p:txBody>
          <a:bodyPr anchor="t">
            <a:normAutofit/>
          </a:bodyPr>
          <a:lstStyle>
            <a:lvl1pPr marL="0" indent="0">
              <a:buNone/>
              <a:defRPr sz="1800" i="0">
                <a:solidFill>
                  <a:schemeClr val="tx1">
                    <a:tint val="75000"/>
                  </a:schemeClr>
                </a:solidFill>
                <a:latin typeface="Calibri" pitchFamily="34" charset="0"/>
                <a:cs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lvl1pPr>
              <a:defRPr>
                <a:solidFill>
                  <a:schemeClr val="tx1">
                    <a:lumMod val="85000"/>
                  </a:schemeClr>
                </a:solidFill>
              </a:defRPr>
            </a:lvl1pPr>
          </a:lstStyle>
          <a:p>
            <a:fld id="{7C321508-4A8D-4F1B-B657-DAE82AD56348}" type="datetime1">
              <a:rPr lang="en-US" smtClean="0"/>
              <a:t>9/20/2015</a:t>
            </a:fld>
            <a:endParaRPr lang="en-US"/>
          </a:p>
        </p:txBody>
      </p:sp>
      <p:sp>
        <p:nvSpPr>
          <p:cNvPr id="8" name="Slide Number Placeholder 7"/>
          <p:cNvSpPr>
            <a:spLocks noGrp="1"/>
          </p:cNvSpPr>
          <p:nvPr>
            <p:ph type="sldNum" sz="quarter" idx="11"/>
          </p:nvPr>
        </p:nvSpPr>
        <p:spPr>
          <a:xfrm>
            <a:off x="7159752" y="6356350"/>
            <a:ext cx="1876744" cy="365125"/>
          </a:xfrm>
        </p:spPr>
        <p:txBody>
          <a:bodyPr/>
          <a:lstStyle>
            <a:lvl1pPr algn="r">
              <a:defRPr>
                <a:solidFill>
                  <a:schemeClr val="tx1">
                    <a:lumMod val="85000"/>
                  </a:schemeClr>
                </a:solidFill>
              </a:defRPr>
            </a:lvl1pPr>
          </a:lstStyle>
          <a:p>
            <a:fld id="{DB156223-6CBB-4053-8E25-8C4A16887D28}" type="slidenum">
              <a:rPr lang="en-US" smtClean="0"/>
              <a:pPr/>
              <a:t>‹N°›</a:t>
            </a:fld>
            <a:endParaRPr lang="en-US"/>
          </a:p>
        </p:txBody>
      </p:sp>
      <p:sp>
        <p:nvSpPr>
          <p:cNvPr id="9" name="Footer Placeholder 8"/>
          <p:cNvSpPr>
            <a:spLocks noGrp="1"/>
          </p:cNvSpPr>
          <p:nvPr>
            <p:ph type="ftr" sz="quarter" idx="12"/>
          </p:nvPr>
        </p:nvSpPr>
        <p:spPr/>
        <p:txBody>
          <a:bodyPr/>
          <a:lstStyle>
            <a:lvl1pPr>
              <a:defRPr sz="1600" b="1">
                <a:solidFill>
                  <a:schemeClr val="tx1">
                    <a:lumMod val="85000"/>
                  </a:schemeClr>
                </a:solidFill>
                <a:latin typeface="Tahoma" pitchFamily="34" charset="0"/>
                <a:ea typeface="Tahoma" pitchFamily="34" charset="0"/>
                <a:cs typeface="Tahoma" pitchFamily="34" charset="0"/>
              </a:defRPr>
            </a:lvl1pPr>
          </a:lstStyle>
          <a:p>
            <a:r>
              <a:rPr lang="en-US" smtClean="0"/>
              <a:t>Héritage</a:t>
            </a:r>
            <a:endParaRPr lang="en-US"/>
          </a:p>
        </p:txBody>
      </p:sp>
      <p:sp>
        <p:nvSpPr>
          <p:cNvPr id="4" name="Tytuł 3"/>
          <p:cNvSpPr>
            <a:spLocks noGrp="1"/>
          </p:cNvSpPr>
          <p:nvPr>
            <p:ph type="title"/>
          </p:nvPr>
        </p:nvSpPr>
        <p:spPr>
          <a:solidFill>
            <a:schemeClr val="accent6"/>
          </a:solidFill>
        </p:spPr>
        <p:txBody>
          <a:bodyPr vert="horz" lIns="91440" tIns="45720" rIns="91440" bIns="45720" rtlCol="0" anchor="t">
            <a:normAutofit/>
          </a:bodyPr>
          <a:lstStyle>
            <a:lvl1pPr>
              <a:defRPr lang="en-US" sz="3600">
                <a:latin typeface="Segoe UI Light" pitchFamily="34" charset="0"/>
              </a:defRPr>
            </a:lvl1pPr>
          </a:lstStyle>
          <a:p>
            <a:pPr lvl="0"/>
            <a:r>
              <a:rPr lang="pl-PL" smtClean="0"/>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7678624" cy="540000"/>
          </a:xfrm>
        </p:spPr>
        <p:txBody>
          <a:bodyPr>
            <a:normAutofit/>
          </a:bodyPr>
          <a:lstStyle>
            <a:lvl1pPr>
              <a:defRPr sz="2800"/>
            </a:lvl1pPr>
          </a:lstStyle>
          <a:p>
            <a:r>
              <a:rPr lang="pl-PL" smtClean="0"/>
              <a:t>Kliknij, aby edytować styl</a:t>
            </a:r>
            <a:endParaRPr lang="en-US" dirty="0"/>
          </a:p>
        </p:txBody>
      </p:sp>
      <p:sp>
        <p:nvSpPr>
          <p:cNvPr id="3" name="Content Placeholder 2"/>
          <p:cNvSpPr>
            <a:spLocks noGrp="1"/>
          </p:cNvSpPr>
          <p:nvPr>
            <p:ph sz="half" idx="1"/>
          </p:nvPr>
        </p:nvSpPr>
        <p:spPr>
          <a:xfrm>
            <a:off x="4486998" y="1412776"/>
            <a:ext cx="3646966" cy="2881426"/>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96754" y="1412798"/>
            <a:ext cx="3639311" cy="2881398"/>
          </a:xfrm>
        </p:spPr>
        <p:txBody>
          <a:bodyPr vert="horz" lIns="91440" tIns="45720" rIns="91440" bIns="45720" rtlCol="0">
            <a:normAutofit/>
          </a:bodyPr>
          <a:lstStyle>
            <a:lvl1pPr>
              <a:defRPr lang="pl-PL" i="0" dirty="0" smtClean="0"/>
            </a:lvl1pPr>
            <a:lvl2pPr>
              <a:defRPr lang="pl-PL" i="0" dirty="0" smtClean="0"/>
            </a:lvl2pPr>
            <a:lvl3pPr>
              <a:defRPr lang="pl-PL" i="0" dirty="0" smtClean="0"/>
            </a:lvl3pPr>
            <a:lvl4pPr>
              <a:defRPr lang="pl-PL" i="0" dirty="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9" name="Date Placeholder 8"/>
          <p:cNvSpPr>
            <a:spLocks noGrp="1"/>
          </p:cNvSpPr>
          <p:nvPr>
            <p:ph type="dt" sz="half" idx="10"/>
          </p:nvPr>
        </p:nvSpPr>
        <p:spPr/>
        <p:txBody>
          <a:bodyPr/>
          <a:lstStyle/>
          <a:p>
            <a:fld id="{BE76152B-0B47-4349-9222-CECF359FC831}" type="datetime1">
              <a:rPr lang="en-US" smtClean="0"/>
              <a:t>9/20/2015</a:t>
            </a:fld>
            <a:endParaRPr lang="en-US"/>
          </a:p>
        </p:txBody>
      </p:sp>
      <p:sp>
        <p:nvSpPr>
          <p:cNvPr id="10" name="Slide Number Placeholder 9"/>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11" name="Footer Placeholder 10"/>
          <p:cNvSpPr>
            <a:spLocks noGrp="1"/>
          </p:cNvSpPr>
          <p:nvPr>
            <p:ph type="ftr" sz="quarter" idx="12"/>
          </p:nvPr>
        </p:nvSpPr>
        <p:spPr>
          <a:xfrm>
            <a:off x="493776" y="6356350"/>
            <a:ext cx="5102352" cy="365125"/>
          </a:xfrm>
        </p:spPr>
        <p:txBody>
          <a:bodyPr/>
          <a:lstStyle/>
          <a:p>
            <a:r>
              <a:rPr lang="en-US" smtClean="0"/>
              <a:t>Héritage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1"/>
            <a:ext cx="7678624" cy="540000"/>
          </a:xfrm>
          <a:solidFill>
            <a:schemeClr val="accent6"/>
          </a:solidFill>
        </p:spPr>
        <p:txBody>
          <a:bodyPr vert="horz" lIns="91440" tIns="45720" rIns="91440" bIns="45720" rtlCol="0" anchor="t">
            <a:normAutofit/>
          </a:bodyPr>
          <a:lstStyle>
            <a:lvl1pPr>
              <a:defRPr lang="en-US" sz="2800" dirty="0"/>
            </a:lvl1pPr>
          </a:lstStyle>
          <a:p>
            <a:pPr lvl="0"/>
            <a:r>
              <a:rPr lang="pl-PL" smtClean="0"/>
              <a:t>Kliknij, aby edytować styl</a:t>
            </a:r>
            <a:endParaRPr lang="en-US" dirty="0"/>
          </a:p>
        </p:txBody>
      </p:sp>
      <p:sp>
        <p:nvSpPr>
          <p:cNvPr id="3" name="Text Placeholder 2"/>
          <p:cNvSpPr>
            <a:spLocks noGrp="1"/>
          </p:cNvSpPr>
          <p:nvPr>
            <p:ph type="body" idx="1"/>
          </p:nvPr>
        </p:nvSpPr>
        <p:spPr>
          <a:xfrm>
            <a:off x="495301" y="1412776"/>
            <a:ext cx="3638550" cy="646112"/>
          </a:xfrm>
        </p:spPr>
        <p:txBody>
          <a:bodyPr anchor="t">
            <a:normAutofit/>
          </a:bodyPr>
          <a:lstStyle>
            <a:lvl1pPr marL="0" indent="0">
              <a:buNone/>
              <a:defRPr sz="18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495300" y="2357339"/>
            <a:ext cx="3638550" cy="2882899"/>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4492625" y="1412776"/>
            <a:ext cx="3660775" cy="646112"/>
          </a:xfrm>
        </p:spPr>
        <p:txBody>
          <a:bodyPr anchor="t">
            <a:normAutofit/>
          </a:bodyPr>
          <a:lstStyle>
            <a:lvl1pPr marL="0" indent="0">
              <a:buNone/>
              <a:defRPr sz="18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492626" y="2357339"/>
            <a:ext cx="3651250" cy="2882900"/>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10"/>
          </p:nvPr>
        </p:nvSpPr>
        <p:spPr/>
        <p:txBody>
          <a:bodyPr/>
          <a:lstStyle/>
          <a:p>
            <a:fld id="{D6073731-A305-4F65-805C-7B44C9C920F5}" type="datetime1">
              <a:rPr lang="en-US" smtClean="0"/>
              <a:t>9/20/2015</a:t>
            </a:fld>
            <a:endParaRPr lang="en-US"/>
          </a:p>
        </p:txBody>
      </p:sp>
      <p:sp>
        <p:nvSpPr>
          <p:cNvPr id="11" name="Slide Number Placeholder 10"/>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12" name="Footer Placeholder 11"/>
          <p:cNvSpPr>
            <a:spLocks noGrp="1"/>
          </p:cNvSpPr>
          <p:nvPr>
            <p:ph type="ftr" sz="quarter" idx="12"/>
          </p:nvPr>
        </p:nvSpPr>
        <p:spPr>
          <a:xfrm>
            <a:off x="493776" y="6356350"/>
            <a:ext cx="5102352" cy="365125"/>
          </a:xfrm>
        </p:spPr>
        <p:txBody>
          <a:bodyPr/>
          <a:lstStyle/>
          <a:p>
            <a:r>
              <a:rPr lang="en-US" smtClean="0"/>
              <a:t>Héritage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412777"/>
            <a:ext cx="3654425" cy="2889249"/>
          </a:xfrm>
        </p:spPr>
        <p:txBody>
          <a:bodyPr vert="horz" lIns="91440" tIns="45720" rIns="91440" bIns="45720" rtlCol="0">
            <a:normAutofit/>
          </a:bodyPr>
          <a:lstStyle>
            <a:lvl1pPr>
              <a:defRPr lang="pl-PL" i="0" smtClean="0"/>
            </a:lvl1pPr>
            <a:lvl2pPr>
              <a:defRPr lang="pl-PL" i="0" smtClean="0"/>
            </a:lvl2pPr>
            <a:lvl3pPr>
              <a:defRPr lang="pl-PL" i="0" smtClean="0"/>
            </a:lvl3pPr>
            <a:lvl4pPr>
              <a:defRPr lang="pl-PL" i="0" smtClean="0"/>
            </a:lvl4pPr>
            <a:lvl5pPr>
              <a:defRPr lang="en-US" i="0" dirty="0"/>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2" name="Title 1"/>
          <p:cNvSpPr>
            <a:spLocks noGrp="1"/>
          </p:cNvSpPr>
          <p:nvPr>
            <p:ph type="title"/>
          </p:nvPr>
        </p:nvSpPr>
        <p:spPr>
          <a:xfrm>
            <a:off x="493776" y="612000"/>
            <a:ext cx="7678624" cy="540000"/>
          </a:xfrm>
        </p:spPr>
        <p:txBody>
          <a:bodyPr anchor="t">
            <a:noAutofit/>
          </a:bodyPr>
          <a:lstStyle>
            <a:lvl1pPr algn="l">
              <a:defRPr sz="2800" b="0"/>
            </a:lvl1pPr>
          </a:lstStyle>
          <a:p>
            <a:r>
              <a:rPr lang="pl-PL" smtClean="0"/>
              <a:t>Kliknij, aby edytować styl</a:t>
            </a:r>
            <a:endParaRPr lang="en-US" dirty="0"/>
          </a:p>
        </p:txBody>
      </p:sp>
      <p:sp>
        <p:nvSpPr>
          <p:cNvPr id="4" name="Text Placeholder 3"/>
          <p:cNvSpPr>
            <a:spLocks noGrp="1"/>
          </p:cNvSpPr>
          <p:nvPr>
            <p:ph type="body" sz="half" idx="2"/>
          </p:nvPr>
        </p:nvSpPr>
        <p:spPr>
          <a:xfrm>
            <a:off x="495300" y="1412776"/>
            <a:ext cx="3629025" cy="1812925"/>
          </a:xfrm>
        </p:spPr>
        <p:txBody>
          <a:bodyPr>
            <a:normAutofit/>
          </a:bodyPr>
          <a:lstStyle>
            <a:lvl1pPr marL="0" indent="0">
              <a:buNone/>
              <a:defRPr sz="180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0E29472C-ECF0-4E90-ACE5-28A68E08045F}" type="datetime1">
              <a:rPr lang="en-US" smtClean="0"/>
              <a:t>9/20/2015</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10" name="Footer Placeholder 9"/>
          <p:cNvSpPr>
            <a:spLocks noGrp="1"/>
          </p:cNvSpPr>
          <p:nvPr>
            <p:ph type="ftr" sz="quarter" idx="12"/>
          </p:nvPr>
        </p:nvSpPr>
        <p:spPr>
          <a:xfrm>
            <a:off x="493776" y="6356350"/>
            <a:ext cx="5102352" cy="365125"/>
          </a:xfrm>
        </p:spPr>
        <p:txBody>
          <a:bodyPr/>
          <a:lstStyle/>
          <a:p>
            <a:r>
              <a:rPr lang="en-US" smtClean="0"/>
              <a:t>Héritage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C0D0D380-9D54-4908-BD20-A2CA41DF6441}" type="datetime1">
              <a:rPr lang="en-US" smtClean="0"/>
              <a:t>9/20/2015</a:t>
            </a:fld>
            <a:endParaRPr lang="en-US"/>
          </a:p>
        </p:txBody>
      </p:sp>
      <p:sp>
        <p:nvSpPr>
          <p:cNvPr id="5" name="Title 4"/>
          <p:cNvSpPr>
            <a:spLocks noGrp="1"/>
          </p:cNvSpPr>
          <p:nvPr>
            <p:ph type="title"/>
          </p:nvPr>
        </p:nvSpPr>
        <p:spPr>
          <a:xfrm>
            <a:off x="467544" y="1554480"/>
            <a:ext cx="6480720" cy="1979466"/>
          </a:xfrm>
          <a:solidFill>
            <a:schemeClr val="accent6"/>
          </a:solidFill>
        </p:spPr>
        <p:txBody>
          <a:bodyPr vert="horz" lIns="91440" tIns="45720" rIns="91440" bIns="45720" rtlCol="0" anchor="t">
            <a:normAutofit/>
          </a:bodyPr>
          <a:lstStyle>
            <a:lvl1pPr>
              <a:defRPr lang="en-US" sz="3600" dirty="0">
                <a:latin typeface="Segoe UI Light" pitchFamily="34" charset="0"/>
              </a:defRPr>
            </a:lvl1pPr>
          </a:lstStyle>
          <a:p>
            <a:pPr lvl="0"/>
            <a:r>
              <a:rPr lang="pl-PL" smtClean="0"/>
              <a:t>Kliknij, aby edytować styl</a:t>
            </a:r>
            <a:endParaRPr lang="en-US" dirty="0"/>
          </a:p>
        </p:txBody>
      </p:sp>
      <p:sp>
        <p:nvSpPr>
          <p:cNvPr id="4" name="Slide Number Placeholder 3"/>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6" name="Footer Placeholder 5"/>
          <p:cNvSpPr>
            <a:spLocks noGrp="1"/>
          </p:cNvSpPr>
          <p:nvPr>
            <p:ph type="ftr" sz="quarter" idx="12"/>
          </p:nvPr>
        </p:nvSpPr>
        <p:spPr/>
        <p:txBody>
          <a:bodyPr/>
          <a:lstStyle/>
          <a:p>
            <a:r>
              <a:rPr lang="en-US" smtClean="0"/>
              <a:t>Héritage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C5B43-DADD-4D36-B14E-AB1993785ED7}" type="datetime1">
              <a:rPr lang="en-US" smtClean="0"/>
              <a:t>9/20/2015</a:t>
            </a:fld>
            <a:endParaRPr lang="en-US"/>
          </a:p>
        </p:txBody>
      </p:sp>
      <p:sp>
        <p:nvSpPr>
          <p:cNvPr id="3" name="Footer Placeholder 2"/>
          <p:cNvSpPr>
            <a:spLocks noGrp="1"/>
          </p:cNvSpPr>
          <p:nvPr>
            <p:ph type="ftr" sz="quarter" idx="11"/>
          </p:nvPr>
        </p:nvSpPr>
        <p:spPr>
          <a:xfrm>
            <a:off x="539552" y="6356350"/>
            <a:ext cx="5632648" cy="365125"/>
          </a:xfrm>
        </p:spPr>
        <p:txBody>
          <a:bodyPr vert="horz" lIns="91440" tIns="45720" rIns="91440" bIns="45720" rtlCol="0" anchor="t"/>
          <a:lstStyle>
            <a:lvl1pPr>
              <a:defRPr lang="pl-PL" smtClean="0"/>
            </a:lvl1pPr>
          </a:lstStyle>
          <a:p>
            <a:r>
              <a:rPr lang="en-US" smtClean="0"/>
              <a:t>Héritage</a:t>
            </a:r>
            <a:endParaRPr lang="en-US"/>
          </a:p>
        </p:txBody>
      </p:sp>
      <p:sp>
        <p:nvSpPr>
          <p:cNvPr id="4" name="Slide Number Placeholder 3"/>
          <p:cNvSpPr>
            <a:spLocks noGrp="1"/>
          </p:cNvSpPr>
          <p:nvPr>
            <p:ph type="sldNum" sz="quarter" idx="12"/>
          </p:nvPr>
        </p:nvSpPr>
        <p:spPr/>
        <p:txBody>
          <a:bodyPr/>
          <a:lstStyle>
            <a:lvl1pPr algn="r">
              <a:defRPr/>
            </a:lvl1pPr>
          </a:lstStyle>
          <a:p>
            <a:fld id="{DB156223-6CBB-4053-8E25-8C4A16887D28}"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67544" y="656752"/>
            <a:ext cx="7704856" cy="540000"/>
          </a:xfrm>
          <a:solidFill>
            <a:schemeClr val="accent6"/>
          </a:solidFill>
        </p:spPr>
        <p:txBody>
          <a:bodyPr vert="horz" lIns="91440" tIns="45720" rIns="91440" bIns="45720" rtlCol="0" anchor="t">
            <a:noAutofit/>
          </a:bodyPr>
          <a:lstStyle>
            <a:lvl1pPr>
              <a:defRPr lang="en-US" sz="2800" b="1" dirty="0"/>
            </a:lvl1pPr>
          </a:lstStyle>
          <a:p>
            <a:pPr lvl="0"/>
            <a:r>
              <a:rPr lang="pl-PL" smtClean="0"/>
              <a:t>Kliknij, aby edytować styl</a:t>
            </a:r>
            <a:endParaRPr lang="en-US" dirty="0"/>
          </a:p>
        </p:txBody>
      </p:sp>
      <p:sp>
        <p:nvSpPr>
          <p:cNvPr id="3" name="Picture Placeholder 2"/>
          <p:cNvSpPr>
            <a:spLocks noGrp="1"/>
          </p:cNvSpPr>
          <p:nvPr>
            <p:ph type="pic" idx="1"/>
          </p:nvPr>
        </p:nvSpPr>
        <p:spPr>
          <a:xfrm>
            <a:off x="2963862" y="1484784"/>
            <a:ext cx="5627687" cy="4220765"/>
          </a:xfrm>
        </p:spPr>
        <p:txBody>
          <a:bodyPr/>
          <a:lstStyle>
            <a:lvl1pPr marL="0" indent="0">
              <a:buNone/>
              <a:defRPr sz="320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467544" y="1484784"/>
            <a:ext cx="2160240" cy="4176464"/>
          </a:xfrm>
        </p:spPr>
        <p:txBody>
          <a:bodyPr>
            <a:normAutofit/>
          </a:bodyPr>
          <a:lstStyle>
            <a:lvl1pPr marL="0" indent="0">
              <a:buNone/>
              <a:defRPr sz="1800" i="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Date Placeholder 7"/>
          <p:cNvSpPr>
            <a:spLocks noGrp="1"/>
          </p:cNvSpPr>
          <p:nvPr>
            <p:ph type="dt" sz="half" idx="10"/>
          </p:nvPr>
        </p:nvSpPr>
        <p:spPr/>
        <p:txBody>
          <a:bodyPr/>
          <a:lstStyle/>
          <a:p>
            <a:fld id="{FD69CE63-C735-4954-AE8C-C93264253018}" type="datetime1">
              <a:rPr lang="en-US" smtClean="0"/>
              <a:t>9/20/2015</a:t>
            </a:fld>
            <a:endParaRPr lang="en-US"/>
          </a:p>
        </p:txBody>
      </p:sp>
      <p:sp>
        <p:nvSpPr>
          <p:cNvPr id="9" name="Slide Number Placeholder 8"/>
          <p:cNvSpPr>
            <a:spLocks noGrp="1"/>
          </p:cNvSpPr>
          <p:nvPr>
            <p:ph type="sldNum" sz="quarter" idx="11"/>
          </p:nvPr>
        </p:nvSpPr>
        <p:spPr/>
        <p:txBody>
          <a:bodyPr/>
          <a:lstStyle>
            <a:lvl1pPr algn="r">
              <a:defRPr/>
            </a:lvl1pPr>
          </a:lstStyle>
          <a:p>
            <a:fld id="{DB156223-6CBB-4053-8E25-8C4A16887D28}" type="slidenum">
              <a:rPr lang="en-US" smtClean="0"/>
              <a:pPr/>
              <a:t>‹N°›</a:t>
            </a:fld>
            <a:endParaRPr lang="en-US"/>
          </a:p>
        </p:txBody>
      </p:sp>
      <p:sp>
        <p:nvSpPr>
          <p:cNvPr id="10" name="Footer Placeholder 9"/>
          <p:cNvSpPr>
            <a:spLocks noGrp="1"/>
          </p:cNvSpPr>
          <p:nvPr>
            <p:ph type="ftr" sz="quarter" idx="12"/>
          </p:nvPr>
        </p:nvSpPr>
        <p:spPr>
          <a:xfrm>
            <a:off x="493776" y="6356350"/>
            <a:ext cx="5102352" cy="365125"/>
          </a:xfrm>
        </p:spPr>
        <p:txBody>
          <a:bodyPr/>
          <a:lstStyle/>
          <a:p>
            <a:r>
              <a:rPr lang="en-US" smtClean="0"/>
              <a:t>Héritage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47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1554480"/>
            <a:ext cx="2675652" cy="1979466"/>
          </a:xfrm>
          <a:prstGeom prst="rect">
            <a:avLst/>
          </a:prstGeom>
          <a:solidFill>
            <a:schemeClr val="accent6"/>
          </a:solidFill>
        </p:spPr>
        <p:txBody>
          <a:bodyPr vert="horz" lIns="91440" tIns="45720" rIns="91440" bIns="45720" rtlCol="0" anchor="t">
            <a:normAutofit/>
          </a:bodyPr>
          <a:lstStyle/>
          <a:p>
            <a:pPr lvl="0"/>
            <a:r>
              <a:rPr lang="pl-PL" dirty="0" smtClean="0"/>
              <a:t>Kliknij, aby edytować styl</a:t>
            </a:r>
            <a:endParaRPr lang="en-US" dirty="0"/>
          </a:p>
        </p:txBody>
      </p:sp>
      <p:sp>
        <p:nvSpPr>
          <p:cNvPr id="3" name="Text Placeholder 2"/>
          <p:cNvSpPr>
            <a:spLocks noGrp="1"/>
          </p:cNvSpPr>
          <p:nvPr>
            <p:ph type="body" idx="1"/>
          </p:nvPr>
        </p:nvSpPr>
        <p:spPr>
          <a:xfrm>
            <a:off x="3454400" y="1547036"/>
            <a:ext cx="5294064" cy="3886202"/>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lumMod val="85000"/>
                  </a:schemeClr>
                </a:solidFill>
              </a:defRPr>
            </a:lvl1pPr>
          </a:lstStyle>
          <a:p>
            <a:fld id="{600D5306-9316-4E6B-9F4D-4CBF8CB1EAAC}" type="datetime1">
              <a:rPr lang="en-US" smtClean="0"/>
              <a:t>9/20/2015</a:t>
            </a:fld>
            <a:endParaRPr lang="en-US"/>
          </a:p>
        </p:txBody>
      </p:sp>
      <p:sp>
        <p:nvSpPr>
          <p:cNvPr id="5" name="Footer Placeholder 4"/>
          <p:cNvSpPr>
            <a:spLocks noGrp="1"/>
          </p:cNvSpPr>
          <p:nvPr>
            <p:ph type="ftr" sz="quarter" idx="3"/>
          </p:nvPr>
        </p:nvSpPr>
        <p:spPr>
          <a:xfrm>
            <a:off x="467544" y="6356350"/>
            <a:ext cx="3384376" cy="365125"/>
          </a:xfrm>
          <a:prstGeom prst="rect">
            <a:avLst/>
          </a:prstGeom>
        </p:spPr>
        <p:txBody>
          <a:bodyPr vert="horz" lIns="91440" tIns="45720" rIns="91440" bIns="45720" rtlCol="0" anchor="t"/>
          <a:lstStyle>
            <a:lvl1pPr>
              <a:defRPr lang="en-US" sz="1600" b="1" smtClean="0">
                <a:solidFill>
                  <a:schemeClr val="tx1">
                    <a:lumMod val="85000"/>
                  </a:schemeClr>
                </a:solidFill>
                <a:latin typeface="Tahoma" pitchFamily="34" charset="0"/>
                <a:ea typeface="Tahoma" pitchFamily="34" charset="0"/>
                <a:cs typeface="Tahoma" pitchFamily="34" charset="0"/>
              </a:defRPr>
            </a:lvl1pPr>
          </a:lstStyle>
          <a:p>
            <a:r>
              <a:rPr lang="en-US" smtClean="0"/>
              <a:t>Héritage</a:t>
            </a:r>
            <a:endParaRPr lang="en-US"/>
          </a:p>
        </p:txBody>
      </p:sp>
      <p:sp>
        <p:nvSpPr>
          <p:cNvPr id="6" name="Slide Number Placeholder 5"/>
          <p:cNvSpPr>
            <a:spLocks noGrp="1"/>
          </p:cNvSpPr>
          <p:nvPr>
            <p:ph type="sldNum" sz="quarter" idx="4"/>
          </p:nvPr>
        </p:nvSpPr>
        <p:spPr>
          <a:xfrm>
            <a:off x="8028384" y="6356350"/>
            <a:ext cx="936104" cy="365125"/>
          </a:xfrm>
          <a:prstGeom prst="rect">
            <a:avLst/>
          </a:prstGeom>
        </p:spPr>
        <p:txBody>
          <a:bodyPr vert="horz" lIns="91440" tIns="45720" rIns="91440" bIns="45720" rtlCol="0" anchor="t"/>
          <a:lstStyle>
            <a:lvl1pPr algn="r">
              <a:defRPr lang="en-US" sz="1200" smtClean="0">
                <a:solidFill>
                  <a:schemeClr val="tx1">
                    <a:lumMod val="85000"/>
                  </a:schemeClr>
                </a:solidFill>
              </a:defRPr>
            </a:lvl1pPr>
          </a:lstStyle>
          <a:p>
            <a:fld id="{DB156223-6CBB-4053-8E25-8C4A16887D28}" type="slidenum">
              <a:rPr lang="en-US" smtClean="0"/>
              <a:pPr/>
              <a:t>‹N°›</a:t>
            </a:fld>
            <a:endParaRPr lang="en-US"/>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76206" y="6386134"/>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30817" y="6381328"/>
            <a:ext cx="400106" cy="400106"/>
          </a:xfrm>
          <a:prstGeom prst="rect">
            <a:avLst/>
          </a:prstGeom>
        </p:spPr>
      </p:pic>
      <p:pic>
        <p:nvPicPr>
          <p:cNvPr id="9" name="Obraz 8">
            <a:hlinkClick r:id="" action="ppaction://hlinkshowjump?jump=firstslide"/>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21085" y="6386106"/>
            <a:ext cx="400106" cy="400106"/>
          </a:xfrm>
          <a:prstGeom prst="rect">
            <a:avLst/>
          </a:prstGeom>
        </p:spPr>
      </p:pic>
      <p:pic>
        <p:nvPicPr>
          <p:cNvPr id="10" name="Obraz 9">
            <a:hlinkClick r:id="" action="ppaction://hlinkshowjump?jump=previousslide"/>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76977" y="6376580"/>
            <a:ext cx="419159" cy="419159"/>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518890" y="2961357"/>
            <a:ext cx="8422406" cy="1650926"/>
          </a:xfrm>
          <a:solidFill>
            <a:schemeClr val="bg2"/>
          </a:solidFill>
        </p:spPr>
        <p:txBody>
          <a:bodyPr>
            <a:normAutofit fontScale="90000"/>
          </a:bodyPr>
          <a:lstStyle/>
          <a:p>
            <a:pPr algn="ctr"/>
            <a:r>
              <a:rPr lang="fr-FR" b="1" dirty="0" smtClean="0"/>
              <a:t>Chapitre </a:t>
            </a:r>
            <a:r>
              <a:rPr lang="fr-FR" b="1" dirty="0"/>
              <a:t>4</a:t>
            </a:r>
            <a:r>
              <a:rPr lang="fr-FR" b="1" dirty="0" smtClean="0"/>
              <a:t> : </a:t>
            </a:r>
            <a:r>
              <a:rPr lang="es-UY" b="1" kern="0" dirty="0" err="1" smtClean="0"/>
              <a:t>Héritage</a:t>
            </a:r>
            <a:r>
              <a:rPr lang="es-ES" b="1" kern="0" dirty="0">
                <a:solidFill>
                  <a:schemeClr val="accent2">
                    <a:lumMod val="75000"/>
                  </a:schemeClr>
                </a:solidFill>
              </a:rPr>
              <a:t/>
            </a:r>
            <a:br>
              <a:rPr lang="es-ES" b="1" kern="0" dirty="0">
                <a:solidFill>
                  <a:schemeClr val="accent2">
                    <a:lumMod val="75000"/>
                  </a:schemeClr>
                </a:solidFill>
              </a:rPr>
            </a:br>
            <a:endParaRPr lang="fr-FR" dirty="0"/>
          </a:p>
        </p:txBody>
      </p:sp>
      <p:sp>
        <p:nvSpPr>
          <p:cNvPr id="11" name="Rectangle 110"/>
          <p:cNvSpPr txBox="1">
            <a:spLocks noChangeArrowheads="1"/>
          </p:cNvSpPr>
          <p:nvPr/>
        </p:nvSpPr>
        <p:spPr>
          <a:xfrm>
            <a:off x="6930231" y="4645455"/>
            <a:ext cx="4427538" cy="544513"/>
          </a:xfrm>
          <a:prstGeom prst="rect">
            <a:avLst/>
          </a:prstGeom>
          <a:noFill/>
        </p:spPr>
        <p:txBody>
          <a:bodyPr vert="horz" lIns="91440" tIns="45720" rIns="91440" bIns="45720" rtlCol="0" anchor="t">
            <a:normAutofit/>
          </a:bodyPr>
          <a:lstStyle>
            <a:lvl1pPr algn="l" defTabSz="914400" rtl="0" eaLnBrk="1" latinLnBrk="0" hangingPunct="1">
              <a:spcBef>
                <a:spcPct val="0"/>
              </a:spcBef>
              <a:buNone/>
              <a:defRPr lang="en-US" sz="54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UY" sz="2800" b="1" dirty="0" smtClean="0"/>
              <a:t>Equipe JAVA</a:t>
            </a:r>
            <a:endParaRPr lang="es-ES" sz="2800" b="1" dirty="0" smtClean="0"/>
          </a:p>
        </p:txBody>
      </p:sp>
      <p:sp>
        <p:nvSpPr>
          <p:cNvPr id="12" name="Rectangle 110"/>
          <p:cNvSpPr txBox="1">
            <a:spLocks noChangeArrowheads="1"/>
          </p:cNvSpPr>
          <p:nvPr/>
        </p:nvSpPr>
        <p:spPr bwMode="auto">
          <a:xfrm>
            <a:off x="2504777" y="2511475"/>
            <a:ext cx="5214937" cy="687387"/>
          </a:xfrm>
          <a:prstGeom prst="rect">
            <a:avLst/>
          </a:prstGeom>
          <a:noFill/>
          <a:ln w="9525">
            <a:noFill/>
            <a:miter lim="800000"/>
            <a:headEnd/>
            <a:tailEnd/>
          </a:ln>
        </p:spPr>
        <p:txBody>
          <a:bodyPr anchor="ctr"/>
          <a:lstStyle/>
          <a:p>
            <a:pPr eaLnBrk="1" hangingPunct="1">
              <a:defRPr/>
            </a:pPr>
            <a:endParaRPr lang="es-ES" sz="4000" b="1" kern="0" dirty="0">
              <a:solidFill>
                <a:srgbClr val="0070C0"/>
              </a:solidFill>
              <a:latin typeface="+mj-lt"/>
              <a:ea typeface="+mj-ea"/>
              <a:cs typeface="+mj-cs"/>
            </a:endParaRPr>
          </a:p>
        </p:txBody>
      </p:sp>
      <p:sp>
        <p:nvSpPr>
          <p:cNvPr id="13" name="Rectangle 122"/>
          <p:cNvSpPr>
            <a:spLocks noChangeArrowheads="1"/>
          </p:cNvSpPr>
          <p:nvPr/>
        </p:nvSpPr>
        <p:spPr bwMode="auto">
          <a:xfrm>
            <a:off x="618230" y="6165304"/>
            <a:ext cx="3773093" cy="576063"/>
          </a:xfrm>
          <a:prstGeom prst="rect">
            <a:avLst/>
          </a:prstGeom>
          <a:noFill/>
          <a:ln w="9525">
            <a:noFill/>
            <a:miter lim="800000"/>
            <a:headEnd/>
            <a:tailEnd/>
          </a:ln>
        </p:spPr>
        <p:txBody>
          <a:bodyPr anchor="ctr"/>
          <a:lstStyle/>
          <a:p>
            <a:pPr>
              <a:spcBef>
                <a:spcPct val="0"/>
              </a:spcBef>
            </a:pPr>
            <a:r>
              <a:rPr lang="es-UY" sz="2000" b="1" dirty="0" err="1">
                <a:latin typeface="Segoe UI Light" pitchFamily="34" charset="0"/>
                <a:ea typeface="+mj-ea"/>
                <a:cs typeface="Calibri" pitchFamily="34" charset="0"/>
              </a:rPr>
              <a:t>Année</a:t>
            </a:r>
            <a:r>
              <a:rPr lang="es-UY" sz="2000" b="1" dirty="0">
                <a:latin typeface="Segoe UI Light" pitchFamily="34" charset="0"/>
                <a:ea typeface="+mj-ea"/>
                <a:cs typeface="Calibri" pitchFamily="34" charset="0"/>
              </a:rPr>
              <a:t> </a:t>
            </a:r>
            <a:r>
              <a:rPr lang="es-UY" sz="2000" b="1" dirty="0" err="1">
                <a:latin typeface="Segoe UI Light" pitchFamily="34" charset="0"/>
                <a:ea typeface="+mj-ea"/>
                <a:cs typeface="Calibri" pitchFamily="34" charset="0"/>
              </a:rPr>
              <a:t>universitaire</a:t>
            </a:r>
            <a:r>
              <a:rPr lang="es-UY" sz="2000" b="1" dirty="0">
                <a:latin typeface="Segoe UI Light" pitchFamily="34" charset="0"/>
                <a:ea typeface="+mj-ea"/>
                <a:cs typeface="Calibri" pitchFamily="34" charset="0"/>
              </a:rPr>
              <a:t> </a:t>
            </a:r>
            <a:r>
              <a:rPr lang="es-UY" sz="2000" b="1" dirty="0" smtClean="0">
                <a:latin typeface="Segoe UI Light" pitchFamily="34" charset="0"/>
                <a:ea typeface="+mj-ea"/>
                <a:cs typeface="Calibri" pitchFamily="34" charset="0"/>
              </a:rPr>
              <a:t>2015-2016</a:t>
            </a:r>
            <a:endParaRPr lang="es-ES" sz="2000" b="1" dirty="0">
              <a:latin typeface="Segoe UI Light" pitchFamily="34" charset="0"/>
              <a:ea typeface="+mj-ea"/>
              <a:cs typeface="Calibri" pitchFamily="34" charset="0"/>
            </a:endParaRPr>
          </a:p>
        </p:txBody>
      </p:sp>
      <p:sp>
        <p:nvSpPr>
          <p:cNvPr id="15" name="ZoneTexte 8"/>
          <p:cNvSpPr txBox="1">
            <a:spLocks noChangeArrowheads="1"/>
          </p:cNvSpPr>
          <p:nvPr/>
        </p:nvSpPr>
        <p:spPr bwMode="auto">
          <a:xfrm>
            <a:off x="796441" y="1987600"/>
            <a:ext cx="7913687" cy="523875"/>
          </a:xfrm>
          <a:prstGeom prst="rect">
            <a:avLst/>
          </a:prstGeom>
          <a:noFill/>
          <a:ln w="9525">
            <a:noFill/>
            <a:miter lim="800000"/>
            <a:headEnd/>
            <a:tailEnd/>
          </a:ln>
        </p:spPr>
        <p:txBody>
          <a:bodyPr wrap="none">
            <a:spAutoFit/>
          </a:bodyPr>
          <a:lstStyle/>
          <a:p>
            <a:pPr eaLnBrk="1" hangingPunct="1"/>
            <a:r>
              <a:rPr lang="fr-FR" sz="2800" b="1" dirty="0"/>
              <a:t>Conception par Objet et Programmation Java</a:t>
            </a: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675" y="217796"/>
            <a:ext cx="3310237" cy="1477784"/>
          </a:xfrm>
          <a:prstGeom prst="rect">
            <a:avLst/>
          </a:prstGeom>
        </p:spPr>
      </p:pic>
    </p:spTree>
    <p:extLst>
      <p:ext uri="{BB962C8B-B14F-4D97-AF65-F5344CB8AC3E}">
        <p14:creationId xmlns:p14="http://schemas.microsoft.com/office/powerpoint/2010/main" val="34156893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0" name="Rectangle 4"/>
          <p:cNvSpPr>
            <a:spLocks noChangeArrowheads="1"/>
          </p:cNvSpPr>
          <p:nvPr/>
        </p:nvSpPr>
        <p:spPr bwMode="auto">
          <a:xfrm>
            <a:off x="349994" y="1501158"/>
            <a:ext cx="8501062" cy="1938992"/>
          </a:xfrm>
          <a:prstGeom prst="rect">
            <a:avLst/>
          </a:prstGeom>
          <a:noFill/>
          <a:ln w="9525">
            <a:noFill/>
            <a:miter lim="800000"/>
            <a:headEnd/>
            <a:tailEnd/>
          </a:ln>
        </p:spPr>
        <p:txBody>
          <a:bodyPr wrap="square">
            <a:spAutoFit/>
          </a:bodyPr>
          <a:lstStyle/>
          <a:p>
            <a:r>
              <a:rPr lang="fr-FR" sz="2400" dirty="0">
                <a:latin typeface="Calibri" panose="020F0502020204030204" pitchFamily="34" charset="0"/>
              </a:rPr>
              <a:t>Héritage simple </a:t>
            </a:r>
            <a:endParaRPr lang="fr-FR" sz="2400" dirty="0" smtClean="0">
              <a:latin typeface="Calibri" panose="020F0502020204030204" pitchFamily="34" charset="0"/>
            </a:endParaRPr>
          </a:p>
          <a:p>
            <a:pPr marL="1257300" lvl="2" indent="-342900">
              <a:buFont typeface="Wingdings" panose="05000000000000000000" pitchFamily="2" charset="2"/>
              <a:buChar char="§"/>
            </a:pPr>
            <a:r>
              <a:rPr lang="fr-FR" sz="2400" dirty="0" smtClean="0">
                <a:latin typeface="Calibri" panose="020F0502020204030204" pitchFamily="34" charset="0"/>
              </a:rPr>
              <a:t>Une </a:t>
            </a:r>
            <a:r>
              <a:rPr lang="fr-FR" sz="2400" dirty="0">
                <a:latin typeface="Calibri" panose="020F0502020204030204" pitchFamily="34" charset="0"/>
              </a:rPr>
              <a:t>classe ne peut hériter que d’une seule autre classe</a:t>
            </a:r>
          </a:p>
          <a:p>
            <a:pPr marL="1257300" lvl="2" indent="-342900">
              <a:buFont typeface="Wingdings" panose="05000000000000000000" pitchFamily="2" charset="2"/>
              <a:buChar char="§"/>
            </a:pPr>
            <a:r>
              <a:rPr lang="fr-FR" sz="2400" dirty="0" smtClean="0">
                <a:latin typeface="Calibri" panose="020F0502020204030204" pitchFamily="34" charset="0"/>
              </a:rPr>
              <a:t>Dans certains autres langages (ex : C++) possibilité d’héritage multiple</a:t>
            </a:r>
          </a:p>
          <a:p>
            <a:pPr marL="1257300" lvl="2" indent="-342900">
              <a:buFont typeface="Wingdings" panose="05000000000000000000" pitchFamily="2" charset="2"/>
              <a:buChar char="§"/>
            </a:pPr>
            <a:r>
              <a:rPr lang="fr-FR" sz="2400" dirty="0" smtClean="0">
                <a:latin typeface="Calibri" panose="020F0502020204030204" pitchFamily="34" charset="0"/>
              </a:rPr>
              <a:t>Utilisation du mot-clé </a:t>
            </a:r>
            <a:r>
              <a:rPr lang="fr-FR" sz="2400" dirty="0" err="1" smtClean="0">
                <a:latin typeface="Calibri" panose="020F0502020204030204" pitchFamily="34" charset="0"/>
              </a:rPr>
              <a:t>extends</a:t>
            </a:r>
            <a:r>
              <a:rPr lang="fr-FR" sz="2400" dirty="0" smtClean="0">
                <a:latin typeface="Calibri" panose="020F0502020204030204" pitchFamily="34" charset="0"/>
              </a:rPr>
              <a:t> après le nom de la classe</a:t>
            </a:r>
            <a:endParaRPr lang="fr-FR" sz="2400" dirty="0">
              <a:latin typeface="Calibri" panose="020F0502020204030204" pitchFamily="34" charset="0"/>
            </a:endParaRPr>
          </a:p>
        </p:txBody>
      </p:sp>
      <p:sp>
        <p:nvSpPr>
          <p:cNvPr id="8" name="Titre 9"/>
          <p:cNvSpPr txBox="1">
            <a:spLocks/>
          </p:cNvSpPr>
          <p:nvPr/>
        </p:nvSpPr>
        <p:spPr>
          <a:xfrm>
            <a:off x="1000125" y="199117"/>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Héritage et Java</a:t>
            </a:r>
          </a:p>
        </p:txBody>
      </p:sp>
      <p:grpSp>
        <p:nvGrpSpPr>
          <p:cNvPr id="5" name="Groupe 4"/>
          <p:cNvGrpSpPr/>
          <p:nvPr/>
        </p:nvGrpSpPr>
        <p:grpSpPr>
          <a:xfrm>
            <a:off x="197512" y="3608661"/>
            <a:ext cx="2862319" cy="2376264"/>
            <a:chOff x="323528" y="3933056"/>
            <a:chExt cx="2736304" cy="2238518"/>
          </a:xfrm>
        </p:grpSpPr>
        <p:sp>
          <p:nvSpPr>
            <p:cNvPr id="6" name="Rectangle 5"/>
            <p:cNvSpPr/>
            <p:nvPr/>
          </p:nvSpPr>
          <p:spPr>
            <a:xfrm>
              <a:off x="323528" y="3933056"/>
              <a:ext cx="2736304" cy="360040"/>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grpSp>
          <p:nvGrpSpPr>
            <p:cNvPr id="7" name="Groupe 6"/>
            <p:cNvGrpSpPr/>
            <p:nvPr/>
          </p:nvGrpSpPr>
          <p:grpSpPr>
            <a:xfrm>
              <a:off x="323528" y="5124176"/>
              <a:ext cx="2736304" cy="1047398"/>
              <a:chOff x="323528" y="5117906"/>
              <a:chExt cx="2736304" cy="1047398"/>
            </a:xfrm>
          </p:grpSpPr>
          <p:sp>
            <p:nvSpPr>
              <p:cNvPr id="11" name="Rectangle 10"/>
              <p:cNvSpPr/>
              <p:nvPr/>
            </p:nvSpPr>
            <p:spPr>
              <a:xfrm>
                <a:off x="323528" y="5117906"/>
                <a:ext cx="2736304" cy="327318"/>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solidFill>
                      <a:srgbClr val="002060"/>
                    </a:solidFill>
                    <a:latin typeface="Adobe Arabic" panose="02040503050201020203" pitchFamily="18" charset="-78"/>
                    <a:cs typeface="Adobe Arabic" panose="02040503050201020203" pitchFamily="18" charset="-78"/>
                  </a:rPr>
                  <a:t>VehiculePrioritaire</a:t>
                </a:r>
                <a:endParaRPr lang="en-US" b="1" dirty="0">
                  <a:solidFill>
                    <a:srgbClr val="002060"/>
                  </a:solidFill>
                  <a:latin typeface="Adobe Arabic" panose="02040503050201020203" pitchFamily="18" charset="-78"/>
                  <a:cs typeface="Adobe Arabic" panose="02040503050201020203" pitchFamily="18" charset="-78"/>
                </a:endParaRPr>
              </a:p>
            </p:txBody>
          </p:sp>
          <p:sp>
            <p:nvSpPr>
              <p:cNvPr id="12" name="Rectangle 11"/>
              <p:cNvSpPr/>
              <p:nvPr/>
            </p:nvSpPr>
            <p:spPr>
              <a:xfrm>
                <a:off x="323528" y="5445224"/>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rgbClr val="002060"/>
                    </a:solidFill>
                    <a:latin typeface="Adobe Arabic" panose="02040503050201020203" pitchFamily="18" charset="-78"/>
                    <a:cs typeface="Adobe Arabic" panose="02040503050201020203" pitchFamily="18" charset="-78"/>
                  </a:rPr>
                  <a:t>- </a:t>
                </a:r>
                <a:r>
                  <a:rPr lang="en-US" sz="1600" dirty="0" err="1" smtClean="0">
                    <a:solidFill>
                      <a:srgbClr val="002060"/>
                    </a:solidFill>
                    <a:latin typeface="Adobe Arabic" panose="02040503050201020203" pitchFamily="18" charset="-78"/>
                    <a:cs typeface="Adobe Arabic" panose="02040503050201020203" pitchFamily="18" charset="-78"/>
                  </a:rPr>
                  <a:t>gyrophare</a:t>
                </a:r>
                <a:r>
                  <a:rPr lang="en-US" sz="1600" dirty="0" smtClean="0">
                    <a:solidFill>
                      <a:srgbClr val="002060"/>
                    </a:solidFill>
                    <a:latin typeface="Adobe Arabic" panose="02040503050201020203" pitchFamily="18" charset="-78"/>
                    <a:cs typeface="Adobe Arabic" panose="02040503050201020203" pitchFamily="18" charset="-78"/>
                  </a:rPr>
                  <a:t> :  </a:t>
                </a:r>
                <a:r>
                  <a:rPr lang="en-US" sz="1600" dirty="0" err="1" smtClean="0">
                    <a:solidFill>
                      <a:srgbClr val="002060"/>
                    </a:solidFill>
                    <a:latin typeface="Adobe Arabic" panose="02040503050201020203" pitchFamily="18" charset="-78"/>
                    <a:cs typeface="Adobe Arabic" panose="02040503050201020203" pitchFamily="18" charset="-78"/>
                  </a:rPr>
                  <a:t>boolean</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13" name="Rectangle 12"/>
              <p:cNvSpPr/>
              <p:nvPr/>
            </p:nvSpPr>
            <p:spPr>
              <a:xfrm>
                <a:off x="323528" y="5805264"/>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rgbClr val="002060"/>
                    </a:solidFill>
                    <a:latin typeface="Adobe Arabic" panose="02040503050201020203" pitchFamily="18" charset="-78"/>
                    <a:cs typeface="Adobe Arabic" panose="02040503050201020203" pitchFamily="18" charset="-78"/>
                  </a:rPr>
                  <a:t>+ </a:t>
                </a:r>
                <a:r>
                  <a:rPr lang="en-US" dirty="0" err="1" smtClean="0">
                    <a:solidFill>
                      <a:srgbClr val="002060"/>
                    </a:solidFill>
                    <a:latin typeface="Adobe Arabic" panose="02040503050201020203" pitchFamily="18" charset="-78"/>
                    <a:cs typeface="Adobe Arabic" panose="02040503050201020203" pitchFamily="18" charset="-78"/>
                  </a:rPr>
                  <a:t>allumeGyrophare</a:t>
                </a:r>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p:txBody>
          </p:sp>
        </p:grpSp>
        <p:cxnSp>
          <p:nvCxnSpPr>
            <p:cNvPr id="9" name="Connecteur droit 8"/>
            <p:cNvCxnSpPr/>
            <p:nvPr/>
          </p:nvCxnSpPr>
          <p:spPr>
            <a:xfrm>
              <a:off x="1691680" y="4509120"/>
              <a:ext cx="0" cy="582334"/>
            </a:xfrm>
            <a:prstGeom prst="line">
              <a:avLst/>
            </a:prstGeom>
            <a:ln w="28575"/>
          </p:spPr>
          <p:style>
            <a:lnRef idx="1">
              <a:schemeClr val="dk1"/>
            </a:lnRef>
            <a:fillRef idx="0">
              <a:schemeClr val="dk1"/>
            </a:fillRef>
            <a:effectRef idx="0">
              <a:schemeClr val="dk1"/>
            </a:effectRef>
            <a:fontRef idx="minor">
              <a:schemeClr val="tx1"/>
            </a:fontRef>
          </p:style>
        </p:cxnSp>
        <p:sp>
          <p:nvSpPr>
            <p:cNvPr id="10" name="Triangle isocèle 9"/>
            <p:cNvSpPr/>
            <p:nvPr/>
          </p:nvSpPr>
          <p:spPr>
            <a:xfrm>
              <a:off x="1566386" y="4293096"/>
              <a:ext cx="250588" cy="21602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 name="Rectangle 13"/>
          <p:cNvSpPr/>
          <p:nvPr/>
        </p:nvSpPr>
        <p:spPr>
          <a:xfrm>
            <a:off x="3244746" y="3608661"/>
            <a:ext cx="5764758" cy="223851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extends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private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gyrophare</a:t>
            </a:r>
            <a:r>
              <a:rPr lang="en-US" dirty="0">
                <a:solidFill>
                  <a:srgbClr val="002060"/>
                </a:solidFill>
                <a:latin typeface="Adobe Arabic" panose="02040503050201020203" pitchFamily="18" charset="-78"/>
                <a:cs typeface="Adobe Arabic" panose="02040503050201020203" pitchFamily="18" charset="-78"/>
              </a:rPr>
              <a:t>;</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public </a:t>
            </a:r>
            <a:r>
              <a:rPr lang="en-US" dirty="0">
                <a:solidFill>
                  <a:srgbClr val="002060"/>
                </a:solidFill>
                <a:latin typeface="Adobe Arabic" panose="02040503050201020203" pitchFamily="18" charset="-78"/>
                <a:cs typeface="Adobe Arabic" panose="02040503050201020203" pitchFamily="18" charset="-78"/>
              </a:rPr>
              <a:t>void </a:t>
            </a:r>
            <a:r>
              <a:rPr lang="en-US" dirty="0" err="1">
                <a:solidFill>
                  <a:srgbClr val="002060"/>
                </a:solidFill>
                <a:latin typeface="Adobe Arabic" panose="02040503050201020203" pitchFamily="18" charset="-78"/>
                <a:cs typeface="Adobe Arabic" panose="02040503050201020203" pitchFamily="18" charset="-78"/>
              </a:rPr>
              <a:t>allumeGyrophare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a:t>
            </a:r>
            <a:r>
              <a:rPr lang="en-US" dirty="0" err="1" smtClean="0">
                <a:solidFill>
                  <a:srgbClr val="002060"/>
                </a:solidFill>
                <a:latin typeface="Adobe Arabic" panose="02040503050201020203" pitchFamily="18" charset="-78"/>
                <a:cs typeface="Adobe Arabic" panose="02040503050201020203" pitchFamily="18" charset="-78"/>
              </a:rPr>
              <a:t>gyrophare</a:t>
            </a:r>
            <a:r>
              <a:rPr lang="en-US" dirty="0" smtClean="0">
                <a:solidFill>
                  <a:srgbClr val="002060"/>
                </a:solidFill>
                <a:latin typeface="Adobe Arabic" panose="02040503050201020203" pitchFamily="18" charset="-78"/>
                <a:cs typeface="Adobe Arabic" panose="02040503050201020203" pitchFamily="18" charset="-78"/>
              </a:rPr>
              <a:t> </a:t>
            </a:r>
            <a:r>
              <a:rPr lang="en-US" dirty="0">
                <a:solidFill>
                  <a:srgbClr val="002060"/>
                </a:solidFill>
                <a:latin typeface="Adobe Arabic" panose="02040503050201020203" pitchFamily="18" charset="-78"/>
                <a:cs typeface="Adobe Arabic" panose="02040503050201020203" pitchFamily="18" charset="-78"/>
              </a:rPr>
              <a:t>= true;</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a:t>
            </a:r>
          </a:p>
        </p:txBody>
      </p:sp>
      <p:sp>
        <p:nvSpPr>
          <p:cNvPr id="15" name="Ellipse 14"/>
          <p:cNvSpPr/>
          <p:nvPr/>
        </p:nvSpPr>
        <p:spPr>
          <a:xfrm>
            <a:off x="2627784" y="577517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Ellipse 15"/>
          <p:cNvSpPr/>
          <p:nvPr/>
        </p:nvSpPr>
        <p:spPr>
          <a:xfrm>
            <a:off x="2627784" y="5336853"/>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Ellipse 16"/>
          <p:cNvSpPr/>
          <p:nvPr/>
        </p:nvSpPr>
        <p:spPr>
          <a:xfrm>
            <a:off x="1689837" y="422027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Connecteur droit 17"/>
          <p:cNvCxnSpPr>
            <a:endCxn id="17" idx="7"/>
          </p:cNvCxnSpPr>
          <p:nvPr/>
        </p:nvCxnSpPr>
        <p:spPr>
          <a:xfrm flipH="1">
            <a:off x="1751300" y="3860231"/>
            <a:ext cx="3900820" cy="370585"/>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p:cNvCxnSpPr>
            <a:endCxn id="15" idx="6"/>
          </p:cNvCxnSpPr>
          <p:nvPr/>
        </p:nvCxnSpPr>
        <p:spPr>
          <a:xfrm flipH="1">
            <a:off x="2699792" y="4683509"/>
            <a:ext cx="1727471" cy="1127666"/>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a:endCxn id="16" idx="7"/>
          </p:cNvCxnSpPr>
          <p:nvPr/>
        </p:nvCxnSpPr>
        <p:spPr>
          <a:xfrm flipH="1">
            <a:off x="2689247" y="4121724"/>
            <a:ext cx="1738737" cy="1225674"/>
          </a:xfrm>
          <a:prstGeom prst="line">
            <a:avLst/>
          </a:prstGeom>
        </p:spPr>
        <p:style>
          <a:lnRef idx="1">
            <a:schemeClr val="dk1"/>
          </a:lnRef>
          <a:fillRef idx="0">
            <a:schemeClr val="dk1"/>
          </a:fillRef>
          <a:effectRef idx="0">
            <a:schemeClr val="dk1"/>
          </a:effectRef>
          <a:fontRef idx="minor">
            <a:schemeClr val="tx1"/>
          </a:fontRef>
        </p:style>
      </p:cxnSp>
      <p:sp>
        <p:nvSpPr>
          <p:cNvPr id="3" name="Espace réservé du pied de page 2"/>
          <p:cNvSpPr>
            <a:spLocks noGrp="1"/>
          </p:cNvSpPr>
          <p:nvPr>
            <p:ph type="ftr" sz="quarter" idx="12"/>
          </p:nvPr>
        </p:nvSpPr>
        <p:spPr/>
        <p:txBody>
          <a:bodyPr/>
          <a:lstStyle/>
          <a:p>
            <a:r>
              <a:rPr lang="en-US" smtClean="0"/>
              <a:t>Héritage</a:t>
            </a:r>
            <a:endParaRPr lang="en-US"/>
          </a:p>
        </p:txBody>
      </p:sp>
      <p:sp>
        <p:nvSpPr>
          <p:cNvPr id="4" name="Espace réservé du numéro de diapositive 3"/>
          <p:cNvSpPr>
            <a:spLocks noGrp="1"/>
          </p:cNvSpPr>
          <p:nvPr>
            <p:ph type="sldNum" sz="quarter" idx="11"/>
          </p:nvPr>
        </p:nvSpPr>
        <p:spPr/>
        <p:txBody>
          <a:bodyPr/>
          <a:lstStyle/>
          <a:p>
            <a:fld id="{DB156223-6CBB-4053-8E25-8C4A16887D28}" type="slidenum">
              <a:rPr lang="en-US" smtClean="0"/>
              <a:pPr/>
              <a:t>10</a:t>
            </a:fld>
            <a:endParaRPr lang="en-US"/>
          </a:p>
        </p:txBody>
      </p:sp>
    </p:spTree>
    <p:extLst>
      <p:ext uri="{BB962C8B-B14F-4D97-AF65-F5344CB8AC3E}">
        <p14:creationId xmlns:p14="http://schemas.microsoft.com/office/powerpoint/2010/main" val="3511076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9"/>
          <p:cNvSpPr txBox="1">
            <a:spLocks/>
          </p:cNvSpPr>
          <p:nvPr/>
        </p:nvSpPr>
        <p:spPr>
          <a:xfrm>
            <a:off x="1000125" y="199117"/>
            <a:ext cx="7200800" cy="925627"/>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Héritage à plusieurs niveaux</a:t>
            </a:r>
          </a:p>
        </p:txBody>
      </p:sp>
      <p:sp>
        <p:nvSpPr>
          <p:cNvPr id="4" name="Rectangle 3"/>
          <p:cNvSpPr/>
          <p:nvPr/>
        </p:nvSpPr>
        <p:spPr>
          <a:xfrm>
            <a:off x="115475" y="1860312"/>
            <a:ext cx="1944216" cy="216024"/>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smtClean="0">
                <a:solidFill>
                  <a:srgbClr val="002060"/>
                </a:solidFill>
                <a:latin typeface="Adobe Arabic" panose="02040503050201020203" pitchFamily="18" charset="-78"/>
                <a:cs typeface="Adobe Arabic" panose="02040503050201020203" pitchFamily="18" charset="-78"/>
              </a:rPr>
              <a:t>Voiture</a:t>
            </a:r>
            <a:endParaRPr lang="en-US" sz="1600" b="1" dirty="0">
              <a:solidFill>
                <a:srgbClr val="002060"/>
              </a:solidFill>
              <a:latin typeface="Adobe Arabic" panose="02040503050201020203" pitchFamily="18" charset="-78"/>
              <a:cs typeface="Adobe Arabic" panose="02040503050201020203" pitchFamily="18" charset="-78"/>
            </a:endParaRPr>
          </a:p>
        </p:txBody>
      </p:sp>
      <p:grpSp>
        <p:nvGrpSpPr>
          <p:cNvPr id="5" name="Groupe 4"/>
          <p:cNvGrpSpPr/>
          <p:nvPr/>
        </p:nvGrpSpPr>
        <p:grpSpPr>
          <a:xfrm>
            <a:off x="993252" y="2367503"/>
            <a:ext cx="188661" cy="1061497"/>
            <a:chOff x="1237827" y="2323652"/>
            <a:chExt cx="188661" cy="1061497"/>
          </a:xfrm>
        </p:grpSpPr>
        <p:cxnSp>
          <p:nvCxnSpPr>
            <p:cNvPr id="7" name="Connecteur droit 6"/>
            <p:cNvCxnSpPr/>
            <p:nvPr/>
          </p:nvCxnSpPr>
          <p:spPr>
            <a:xfrm>
              <a:off x="1332157" y="2420888"/>
              <a:ext cx="0" cy="964261"/>
            </a:xfrm>
            <a:prstGeom prst="line">
              <a:avLst/>
            </a:prstGeom>
            <a:ln w="28575"/>
          </p:spPr>
          <p:style>
            <a:lnRef idx="1">
              <a:schemeClr val="dk1"/>
            </a:lnRef>
            <a:fillRef idx="0">
              <a:schemeClr val="dk1"/>
            </a:fillRef>
            <a:effectRef idx="0">
              <a:schemeClr val="dk1"/>
            </a:effectRef>
            <a:fontRef idx="minor">
              <a:schemeClr val="tx1"/>
            </a:fontRef>
          </p:style>
        </p:cxnSp>
        <p:sp>
          <p:nvSpPr>
            <p:cNvPr id="8" name="Triangle isocèle 7"/>
            <p:cNvSpPr/>
            <p:nvPr/>
          </p:nvSpPr>
          <p:spPr>
            <a:xfrm>
              <a:off x="1237827" y="2323652"/>
              <a:ext cx="188661" cy="162639"/>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Rectangle 8"/>
          <p:cNvSpPr/>
          <p:nvPr/>
        </p:nvSpPr>
        <p:spPr>
          <a:xfrm>
            <a:off x="115475" y="2079471"/>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rgbClr val="002060"/>
                </a:solidFill>
                <a:latin typeface="Adobe Arabic" panose="02040503050201020203" pitchFamily="18" charset="-78"/>
                <a:cs typeface="Adobe Arabic" panose="02040503050201020203" pitchFamily="18" charset="-78"/>
              </a:rPr>
              <a:t>+ </a:t>
            </a:r>
            <a:r>
              <a:rPr lang="en-US" sz="1600" dirty="0" err="1" smtClean="0">
                <a:solidFill>
                  <a:srgbClr val="002060"/>
                </a:solidFill>
                <a:latin typeface="Adobe Arabic" panose="02040503050201020203" pitchFamily="18" charset="-78"/>
                <a:cs typeface="Adobe Arabic" panose="02040503050201020203" pitchFamily="18" charset="-78"/>
              </a:rPr>
              <a:t>demmarer</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10" name="Rectangle 9"/>
          <p:cNvSpPr/>
          <p:nvPr/>
        </p:nvSpPr>
        <p:spPr>
          <a:xfrm>
            <a:off x="115475" y="3429000"/>
            <a:ext cx="1944216" cy="216024"/>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err="1" smtClean="0">
                <a:solidFill>
                  <a:srgbClr val="002060"/>
                </a:solidFill>
                <a:latin typeface="Adobe Arabic" panose="02040503050201020203" pitchFamily="18" charset="-78"/>
                <a:cs typeface="Adobe Arabic" panose="02040503050201020203" pitchFamily="18" charset="-78"/>
              </a:rPr>
              <a:t>VehiculePrioritaire</a:t>
            </a:r>
            <a:endParaRPr lang="en-US" sz="1400" b="1" dirty="0">
              <a:solidFill>
                <a:srgbClr val="002060"/>
              </a:solidFill>
              <a:latin typeface="Adobe Arabic" panose="02040503050201020203" pitchFamily="18" charset="-78"/>
              <a:cs typeface="Adobe Arabic" panose="02040503050201020203" pitchFamily="18" charset="-78"/>
            </a:endParaRPr>
          </a:p>
        </p:txBody>
      </p:sp>
      <p:sp>
        <p:nvSpPr>
          <p:cNvPr id="12" name="Rectangle 11"/>
          <p:cNvSpPr/>
          <p:nvPr/>
        </p:nvSpPr>
        <p:spPr>
          <a:xfrm>
            <a:off x="115475" y="3648159"/>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400" dirty="0" smtClean="0">
                <a:solidFill>
                  <a:srgbClr val="002060"/>
                </a:solidFill>
                <a:latin typeface="Adobe Arabic" panose="02040503050201020203" pitchFamily="18" charset="-78"/>
                <a:cs typeface="Adobe Arabic" panose="02040503050201020203" pitchFamily="18" charset="-78"/>
              </a:rPr>
              <a:t>+ </a:t>
            </a:r>
            <a:r>
              <a:rPr lang="en-US" sz="1400" dirty="0" err="1" smtClean="0">
                <a:solidFill>
                  <a:srgbClr val="002060"/>
                </a:solidFill>
                <a:latin typeface="Adobe Arabic" panose="02040503050201020203" pitchFamily="18" charset="-78"/>
                <a:cs typeface="Adobe Arabic" panose="02040503050201020203" pitchFamily="18" charset="-78"/>
              </a:rPr>
              <a:t>allumeGyropahre</a:t>
            </a:r>
            <a:endParaRPr lang="en-US" sz="1400" dirty="0">
              <a:solidFill>
                <a:srgbClr val="002060"/>
              </a:solidFill>
              <a:latin typeface="Adobe Arabic" panose="02040503050201020203" pitchFamily="18" charset="-78"/>
              <a:cs typeface="Adobe Arabic" panose="02040503050201020203" pitchFamily="18" charset="-78"/>
            </a:endParaRPr>
          </a:p>
        </p:txBody>
      </p:sp>
      <p:grpSp>
        <p:nvGrpSpPr>
          <p:cNvPr id="13" name="Groupe 12"/>
          <p:cNvGrpSpPr/>
          <p:nvPr/>
        </p:nvGrpSpPr>
        <p:grpSpPr>
          <a:xfrm>
            <a:off x="993252" y="3933056"/>
            <a:ext cx="188661" cy="1030112"/>
            <a:chOff x="1237827" y="2355037"/>
            <a:chExt cx="188661" cy="1030112"/>
          </a:xfrm>
        </p:grpSpPr>
        <p:cxnSp>
          <p:nvCxnSpPr>
            <p:cNvPr id="14" name="Connecteur droit 13"/>
            <p:cNvCxnSpPr/>
            <p:nvPr/>
          </p:nvCxnSpPr>
          <p:spPr>
            <a:xfrm>
              <a:off x="1332157" y="2420888"/>
              <a:ext cx="0" cy="964261"/>
            </a:xfrm>
            <a:prstGeom prst="line">
              <a:avLst/>
            </a:prstGeom>
            <a:ln w="28575"/>
          </p:spPr>
          <p:style>
            <a:lnRef idx="1">
              <a:schemeClr val="dk1"/>
            </a:lnRef>
            <a:fillRef idx="0">
              <a:schemeClr val="dk1"/>
            </a:fillRef>
            <a:effectRef idx="0">
              <a:schemeClr val="dk1"/>
            </a:effectRef>
            <a:fontRef idx="minor">
              <a:schemeClr val="tx1"/>
            </a:fontRef>
          </p:style>
        </p:cxnSp>
        <p:sp>
          <p:nvSpPr>
            <p:cNvPr id="15" name="Triangle isocèle 14"/>
            <p:cNvSpPr/>
            <p:nvPr/>
          </p:nvSpPr>
          <p:spPr>
            <a:xfrm>
              <a:off x="1237827" y="2355037"/>
              <a:ext cx="188661" cy="162639"/>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 name="Rectangle 15"/>
          <p:cNvSpPr/>
          <p:nvPr/>
        </p:nvSpPr>
        <p:spPr>
          <a:xfrm>
            <a:off x="115475" y="4963168"/>
            <a:ext cx="1944216" cy="216024"/>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err="1" smtClean="0">
                <a:solidFill>
                  <a:srgbClr val="002060"/>
                </a:solidFill>
                <a:latin typeface="Adobe Arabic" panose="02040503050201020203" pitchFamily="18" charset="-78"/>
                <a:cs typeface="Adobe Arabic" panose="02040503050201020203" pitchFamily="18" charset="-78"/>
              </a:rPr>
              <a:t>VehiculePrioritaire</a:t>
            </a:r>
            <a:endParaRPr lang="en-US" sz="1400" b="1" dirty="0">
              <a:solidFill>
                <a:srgbClr val="002060"/>
              </a:solidFill>
              <a:latin typeface="Adobe Arabic" panose="02040503050201020203" pitchFamily="18" charset="-78"/>
              <a:cs typeface="Adobe Arabic" panose="02040503050201020203" pitchFamily="18" charset="-78"/>
            </a:endParaRPr>
          </a:p>
        </p:txBody>
      </p:sp>
      <p:sp>
        <p:nvSpPr>
          <p:cNvPr id="17" name="Rectangle 16"/>
          <p:cNvSpPr/>
          <p:nvPr/>
        </p:nvSpPr>
        <p:spPr>
          <a:xfrm>
            <a:off x="115475" y="5157192"/>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rgbClr val="002060"/>
                </a:solidFill>
                <a:latin typeface="Adobe Arabic" panose="02040503050201020203" pitchFamily="18" charset="-78"/>
                <a:cs typeface="Adobe Arabic" panose="02040503050201020203" pitchFamily="18" charset="-78"/>
              </a:rPr>
              <a:t>- </a:t>
            </a:r>
            <a:r>
              <a:rPr lang="en-US" sz="1600" dirty="0" err="1" smtClean="0">
                <a:solidFill>
                  <a:srgbClr val="002060"/>
                </a:solidFill>
                <a:latin typeface="Adobe Arabic" panose="02040503050201020203" pitchFamily="18" charset="-78"/>
                <a:cs typeface="Adobe Arabic" panose="02040503050201020203" pitchFamily="18" charset="-78"/>
              </a:rPr>
              <a:t>malade</a:t>
            </a:r>
            <a:r>
              <a:rPr lang="en-US" sz="1600" dirty="0" smtClean="0">
                <a:solidFill>
                  <a:srgbClr val="002060"/>
                </a:solidFill>
                <a:latin typeface="Adobe Arabic" panose="02040503050201020203" pitchFamily="18" charset="-78"/>
                <a:cs typeface="Adobe Arabic" panose="02040503050201020203" pitchFamily="18" charset="-78"/>
              </a:rPr>
              <a:t> : String</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18" name="Rectangle 17"/>
          <p:cNvSpPr/>
          <p:nvPr/>
        </p:nvSpPr>
        <p:spPr>
          <a:xfrm>
            <a:off x="115475" y="5427574"/>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400" dirty="0" smtClean="0">
                <a:solidFill>
                  <a:srgbClr val="002060"/>
                </a:solidFill>
                <a:latin typeface="Adobe Arabic" panose="02040503050201020203" pitchFamily="18" charset="-78"/>
                <a:cs typeface="Adobe Arabic" panose="02040503050201020203" pitchFamily="18" charset="-78"/>
              </a:rPr>
              <a:t>+ </a:t>
            </a:r>
            <a:r>
              <a:rPr lang="en-US" sz="1400" dirty="0" err="1" smtClean="0">
                <a:solidFill>
                  <a:srgbClr val="002060"/>
                </a:solidFill>
                <a:latin typeface="Adobe Arabic" panose="02040503050201020203" pitchFamily="18" charset="-78"/>
                <a:cs typeface="Adobe Arabic" panose="02040503050201020203" pitchFamily="18" charset="-78"/>
              </a:rPr>
              <a:t>chercher</a:t>
            </a:r>
            <a:r>
              <a:rPr lang="en-US" sz="1400" dirty="0" smtClean="0">
                <a:solidFill>
                  <a:srgbClr val="002060"/>
                </a:solidFill>
                <a:latin typeface="Adobe Arabic" panose="02040503050201020203" pitchFamily="18" charset="-78"/>
                <a:cs typeface="Adobe Arabic" panose="02040503050201020203" pitchFamily="18" charset="-78"/>
              </a:rPr>
              <a:t> (String)</a:t>
            </a:r>
            <a:endParaRPr lang="en-US" sz="1400" dirty="0">
              <a:solidFill>
                <a:srgbClr val="002060"/>
              </a:solidFill>
              <a:latin typeface="Adobe Arabic" panose="02040503050201020203" pitchFamily="18" charset="-78"/>
              <a:cs typeface="Adobe Arabic" panose="02040503050201020203" pitchFamily="18" charset="-78"/>
            </a:endParaRPr>
          </a:p>
        </p:txBody>
      </p:sp>
      <p:sp>
        <p:nvSpPr>
          <p:cNvPr id="19" name="Rectangle 18"/>
          <p:cNvSpPr/>
          <p:nvPr/>
        </p:nvSpPr>
        <p:spPr>
          <a:xfrm>
            <a:off x="2123728" y="1157217"/>
            <a:ext cx="3744416" cy="149031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public </a:t>
            </a:r>
            <a:r>
              <a:rPr lang="en-US" dirty="0">
                <a:solidFill>
                  <a:srgbClr val="002060"/>
                </a:solidFill>
                <a:latin typeface="Adobe Arabic" panose="02040503050201020203" pitchFamily="18" charset="-78"/>
                <a:cs typeface="Adobe Arabic" panose="02040503050201020203" pitchFamily="18" charset="-78"/>
              </a:rPr>
              <a:t>void </a:t>
            </a:r>
            <a:r>
              <a:rPr lang="en-US" dirty="0" err="1">
                <a:solidFill>
                  <a:srgbClr val="002060"/>
                </a:solidFill>
                <a:latin typeface="Adobe Arabic" panose="02040503050201020203" pitchFamily="18" charset="-78"/>
                <a:cs typeface="Adobe Arabic" panose="02040503050201020203" pitchFamily="18" charset="-78"/>
              </a:rPr>
              <a:t>demarre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a:t>
            </a:r>
          </a:p>
        </p:txBody>
      </p:sp>
      <p:sp>
        <p:nvSpPr>
          <p:cNvPr id="20" name="Rectangle 19"/>
          <p:cNvSpPr/>
          <p:nvPr/>
        </p:nvSpPr>
        <p:spPr>
          <a:xfrm>
            <a:off x="2123728" y="2813402"/>
            <a:ext cx="3744416" cy="149031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a:t>
            </a:r>
            <a:r>
              <a:rPr lang="en-US" dirty="0" smtClean="0">
                <a:solidFill>
                  <a:srgbClr val="002060"/>
                </a:solidFill>
                <a:latin typeface="Adobe Arabic" panose="02040503050201020203" pitchFamily="18" charset="-78"/>
                <a:cs typeface="Adobe Arabic" panose="02040503050201020203" pitchFamily="18" charset="-78"/>
              </a:rPr>
              <a:t> extends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public </a:t>
            </a:r>
            <a:r>
              <a:rPr lang="en-US" dirty="0">
                <a:solidFill>
                  <a:srgbClr val="002060"/>
                </a:solidFill>
                <a:latin typeface="Adobe Arabic" panose="02040503050201020203" pitchFamily="18" charset="-78"/>
                <a:cs typeface="Adobe Arabic" panose="02040503050201020203" pitchFamily="18" charset="-78"/>
              </a:rPr>
              <a:t>void </a:t>
            </a:r>
            <a:r>
              <a:rPr lang="en-US" dirty="0" err="1">
                <a:solidFill>
                  <a:srgbClr val="002060"/>
                </a:solidFill>
                <a:latin typeface="Adobe Arabic" panose="02040503050201020203" pitchFamily="18" charset="-78"/>
                <a:cs typeface="Adobe Arabic" panose="02040503050201020203" pitchFamily="18" charset="-78"/>
              </a:rPr>
              <a:t>allumeGyrophare</a:t>
            </a:r>
            <a:r>
              <a:rPr lang="en-US" dirty="0">
                <a:solidFill>
                  <a:srgbClr val="002060"/>
                </a:solidFill>
                <a:latin typeface="Adobe Arabic" panose="02040503050201020203" pitchFamily="18" charset="-78"/>
                <a:cs typeface="Adobe Arabic" panose="02040503050201020203" pitchFamily="18" charset="-78"/>
              </a:rPr>
              <a:t>() </a:t>
            </a:r>
            <a:endParaRPr lang="en-US" dirty="0" smtClean="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a:t>
            </a:r>
          </a:p>
        </p:txBody>
      </p:sp>
      <p:sp>
        <p:nvSpPr>
          <p:cNvPr id="21" name="Rectangle 20"/>
          <p:cNvSpPr/>
          <p:nvPr/>
        </p:nvSpPr>
        <p:spPr>
          <a:xfrm>
            <a:off x="2123728" y="4482507"/>
            <a:ext cx="3744416" cy="179260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US" dirty="0">
                <a:solidFill>
                  <a:srgbClr val="002060"/>
                </a:solidFill>
                <a:latin typeface="Adobe Arabic" panose="02040503050201020203" pitchFamily="18" charset="-78"/>
                <a:cs typeface="Adobe Arabic" panose="02040503050201020203" pitchFamily="18" charset="-78"/>
              </a:rPr>
              <a:t>public class Ambulance </a:t>
            </a:r>
            <a:r>
              <a:rPr lang="en-US" dirty="0" smtClean="0">
                <a:solidFill>
                  <a:srgbClr val="002060"/>
                </a:solidFill>
                <a:latin typeface="Adobe Arabic" panose="02040503050201020203" pitchFamily="18" charset="-78"/>
                <a:cs typeface="Adobe Arabic" panose="02040503050201020203" pitchFamily="18" charset="-78"/>
              </a:rPr>
              <a:t> extends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r>
              <a:rPr lang="en-US" dirty="0" smtClean="0">
                <a:solidFill>
                  <a:srgbClr val="002060"/>
                </a:solidFill>
                <a:latin typeface="Adobe Arabic" panose="02040503050201020203" pitchFamily="18" charset="-78"/>
                <a:cs typeface="Adobe Arabic" panose="02040503050201020203" pitchFamily="18" charset="-78"/>
              </a:rPr>
              <a:t>  private </a:t>
            </a:r>
            <a:r>
              <a:rPr lang="en-US" dirty="0">
                <a:solidFill>
                  <a:srgbClr val="002060"/>
                </a:solidFill>
                <a:latin typeface="Adobe Arabic" panose="02040503050201020203" pitchFamily="18" charset="-78"/>
                <a:cs typeface="Adobe Arabic" panose="02040503050201020203" pitchFamily="18" charset="-78"/>
              </a:rPr>
              <a:t>String </a:t>
            </a:r>
            <a:r>
              <a:rPr lang="en-US" dirty="0" err="1">
                <a:solidFill>
                  <a:srgbClr val="002060"/>
                </a:solidFill>
                <a:latin typeface="Adobe Arabic" panose="02040503050201020203" pitchFamily="18" charset="-78"/>
                <a:cs typeface="Adobe Arabic" panose="02040503050201020203" pitchFamily="18" charset="-78"/>
              </a:rPr>
              <a:t>malade</a:t>
            </a:r>
            <a:r>
              <a:rPr lang="en-US" dirty="0">
                <a:solidFill>
                  <a:srgbClr val="002060"/>
                </a:solidFill>
                <a:latin typeface="Adobe Arabic" panose="02040503050201020203" pitchFamily="18" charset="-78"/>
                <a:cs typeface="Adobe Arabic" panose="02040503050201020203" pitchFamily="18" charset="-78"/>
              </a:rPr>
              <a:t>;</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 </a:t>
            </a:r>
            <a:r>
              <a:rPr lang="en-US" dirty="0" smtClean="0">
                <a:solidFill>
                  <a:srgbClr val="002060"/>
                </a:solidFill>
                <a:latin typeface="Adobe Arabic" panose="02040503050201020203" pitchFamily="18" charset="-78"/>
                <a:cs typeface="Adobe Arabic" panose="02040503050201020203" pitchFamily="18" charset="-78"/>
              </a:rPr>
              <a:t>   public </a:t>
            </a:r>
            <a:r>
              <a:rPr lang="en-US" dirty="0">
                <a:solidFill>
                  <a:srgbClr val="002060"/>
                </a:solidFill>
                <a:latin typeface="Adobe Arabic" panose="02040503050201020203" pitchFamily="18" charset="-78"/>
                <a:cs typeface="Adobe Arabic" panose="02040503050201020203" pitchFamily="18" charset="-78"/>
              </a:rPr>
              <a:t>void </a:t>
            </a:r>
            <a:r>
              <a:rPr lang="en-US" dirty="0" err="1">
                <a:solidFill>
                  <a:srgbClr val="002060"/>
                </a:solidFill>
                <a:latin typeface="Adobe Arabic" panose="02040503050201020203" pitchFamily="18" charset="-78"/>
                <a:cs typeface="Adobe Arabic" panose="02040503050201020203" pitchFamily="18" charset="-78"/>
              </a:rPr>
              <a:t>chercher</a:t>
            </a:r>
            <a:r>
              <a:rPr lang="en-US" dirty="0">
                <a:solidFill>
                  <a:srgbClr val="002060"/>
                </a:solidFill>
                <a:latin typeface="Adobe Arabic" panose="02040503050201020203" pitchFamily="18" charset="-78"/>
                <a:cs typeface="Adobe Arabic" panose="02040503050201020203" pitchFamily="18" charset="-78"/>
              </a:rPr>
              <a:t>(String ma) {</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a:t>
            </a:r>
          </a:p>
        </p:txBody>
      </p:sp>
      <p:sp>
        <p:nvSpPr>
          <p:cNvPr id="22" name="Rectangle 21"/>
          <p:cNvSpPr/>
          <p:nvPr/>
        </p:nvSpPr>
        <p:spPr>
          <a:xfrm>
            <a:off x="6141456" y="3200989"/>
            <a:ext cx="2880320" cy="111853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US" dirty="0">
                <a:solidFill>
                  <a:srgbClr val="002060"/>
                </a:solidFill>
                <a:latin typeface="Adobe Arabic" panose="02040503050201020203" pitchFamily="18" charset="-78"/>
                <a:cs typeface="Adobe Arabic" panose="02040503050201020203" pitchFamily="18" charset="-78"/>
              </a:rPr>
              <a:t>Ambulance am = </a:t>
            </a:r>
            <a:r>
              <a:rPr lang="en-US" dirty="0" smtClean="0">
                <a:solidFill>
                  <a:srgbClr val="002060"/>
                </a:solidFill>
                <a:latin typeface="Adobe Arabic" panose="02040503050201020203" pitchFamily="18" charset="-78"/>
                <a:cs typeface="Adobe Arabic" panose="02040503050201020203" pitchFamily="18" charset="-78"/>
              </a:rPr>
              <a:t> new </a:t>
            </a:r>
            <a:r>
              <a:rPr lang="en-US" dirty="0">
                <a:solidFill>
                  <a:srgbClr val="002060"/>
                </a:solidFill>
                <a:latin typeface="Adobe Arabic" panose="02040503050201020203" pitchFamily="18" charset="-78"/>
                <a:cs typeface="Adobe Arabic" panose="02040503050201020203" pitchFamily="18" charset="-78"/>
              </a:rPr>
              <a:t>Ambulance(...);</a:t>
            </a:r>
          </a:p>
          <a:p>
            <a:r>
              <a:rPr lang="en-US" dirty="0" err="1">
                <a:solidFill>
                  <a:srgbClr val="002060"/>
                </a:solidFill>
                <a:latin typeface="Adobe Arabic" panose="02040503050201020203" pitchFamily="18" charset="-78"/>
                <a:cs typeface="Adobe Arabic" panose="02040503050201020203" pitchFamily="18" charset="-78"/>
              </a:rPr>
              <a:t>am.demarre</a:t>
            </a:r>
            <a:r>
              <a:rPr lang="en-US" dirty="0">
                <a:solidFill>
                  <a:srgbClr val="002060"/>
                </a:solidFill>
                <a:latin typeface="Adobe Arabic" panose="02040503050201020203" pitchFamily="18" charset="-78"/>
                <a:cs typeface="Adobe Arabic" panose="02040503050201020203" pitchFamily="18" charset="-78"/>
              </a:rPr>
              <a:t>();</a:t>
            </a:r>
          </a:p>
          <a:p>
            <a:r>
              <a:rPr lang="en-US" dirty="0" err="1">
                <a:solidFill>
                  <a:srgbClr val="002060"/>
                </a:solidFill>
                <a:latin typeface="Adobe Arabic" panose="02040503050201020203" pitchFamily="18" charset="-78"/>
                <a:cs typeface="Adobe Arabic" panose="02040503050201020203" pitchFamily="18" charset="-78"/>
              </a:rPr>
              <a:t>am.allumeGyrophare</a:t>
            </a:r>
            <a:r>
              <a:rPr lang="en-US" dirty="0">
                <a:solidFill>
                  <a:srgbClr val="002060"/>
                </a:solidFill>
                <a:latin typeface="Adobe Arabic" panose="02040503050201020203" pitchFamily="18" charset="-78"/>
                <a:cs typeface="Adobe Arabic" panose="02040503050201020203" pitchFamily="18" charset="-78"/>
              </a:rPr>
              <a:t>();</a:t>
            </a:r>
          </a:p>
          <a:p>
            <a:r>
              <a:rPr lang="en-US" dirty="0" err="1">
                <a:solidFill>
                  <a:srgbClr val="002060"/>
                </a:solidFill>
                <a:latin typeface="Adobe Arabic" panose="02040503050201020203" pitchFamily="18" charset="-78"/>
                <a:cs typeface="Adobe Arabic" panose="02040503050201020203" pitchFamily="18" charset="-78"/>
              </a:rPr>
              <a:t>am.chercher</a:t>
            </a:r>
            <a:r>
              <a:rPr lang="en-US" dirty="0">
                <a:solidFill>
                  <a:srgbClr val="002060"/>
                </a:solidFill>
                <a:latin typeface="Adobe Arabic" panose="02040503050201020203" pitchFamily="18" charset="-78"/>
                <a:cs typeface="Adobe Arabic" panose="02040503050201020203" pitchFamily="18" charset="-78"/>
              </a:rPr>
              <a:t>("Raoul");</a:t>
            </a:r>
          </a:p>
        </p:txBody>
      </p:sp>
      <p:sp>
        <p:nvSpPr>
          <p:cNvPr id="23" name="Ellipse 22"/>
          <p:cNvSpPr/>
          <p:nvPr/>
        </p:nvSpPr>
        <p:spPr>
          <a:xfrm>
            <a:off x="4499078" y="193149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4" name="Connecteur droit 23"/>
          <p:cNvCxnSpPr>
            <a:endCxn id="23" idx="7"/>
          </p:cNvCxnSpPr>
          <p:nvPr/>
        </p:nvCxnSpPr>
        <p:spPr>
          <a:xfrm flipH="1" flipV="1">
            <a:off x="4560541" y="1942039"/>
            <a:ext cx="1667643" cy="1631053"/>
          </a:xfrm>
          <a:prstGeom prst="line">
            <a:avLst/>
          </a:prstGeom>
        </p:spPr>
        <p:style>
          <a:lnRef idx="1">
            <a:schemeClr val="dk1"/>
          </a:lnRef>
          <a:fillRef idx="0">
            <a:schemeClr val="dk1"/>
          </a:fillRef>
          <a:effectRef idx="0">
            <a:schemeClr val="dk1"/>
          </a:effectRef>
          <a:fontRef idx="minor">
            <a:schemeClr val="tx1"/>
          </a:fontRef>
        </p:style>
      </p:cxnSp>
      <p:sp>
        <p:nvSpPr>
          <p:cNvPr id="25" name="Ellipse 24"/>
          <p:cNvSpPr/>
          <p:nvPr/>
        </p:nvSpPr>
        <p:spPr>
          <a:xfrm>
            <a:off x="5027323" y="357309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Connecteur droit 25"/>
          <p:cNvCxnSpPr>
            <a:endCxn id="25" idx="6"/>
          </p:cNvCxnSpPr>
          <p:nvPr/>
        </p:nvCxnSpPr>
        <p:spPr>
          <a:xfrm flipH="1" flipV="1">
            <a:off x="5099331" y="3609096"/>
            <a:ext cx="1128853" cy="179944"/>
          </a:xfrm>
          <a:prstGeom prst="line">
            <a:avLst/>
          </a:prstGeom>
        </p:spPr>
        <p:style>
          <a:lnRef idx="1">
            <a:schemeClr val="dk1"/>
          </a:lnRef>
          <a:fillRef idx="0">
            <a:schemeClr val="dk1"/>
          </a:fillRef>
          <a:effectRef idx="0">
            <a:schemeClr val="dk1"/>
          </a:effectRef>
          <a:fontRef idx="minor">
            <a:schemeClr val="tx1"/>
          </a:fontRef>
        </p:style>
      </p:cxnSp>
      <p:sp>
        <p:nvSpPr>
          <p:cNvPr id="27" name="Ellipse 26"/>
          <p:cNvSpPr/>
          <p:nvPr/>
        </p:nvSpPr>
        <p:spPr>
          <a:xfrm>
            <a:off x="4946479" y="5218486"/>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8" name="Connecteur droit 27"/>
          <p:cNvCxnSpPr>
            <a:endCxn id="27" idx="7"/>
          </p:cNvCxnSpPr>
          <p:nvPr/>
        </p:nvCxnSpPr>
        <p:spPr>
          <a:xfrm flipH="1">
            <a:off x="5007942" y="4095695"/>
            <a:ext cx="1220242" cy="1133336"/>
          </a:xfrm>
          <a:prstGeom prst="line">
            <a:avLst/>
          </a:prstGeom>
        </p:spPr>
        <p:style>
          <a:lnRef idx="1">
            <a:schemeClr val="dk1"/>
          </a:lnRef>
          <a:fillRef idx="0">
            <a:schemeClr val="dk1"/>
          </a:fillRef>
          <a:effectRef idx="0">
            <a:schemeClr val="dk1"/>
          </a:effectRef>
          <a:fontRef idx="minor">
            <a:schemeClr val="tx1"/>
          </a:fontRef>
        </p:style>
      </p:cxnSp>
      <p:sp>
        <p:nvSpPr>
          <p:cNvPr id="2" name="Espace réservé du pied de page 1"/>
          <p:cNvSpPr>
            <a:spLocks noGrp="1"/>
          </p:cNvSpPr>
          <p:nvPr>
            <p:ph type="ftr" sz="quarter" idx="12"/>
          </p:nvPr>
        </p:nvSpPr>
        <p:spPr/>
        <p:txBody>
          <a:bodyPr/>
          <a:lstStyle/>
          <a:p>
            <a:r>
              <a:rPr lang="en-US" smtClean="0"/>
              <a:t>Héritage</a:t>
            </a:r>
            <a:endParaRPr lang="en-US"/>
          </a:p>
        </p:txBody>
      </p:sp>
      <p:sp>
        <p:nvSpPr>
          <p:cNvPr id="3" name="Espace réservé du numéro de diapositive 2"/>
          <p:cNvSpPr>
            <a:spLocks noGrp="1"/>
          </p:cNvSpPr>
          <p:nvPr>
            <p:ph type="sldNum" sz="quarter" idx="11"/>
          </p:nvPr>
        </p:nvSpPr>
        <p:spPr/>
        <p:txBody>
          <a:bodyPr/>
          <a:lstStyle/>
          <a:p>
            <a:fld id="{DB156223-6CBB-4053-8E25-8C4A16887D28}" type="slidenum">
              <a:rPr lang="en-US" smtClean="0"/>
              <a:pPr/>
              <a:t>11</a:t>
            </a:fld>
            <a:endParaRPr lang="en-US"/>
          </a:p>
        </p:txBody>
      </p:sp>
    </p:spTree>
    <p:extLst>
      <p:ext uri="{BB962C8B-B14F-4D97-AF65-F5344CB8AC3E}">
        <p14:creationId xmlns:p14="http://schemas.microsoft.com/office/powerpoint/2010/main" val="3350998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9"/>
          <p:cNvSpPr txBox="1">
            <a:spLocks/>
          </p:cNvSpPr>
          <p:nvPr/>
        </p:nvSpPr>
        <p:spPr>
          <a:xfrm>
            <a:off x="1000125" y="199117"/>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Surcharge et redéfinition  </a:t>
            </a:r>
            <a:r>
              <a:rPr lang="fr-FR" sz="2600" b="1" kern="0" dirty="0" smtClean="0"/>
              <a:t>1/3</a:t>
            </a:r>
            <a:endParaRPr lang="fr-FR" sz="2600" b="1" kern="0" dirty="0"/>
          </a:p>
        </p:txBody>
      </p:sp>
      <p:sp>
        <p:nvSpPr>
          <p:cNvPr id="2" name="Rectangle 1"/>
          <p:cNvSpPr/>
          <p:nvPr/>
        </p:nvSpPr>
        <p:spPr>
          <a:xfrm>
            <a:off x="251520" y="1340768"/>
            <a:ext cx="8712968" cy="1754326"/>
          </a:xfrm>
          <a:prstGeom prst="rect">
            <a:avLst/>
          </a:prstGeom>
        </p:spPr>
        <p:txBody>
          <a:bodyPr wrap="square">
            <a:spAutoFit/>
          </a:bodyPr>
          <a:lstStyle/>
          <a:p>
            <a:pPr algn="just"/>
            <a:r>
              <a:rPr lang="fr-FR" sz="2800" dirty="0">
                <a:latin typeface="Calibri" panose="020F0502020204030204" pitchFamily="34" charset="0"/>
              </a:rPr>
              <a:t>L’héritage</a:t>
            </a:r>
          </a:p>
          <a:p>
            <a:pPr marL="800100" lvl="1" indent="-342900" algn="just">
              <a:buFont typeface="Wingdings" panose="05000000000000000000" pitchFamily="2" charset="2"/>
              <a:buChar char="§"/>
            </a:pPr>
            <a:r>
              <a:rPr lang="fr-FR" sz="2000" dirty="0" smtClean="0">
                <a:latin typeface="Calibri" panose="020F0502020204030204" pitchFamily="34" charset="0"/>
              </a:rPr>
              <a:t>Une </a:t>
            </a:r>
            <a:r>
              <a:rPr lang="fr-FR" sz="2000" dirty="0">
                <a:latin typeface="Calibri" panose="020F0502020204030204" pitchFamily="34" charset="0"/>
              </a:rPr>
              <a:t>sous-classe peut ajouter des nouveaux </a:t>
            </a:r>
            <a:r>
              <a:rPr lang="fr-FR" sz="2000" dirty="0" err="1">
                <a:latin typeface="Calibri" panose="020F0502020204030204" pitchFamily="34" charset="0"/>
              </a:rPr>
              <a:t>attributset</a:t>
            </a:r>
            <a:r>
              <a:rPr lang="fr-FR" sz="2000" dirty="0">
                <a:latin typeface="Calibri" panose="020F0502020204030204" pitchFamily="34" charset="0"/>
              </a:rPr>
              <a:t>/ou </a:t>
            </a:r>
            <a:r>
              <a:rPr lang="fr-FR" sz="2000" dirty="0" smtClean="0">
                <a:latin typeface="Calibri" panose="020F0502020204030204" pitchFamily="34" charset="0"/>
              </a:rPr>
              <a:t>méthodes à </a:t>
            </a:r>
            <a:r>
              <a:rPr lang="fr-FR" sz="2000" dirty="0">
                <a:latin typeface="Calibri" panose="020F0502020204030204" pitchFamily="34" charset="0"/>
              </a:rPr>
              <a:t>ceux qu’elle hérite (surcharge en fait partie</a:t>
            </a:r>
            <a:r>
              <a:rPr lang="fr-FR" sz="2000" dirty="0" smtClean="0">
                <a:latin typeface="Calibri" panose="020F0502020204030204" pitchFamily="34" charset="0"/>
              </a:rPr>
              <a:t>).</a:t>
            </a:r>
            <a:endParaRPr lang="fr-FR" sz="2000" dirty="0">
              <a:latin typeface="Calibri" panose="020F0502020204030204" pitchFamily="34" charset="0"/>
            </a:endParaRPr>
          </a:p>
          <a:p>
            <a:pPr marL="800100" lvl="1" indent="-342900" algn="just">
              <a:buFont typeface="Wingdings" panose="05000000000000000000" pitchFamily="2" charset="2"/>
              <a:buChar char="§"/>
            </a:pPr>
            <a:r>
              <a:rPr lang="fr-FR" sz="2000" dirty="0" smtClean="0">
                <a:latin typeface="Calibri" panose="020F0502020204030204" pitchFamily="34" charset="0"/>
              </a:rPr>
              <a:t>Une </a:t>
            </a:r>
            <a:r>
              <a:rPr lang="fr-FR" sz="2000" dirty="0">
                <a:latin typeface="Calibri" panose="020F0502020204030204" pitchFamily="34" charset="0"/>
              </a:rPr>
              <a:t>sous-classe peut redéfinir (redéfinition) les méthodes à ceux dont </a:t>
            </a:r>
            <a:r>
              <a:rPr lang="fr-FR" sz="2000" dirty="0" smtClean="0">
                <a:latin typeface="Calibri" panose="020F0502020204030204" pitchFamily="34" charset="0"/>
              </a:rPr>
              <a:t>elle </a:t>
            </a:r>
            <a:r>
              <a:rPr lang="fr-FR" sz="2000" dirty="0">
                <a:latin typeface="Calibri" panose="020F0502020204030204" pitchFamily="34" charset="0"/>
              </a:rPr>
              <a:t>hérite et fournir des implémentations spécifiques pour </a:t>
            </a:r>
            <a:r>
              <a:rPr lang="fr-FR" sz="2000" dirty="0" smtClean="0">
                <a:latin typeface="Calibri" panose="020F0502020204030204" pitchFamily="34" charset="0"/>
              </a:rPr>
              <a:t>celles-ci.</a:t>
            </a:r>
            <a:endParaRPr lang="fr-FR" sz="2000" dirty="0">
              <a:latin typeface="Calibri" panose="020F0502020204030204" pitchFamily="34" charset="0"/>
            </a:endParaRPr>
          </a:p>
        </p:txBody>
      </p:sp>
      <p:sp>
        <p:nvSpPr>
          <p:cNvPr id="3" name="Rectangle 2"/>
          <p:cNvSpPr/>
          <p:nvPr/>
        </p:nvSpPr>
        <p:spPr>
          <a:xfrm>
            <a:off x="323528" y="3237366"/>
            <a:ext cx="8820472" cy="769441"/>
          </a:xfrm>
          <a:prstGeom prst="rect">
            <a:avLst/>
          </a:prstGeom>
        </p:spPr>
        <p:txBody>
          <a:bodyPr wrap="square">
            <a:spAutoFit/>
          </a:bodyPr>
          <a:lstStyle/>
          <a:p>
            <a:r>
              <a:rPr lang="fr-FR" sz="2200" dirty="0">
                <a:latin typeface="Calibri" panose="020F0502020204030204" pitchFamily="34" charset="0"/>
              </a:rPr>
              <a:t>S</a:t>
            </a:r>
            <a:r>
              <a:rPr lang="fr-FR" sz="2200" dirty="0" smtClean="0">
                <a:latin typeface="Calibri" panose="020F0502020204030204" pitchFamily="34" charset="0"/>
              </a:rPr>
              <a:t>urcharge </a:t>
            </a:r>
            <a:r>
              <a:rPr lang="fr-FR" sz="2200" dirty="0">
                <a:latin typeface="Calibri" panose="020F0502020204030204" pitchFamily="34" charset="0"/>
              </a:rPr>
              <a:t>: possibilité de définir des méthodes </a:t>
            </a:r>
            <a:r>
              <a:rPr lang="fr-FR" sz="2200" dirty="0" smtClean="0">
                <a:latin typeface="Calibri" panose="020F0502020204030204" pitchFamily="34" charset="0"/>
              </a:rPr>
              <a:t>possédant </a:t>
            </a:r>
            <a:r>
              <a:rPr lang="fr-FR" sz="2200" dirty="0">
                <a:latin typeface="Calibri" panose="020F0502020204030204" pitchFamily="34" charset="0"/>
              </a:rPr>
              <a:t>le même nom mais dont les arguments </a:t>
            </a:r>
            <a:r>
              <a:rPr lang="fr-FR" sz="2200" dirty="0" smtClean="0">
                <a:latin typeface="Calibri" panose="020F0502020204030204" pitchFamily="34" charset="0"/>
              </a:rPr>
              <a:t>(</a:t>
            </a:r>
            <a:r>
              <a:rPr lang="fr-FR" sz="2200" dirty="0">
                <a:latin typeface="Calibri" panose="020F0502020204030204" pitchFamily="34" charset="0"/>
              </a:rPr>
              <a:t>paramètres et valeur de retour) </a:t>
            </a:r>
            <a:r>
              <a:rPr lang="fr-FR" sz="2200" dirty="0" smtClean="0">
                <a:latin typeface="Calibri" panose="020F0502020204030204" pitchFamily="34" charset="0"/>
              </a:rPr>
              <a:t>diffèrent.</a:t>
            </a:r>
            <a:endParaRPr lang="fr-FR" sz="2200" dirty="0">
              <a:latin typeface="Calibri" panose="020F0502020204030204" pitchFamily="34" charset="0"/>
            </a:endParaRPr>
          </a:p>
        </p:txBody>
      </p:sp>
      <p:sp>
        <p:nvSpPr>
          <p:cNvPr id="4" name="Rectangle 3"/>
          <p:cNvSpPr/>
          <p:nvPr/>
        </p:nvSpPr>
        <p:spPr>
          <a:xfrm>
            <a:off x="2296269" y="4149079"/>
            <a:ext cx="4608512" cy="172819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2200" b="1" dirty="0">
                <a:ln>
                  <a:solidFill>
                    <a:sysClr val="windowText" lastClr="000000"/>
                  </a:solidFill>
                </a:ln>
                <a:solidFill>
                  <a:srgbClr val="002060"/>
                </a:solidFill>
                <a:latin typeface="Times New Roman" panose="02020603050405020304" pitchFamily="18" charset="0"/>
                <a:cs typeface="Times New Roman" panose="02020603050405020304" pitchFamily="18" charset="0"/>
              </a:rPr>
              <a:t>Des méthodes surchargées peuvent </a:t>
            </a:r>
          </a:p>
          <a:p>
            <a:pPr algn="ctr"/>
            <a:r>
              <a:rPr lang="fr-FR" sz="2200" b="1" dirty="0">
                <a:ln>
                  <a:solidFill>
                    <a:sysClr val="windowText" lastClr="000000"/>
                  </a:solidFill>
                </a:ln>
                <a:solidFill>
                  <a:srgbClr val="002060"/>
                </a:solidFill>
                <a:latin typeface="Times New Roman" panose="02020603050405020304" pitchFamily="18" charset="0"/>
                <a:cs typeface="Times New Roman" panose="02020603050405020304" pitchFamily="18" charset="0"/>
              </a:rPr>
              <a:t>avoir des types de retour différents à </a:t>
            </a:r>
          </a:p>
          <a:p>
            <a:pPr algn="ctr"/>
            <a:r>
              <a:rPr lang="fr-FR" sz="2200" b="1" dirty="0">
                <a:ln>
                  <a:solidFill>
                    <a:sysClr val="windowText" lastClr="000000"/>
                  </a:solidFill>
                </a:ln>
                <a:solidFill>
                  <a:srgbClr val="002060"/>
                </a:solidFill>
                <a:latin typeface="Times New Roman" panose="02020603050405020304" pitchFamily="18" charset="0"/>
                <a:cs typeface="Times New Roman" panose="02020603050405020304" pitchFamily="18" charset="0"/>
              </a:rPr>
              <a:t>condition qu’elles aient des </a:t>
            </a:r>
          </a:p>
          <a:p>
            <a:pPr algn="ctr"/>
            <a:r>
              <a:rPr lang="fr-FR" sz="2200" b="1" dirty="0">
                <a:ln>
                  <a:solidFill>
                    <a:sysClr val="windowText" lastClr="000000"/>
                  </a:solidFill>
                </a:ln>
                <a:solidFill>
                  <a:srgbClr val="002060"/>
                </a:solidFill>
                <a:latin typeface="Times New Roman" panose="02020603050405020304" pitchFamily="18" charset="0"/>
                <a:cs typeface="Times New Roman" panose="02020603050405020304" pitchFamily="18" charset="0"/>
              </a:rPr>
              <a:t>arguments </a:t>
            </a:r>
            <a:r>
              <a:rPr lang="fr-FR" sz="2200" b="1" dirty="0" smtClean="0">
                <a:ln>
                  <a:solidFill>
                    <a:sysClr val="windowText" lastClr="000000"/>
                  </a:solidFill>
                </a:ln>
                <a:solidFill>
                  <a:srgbClr val="002060"/>
                </a:solidFill>
                <a:latin typeface="Times New Roman" panose="02020603050405020304" pitchFamily="18" charset="0"/>
                <a:cs typeface="Times New Roman" panose="02020603050405020304" pitchFamily="18" charset="0"/>
              </a:rPr>
              <a:t>différents</a:t>
            </a:r>
            <a:endParaRPr lang="fr-FR" sz="2200" b="1" dirty="0">
              <a:ln>
                <a:solidFill>
                  <a:sysClr val="windowText" lastClr="000000"/>
                </a:solidFill>
              </a:ln>
              <a:solidFill>
                <a:srgbClr val="002060"/>
              </a:solidFill>
              <a:latin typeface="Times New Roman" panose="02020603050405020304" pitchFamily="18" charset="0"/>
              <a:cs typeface="Times New Roman" panose="02020603050405020304" pitchFamily="18" charset="0"/>
            </a:endParaRPr>
          </a:p>
        </p:txBody>
      </p:sp>
      <p:sp>
        <p:nvSpPr>
          <p:cNvPr id="5" name="Espace réservé du pied de page 4"/>
          <p:cNvSpPr>
            <a:spLocks noGrp="1"/>
          </p:cNvSpPr>
          <p:nvPr>
            <p:ph type="ftr" sz="quarter" idx="12"/>
          </p:nvPr>
        </p:nvSpPr>
        <p:spPr/>
        <p:txBody>
          <a:bodyPr/>
          <a:lstStyle/>
          <a:p>
            <a:r>
              <a:rPr lang="en-US" smtClean="0"/>
              <a:t>Héritage</a:t>
            </a:r>
            <a:endParaRPr lang="en-US"/>
          </a:p>
        </p:txBody>
      </p:sp>
      <p:sp>
        <p:nvSpPr>
          <p:cNvPr id="6" name="Espace réservé du numéro de diapositive 5"/>
          <p:cNvSpPr>
            <a:spLocks noGrp="1"/>
          </p:cNvSpPr>
          <p:nvPr>
            <p:ph type="sldNum" sz="quarter" idx="11"/>
          </p:nvPr>
        </p:nvSpPr>
        <p:spPr/>
        <p:txBody>
          <a:bodyPr/>
          <a:lstStyle/>
          <a:p>
            <a:fld id="{DB156223-6CBB-4053-8E25-8C4A16887D28}" type="slidenum">
              <a:rPr lang="en-US" smtClean="0"/>
              <a:pPr/>
              <a:t>12</a:t>
            </a:fld>
            <a:endParaRPr lang="en-US"/>
          </a:p>
        </p:txBody>
      </p:sp>
    </p:spTree>
    <p:extLst>
      <p:ext uri="{BB962C8B-B14F-4D97-AF65-F5344CB8AC3E}">
        <p14:creationId xmlns:p14="http://schemas.microsoft.com/office/powerpoint/2010/main" val="8132721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9"/>
          <p:cNvSpPr txBox="1">
            <a:spLocks/>
          </p:cNvSpPr>
          <p:nvPr/>
        </p:nvSpPr>
        <p:spPr>
          <a:xfrm>
            <a:off x="1043038" y="356556"/>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Surcharge et </a:t>
            </a:r>
            <a:r>
              <a:rPr lang="fr-FR" b="1" kern="0" dirty="0" smtClean="0"/>
              <a:t>redéfinition  </a:t>
            </a:r>
            <a:r>
              <a:rPr lang="fr-FR" sz="2600" b="1" kern="0" dirty="0" smtClean="0"/>
              <a:t>2/3</a:t>
            </a:r>
            <a:endParaRPr lang="fr-FR" sz="2600" b="1" kern="0" dirty="0"/>
          </a:p>
        </p:txBody>
      </p:sp>
      <p:sp>
        <p:nvSpPr>
          <p:cNvPr id="2" name="Rectangle 1"/>
          <p:cNvSpPr/>
          <p:nvPr/>
        </p:nvSpPr>
        <p:spPr>
          <a:xfrm>
            <a:off x="395536" y="1556792"/>
            <a:ext cx="8424936" cy="1785104"/>
          </a:xfrm>
          <a:prstGeom prst="rect">
            <a:avLst/>
          </a:prstGeom>
        </p:spPr>
        <p:txBody>
          <a:bodyPr wrap="square">
            <a:spAutoFit/>
          </a:bodyPr>
          <a:lstStyle/>
          <a:p>
            <a:pPr marL="342900" indent="-342900">
              <a:buFont typeface="Wingdings" panose="05000000000000000000" pitchFamily="2" charset="2"/>
              <a:buChar char="§"/>
            </a:pPr>
            <a:r>
              <a:rPr lang="fr-FR" sz="2200" dirty="0" smtClean="0"/>
              <a:t>Une </a:t>
            </a:r>
            <a:r>
              <a:rPr lang="fr-FR" sz="2200" dirty="0"/>
              <a:t>voiture électrique est une voiture dont l’opération </a:t>
            </a:r>
            <a:r>
              <a:rPr lang="fr-FR" sz="2200" dirty="0" smtClean="0"/>
              <a:t>de démarrage </a:t>
            </a:r>
            <a:r>
              <a:rPr lang="fr-FR" sz="2200" dirty="0"/>
              <a:t>est différente</a:t>
            </a:r>
          </a:p>
          <a:p>
            <a:pPr marL="342900" indent="-342900">
              <a:buFont typeface="Wingdings" panose="05000000000000000000" pitchFamily="2" charset="2"/>
              <a:buChar char="§"/>
            </a:pPr>
            <a:r>
              <a:rPr lang="fr-FR" sz="2200" dirty="0" smtClean="0"/>
              <a:t>Une </a:t>
            </a:r>
            <a:r>
              <a:rPr lang="fr-FR" sz="2200" dirty="0"/>
              <a:t>voiture électrique répond aux même messages </a:t>
            </a:r>
            <a:r>
              <a:rPr lang="fr-FR" sz="2200" dirty="0" err="1"/>
              <a:t>quela</a:t>
            </a:r>
            <a:r>
              <a:rPr lang="fr-FR" sz="2200" dirty="0"/>
              <a:t> Voiture</a:t>
            </a:r>
          </a:p>
          <a:p>
            <a:pPr marL="342900" indent="-342900">
              <a:buFont typeface="Wingdings" panose="05000000000000000000" pitchFamily="2" charset="2"/>
              <a:buChar char="§"/>
            </a:pPr>
            <a:r>
              <a:rPr lang="fr-FR" sz="2200" dirty="0" smtClean="0"/>
              <a:t>On </a:t>
            </a:r>
            <a:r>
              <a:rPr lang="fr-FR" sz="2200" dirty="0"/>
              <a:t>démarre une voiture électrique en activant un </a:t>
            </a:r>
            <a:r>
              <a:rPr lang="fr-FR" sz="2200" dirty="0" smtClean="0"/>
              <a:t>disjoncteur</a:t>
            </a:r>
            <a:endParaRPr lang="fr-FR" sz="2200" dirty="0"/>
          </a:p>
        </p:txBody>
      </p:sp>
      <p:grpSp>
        <p:nvGrpSpPr>
          <p:cNvPr id="20" name="Groupe 19"/>
          <p:cNvGrpSpPr/>
          <p:nvPr/>
        </p:nvGrpSpPr>
        <p:grpSpPr>
          <a:xfrm>
            <a:off x="197513" y="3522987"/>
            <a:ext cx="2736304" cy="2786333"/>
            <a:chOff x="323528" y="3718569"/>
            <a:chExt cx="2736304" cy="2597021"/>
          </a:xfrm>
        </p:grpSpPr>
        <p:sp>
          <p:nvSpPr>
            <p:cNvPr id="21" name="Rectangle 20"/>
            <p:cNvSpPr/>
            <p:nvPr/>
          </p:nvSpPr>
          <p:spPr>
            <a:xfrm>
              <a:off x="323528" y="3718569"/>
              <a:ext cx="2736304" cy="360040"/>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grpSp>
          <p:nvGrpSpPr>
            <p:cNvPr id="22" name="Groupe 21"/>
            <p:cNvGrpSpPr/>
            <p:nvPr/>
          </p:nvGrpSpPr>
          <p:grpSpPr>
            <a:xfrm>
              <a:off x="323528" y="4083342"/>
              <a:ext cx="2736304" cy="2232248"/>
              <a:chOff x="323528" y="4077072"/>
              <a:chExt cx="2736304" cy="2232248"/>
            </a:xfrm>
          </p:grpSpPr>
          <p:sp>
            <p:nvSpPr>
              <p:cNvPr id="26" name="Rectangle 25"/>
              <p:cNvSpPr/>
              <p:nvPr/>
            </p:nvSpPr>
            <p:spPr>
              <a:xfrm>
                <a:off x="323528" y="5229200"/>
                <a:ext cx="2736304" cy="360040"/>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solidFill>
                      <a:srgbClr val="002060"/>
                    </a:solidFill>
                    <a:latin typeface="Adobe Arabic" panose="02040503050201020203" pitchFamily="18" charset="-78"/>
                    <a:cs typeface="Adobe Arabic" panose="02040503050201020203" pitchFamily="18" charset="-78"/>
                  </a:rPr>
                  <a:t>VoitureElectrique</a:t>
                </a:r>
                <a:endParaRPr lang="en-US" sz="2400" b="1" dirty="0">
                  <a:solidFill>
                    <a:srgbClr val="002060"/>
                  </a:solidFill>
                  <a:latin typeface="Adobe Arabic" panose="02040503050201020203" pitchFamily="18" charset="-78"/>
                  <a:cs typeface="Adobe Arabic" panose="02040503050201020203" pitchFamily="18" charset="-78"/>
                </a:endParaRPr>
              </a:p>
            </p:txBody>
          </p:sp>
          <p:sp>
            <p:nvSpPr>
              <p:cNvPr id="27" name="Rectangle 26"/>
              <p:cNvSpPr/>
              <p:nvPr/>
            </p:nvSpPr>
            <p:spPr>
              <a:xfrm>
                <a:off x="323528" y="5589240"/>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smtClean="0">
                    <a:solidFill>
                      <a:srgbClr val="002060"/>
                    </a:solidFill>
                    <a:latin typeface="Adobe Arabic" panose="02040503050201020203" pitchFamily="18" charset="-78"/>
                    <a:cs typeface="Adobe Arabic" panose="02040503050201020203" pitchFamily="18" charset="-78"/>
                  </a:rPr>
                  <a:t>- </a:t>
                </a:r>
                <a:r>
                  <a:rPr lang="en-US" sz="1600" dirty="0" err="1" smtClean="0">
                    <a:solidFill>
                      <a:srgbClr val="002060"/>
                    </a:solidFill>
                    <a:latin typeface="Adobe Arabic" panose="02040503050201020203" pitchFamily="18" charset="-78"/>
                    <a:cs typeface="Adobe Arabic" panose="02040503050201020203" pitchFamily="18" charset="-78"/>
                  </a:rPr>
                  <a:t>disjoncteur</a:t>
                </a:r>
                <a:r>
                  <a:rPr lang="en-US" sz="1600" dirty="0" smtClean="0">
                    <a:solidFill>
                      <a:srgbClr val="002060"/>
                    </a:solidFill>
                    <a:latin typeface="Adobe Arabic" panose="02040503050201020203" pitchFamily="18" charset="-78"/>
                    <a:cs typeface="Adobe Arabic" panose="02040503050201020203" pitchFamily="18" charset="-78"/>
                  </a:rPr>
                  <a:t> :  </a:t>
                </a:r>
                <a:r>
                  <a:rPr lang="en-US" sz="1600" dirty="0" err="1" smtClean="0">
                    <a:solidFill>
                      <a:srgbClr val="002060"/>
                    </a:solidFill>
                    <a:latin typeface="Adobe Arabic" panose="02040503050201020203" pitchFamily="18" charset="-78"/>
                    <a:cs typeface="Adobe Arabic" panose="02040503050201020203" pitchFamily="18" charset="-78"/>
                  </a:rPr>
                  <a:t>boolean</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28" name="Rectangle 27"/>
              <p:cNvSpPr/>
              <p:nvPr/>
            </p:nvSpPr>
            <p:spPr>
              <a:xfrm>
                <a:off x="323528" y="5949280"/>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rgbClr val="002060"/>
                    </a:solidFill>
                    <a:latin typeface="Adobe Arabic" panose="02040503050201020203" pitchFamily="18" charset="-78"/>
                    <a:cs typeface="Adobe Arabic" panose="02040503050201020203" pitchFamily="18" charset="-78"/>
                  </a:rPr>
                  <a:t>+ </a:t>
                </a:r>
                <a:r>
                  <a:rPr lang="en-US" dirty="0" err="1" smtClean="0">
                    <a:solidFill>
                      <a:srgbClr val="002060"/>
                    </a:solidFill>
                    <a:latin typeface="Adobe Arabic" panose="02040503050201020203" pitchFamily="18" charset="-78"/>
                    <a:cs typeface="Adobe Arabic" panose="02040503050201020203" pitchFamily="18" charset="-78"/>
                  </a:rPr>
                  <a:t>demarre</a:t>
                </a:r>
                <a:r>
                  <a:rPr lang="en-US" dirty="0" smtClean="0">
                    <a:solidFill>
                      <a:srgbClr val="002060"/>
                    </a:solidFill>
                    <a:latin typeface="Adobe Arabic" panose="02040503050201020203" pitchFamily="18" charset="-78"/>
                    <a:cs typeface="Adobe Arabic" panose="02040503050201020203" pitchFamily="18" charset="-78"/>
                  </a:rPr>
                  <a:t>()</a:t>
                </a:r>
                <a:endParaRPr lang="en-US" dirty="0">
                  <a:solidFill>
                    <a:srgbClr val="002060"/>
                  </a:solidFill>
                  <a:latin typeface="Adobe Arabic" panose="02040503050201020203" pitchFamily="18" charset="-78"/>
                  <a:cs typeface="Adobe Arabic" panose="02040503050201020203" pitchFamily="18" charset="-78"/>
                </a:endParaRPr>
              </a:p>
            </p:txBody>
          </p:sp>
          <p:sp>
            <p:nvSpPr>
              <p:cNvPr id="36" name="Rectangle 35"/>
              <p:cNvSpPr/>
              <p:nvPr/>
            </p:nvSpPr>
            <p:spPr>
              <a:xfrm>
                <a:off x="323528" y="4077072"/>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002060"/>
                    </a:solidFill>
                    <a:latin typeface="Adobe Arabic" panose="02040503050201020203" pitchFamily="18" charset="-78"/>
                    <a:cs typeface="Adobe Arabic" panose="02040503050201020203" pitchFamily="18" charset="-78"/>
                  </a:rPr>
                  <a:t>+ </a:t>
                </a:r>
                <a:r>
                  <a:rPr lang="en-US" sz="2400" dirty="0" err="1" smtClean="0">
                    <a:solidFill>
                      <a:srgbClr val="002060"/>
                    </a:solidFill>
                    <a:latin typeface="Adobe Arabic" panose="02040503050201020203" pitchFamily="18" charset="-78"/>
                    <a:cs typeface="Adobe Arabic" panose="02040503050201020203" pitchFamily="18" charset="-78"/>
                  </a:rPr>
                  <a:t>demarre</a:t>
                </a:r>
                <a:r>
                  <a:rPr lang="en-US" sz="2400" dirty="0" smtClean="0">
                    <a:solidFill>
                      <a:srgbClr val="002060"/>
                    </a:solidFill>
                    <a:latin typeface="Adobe Arabic" panose="02040503050201020203" pitchFamily="18" charset="-78"/>
                    <a:cs typeface="Adobe Arabic" panose="02040503050201020203" pitchFamily="18" charset="-78"/>
                  </a:rPr>
                  <a:t>()</a:t>
                </a:r>
                <a:endParaRPr lang="en-US" sz="2400" dirty="0">
                  <a:solidFill>
                    <a:srgbClr val="002060"/>
                  </a:solidFill>
                  <a:latin typeface="Adobe Arabic" panose="02040503050201020203" pitchFamily="18" charset="-78"/>
                  <a:cs typeface="Adobe Arabic" panose="02040503050201020203" pitchFamily="18" charset="-78"/>
                </a:endParaRPr>
              </a:p>
            </p:txBody>
          </p:sp>
        </p:grpSp>
        <p:cxnSp>
          <p:nvCxnSpPr>
            <p:cNvPr id="23" name="Connecteur droit 22"/>
            <p:cNvCxnSpPr/>
            <p:nvPr/>
          </p:nvCxnSpPr>
          <p:spPr>
            <a:xfrm>
              <a:off x="1660388" y="4653136"/>
              <a:ext cx="0" cy="582334"/>
            </a:xfrm>
            <a:prstGeom prst="line">
              <a:avLst/>
            </a:prstGeom>
            <a:ln w="28575"/>
          </p:spPr>
          <p:style>
            <a:lnRef idx="1">
              <a:schemeClr val="dk1"/>
            </a:lnRef>
            <a:fillRef idx="0">
              <a:schemeClr val="dk1"/>
            </a:fillRef>
            <a:effectRef idx="0">
              <a:schemeClr val="dk1"/>
            </a:effectRef>
            <a:fontRef idx="minor">
              <a:schemeClr val="tx1"/>
            </a:fontRef>
          </p:style>
        </p:cxnSp>
        <p:sp>
          <p:nvSpPr>
            <p:cNvPr id="25" name="Triangle isocèle 24"/>
            <p:cNvSpPr/>
            <p:nvPr/>
          </p:nvSpPr>
          <p:spPr>
            <a:xfrm>
              <a:off x="1535094" y="4437112"/>
              <a:ext cx="250588" cy="21602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9" name="Rectangle 28"/>
          <p:cNvSpPr/>
          <p:nvPr/>
        </p:nvSpPr>
        <p:spPr>
          <a:xfrm>
            <a:off x="3244746" y="3599728"/>
            <a:ext cx="5764758" cy="223851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smtClean="0">
                <a:solidFill>
                  <a:srgbClr val="002060"/>
                </a:solidFill>
                <a:latin typeface="Adobe Arabic" panose="02040503050201020203" pitchFamily="18" charset="-78"/>
                <a:cs typeface="Adobe Arabic" panose="02040503050201020203" pitchFamily="18" charset="-78"/>
              </a:rPr>
              <a:t>VoitureElectonique</a:t>
            </a:r>
            <a:r>
              <a:rPr lang="en-US" dirty="0" smtClean="0">
                <a:solidFill>
                  <a:srgbClr val="002060"/>
                </a:solidFill>
                <a:latin typeface="Adobe Arabic" panose="02040503050201020203" pitchFamily="18" charset="-78"/>
                <a:cs typeface="Adobe Arabic" panose="02040503050201020203" pitchFamily="18" charset="-78"/>
              </a:rPr>
              <a:t> </a:t>
            </a:r>
            <a:r>
              <a:rPr lang="en-US" b="1" dirty="0">
                <a:solidFill>
                  <a:srgbClr val="002060"/>
                </a:solidFill>
                <a:latin typeface="Adobe Arabic" panose="02040503050201020203" pitchFamily="18" charset="-78"/>
                <a:cs typeface="Adobe Arabic" panose="02040503050201020203" pitchFamily="18" charset="-78"/>
              </a:rPr>
              <a:t>extends</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smtClean="0">
                <a:solidFill>
                  <a:srgbClr val="002060"/>
                </a:solidFill>
                <a:latin typeface="Adobe Arabic" panose="02040503050201020203" pitchFamily="18" charset="-78"/>
                <a:cs typeface="Adobe Arabic" panose="02040503050201020203" pitchFamily="18" charset="-78"/>
              </a:rPr>
              <a:t>	private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a:t>
            </a:r>
            <a:r>
              <a:rPr lang="en-US" dirty="0" err="1" smtClean="0">
                <a:solidFill>
                  <a:srgbClr val="002060"/>
                </a:solidFill>
                <a:latin typeface="Adobe Arabic" panose="02040503050201020203" pitchFamily="18" charset="-78"/>
                <a:cs typeface="Adobe Arabic" panose="02040503050201020203" pitchFamily="18" charset="-78"/>
              </a:rPr>
              <a:t>disjoncteur</a:t>
            </a:r>
            <a:r>
              <a:rPr lang="en-US" dirty="0" smtClean="0">
                <a:solidFill>
                  <a:srgbClr val="002060"/>
                </a:solidFill>
                <a:latin typeface="Adobe Arabic" panose="02040503050201020203" pitchFamily="18" charset="-78"/>
                <a:cs typeface="Adobe Arabic" panose="02040503050201020203" pitchFamily="18" charset="-78"/>
              </a:rPr>
              <a:t>;</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public </a:t>
            </a:r>
            <a:r>
              <a:rPr lang="en-US" dirty="0">
                <a:solidFill>
                  <a:srgbClr val="002060"/>
                </a:solidFill>
                <a:latin typeface="Adobe Arabic" panose="02040503050201020203" pitchFamily="18" charset="-78"/>
                <a:cs typeface="Adobe Arabic" panose="02040503050201020203" pitchFamily="18" charset="-78"/>
              </a:rPr>
              <a:t>void </a:t>
            </a:r>
            <a:r>
              <a:rPr lang="en-US" dirty="0" err="1" smtClean="0">
                <a:solidFill>
                  <a:srgbClr val="002060"/>
                </a:solidFill>
                <a:latin typeface="Adobe Arabic" panose="02040503050201020203" pitchFamily="18" charset="-78"/>
                <a:cs typeface="Adobe Arabic" panose="02040503050201020203" pitchFamily="18" charset="-78"/>
              </a:rPr>
              <a:t>demarre</a:t>
            </a:r>
            <a:r>
              <a:rPr lang="en-US" dirty="0">
                <a:solidFill>
                  <a:srgbClr val="002060"/>
                </a:solidFill>
                <a:latin typeface="Adobe Arabic" panose="02040503050201020203" pitchFamily="18" charset="-78"/>
                <a:cs typeface="Adobe Arabic" panose="02040503050201020203" pitchFamily="18" charset="-78"/>
              </a:rPr>
              <a:t>() </a:t>
            </a:r>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disjoncteur</a:t>
            </a:r>
            <a:r>
              <a:rPr lang="en-US" dirty="0">
                <a:solidFill>
                  <a:srgbClr val="002060"/>
                </a:solidFill>
                <a:latin typeface="Adobe Arabic" panose="02040503050201020203" pitchFamily="18" charset="-78"/>
                <a:cs typeface="Adobe Arabic" panose="02040503050201020203" pitchFamily="18" charset="-78"/>
              </a:rPr>
              <a:t> </a:t>
            </a:r>
            <a:r>
              <a:rPr lang="en-US" dirty="0" smtClean="0">
                <a:solidFill>
                  <a:srgbClr val="002060"/>
                </a:solidFill>
                <a:latin typeface="Adobe Arabic" panose="02040503050201020203" pitchFamily="18" charset="-78"/>
                <a:cs typeface="Adobe Arabic" panose="02040503050201020203" pitchFamily="18" charset="-78"/>
              </a:rPr>
              <a:t>= </a:t>
            </a:r>
            <a:r>
              <a:rPr lang="en-US" dirty="0">
                <a:solidFill>
                  <a:srgbClr val="002060"/>
                </a:solidFill>
                <a:latin typeface="Adobe Arabic" panose="02040503050201020203" pitchFamily="18" charset="-78"/>
                <a:cs typeface="Adobe Arabic" panose="02040503050201020203" pitchFamily="18" charset="-78"/>
              </a:rPr>
              <a:t>true;</a:t>
            </a: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endParaRPr lang="en-US" dirty="0">
              <a:solidFill>
                <a:srgbClr val="002060"/>
              </a:solidFill>
              <a:latin typeface="Adobe Arabic" panose="02040503050201020203" pitchFamily="18" charset="-78"/>
              <a:cs typeface="Adobe Arabic" panose="02040503050201020203" pitchFamily="18" charset="-78"/>
            </a:endParaRPr>
          </a:p>
          <a:p>
            <a:r>
              <a:rPr lang="en-US" dirty="0">
                <a:solidFill>
                  <a:srgbClr val="002060"/>
                </a:solidFill>
                <a:latin typeface="Adobe Arabic" panose="02040503050201020203" pitchFamily="18" charset="-78"/>
                <a:cs typeface="Adobe Arabic" panose="02040503050201020203" pitchFamily="18" charset="-78"/>
              </a:rPr>
              <a:t>}</a:t>
            </a:r>
          </a:p>
        </p:txBody>
      </p:sp>
      <p:sp>
        <p:nvSpPr>
          <p:cNvPr id="30" name="Ellipse 29"/>
          <p:cNvSpPr/>
          <p:nvPr/>
        </p:nvSpPr>
        <p:spPr>
          <a:xfrm>
            <a:off x="5796136" y="456403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Ellipse 30"/>
          <p:cNvSpPr/>
          <p:nvPr/>
        </p:nvSpPr>
        <p:spPr>
          <a:xfrm>
            <a:off x="4114455" y="463857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Ellipse 31"/>
          <p:cNvSpPr/>
          <p:nvPr/>
        </p:nvSpPr>
        <p:spPr>
          <a:xfrm>
            <a:off x="4088690" y="4048023"/>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Connecteur droit 32"/>
          <p:cNvCxnSpPr>
            <a:stCxn id="32" idx="3"/>
          </p:cNvCxnSpPr>
          <p:nvPr/>
        </p:nvCxnSpPr>
        <p:spPr>
          <a:xfrm flipH="1">
            <a:off x="2670278" y="4109486"/>
            <a:ext cx="1428957" cy="1540840"/>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p:cNvCxnSpPr>
            <a:endCxn id="30" idx="5"/>
          </p:cNvCxnSpPr>
          <p:nvPr/>
        </p:nvCxnSpPr>
        <p:spPr>
          <a:xfrm flipH="1" flipV="1">
            <a:off x="5857599" y="4625494"/>
            <a:ext cx="585013" cy="1408637"/>
          </a:xfrm>
          <a:prstGeom prst="line">
            <a:avLst/>
          </a:prstGeom>
        </p:spPr>
        <p:style>
          <a:lnRef idx="1">
            <a:schemeClr val="dk1"/>
          </a:lnRef>
          <a:fillRef idx="0">
            <a:schemeClr val="dk1"/>
          </a:fillRef>
          <a:effectRef idx="0">
            <a:schemeClr val="dk1"/>
          </a:effectRef>
          <a:fontRef idx="minor">
            <a:schemeClr val="tx1"/>
          </a:fontRef>
        </p:style>
      </p:cxnSp>
      <p:cxnSp>
        <p:nvCxnSpPr>
          <p:cNvPr id="35" name="Connecteur droit 34"/>
          <p:cNvCxnSpPr>
            <a:endCxn id="31" idx="2"/>
          </p:cNvCxnSpPr>
          <p:nvPr/>
        </p:nvCxnSpPr>
        <p:spPr>
          <a:xfrm flipV="1">
            <a:off x="2627784" y="4674576"/>
            <a:ext cx="1486671" cy="1359555"/>
          </a:xfrm>
          <a:prstGeom prst="line">
            <a:avLst/>
          </a:prstGeom>
        </p:spPr>
        <p:style>
          <a:lnRef idx="1">
            <a:schemeClr val="dk1"/>
          </a:lnRef>
          <a:fillRef idx="0">
            <a:schemeClr val="dk1"/>
          </a:fillRef>
          <a:effectRef idx="0">
            <a:schemeClr val="dk1"/>
          </a:effectRef>
          <a:fontRef idx="minor">
            <a:schemeClr val="tx1"/>
          </a:fontRef>
        </p:style>
      </p:cxnSp>
      <p:sp>
        <p:nvSpPr>
          <p:cNvPr id="49" name="ZoneTexte 48"/>
          <p:cNvSpPr txBox="1"/>
          <p:nvPr/>
        </p:nvSpPr>
        <p:spPr>
          <a:xfrm>
            <a:off x="5148064" y="5939988"/>
            <a:ext cx="3384376" cy="369332"/>
          </a:xfrm>
          <a:prstGeom prst="rect">
            <a:avLst/>
          </a:prstGeom>
          <a:noFill/>
        </p:spPr>
        <p:txBody>
          <a:bodyPr wrap="square" rtlCol="0">
            <a:spAutoFit/>
          </a:bodyPr>
          <a:lstStyle/>
          <a:p>
            <a:r>
              <a:rPr lang="en-US" dirty="0" err="1" smtClean="0"/>
              <a:t>Redéfinition</a:t>
            </a:r>
            <a:r>
              <a:rPr lang="en-US" dirty="0" smtClean="0"/>
              <a:t> de la </a:t>
            </a:r>
            <a:r>
              <a:rPr lang="en-US" dirty="0" err="1" smtClean="0"/>
              <a:t>méthode</a:t>
            </a:r>
            <a:endParaRPr lang="en-US" dirty="0"/>
          </a:p>
        </p:txBody>
      </p:sp>
      <p:sp>
        <p:nvSpPr>
          <p:cNvPr id="50" name="Espace réservé du pied de page 49"/>
          <p:cNvSpPr>
            <a:spLocks noGrp="1"/>
          </p:cNvSpPr>
          <p:nvPr>
            <p:ph type="ftr" sz="quarter" idx="12"/>
          </p:nvPr>
        </p:nvSpPr>
        <p:spPr/>
        <p:txBody>
          <a:bodyPr/>
          <a:lstStyle/>
          <a:p>
            <a:r>
              <a:rPr lang="en-US" smtClean="0"/>
              <a:t>Héritage</a:t>
            </a:r>
            <a:endParaRPr lang="en-US"/>
          </a:p>
        </p:txBody>
      </p:sp>
      <p:sp>
        <p:nvSpPr>
          <p:cNvPr id="51" name="Espace réservé du numéro de diapositive 50"/>
          <p:cNvSpPr>
            <a:spLocks noGrp="1"/>
          </p:cNvSpPr>
          <p:nvPr>
            <p:ph type="sldNum" sz="quarter" idx="11"/>
          </p:nvPr>
        </p:nvSpPr>
        <p:spPr/>
        <p:txBody>
          <a:bodyPr/>
          <a:lstStyle/>
          <a:p>
            <a:fld id="{DB156223-6CBB-4053-8E25-8C4A16887D28}" type="slidenum">
              <a:rPr lang="en-US" smtClean="0"/>
              <a:pPr/>
              <a:t>13</a:t>
            </a:fld>
            <a:endParaRPr lang="en-US"/>
          </a:p>
        </p:txBody>
      </p:sp>
    </p:spTree>
    <p:extLst>
      <p:ext uri="{BB962C8B-B14F-4D97-AF65-F5344CB8AC3E}">
        <p14:creationId xmlns:p14="http://schemas.microsoft.com/office/powerpoint/2010/main" val="143885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9"/>
          <p:cNvSpPr txBox="1">
            <a:spLocks/>
          </p:cNvSpPr>
          <p:nvPr/>
        </p:nvSpPr>
        <p:spPr>
          <a:xfrm>
            <a:off x="1043038" y="356556"/>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Surcharge et </a:t>
            </a:r>
            <a:r>
              <a:rPr lang="fr-FR" b="1" kern="0" dirty="0" smtClean="0"/>
              <a:t>redéfinition  3</a:t>
            </a:r>
            <a:r>
              <a:rPr lang="fr-FR" sz="2600" b="1" kern="0" dirty="0" smtClean="0"/>
              <a:t>/3</a:t>
            </a:r>
            <a:endParaRPr lang="fr-FR" sz="2600" b="1" kern="0" dirty="0"/>
          </a:p>
        </p:txBody>
      </p:sp>
      <p:sp>
        <p:nvSpPr>
          <p:cNvPr id="5" name="Rectangle 4"/>
          <p:cNvSpPr/>
          <p:nvPr/>
        </p:nvSpPr>
        <p:spPr>
          <a:xfrm>
            <a:off x="549871" y="1733666"/>
            <a:ext cx="3261151" cy="1479310"/>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2060"/>
                </a:solidFill>
                <a:latin typeface="Adobe Arabic" panose="02040503050201020203" pitchFamily="18" charset="-78"/>
                <a:cs typeface="Adobe Arabic" panose="02040503050201020203" pitchFamily="18" charset="-78"/>
              </a:rPr>
              <a:t>public class </a:t>
            </a:r>
            <a:r>
              <a:rPr lang="en-US" sz="1300" dirty="0" err="1" smtClean="0">
                <a:solidFill>
                  <a:srgbClr val="002060"/>
                </a:solidFill>
                <a:latin typeface="Adobe Arabic" panose="02040503050201020203" pitchFamily="18" charset="-78"/>
                <a:cs typeface="Adobe Arabic" panose="02040503050201020203" pitchFamily="18" charset="-78"/>
              </a:rPr>
              <a:t>Voiture</a:t>
            </a:r>
            <a:r>
              <a:rPr lang="en-US" sz="1300" dirty="0" smtClean="0">
                <a:solidFill>
                  <a:srgbClr val="002060"/>
                </a:solidFill>
                <a:latin typeface="Adobe Arabic" panose="02040503050201020203" pitchFamily="18" charset="-78"/>
                <a:cs typeface="Adobe Arabic" panose="02040503050201020203" pitchFamily="18" charset="-78"/>
              </a:rPr>
              <a:t> {</a:t>
            </a:r>
          </a:p>
          <a:p>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p>
          <a:p>
            <a:r>
              <a:rPr lang="en-US" sz="1300" dirty="0" smtClean="0">
                <a:solidFill>
                  <a:srgbClr val="002060"/>
                </a:solidFill>
                <a:latin typeface="Adobe Arabic" panose="02040503050201020203" pitchFamily="18" charset="-78"/>
                <a:cs typeface="Adobe Arabic" panose="02040503050201020203" pitchFamily="18" charset="-78"/>
              </a:rPr>
              <a:t>	public </a:t>
            </a:r>
            <a:r>
              <a:rPr lang="en-US" sz="1300" dirty="0">
                <a:solidFill>
                  <a:srgbClr val="002060"/>
                </a:solidFill>
                <a:latin typeface="Adobe Arabic" panose="02040503050201020203" pitchFamily="18" charset="-78"/>
                <a:cs typeface="Adobe Arabic" panose="02040503050201020203" pitchFamily="18" charset="-78"/>
              </a:rPr>
              <a:t>void </a:t>
            </a:r>
            <a:r>
              <a:rPr lang="en-US" sz="1300" dirty="0" err="1" smtClean="0">
                <a:solidFill>
                  <a:srgbClr val="002060"/>
                </a:solidFill>
                <a:latin typeface="Adobe Arabic" panose="02040503050201020203" pitchFamily="18" charset="-78"/>
                <a:cs typeface="Adobe Arabic" panose="02040503050201020203" pitchFamily="18" charset="-78"/>
              </a:rPr>
              <a:t>demarre</a:t>
            </a:r>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   {</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p>
          <a:p>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p:txBody>
      </p:sp>
      <p:sp>
        <p:nvSpPr>
          <p:cNvPr id="6" name="Ellipse 5"/>
          <p:cNvSpPr/>
          <p:nvPr/>
        </p:nvSpPr>
        <p:spPr>
          <a:xfrm>
            <a:off x="2267744" y="400506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Connecteur droit 6"/>
          <p:cNvCxnSpPr>
            <a:stCxn id="6" idx="0"/>
            <a:endCxn id="5" idx="2"/>
          </p:cNvCxnSpPr>
          <p:nvPr/>
        </p:nvCxnSpPr>
        <p:spPr>
          <a:xfrm flipH="1" flipV="1">
            <a:off x="2180447" y="3212976"/>
            <a:ext cx="123301" cy="792088"/>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753071" y="4178291"/>
            <a:ext cx="3199462" cy="1584176"/>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2060"/>
                </a:solidFill>
                <a:latin typeface="Adobe Arabic" panose="02040503050201020203" pitchFamily="18" charset="-78"/>
                <a:cs typeface="Adobe Arabic" panose="02040503050201020203" pitchFamily="18" charset="-78"/>
              </a:rPr>
              <a:t>public </a:t>
            </a:r>
            <a:r>
              <a:rPr lang="en-US" sz="1300" dirty="0" err="1">
                <a:solidFill>
                  <a:srgbClr val="002060"/>
                </a:solidFill>
                <a:latin typeface="Adobe Arabic" panose="02040503050201020203" pitchFamily="18" charset="-78"/>
                <a:cs typeface="Adobe Arabic" panose="02040503050201020203" pitchFamily="18" charset="-78"/>
              </a:rPr>
              <a:t>VoitureElectonique</a:t>
            </a:r>
            <a:r>
              <a:rPr lang="en-US" sz="1300" dirty="0">
                <a:solidFill>
                  <a:srgbClr val="002060"/>
                </a:solidFill>
                <a:latin typeface="Adobe Arabic" panose="02040503050201020203" pitchFamily="18" charset="-78"/>
                <a:cs typeface="Adobe Arabic" panose="02040503050201020203" pitchFamily="18" charset="-78"/>
              </a:rPr>
              <a:t> </a:t>
            </a:r>
            <a:r>
              <a:rPr lang="en-US" sz="1300" b="1" dirty="0">
                <a:solidFill>
                  <a:srgbClr val="002060"/>
                </a:solidFill>
                <a:latin typeface="Adobe Arabic" panose="02040503050201020203" pitchFamily="18" charset="-78"/>
                <a:cs typeface="Adobe Arabic" panose="02040503050201020203" pitchFamily="18" charset="-78"/>
              </a:rPr>
              <a:t>extends</a:t>
            </a:r>
            <a:r>
              <a:rPr lang="en-US" sz="1300" dirty="0">
                <a:solidFill>
                  <a:srgbClr val="002060"/>
                </a:solidFill>
                <a:latin typeface="Adobe Arabic" panose="02040503050201020203" pitchFamily="18" charset="-78"/>
                <a:cs typeface="Adobe Arabic" panose="02040503050201020203" pitchFamily="18" charset="-78"/>
              </a:rPr>
              <a:t> </a:t>
            </a:r>
            <a:r>
              <a:rPr lang="en-US" sz="1300" dirty="0" err="1">
                <a:solidFill>
                  <a:srgbClr val="002060"/>
                </a:solidFill>
                <a:latin typeface="Adobe Arabic" panose="02040503050201020203" pitchFamily="18" charset="-78"/>
                <a:cs typeface="Adobe Arabic" panose="02040503050201020203" pitchFamily="18" charset="-78"/>
              </a:rPr>
              <a:t>Voiture</a:t>
            </a:r>
            <a:r>
              <a:rPr lang="en-US" sz="1300" dirty="0" smtClean="0">
                <a:solidFill>
                  <a:srgbClr val="002060"/>
                </a:solidFill>
                <a:latin typeface="Adobe Arabic" panose="02040503050201020203" pitchFamily="18" charset="-78"/>
                <a:cs typeface="Adobe Arabic" panose="02040503050201020203" pitchFamily="18" charset="-78"/>
              </a:rPr>
              <a:t>{</a:t>
            </a:r>
          </a:p>
          <a:p>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p>
          <a:p>
            <a:r>
              <a:rPr lang="en-US" sz="1300" dirty="0" smtClean="0">
                <a:solidFill>
                  <a:srgbClr val="002060"/>
                </a:solidFill>
                <a:latin typeface="Adobe Arabic" panose="02040503050201020203" pitchFamily="18" charset="-78"/>
                <a:cs typeface="Adobe Arabic" panose="02040503050201020203" pitchFamily="18" charset="-78"/>
              </a:rPr>
              <a:t>	public </a:t>
            </a:r>
            <a:r>
              <a:rPr lang="en-US" sz="1300" dirty="0">
                <a:solidFill>
                  <a:srgbClr val="002060"/>
                </a:solidFill>
                <a:latin typeface="Adobe Arabic" panose="02040503050201020203" pitchFamily="18" charset="-78"/>
                <a:cs typeface="Adobe Arabic" panose="02040503050201020203" pitchFamily="18" charset="-78"/>
              </a:rPr>
              <a:t>void </a:t>
            </a:r>
            <a:r>
              <a:rPr lang="en-US" sz="1300" dirty="0" err="1" smtClean="0">
                <a:solidFill>
                  <a:srgbClr val="002060"/>
                </a:solidFill>
                <a:latin typeface="Adobe Arabic" panose="02040503050201020203" pitchFamily="18" charset="-78"/>
                <a:cs typeface="Adobe Arabic" panose="02040503050201020203" pitchFamily="18" charset="-78"/>
              </a:rPr>
              <a:t>demarre</a:t>
            </a:r>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   {</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p>
          <a:p>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p:txBody>
      </p:sp>
      <p:sp>
        <p:nvSpPr>
          <p:cNvPr id="14" name="Rectangle 13"/>
          <p:cNvSpPr/>
          <p:nvPr/>
        </p:nvSpPr>
        <p:spPr>
          <a:xfrm>
            <a:off x="5032459" y="4149080"/>
            <a:ext cx="3384946" cy="1584176"/>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2060"/>
                </a:solidFill>
                <a:latin typeface="Adobe Arabic" panose="02040503050201020203" pitchFamily="18" charset="-78"/>
                <a:cs typeface="Adobe Arabic" panose="02040503050201020203" pitchFamily="18" charset="-78"/>
              </a:rPr>
              <a:t>public </a:t>
            </a:r>
            <a:r>
              <a:rPr lang="en-US" sz="1300" dirty="0" err="1" smtClean="0">
                <a:solidFill>
                  <a:srgbClr val="002060"/>
                </a:solidFill>
                <a:latin typeface="Adobe Arabic" panose="02040503050201020203" pitchFamily="18" charset="-78"/>
                <a:cs typeface="Adobe Arabic" panose="02040503050201020203" pitchFamily="18" charset="-78"/>
              </a:rPr>
              <a:t>VehiculePriotitaire</a:t>
            </a:r>
            <a:r>
              <a:rPr lang="en-US" sz="1300" dirty="0" smtClean="0">
                <a:solidFill>
                  <a:srgbClr val="002060"/>
                </a:solidFill>
                <a:latin typeface="Adobe Arabic" panose="02040503050201020203" pitchFamily="18" charset="-78"/>
                <a:cs typeface="Adobe Arabic" panose="02040503050201020203" pitchFamily="18" charset="-78"/>
              </a:rPr>
              <a:t> </a:t>
            </a:r>
            <a:r>
              <a:rPr lang="en-US" sz="1300" b="1" dirty="0">
                <a:solidFill>
                  <a:srgbClr val="002060"/>
                </a:solidFill>
                <a:latin typeface="Adobe Arabic" panose="02040503050201020203" pitchFamily="18" charset="-78"/>
                <a:cs typeface="Adobe Arabic" panose="02040503050201020203" pitchFamily="18" charset="-78"/>
              </a:rPr>
              <a:t>extends</a:t>
            </a:r>
            <a:r>
              <a:rPr lang="en-US" sz="1300" dirty="0">
                <a:solidFill>
                  <a:srgbClr val="002060"/>
                </a:solidFill>
                <a:latin typeface="Adobe Arabic" panose="02040503050201020203" pitchFamily="18" charset="-78"/>
                <a:cs typeface="Adobe Arabic" panose="02040503050201020203" pitchFamily="18" charset="-78"/>
              </a:rPr>
              <a:t> </a:t>
            </a:r>
            <a:r>
              <a:rPr lang="en-US" sz="1300" dirty="0" err="1">
                <a:solidFill>
                  <a:srgbClr val="002060"/>
                </a:solidFill>
                <a:latin typeface="Adobe Arabic" panose="02040503050201020203" pitchFamily="18" charset="-78"/>
                <a:cs typeface="Adobe Arabic" panose="02040503050201020203" pitchFamily="18" charset="-78"/>
              </a:rPr>
              <a:t>Voiture</a:t>
            </a:r>
            <a:r>
              <a:rPr lang="en-US" sz="1300" dirty="0" smtClean="0">
                <a:solidFill>
                  <a:srgbClr val="002060"/>
                </a:solidFill>
                <a:latin typeface="Adobe Arabic" panose="02040503050201020203" pitchFamily="18" charset="-78"/>
                <a:cs typeface="Adobe Arabic" panose="02040503050201020203" pitchFamily="18" charset="-78"/>
              </a:rPr>
              <a:t>{</a:t>
            </a:r>
          </a:p>
          <a:p>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p>
          <a:p>
            <a:r>
              <a:rPr lang="en-US" sz="1300" dirty="0" smtClean="0">
                <a:solidFill>
                  <a:srgbClr val="002060"/>
                </a:solidFill>
                <a:latin typeface="Adobe Arabic" panose="02040503050201020203" pitchFamily="18" charset="-78"/>
                <a:cs typeface="Adobe Arabic" panose="02040503050201020203" pitchFamily="18" charset="-78"/>
              </a:rPr>
              <a:t>	public </a:t>
            </a:r>
            <a:r>
              <a:rPr lang="en-US" sz="1300" dirty="0">
                <a:solidFill>
                  <a:srgbClr val="002060"/>
                </a:solidFill>
                <a:latin typeface="Adobe Arabic" panose="02040503050201020203" pitchFamily="18" charset="-78"/>
                <a:cs typeface="Adobe Arabic" panose="02040503050201020203" pitchFamily="18" charset="-78"/>
              </a:rPr>
              <a:t>void </a:t>
            </a:r>
            <a:r>
              <a:rPr lang="en-US" sz="1300" dirty="0" err="1" smtClean="0">
                <a:solidFill>
                  <a:srgbClr val="002060"/>
                </a:solidFill>
                <a:latin typeface="Adobe Arabic" panose="02040503050201020203" pitchFamily="18" charset="-78"/>
                <a:cs typeface="Adobe Arabic" panose="02040503050201020203" pitchFamily="18" charset="-78"/>
              </a:rPr>
              <a:t>demarre</a:t>
            </a:r>
            <a:r>
              <a:rPr lang="en-US" sz="1300" dirty="0" smtClean="0">
                <a:solidFill>
                  <a:srgbClr val="002060"/>
                </a:solidFill>
                <a:latin typeface="Adobe Arabic" panose="02040503050201020203" pitchFamily="18" charset="-78"/>
                <a:cs typeface="Adobe Arabic" panose="02040503050201020203" pitchFamily="18" charset="-78"/>
              </a:rPr>
              <a:t>(</a:t>
            </a:r>
            <a:r>
              <a:rPr lang="en-US" sz="1300" dirty="0" err="1" smtClean="0">
                <a:solidFill>
                  <a:srgbClr val="002060"/>
                </a:solidFill>
                <a:latin typeface="Adobe Arabic" panose="02040503050201020203" pitchFamily="18" charset="-78"/>
                <a:cs typeface="Adobe Arabic" panose="02040503050201020203" pitchFamily="18" charset="-78"/>
              </a:rPr>
              <a:t>int</a:t>
            </a:r>
            <a:r>
              <a:rPr lang="en-US" sz="1300" dirty="0" smtClean="0">
                <a:solidFill>
                  <a:srgbClr val="002060"/>
                </a:solidFill>
                <a:latin typeface="Adobe Arabic" panose="02040503050201020203" pitchFamily="18" charset="-78"/>
                <a:cs typeface="Adobe Arabic" panose="02040503050201020203" pitchFamily="18" charset="-78"/>
              </a:rPr>
              <a:t> code)    {</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r>
              <a:rPr lang="en-US" sz="1300" dirty="0">
                <a:solidFill>
                  <a:srgbClr val="002060"/>
                </a:solidFill>
                <a:latin typeface="Adobe Arabic" panose="02040503050201020203" pitchFamily="18" charset="-78"/>
                <a:cs typeface="Adobe Arabic" panose="02040503050201020203" pitchFamily="18" charset="-78"/>
              </a:rPr>
              <a:t> </a:t>
            </a:r>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a:p>
            <a:r>
              <a:rPr lang="en-US" sz="1300" dirty="0" smtClean="0">
                <a:solidFill>
                  <a:srgbClr val="002060"/>
                </a:solidFill>
                <a:latin typeface="Adobe Arabic" panose="02040503050201020203" pitchFamily="18" charset="-78"/>
                <a:cs typeface="Adobe Arabic" panose="02040503050201020203" pitchFamily="18" charset="-78"/>
              </a:rPr>
              <a:t>	}</a:t>
            </a:r>
          </a:p>
          <a:p>
            <a:r>
              <a:rPr lang="en-US" sz="1300" dirty="0" smtClean="0">
                <a:solidFill>
                  <a:srgbClr val="002060"/>
                </a:solidFill>
                <a:latin typeface="Adobe Arabic" panose="02040503050201020203" pitchFamily="18" charset="-78"/>
                <a:cs typeface="Adobe Arabic" panose="02040503050201020203" pitchFamily="18" charset="-78"/>
              </a:rPr>
              <a:t>}</a:t>
            </a:r>
            <a:endParaRPr lang="en-US" sz="1300" dirty="0">
              <a:solidFill>
                <a:srgbClr val="002060"/>
              </a:solidFill>
              <a:latin typeface="Adobe Arabic" panose="02040503050201020203" pitchFamily="18" charset="-78"/>
              <a:cs typeface="Adobe Arabic" panose="02040503050201020203" pitchFamily="18" charset="-78"/>
            </a:endParaRPr>
          </a:p>
        </p:txBody>
      </p:sp>
      <p:sp>
        <p:nvSpPr>
          <p:cNvPr id="17" name="ZoneTexte 16"/>
          <p:cNvSpPr txBox="1"/>
          <p:nvPr/>
        </p:nvSpPr>
        <p:spPr>
          <a:xfrm>
            <a:off x="549871" y="5804470"/>
            <a:ext cx="3816423" cy="523220"/>
          </a:xfrm>
          <a:prstGeom prst="rect">
            <a:avLst/>
          </a:prstGeom>
          <a:noFill/>
        </p:spPr>
        <p:txBody>
          <a:bodyPr wrap="square" rtlCol="0">
            <a:spAutoFit/>
          </a:bodyPr>
          <a:lstStyle/>
          <a:p>
            <a:r>
              <a:rPr lang="fr-FR" sz="1400" dirty="0" err="1" smtClean="0"/>
              <a:t>VoitureElectronique</a:t>
            </a:r>
            <a:r>
              <a:rPr lang="fr-FR" sz="1400" dirty="0" smtClean="0"/>
              <a:t> possède  “ au plus ” une méthode de moins que </a:t>
            </a:r>
            <a:r>
              <a:rPr lang="fr-FR" sz="1400" dirty="0" err="1" smtClean="0"/>
              <a:t>VehiculePrioritaire</a:t>
            </a:r>
            <a:endParaRPr lang="fr-FR" sz="1400" dirty="0"/>
          </a:p>
        </p:txBody>
      </p:sp>
      <p:sp>
        <p:nvSpPr>
          <p:cNvPr id="19" name="ZoneTexte 18"/>
          <p:cNvSpPr txBox="1"/>
          <p:nvPr/>
        </p:nvSpPr>
        <p:spPr>
          <a:xfrm>
            <a:off x="4932447" y="5804470"/>
            <a:ext cx="3816423" cy="523220"/>
          </a:xfrm>
          <a:prstGeom prst="rect">
            <a:avLst/>
          </a:prstGeom>
          <a:noFill/>
        </p:spPr>
        <p:txBody>
          <a:bodyPr wrap="square" rtlCol="0">
            <a:spAutoFit/>
          </a:bodyPr>
          <a:lstStyle/>
          <a:p>
            <a:r>
              <a:rPr lang="fr-FR" sz="1400" dirty="0" err="1" smtClean="0"/>
              <a:t>VehiculePrioritaire</a:t>
            </a:r>
            <a:r>
              <a:rPr lang="fr-FR" sz="1400" dirty="0" smtClean="0"/>
              <a:t> possède  “ au plus ” une méthode de plus que </a:t>
            </a:r>
            <a:r>
              <a:rPr lang="fr-FR" sz="1400" dirty="0" err="1" smtClean="0"/>
              <a:t>VehiculeElectonique</a:t>
            </a:r>
            <a:endParaRPr lang="fr-FR" sz="1400" dirty="0"/>
          </a:p>
        </p:txBody>
      </p:sp>
      <p:sp>
        <p:nvSpPr>
          <p:cNvPr id="20" name="Ellipse 19"/>
          <p:cNvSpPr/>
          <p:nvPr/>
        </p:nvSpPr>
        <p:spPr>
          <a:xfrm>
            <a:off x="6212629" y="400506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Connecteur droit 20"/>
          <p:cNvCxnSpPr>
            <a:stCxn id="20" idx="1"/>
          </p:cNvCxnSpPr>
          <p:nvPr/>
        </p:nvCxnSpPr>
        <p:spPr>
          <a:xfrm flipH="1" flipV="1">
            <a:off x="2521754" y="3232236"/>
            <a:ext cx="3701420" cy="783373"/>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4339005" y="1733666"/>
            <a:ext cx="3993527" cy="1269337"/>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r>
              <a:rPr lang="fr-FR" sz="2000" dirty="0">
                <a:solidFill>
                  <a:srgbClr val="002060"/>
                </a:solidFill>
                <a:latin typeface="Adobe Arabic" panose="02040503050201020203" pitchFamily="18" charset="-78"/>
                <a:cs typeface="Adobe Arabic" panose="02040503050201020203" pitchFamily="18" charset="-78"/>
              </a:rPr>
              <a:t>Ne pas confondre surcharge et redéfinition. Dans le cas de la surcharge la sous-classe ajoute des méthodes tandis que la redéfinition «spécialise» des méthodes existantes</a:t>
            </a:r>
          </a:p>
        </p:txBody>
      </p:sp>
      <p:sp>
        <p:nvSpPr>
          <p:cNvPr id="27" name="Rectangle 26"/>
          <p:cNvSpPr/>
          <p:nvPr/>
        </p:nvSpPr>
        <p:spPr>
          <a:xfrm>
            <a:off x="965834" y="3420579"/>
            <a:ext cx="1321196" cy="461665"/>
          </a:xfrm>
          <a:prstGeom prst="rect">
            <a:avLst/>
          </a:prstGeom>
        </p:spPr>
        <p:txBody>
          <a:bodyPr wrap="none">
            <a:spAutoFit/>
          </a:bodyPr>
          <a:lstStyle/>
          <a:p>
            <a:r>
              <a:rPr lang="fr-FR" sz="2400" dirty="0" smtClean="0">
                <a:solidFill>
                  <a:srgbClr val="002060"/>
                </a:solidFill>
                <a:latin typeface="Adobe Arabic" panose="02040503050201020203" pitchFamily="18" charset="-78"/>
                <a:cs typeface="Adobe Arabic" panose="02040503050201020203" pitchFamily="18" charset="-78"/>
              </a:rPr>
              <a:t>Redéfinition</a:t>
            </a:r>
            <a:endParaRPr lang="en-US" sz="2400" dirty="0"/>
          </a:p>
        </p:txBody>
      </p:sp>
      <p:sp>
        <p:nvSpPr>
          <p:cNvPr id="28" name="Rectangle 27"/>
          <p:cNvSpPr/>
          <p:nvPr/>
        </p:nvSpPr>
        <p:spPr>
          <a:xfrm>
            <a:off x="4834549" y="3379405"/>
            <a:ext cx="1098378" cy="461665"/>
          </a:xfrm>
          <a:prstGeom prst="rect">
            <a:avLst/>
          </a:prstGeom>
        </p:spPr>
        <p:txBody>
          <a:bodyPr wrap="none">
            <a:spAutoFit/>
          </a:bodyPr>
          <a:lstStyle/>
          <a:p>
            <a:r>
              <a:rPr lang="fr-FR" sz="2400" dirty="0" smtClean="0">
                <a:solidFill>
                  <a:srgbClr val="002060"/>
                </a:solidFill>
                <a:latin typeface="Adobe Arabic" panose="02040503050201020203" pitchFamily="18" charset="-78"/>
                <a:cs typeface="Adobe Arabic" panose="02040503050201020203" pitchFamily="18" charset="-78"/>
              </a:rPr>
              <a:t>Surcharge</a:t>
            </a:r>
            <a:endParaRPr lang="en-US" sz="2400" dirty="0"/>
          </a:p>
        </p:txBody>
      </p:sp>
      <p:sp>
        <p:nvSpPr>
          <p:cNvPr id="29" name="Espace réservé du pied de page 28"/>
          <p:cNvSpPr>
            <a:spLocks noGrp="1"/>
          </p:cNvSpPr>
          <p:nvPr>
            <p:ph type="ftr" sz="quarter" idx="12"/>
          </p:nvPr>
        </p:nvSpPr>
        <p:spPr/>
        <p:txBody>
          <a:bodyPr/>
          <a:lstStyle/>
          <a:p>
            <a:r>
              <a:rPr lang="en-US" smtClean="0"/>
              <a:t>Héritage</a:t>
            </a:r>
            <a:endParaRPr lang="en-US"/>
          </a:p>
        </p:txBody>
      </p:sp>
      <p:sp>
        <p:nvSpPr>
          <p:cNvPr id="30" name="Espace réservé du numéro de diapositive 29"/>
          <p:cNvSpPr>
            <a:spLocks noGrp="1"/>
          </p:cNvSpPr>
          <p:nvPr>
            <p:ph type="sldNum" sz="quarter" idx="11"/>
          </p:nvPr>
        </p:nvSpPr>
        <p:spPr/>
        <p:txBody>
          <a:bodyPr/>
          <a:lstStyle/>
          <a:p>
            <a:fld id="{DB156223-6CBB-4053-8E25-8C4A16887D28}" type="slidenum">
              <a:rPr lang="en-US" smtClean="0"/>
              <a:pPr/>
              <a:t>14</a:t>
            </a:fld>
            <a:endParaRPr lang="en-US"/>
          </a:p>
        </p:txBody>
      </p:sp>
    </p:spTree>
    <p:extLst>
      <p:ext uri="{BB962C8B-B14F-4D97-AF65-F5344CB8AC3E}">
        <p14:creationId xmlns:p14="http://schemas.microsoft.com/office/powerpoint/2010/main" val="8358876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9"/>
          <p:cNvSpPr txBox="1">
            <a:spLocks/>
          </p:cNvSpPr>
          <p:nvPr/>
        </p:nvSpPr>
        <p:spPr>
          <a:xfrm>
            <a:off x="1043038" y="356556"/>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smtClean="0"/>
              <a:t>Redéfinition </a:t>
            </a:r>
            <a:r>
              <a:rPr lang="fr-FR" b="1" kern="0" dirty="0"/>
              <a:t>avec réutilisation</a:t>
            </a:r>
            <a:endParaRPr lang="fr-FR" sz="2600" b="1" kern="0" dirty="0"/>
          </a:p>
        </p:txBody>
      </p:sp>
      <p:sp>
        <p:nvSpPr>
          <p:cNvPr id="4" name="Rectangle 3"/>
          <p:cNvSpPr/>
          <p:nvPr/>
        </p:nvSpPr>
        <p:spPr>
          <a:xfrm>
            <a:off x="791010" y="1366082"/>
            <a:ext cx="7704856" cy="4708981"/>
          </a:xfrm>
          <a:prstGeom prst="rect">
            <a:avLst/>
          </a:prstGeom>
        </p:spPr>
        <p:txBody>
          <a:bodyPr wrap="square">
            <a:spAutoFit/>
          </a:bodyPr>
          <a:lstStyle/>
          <a:p>
            <a:r>
              <a:rPr lang="fr-FR" sz="2400" b="1" dirty="0"/>
              <a:t>Intérêt </a:t>
            </a:r>
          </a:p>
          <a:p>
            <a:pPr marL="800100" lvl="1" indent="-342900" algn="just">
              <a:buFont typeface="Wingdings" panose="05000000000000000000" pitchFamily="2" charset="2"/>
              <a:buChar char="§"/>
            </a:pPr>
            <a:r>
              <a:rPr lang="fr-FR" sz="2100" dirty="0" smtClean="0">
                <a:latin typeface="Calibri" panose="020F0502020204030204" pitchFamily="34" charset="0"/>
              </a:rPr>
              <a:t>La </a:t>
            </a:r>
            <a:r>
              <a:rPr lang="fr-FR" sz="2100" dirty="0">
                <a:latin typeface="Calibri" panose="020F0502020204030204" pitchFamily="34" charset="0"/>
              </a:rPr>
              <a:t>redéfinition d’une méthode cache le code de la méthode </a:t>
            </a:r>
            <a:r>
              <a:rPr lang="fr-FR" sz="2100" dirty="0" smtClean="0">
                <a:latin typeface="Calibri" panose="020F0502020204030204" pitchFamily="34" charset="0"/>
              </a:rPr>
              <a:t>héritée. Réutiliser </a:t>
            </a:r>
            <a:r>
              <a:rPr lang="fr-FR" sz="2100" dirty="0">
                <a:latin typeface="Calibri" panose="020F0502020204030204" pitchFamily="34" charset="0"/>
              </a:rPr>
              <a:t>le code de la méthode hérité par le mot-clé </a:t>
            </a:r>
            <a:r>
              <a:rPr lang="fr-FR" sz="2100" b="1" dirty="0" smtClean="0">
                <a:latin typeface="Calibri" panose="020F0502020204030204" pitchFamily="34" charset="0"/>
              </a:rPr>
              <a:t>super. </a:t>
            </a:r>
          </a:p>
          <a:p>
            <a:pPr marL="800100" lvl="1" indent="-342900" algn="just">
              <a:buFont typeface="Wingdings" panose="05000000000000000000" pitchFamily="2" charset="2"/>
              <a:buChar char="§"/>
            </a:pPr>
            <a:r>
              <a:rPr lang="fr-FR" sz="2100" dirty="0" smtClean="0">
                <a:latin typeface="Calibri" panose="020F0502020204030204" pitchFamily="34" charset="0"/>
              </a:rPr>
              <a:t>super </a:t>
            </a:r>
            <a:r>
              <a:rPr lang="fr-FR" sz="2100" dirty="0">
                <a:latin typeface="Calibri" panose="020F0502020204030204" pitchFamily="34" charset="0"/>
              </a:rPr>
              <a:t>permet ainsi la désignation explicite de </a:t>
            </a:r>
            <a:r>
              <a:rPr lang="fr-FR" sz="2100" dirty="0" smtClean="0">
                <a:latin typeface="Calibri" panose="020F0502020204030204" pitchFamily="34" charset="0"/>
              </a:rPr>
              <a:t>l’instance d’une classe </a:t>
            </a:r>
            <a:r>
              <a:rPr lang="fr-FR" sz="2100" dirty="0">
                <a:latin typeface="Calibri" panose="020F0502020204030204" pitchFamily="34" charset="0"/>
              </a:rPr>
              <a:t>dont le type est celui de la classe </a:t>
            </a:r>
            <a:r>
              <a:rPr lang="fr-FR" sz="2100" dirty="0" smtClean="0">
                <a:latin typeface="Calibri" panose="020F0502020204030204" pitchFamily="34" charset="0"/>
              </a:rPr>
              <a:t>mère.</a:t>
            </a:r>
            <a:endParaRPr lang="fr-FR" sz="2100" dirty="0">
              <a:latin typeface="Calibri" panose="020F0502020204030204" pitchFamily="34" charset="0"/>
            </a:endParaRPr>
          </a:p>
          <a:p>
            <a:pPr marL="800100" lvl="1" indent="-342900" algn="just">
              <a:buFont typeface="Wingdings" panose="05000000000000000000" pitchFamily="2" charset="2"/>
              <a:buChar char="§"/>
            </a:pPr>
            <a:r>
              <a:rPr lang="fr-FR" sz="2100" dirty="0" smtClean="0">
                <a:latin typeface="Calibri" panose="020F0502020204030204" pitchFamily="34" charset="0"/>
              </a:rPr>
              <a:t>Accès </a:t>
            </a:r>
            <a:r>
              <a:rPr lang="fr-FR" sz="2100" dirty="0">
                <a:latin typeface="Calibri" panose="020F0502020204030204" pitchFamily="34" charset="0"/>
              </a:rPr>
              <a:t>aux attributs et méthodes redéfinies par la classe courante </a:t>
            </a:r>
            <a:r>
              <a:rPr lang="fr-FR" sz="2100" dirty="0" smtClean="0">
                <a:latin typeface="Calibri" panose="020F0502020204030204" pitchFamily="34" charset="0"/>
              </a:rPr>
              <a:t>  mais </a:t>
            </a:r>
            <a:r>
              <a:rPr lang="fr-FR" sz="2100" dirty="0">
                <a:latin typeface="Calibri" panose="020F0502020204030204" pitchFamily="34" charset="0"/>
              </a:rPr>
              <a:t>que l’on désire </a:t>
            </a:r>
            <a:r>
              <a:rPr lang="fr-FR" sz="2100" dirty="0" smtClean="0">
                <a:latin typeface="Calibri" panose="020F0502020204030204" pitchFamily="34" charset="0"/>
              </a:rPr>
              <a:t>utiliser.</a:t>
            </a:r>
          </a:p>
          <a:p>
            <a:pPr algn="ctr"/>
            <a:endParaRPr lang="fr-FR" sz="2100" b="1" i="1" dirty="0" smtClean="0">
              <a:latin typeface="Calibri" panose="020F0502020204030204" pitchFamily="34" charset="0"/>
            </a:endParaRPr>
          </a:p>
          <a:p>
            <a:pPr algn="ctr"/>
            <a:r>
              <a:rPr lang="fr-FR" sz="2100" b="1" i="1" dirty="0" err="1" smtClean="0">
                <a:solidFill>
                  <a:schemeClr val="bg1">
                    <a:lumMod val="95000"/>
                    <a:lumOff val="5000"/>
                  </a:schemeClr>
                </a:solidFill>
                <a:latin typeface="Calibri" panose="020F0502020204030204" pitchFamily="34" charset="0"/>
              </a:rPr>
              <a:t>super.</a:t>
            </a:r>
            <a:r>
              <a:rPr lang="fr-FR" sz="2100" dirty="0" err="1" smtClean="0">
                <a:solidFill>
                  <a:schemeClr val="bg1">
                    <a:lumMod val="95000"/>
                    <a:lumOff val="5000"/>
                  </a:schemeClr>
                </a:solidFill>
                <a:latin typeface="Calibri" panose="020F0502020204030204" pitchFamily="34" charset="0"/>
              </a:rPr>
              <a:t>nomSuperClasseMethodeAppelee</a:t>
            </a:r>
            <a:r>
              <a:rPr lang="fr-FR" sz="2100" dirty="0" smtClean="0">
                <a:solidFill>
                  <a:schemeClr val="bg1">
                    <a:lumMod val="95000"/>
                    <a:lumOff val="5000"/>
                  </a:schemeClr>
                </a:solidFill>
                <a:latin typeface="Calibri" panose="020F0502020204030204" pitchFamily="34" charset="0"/>
              </a:rPr>
              <a:t>(...)</a:t>
            </a:r>
          </a:p>
          <a:p>
            <a:pPr algn="ctr"/>
            <a:endParaRPr lang="fr-FR" sz="2100" b="1" i="1" dirty="0">
              <a:latin typeface="Calibri" panose="020F0502020204030204" pitchFamily="34" charset="0"/>
            </a:endParaRPr>
          </a:p>
          <a:p>
            <a:pPr algn="just"/>
            <a:r>
              <a:rPr lang="fr-FR" sz="2400" b="1" dirty="0" smtClean="0">
                <a:latin typeface="Calibri" panose="020F0502020204030204" pitchFamily="34" charset="0"/>
              </a:rPr>
              <a:t> Exemple </a:t>
            </a:r>
            <a:r>
              <a:rPr lang="fr-FR" sz="2400" b="1" dirty="0">
                <a:latin typeface="Calibri" panose="020F0502020204030204" pitchFamily="34" charset="0"/>
              </a:rPr>
              <a:t>de la Voiture : les limites à résoudre</a:t>
            </a:r>
          </a:p>
          <a:p>
            <a:pPr marL="800100" lvl="1" indent="-342900" algn="just">
              <a:buFont typeface="Wingdings" panose="05000000000000000000" pitchFamily="2" charset="2"/>
              <a:buChar char="§"/>
            </a:pPr>
            <a:r>
              <a:rPr lang="fr-FR" sz="2100" dirty="0" smtClean="0">
                <a:latin typeface="Calibri" panose="020F0502020204030204" pitchFamily="34" charset="0"/>
              </a:rPr>
              <a:t>L’appel </a:t>
            </a:r>
            <a:r>
              <a:rPr lang="fr-FR" sz="2100" dirty="0">
                <a:latin typeface="Calibri" panose="020F0502020204030204" pitchFamily="34" charset="0"/>
              </a:rPr>
              <a:t>à la méthode </a:t>
            </a:r>
            <a:r>
              <a:rPr lang="fr-FR" sz="2100" dirty="0" err="1">
                <a:latin typeface="Calibri" panose="020F0502020204030204" pitchFamily="34" charset="0"/>
              </a:rPr>
              <a:t>demarre</a:t>
            </a:r>
            <a:r>
              <a:rPr lang="fr-FR" sz="2100" dirty="0">
                <a:latin typeface="Calibri" panose="020F0502020204030204" pitchFamily="34" charset="0"/>
              </a:rPr>
              <a:t> de </a:t>
            </a:r>
            <a:r>
              <a:rPr lang="fr-FR" sz="2100" dirty="0" err="1">
                <a:latin typeface="Calibri" panose="020F0502020204030204" pitchFamily="34" charset="0"/>
              </a:rPr>
              <a:t>VoitureElectrique</a:t>
            </a:r>
            <a:r>
              <a:rPr lang="fr-FR" sz="2100" dirty="0">
                <a:latin typeface="Calibri" panose="020F0502020204030204" pitchFamily="34" charset="0"/>
              </a:rPr>
              <a:t> ne modifie </a:t>
            </a:r>
            <a:r>
              <a:rPr lang="fr-FR" sz="2100" dirty="0" smtClean="0">
                <a:latin typeface="Calibri" panose="020F0502020204030204" pitchFamily="34" charset="0"/>
              </a:rPr>
              <a:t>que l’attribut disjoncteur</a:t>
            </a:r>
            <a:endParaRPr lang="fr-FR" sz="2100" dirty="0">
              <a:latin typeface="Calibri" panose="020F0502020204030204" pitchFamily="34" charset="0"/>
            </a:endParaRPr>
          </a:p>
        </p:txBody>
      </p:sp>
      <p:sp>
        <p:nvSpPr>
          <p:cNvPr id="2" name="Espace réservé du pied de page 1"/>
          <p:cNvSpPr>
            <a:spLocks noGrp="1"/>
          </p:cNvSpPr>
          <p:nvPr>
            <p:ph type="ftr" sz="quarter" idx="12"/>
          </p:nvPr>
        </p:nvSpPr>
        <p:spPr/>
        <p:txBody>
          <a:bodyPr/>
          <a:lstStyle/>
          <a:p>
            <a:r>
              <a:rPr lang="en-US" smtClean="0"/>
              <a:t>Héritage</a:t>
            </a:r>
            <a:endParaRPr lang="en-US"/>
          </a:p>
        </p:txBody>
      </p:sp>
      <p:sp>
        <p:nvSpPr>
          <p:cNvPr id="3" name="Espace réservé du numéro de diapositive 2"/>
          <p:cNvSpPr>
            <a:spLocks noGrp="1"/>
          </p:cNvSpPr>
          <p:nvPr>
            <p:ph type="sldNum" sz="quarter" idx="11"/>
          </p:nvPr>
        </p:nvSpPr>
        <p:spPr/>
        <p:txBody>
          <a:bodyPr/>
          <a:lstStyle/>
          <a:p>
            <a:fld id="{DB156223-6CBB-4053-8E25-8C4A16887D28}" type="slidenum">
              <a:rPr lang="en-US" smtClean="0"/>
              <a:pPr/>
              <a:t>15</a:t>
            </a:fld>
            <a:endParaRPr lang="en-US"/>
          </a:p>
        </p:txBody>
      </p:sp>
    </p:spTree>
    <p:extLst>
      <p:ext uri="{BB962C8B-B14F-4D97-AF65-F5344CB8AC3E}">
        <p14:creationId xmlns:p14="http://schemas.microsoft.com/office/powerpoint/2010/main" val="25415299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DB156223-6CBB-4053-8E25-8C4A16887D28}" type="slidenum">
              <a:rPr lang="en-US" smtClean="0"/>
              <a:pPr/>
              <a:t>16</a:t>
            </a:fld>
            <a:endParaRPr lang="en-US"/>
          </a:p>
        </p:txBody>
      </p:sp>
      <p:sp>
        <p:nvSpPr>
          <p:cNvPr id="4" name="Rectangle 3"/>
          <p:cNvSpPr/>
          <p:nvPr/>
        </p:nvSpPr>
        <p:spPr>
          <a:xfrm>
            <a:off x="323528" y="1305342"/>
            <a:ext cx="8352928" cy="5032147"/>
          </a:xfrm>
          <a:prstGeom prst="rect">
            <a:avLst/>
          </a:prstGeom>
        </p:spPr>
        <p:txBody>
          <a:bodyPr wrap="square">
            <a:spAutoFit/>
          </a:bodyPr>
          <a:lstStyle/>
          <a:p>
            <a:r>
              <a:rPr lang="fr-FR" sz="2200" dirty="0">
                <a:latin typeface="Calibri" panose="020F0502020204030204" pitchFamily="34" charset="0"/>
              </a:rPr>
              <a:t>Possibilité comme les méthodes de réutiliser le code des </a:t>
            </a:r>
            <a:r>
              <a:rPr lang="fr-FR" sz="2200" dirty="0" smtClean="0">
                <a:latin typeface="Calibri" panose="020F0502020204030204" pitchFamily="34" charset="0"/>
              </a:rPr>
              <a:t>constructeurs </a:t>
            </a:r>
            <a:r>
              <a:rPr lang="fr-FR" sz="2200" dirty="0">
                <a:latin typeface="Calibri" panose="020F0502020204030204" pitchFamily="34" charset="0"/>
              </a:rPr>
              <a:t>de la </a:t>
            </a:r>
            <a:r>
              <a:rPr lang="fr-FR" sz="2200" dirty="0" err="1">
                <a:latin typeface="Calibri" panose="020F0502020204030204" pitchFamily="34" charset="0"/>
              </a:rPr>
              <a:t>super-classe</a:t>
            </a:r>
            <a:endParaRPr lang="fr-FR" sz="2200" dirty="0">
              <a:latin typeface="Calibri" panose="020F0502020204030204" pitchFamily="34" charset="0"/>
            </a:endParaRPr>
          </a:p>
          <a:p>
            <a:pPr marL="800100" lvl="1" indent="-342900">
              <a:buFont typeface="Wingdings" panose="05000000000000000000" pitchFamily="2" charset="2"/>
              <a:buChar char="§"/>
            </a:pPr>
            <a:r>
              <a:rPr lang="fr-FR" sz="2200" dirty="0" smtClean="0">
                <a:latin typeface="Calibri" panose="020F0502020204030204" pitchFamily="34" charset="0"/>
              </a:rPr>
              <a:t>Appel </a:t>
            </a:r>
            <a:r>
              <a:rPr lang="fr-FR" sz="2200" dirty="0">
                <a:latin typeface="Calibri" panose="020F0502020204030204" pitchFamily="34" charset="0"/>
              </a:rPr>
              <a:t>explicite d’un constructeur de la classe </a:t>
            </a:r>
            <a:r>
              <a:rPr lang="fr-FR" sz="2200" dirty="0" smtClean="0">
                <a:latin typeface="Calibri" panose="020F0502020204030204" pitchFamily="34" charset="0"/>
              </a:rPr>
              <a:t>mère à l’intérieur </a:t>
            </a:r>
            <a:r>
              <a:rPr lang="fr-FR" sz="2200" dirty="0">
                <a:latin typeface="Calibri" panose="020F0502020204030204" pitchFamily="34" charset="0"/>
              </a:rPr>
              <a:t>d’un constructeur de la classe fille </a:t>
            </a:r>
            <a:endParaRPr lang="fr-FR" sz="2200" dirty="0" smtClean="0">
              <a:latin typeface="Calibri" panose="020F0502020204030204" pitchFamily="34" charset="0"/>
            </a:endParaRPr>
          </a:p>
          <a:p>
            <a:pPr marL="342900" indent="-342900">
              <a:buFont typeface="Wingdings" panose="05000000000000000000" pitchFamily="2" charset="2"/>
              <a:buChar char="§"/>
            </a:pPr>
            <a:endParaRPr lang="fr-FR" sz="2200" dirty="0">
              <a:latin typeface="Calibri" panose="020F0502020204030204" pitchFamily="34" charset="0"/>
            </a:endParaRPr>
          </a:p>
          <a:p>
            <a:pPr marL="800100" lvl="1" indent="-342900">
              <a:buFont typeface="Wingdings" panose="05000000000000000000" pitchFamily="2" charset="2"/>
              <a:buChar char="§"/>
            </a:pPr>
            <a:r>
              <a:rPr lang="fr-FR" sz="2200" dirty="0" smtClean="0">
                <a:latin typeface="Calibri" panose="020F0502020204030204" pitchFamily="34" charset="0"/>
              </a:rPr>
              <a:t>Utilise </a:t>
            </a:r>
            <a:r>
              <a:rPr lang="fr-FR" sz="2200" dirty="0">
                <a:latin typeface="Calibri" panose="020F0502020204030204" pitchFamily="34" charset="0"/>
              </a:rPr>
              <a:t>le mot-clé </a:t>
            </a:r>
            <a:r>
              <a:rPr lang="fr-FR" sz="2200" dirty="0" smtClean="0">
                <a:latin typeface="Calibri" panose="020F0502020204030204" pitchFamily="34" charset="0"/>
              </a:rPr>
              <a:t>super</a:t>
            </a:r>
          </a:p>
          <a:p>
            <a:pPr marL="800100" lvl="1" indent="-342900">
              <a:buFont typeface="Wingdings" panose="05000000000000000000" pitchFamily="2" charset="2"/>
              <a:buChar char="§"/>
            </a:pPr>
            <a:endParaRPr lang="fr-FR" sz="2200" dirty="0">
              <a:latin typeface="Calibri" panose="020F0502020204030204" pitchFamily="34" charset="0"/>
            </a:endParaRPr>
          </a:p>
          <a:p>
            <a:pPr lvl="1"/>
            <a:endParaRPr lang="fr-FR" sz="2200" dirty="0" smtClean="0">
              <a:latin typeface="Calibri" panose="020F0502020204030204" pitchFamily="34" charset="0"/>
            </a:endParaRPr>
          </a:p>
          <a:p>
            <a:pPr lvl="1"/>
            <a:endParaRPr lang="fr-FR" sz="2200" dirty="0" smtClean="0">
              <a:latin typeface="Calibri" panose="020F0502020204030204" pitchFamily="34" charset="0"/>
            </a:endParaRPr>
          </a:p>
          <a:p>
            <a:pPr marL="285750" indent="-285750">
              <a:buFontTx/>
              <a:buChar char="-"/>
            </a:pPr>
            <a:endParaRPr lang="fr-FR" sz="2100" dirty="0" smtClean="0">
              <a:latin typeface="Calibri" panose="020F0502020204030204" pitchFamily="34" charset="0"/>
            </a:endParaRPr>
          </a:p>
          <a:p>
            <a:pPr algn="ctr"/>
            <a:r>
              <a:rPr lang="fr-FR" sz="2100" b="1" dirty="0" smtClean="0">
                <a:solidFill>
                  <a:schemeClr val="bg1"/>
                </a:solidFill>
                <a:latin typeface="Calibri" panose="020F0502020204030204" pitchFamily="34" charset="0"/>
              </a:rPr>
              <a:t>super(paramètres </a:t>
            </a:r>
            <a:r>
              <a:rPr lang="fr-FR" sz="2100" b="1" dirty="0">
                <a:solidFill>
                  <a:schemeClr val="bg1"/>
                </a:solidFill>
                <a:latin typeface="Calibri" panose="020F0502020204030204" pitchFamily="34" charset="0"/>
              </a:rPr>
              <a:t>du constructeur</a:t>
            </a:r>
            <a:r>
              <a:rPr lang="fr-FR" sz="2100" b="1" dirty="0" smtClean="0">
                <a:solidFill>
                  <a:schemeClr val="bg1"/>
                </a:solidFill>
                <a:latin typeface="Calibri" panose="020F0502020204030204" pitchFamily="34" charset="0"/>
              </a:rPr>
              <a:t>);</a:t>
            </a:r>
            <a:endParaRPr lang="fr-FR" sz="2100" b="1" dirty="0">
              <a:solidFill>
                <a:schemeClr val="bg1"/>
              </a:solidFill>
              <a:latin typeface="Calibri" panose="020F0502020204030204" pitchFamily="34" charset="0"/>
            </a:endParaRPr>
          </a:p>
          <a:p>
            <a:pPr marL="285750" indent="-285750">
              <a:buFontTx/>
              <a:buChar char="-"/>
            </a:pPr>
            <a:endParaRPr lang="fr-FR" sz="2100" b="1" dirty="0">
              <a:solidFill>
                <a:schemeClr val="bg1"/>
              </a:solidFill>
              <a:latin typeface="Calibri" panose="020F0502020204030204" pitchFamily="34" charset="0"/>
            </a:endParaRPr>
          </a:p>
          <a:p>
            <a:pPr marL="342900" indent="-342900">
              <a:buFont typeface="Wingdings" panose="05000000000000000000" pitchFamily="2" charset="2"/>
              <a:buChar char="§"/>
            </a:pPr>
            <a:r>
              <a:rPr lang="fr-FR" sz="2100" dirty="0" smtClean="0">
                <a:latin typeface="Calibri" panose="020F0502020204030204" pitchFamily="34" charset="0"/>
              </a:rPr>
              <a:t>Appel </a:t>
            </a:r>
            <a:r>
              <a:rPr lang="fr-FR" sz="2100" dirty="0">
                <a:latin typeface="Calibri" panose="020F0502020204030204" pitchFamily="34" charset="0"/>
              </a:rPr>
              <a:t>implicite d'un constructeur de la classe </a:t>
            </a:r>
            <a:r>
              <a:rPr lang="fr-FR" sz="2100" dirty="0" smtClean="0">
                <a:latin typeface="Calibri" panose="020F0502020204030204" pitchFamily="34" charset="0"/>
              </a:rPr>
              <a:t>mère est effectué </a:t>
            </a:r>
            <a:r>
              <a:rPr lang="fr-FR" sz="2100" dirty="0">
                <a:latin typeface="Calibri" panose="020F0502020204030204" pitchFamily="34" charset="0"/>
              </a:rPr>
              <a:t>quand il n'existe pas d'appel explicite. Java insère </a:t>
            </a:r>
            <a:r>
              <a:rPr lang="fr-FR" sz="2100" dirty="0" smtClean="0">
                <a:latin typeface="Calibri" panose="020F0502020204030204" pitchFamily="34" charset="0"/>
              </a:rPr>
              <a:t>implicitement </a:t>
            </a:r>
            <a:r>
              <a:rPr lang="fr-FR" sz="2100" dirty="0">
                <a:latin typeface="Calibri" panose="020F0502020204030204" pitchFamily="34" charset="0"/>
              </a:rPr>
              <a:t>l'appel super</a:t>
            </a:r>
            <a:r>
              <a:rPr lang="fr-FR" sz="2100" dirty="0" smtClean="0">
                <a:latin typeface="Calibri" panose="020F0502020204030204" pitchFamily="34" charset="0"/>
              </a:rPr>
              <a:t>()</a:t>
            </a:r>
            <a:endParaRPr lang="fr-FR" dirty="0" smtClean="0"/>
          </a:p>
          <a:p>
            <a:endParaRPr lang="fr-FR" dirty="0" smtClean="0">
              <a:solidFill>
                <a:schemeClr val="bg1"/>
              </a:solidFill>
            </a:endParaRPr>
          </a:p>
        </p:txBody>
      </p:sp>
      <p:sp>
        <p:nvSpPr>
          <p:cNvPr id="5" name="Rectangle 4"/>
          <p:cNvSpPr/>
          <p:nvPr/>
        </p:nvSpPr>
        <p:spPr>
          <a:xfrm>
            <a:off x="4166778" y="2924944"/>
            <a:ext cx="4474604" cy="144016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2000" dirty="0">
                <a:solidFill>
                  <a:srgbClr val="002060"/>
                </a:solidFill>
              </a:rPr>
              <a:t>L’appel au constructeur de la superclasse doit se faire absolument en </a:t>
            </a:r>
            <a:r>
              <a:rPr lang="fr-FR" sz="2000" dirty="0" smtClean="0">
                <a:solidFill>
                  <a:srgbClr val="002060"/>
                </a:solidFill>
              </a:rPr>
              <a:t>première </a:t>
            </a:r>
            <a:r>
              <a:rPr lang="fr-FR" sz="2000" dirty="0">
                <a:solidFill>
                  <a:srgbClr val="002060"/>
                </a:solidFill>
              </a:rPr>
              <a:t>instruction</a:t>
            </a:r>
          </a:p>
        </p:txBody>
      </p:sp>
      <p:sp>
        <p:nvSpPr>
          <p:cNvPr id="6" name="Titre 1"/>
          <p:cNvSpPr>
            <a:spLocks noGrp="1"/>
          </p:cNvSpPr>
          <p:nvPr>
            <p:ph type="title"/>
          </p:nvPr>
        </p:nvSpPr>
        <p:spPr>
          <a:xfrm>
            <a:off x="530664" y="188640"/>
            <a:ext cx="7997820" cy="987065"/>
          </a:xfrm>
          <a:solidFill>
            <a:srgbClr val="002060"/>
          </a:solidFill>
        </p:spPr>
        <p:txBody>
          <a:bodyPr vert="horz" lIns="91440" tIns="45720" rIns="91440" bIns="45720" rtlCol="0" anchor="t">
            <a:normAutofit fontScale="90000"/>
          </a:bodyPr>
          <a:lstStyle/>
          <a:p>
            <a:r>
              <a:rPr lang="fr-FR" sz="4400" dirty="0" smtClean="0"/>
              <a:t>Héritage </a:t>
            </a:r>
            <a:r>
              <a:rPr lang="fr-FR" sz="4400" smtClean="0"/>
              <a:t>et construction(1/6)      </a:t>
            </a:r>
            <a:r>
              <a:rPr lang="fr-FR" sz="2400" dirty="0"/>
              <a:t/>
            </a:r>
            <a:br>
              <a:rPr lang="fr-FR" sz="2400" dirty="0"/>
            </a:br>
            <a:endParaRPr lang="fr-FR" sz="2400" dirty="0"/>
          </a:p>
        </p:txBody>
      </p:sp>
      <p:sp>
        <p:nvSpPr>
          <p:cNvPr id="2" name="Espace réservé du pied de page 1"/>
          <p:cNvSpPr>
            <a:spLocks noGrp="1"/>
          </p:cNvSpPr>
          <p:nvPr>
            <p:ph type="ftr" sz="quarter" idx="12"/>
          </p:nvPr>
        </p:nvSpPr>
        <p:spPr/>
        <p:txBody>
          <a:bodyPr/>
          <a:lstStyle/>
          <a:p>
            <a:r>
              <a:rPr lang="en-US" smtClean="0"/>
              <a:t>Héritage</a:t>
            </a:r>
            <a:endParaRPr lang="en-US"/>
          </a:p>
        </p:txBody>
      </p:sp>
    </p:spTree>
    <p:extLst>
      <p:ext uri="{BB962C8B-B14F-4D97-AF65-F5344CB8AC3E}">
        <p14:creationId xmlns:p14="http://schemas.microsoft.com/office/powerpoint/2010/main" val="15952071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2612" y="476672"/>
            <a:ext cx="7997820" cy="987065"/>
          </a:xfrm>
          <a:solidFill>
            <a:srgbClr val="002060"/>
          </a:solidFill>
        </p:spPr>
        <p:txBody>
          <a:bodyPr vert="horz" lIns="91440" tIns="45720" rIns="91440" bIns="45720" rtlCol="0" anchor="t">
            <a:normAutofit fontScale="90000"/>
          </a:bodyPr>
          <a:lstStyle/>
          <a:p>
            <a:r>
              <a:rPr lang="fr-FR" sz="4400" dirty="0" smtClean="0"/>
              <a:t>Héritage et construction(2/6)      </a:t>
            </a:r>
            <a:r>
              <a:rPr lang="fr-FR" sz="2400" dirty="0"/>
              <a:t/>
            </a:r>
            <a:br>
              <a:rPr lang="fr-FR" sz="2400" dirty="0"/>
            </a:br>
            <a:endParaRPr lang="fr-FR" sz="2400" dirty="0"/>
          </a:p>
        </p:txBody>
      </p:sp>
      <p:sp>
        <p:nvSpPr>
          <p:cNvPr id="7" name="Rectangle 6"/>
          <p:cNvSpPr/>
          <p:nvPr/>
        </p:nvSpPr>
        <p:spPr>
          <a:xfrm>
            <a:off x="594424" y="2364550"/>
            <a:ext cx="8177962" cy="35044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600" b="1" dirty="0" smtClean="0">
                <a:solidFill>
                  <a:srgbClr val="C00000"/>
                </a:solidFill>
              </a:rPr>
              <a:t>public </a:t>
            </a:r>
            <a:r>
              <a:rPr lang="fr-FR" sz="1600" b="1" dirty="0">
                <a:solidFill>
                  <a:srgbClr val="C00000"/>
                </a:solidFill>
              </a:rPr>
              <a:t>class </a:t>
            </a:r>
            <a:r>
              <a:rPr lang="fr-FR" sz="1600" dirty="0" err="1" smtClean="0"/>
              <a:t>VoitureElectrique</a:t>
            </a:r>
            <a:r>
              <a:rPr lang="fr-FR" sz="1600" dirty="0" smtClean="0"/>
              <a:t> </a:t>
            </a:r>
            <a:r>
              <a:rPr lang="fr-FR" sz="1600" b="1" dirty="0" err="1" smtClean="0"/>
              <a:t>extends</a:t>
            </a:r>
            <a:r>
              <a:rPr lang="fr-FR" sz="1600" b="1" dirty="0" smtClean="0"/>
              <a:t> </a:t>
            </a:r>
            <a:r>
              <a:rPr lang="fr-FR" sz="1600" dirty="0" smtClean="0"/>
              <a:t>Voiture{</a:t>
            </a:r>
            <a:endParaRPr lang="fr-FR" sz="1600" dirty="0"/>
          </a:p>
          <a:p>
            <a:endParaRPr lang="pt-BR" sz="1600" dirty="0"/>
          </a:p>
          <a:p>
            <a:r>
              <a:rPr lang="pt-BR" sz="1600" b="1" dirty="0" smtClean="0">
                <a:solidFill>
                  <a:srgbClr val="C00000"/>
                </a:solidFill>
              </a:rPr>
              <a:t>	public </a:t>
            </a:r>
            <a:r>
              <a:rPr lang="pt-BR" sz="1600" dirty="0">
                <a:solidFill>
                  <a:schemeClr val="bg1"/>
                </a:solidFill>
              </a:rPr>
              <a:t>VoitureElectrique</a:t>
            </a:r>
            <a:r>
              <a:rPr lang="pt-BR" sz="1600" dirty="0"/>
              <a:t>( int puissance, boolean estDemarer, float vitesse) </a:t>
            </a:r>
            <a:r>
              <a:rPr lang="pt-BR" sz="1600" dirty="0" smtClean="0"/>
              <a:t>{</a:t>
            </a:r>
          </a:p>
          <a:p>
            <a:endParaRPr lang="pt-BR" sz="1600" dirty="0"/>
          </a:p>
          <a:p>
            <a:r>
              <a:rPr lang="pt-BR" sz="1600" b="1" dirty="0" smtClean="0">
                <a:solidFill>
                  <a:srgbClr val="FF4747"/>
                </a:solidFill>
              </a:rPr>
              <a:t>		super</a:t>
            </a:r>
            <a:r>
              <a:rPr lang="pt-BR" sz="1600" dirty="0" smtClean="0">
                <a:solidFill>
                  <a:srgbClr val="FF4747"/>
                </a:solidFill>
              </a:rPr>
              <a:t>(puissance</a:t>
            </a:r>
            <a:r>
              <a:rPr lang="pt-BR" sz="1600" dirty="0">
                <a:solidFill>
                  <a:srgbClr val="FF4747"/>
                </a:solidFill>
              </a:rPr>
              <a:t>, estDemarer,vitesse) </a:t>
            </a:r>
            <a:r>
              <a:rPr lang="pt-BR" sz="1600" dirty="0"/>
              <a:t>;</a:t>
            </a:r>
          </a:p>
          <a:p>
            <a:r>
              <a:rPr lang="pt-BR" sz="1600" dirty="0"/>
              <a:t>	</a:t>
            </a:r>
            <a:endParaRPr lang="pt-BR" sz="1600" dirty="0" smtClean="0"/>
          </a:p>
          <a:p>
            <a:r>
              <a:rPr lang="fr-FR" sz="1600" dirty="0" smtClean="0"/>
              <a:t>	}</a:t>
            </a:r>
          </a:p>
          <a:p>
            <a:endParaRPr lang="fr-FR" sz="1600" dirty="0"/>
          </a:p>
          <a:p>
            <a:r>
              <a:rPr lang="pt-BR" sz="1600" b="1" dirty="0" smtClean="0"/>
              <a:t>	public  </a:t>
            </a:r>
            <a:r>
              <a:rPr lang="pt-BR" sz="1600" b="1" dirty="0"/>
              <a:t>Voiture</a:t>
            </a:r>
            <a:r>
              <a:rPr lang="pt-BR" sz="1600" dirty="0"/>
              <a:t>( String unNom) </a:t>
            </a:r>
            <a:r>
              <a:rPr lang="pt-BR" sz="1600" dirty="0" smtClean="0"/>
              <a:t>{</a:t>
            </a:r>
          </a:p>
          <a:p>
            <a:endParaRPr lang="pt-BR" sz="1600" dirty="0"/>
          </a:p>
          <a:p>
            <a:r>
              <a:rPr lang="pt-BR" sz="1600" b="1" dirty="0" smtClean="0"/>
              <a:t>		this </a:t>
            </a:r>
            <a:r>
              <a:rPr lang="pt-BR" sz="1600" b="1" dirty="0"/>
              <a:t>(</a:t>
            </a:r>
            <a:r>
              <a:rPr lang="pt-BR" sz="1600" dirty="0">
                <a:solidFill>
                  <a:schemeClr val="bg1"/>
                </a:solidFill>
              </a:rPr>
              <a:t>puissance, estDemarer,vitesse) </a:t>
            </a:r>
            <a:r>
              <a:rPr lang="pt-BR" sz="1600" dirty="0" smtClean="0">
                <a:solidFill>
                  <a:schemeClr val="bg1"/>
                </a:solidFill>
              </a:rPr>
              <a:t>;</a:t>
            </a:r>
          </a:p>
          <a:p>
            <a:endParaRPr lang="pt-BR" sz="1600" dirty="0" smtClean="0">
              <a:solidFill>
                <a:schemeClr val="bg1"/>
              </a:solidFill>
            </a:endParaRPr>
          </a:p>
          <a:p>
            <a:r>
              <a:rPr lang="pt-BR" sz="1600" dirty="0">
                <a:solidFill>
                  <a:schemeClr val="bg1"/>
                </a:solidFill>
              </a:rPr>
              <a:t>	</a:t>
            </a:r>
            <a:r>
              <a:rPr lang="fr-FR" sz="1600" dirty="0" smtClean="0"/>
              <a:t>}</a:t>
            </a:r>
          </a:p>
          <a:p>
            <a:r>
              <a:rPr lang="fr-FR" sz="1600" dirty="0" smtClean="0"/>
              <a:t>}</a:t>
            </a:r>
            <a:endParaRPr lang="fr-FR" sz="1600" dirty="0"/>
          </a:p>
        </p:txBody>
      </p:sp>
      <p:sp>
        <p:nvSpPr>
          <p:cNvPr id="4" name="Rectangle 3"/>
          <p:cNvSpPr/>
          <p:nvPr/>
        </p:nvSpPr>
        <p:spPr>
          <a:xfrm>
            <a:off x="544606" y="1602648"/>
            <a:ext cx="8177962" cy="646331"/>
          </a:xfrm>
          <a:prstGeom prst="rect">
            <a:avLst/>
          </a:prstGeom>
        </p:spPr>
        <p:txBody>
          <a:bodyPr wrap="square">
            <a:spAutoFit/>
          </a:bodyPr>
          <a:lstStyle/>
          <a:p>
            <a:r>
              <a:rPr lang="fr-FR" dirty="0"/>
              <a:t>Pour initialiser les attributs hérités, le constructeur d’une </a:t>
            </a:r>
            <a:r>
              <a:rPr lang="fr-FR" dirty="0" smtClean="0"/>
              <a:t>classe peut </a:t>
            </a:r>
            <a:r>
              <a:rPr lang="fr-FR" dirty="0"/>
              <a:t>invoquer un des constructeurs de la classe mère à l’aide </a:t>
            </a:r>
            <a:r>
              <a:rPr lang="fr-FR" dirty="0" smtClean="0"/>
              <a:t>du mot-clé </a:t>
            </a:r>
            <a:r>
              <a:rPr lang="fr-FR" b="1" dirty="0"/>
              <a:t>super</a:t>
            </a:r>
            <a:r>
              <a:rPr lang="fr-FR" dirty="0"/>
              <a:t>.</a:t>
            </a:r>
          </a:p>
        </p:txBody>
      </p:sp>
      <p:sp>
        <p:nvSpPr>
          <p:cNvPr id="8" name="Rectangle 7"/>
          <p:cNvSpPr/>
          <p:nvPr/>
        </p:nvSpPr>
        <p:spPr>
          <a:xfrm>
            <a:off x="6156176" y="3225023"/>
            <a:ext cx="2407214"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BR" sz="1600" i="1" dirty="0">
                <a:solidFill>
                  <a:srgbClr val="C00000"/>
                </a:solidFill>
              </a:rPr>
              <a:t> </a:t>
            </a:r>
            <a:r>
              <a:rPr lang="pt-BR" sz="1600" b="1" i="1" dirty="0" smtClean="0">
                <a:solidFill>
                  <a:srgbClr val="C00000"/>
                </a:solidFill>
              </a:rPr>
              <a:t>super </a:t>
            </a:r>
            <a:r>
              <a:rPr lang="pt-BR" sz="1600" b="1" i="1" dirty="0">
                <a:solidFill>
                  <a:srgbClr val="C00000"/>
                </a:solidFill>
              </a:rPr>
              <a:t>doit être la première instruction</a:t>
            </a:r>
            <a:endParaRPr lang="fr-FR" sz="1600" b="1" dirty="0">
              <a:solidFill>
                <a:srgbClr val="C00000"/>
              </a:solidFill>
            </a:endParaRPr>
          </a:p>
        </p:txBody>
      </p:sp>
      <p:sp>
        <p:nvSpPr>
          <p:cNvPr id="11" name="Rectangle 10"/>
          <p:cNvSpPr/>
          <p:nvPr/>
        </p:nvSpPr>
        <p:spPr>
          <a:xfrm>
            <a:off x="544606" y="5984565"/>
            <a:ext cx="8316924" cy="7726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4488" lvl="1">
              <a:spcBef>
                <a:spcPct val="20000"/>
              </a:spcBef>
            </a:pPr>
            <a:r>
              <a:rPr lang="fr-FR" dirty="0"/>
              <a:t>Si on ne fait pas d’appel explicite au constructeur de la superclasse, c’est le </a:t>
            </a:r>
            <a:r>
              <a:rPr lang="fr-FR" dirty="0">
                <a:solidFill>
                  <a:srgbClr val="C00000"/>
                </a:solidFill>
              </a:rPr>
              <a:t>constructeur par défaut </a:t>
            </a:r>
            <a:r>
              <a:rPr lang="fr-FR" dirty="0"/>
              <a:t>de la superclasse qui est appelé </a:t>
            </a:r>
            <a:r>
              <a:rPr lang="fr-FR" dirty="0">
                <a:solidFill>
                  <a:srgbClr val="C00000"/>
                </a:solidFill>
              </a:rPr>
              <a:t>implicitement</a:t>
            </a:r>
            <a:r>
              <a:rPr lang="fr-FR" dirty="0"/>
              <a:t>.</a:t>
            </a:r>
          </a:p>
        </p:txBody>
      </p:sp>
    </p:spTree>
    <p:extLst>
      <p:ext uri="{BB962C8B-B14F-4D97-AF65-F5344CB8AC3E}">
        <p14:creationId xmlns:p14="http://schemas.microsoft.com/office/powerpoint/2010/main" val="24993361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2612" y="476672"/>
            <a:ext cx="7997820" cy="987065"/>
          </a:xfrm>
          <a:solidFill>
            <a:srgbClr val="002060"/>
          </a:solidFill>
        </p:spPr>
        <p:txBody>
          <a:bodyPr vert="horz" lIns="91440" tIns="45720" rIns="91440" bIns="45720" rtlCol="0" anchor="t">
            <a:normAutofit fontScale="90000"/>
          </a:bodyPr>
          <a:lstStyle/>
          <a:p>
            <a:r>
              <a:rPr lang="fr-FR" sz="4400" dirty="0" smtClean="0"/>
              <a:t>Héritage et construction(3/6)</a:t>
            </a:r>
            <a:r>
              <a:rPr lang="fr-FR" sz="2400" dirty="0"/>
              <a:t/>
            </a:r>
            <a:br>
              <a:rPr lang="fr-FR" sz="2400" dirty="0"/>
            </a:br>
            <a:endParaRPr lang="fr-FR" sz="2400" dirty="0"/>
          </a:p>
        </p:txBody>
      </p:sp>
      <p:sp>
        <p:nvSpPr>
          <p:cNvPr id="3" name="Espace réservé du contenu 2"/>
          <p:cNvSpPr>
            <a:spLocks noGrp="1"/>
          </p:cNvSpPr>
          <p:nvPr>
            <p:ph idx="4294967295"/>
          </p:nvPr>
        </p:nvSpPr>
        <p:spPr>
          <a:xfrm>
            <a:off x="453642" y="1769350"/>
            <a:ext cx="8229600" cy="4709120"/>
          </a:xfrm>
          <a:prstGeom prst="rect">
            <a:avLst/>
          </a:prstGeom>
        </p:spPr>
        <p:txBody>
          <a:bodyPr>
            <a:normAutofit/>
          </a:bodyPr>
          <a:lstStyle/>
          <a:p>
            <a:endParaRPr lang="fr-FR" sz="1800" dirty="0" smtClean="0">
              <a:solidFill>
                <a:schemeClr val="bg1"/>
              </a:solidFill>
            </a:endParaRPr>
          </a:p>
          <a:p>
            <a:endParaRPr lang="fr-FR" sz="1800" dirty="0">
              <a:solidFill>
                <a:schemeClr val="bg1"/>
              </a:solidFill>
            </a:endParaRPr>
          </a:p>
          <a:p>
            <a:endParaRPr lang="fr-FR" sz="1800" dirty="0" smtClean="0">
              <a:solidFill>
                <a:schemeClr val="bg1"/>
              </a:solidFill>
            </a:endParaRPr>
          </a:p>
          <a:p>
            <a:endParaRPr lang="fr-FR" dirty="0">
              <a:solidFill>
                <a:schemeClr val="bg1"/>
              </a:solidFill>
            </a:endParaRPr>
          </a:p>
          <a:p>
            <a:endParaRPr lang="fr-FR" sz="1800" dirty="0" smtClean="0">
              <a:solidFill>
                <a:schemeClr val="bg1"/>
              </a:solidFill>
            </a:endParaRPr>
          </a:p>
          <a:p>
            <a:pPr marL="0" indent="0">
              <a:buNone/>
            </a:pPr>
            <a:endParaRPr lang="fr-FR" sz="1800" dirty="0" smtClean="0">
              <a:solidFill>
                <a:schemeClr val="bg1"/>
              </a:solidFill>
            </a:endParaRPr>
          </a:p>
        </p:txBody>
      </p:sp>
      <p:sp>
        <p:nvSpPr>
          <p:cNvPr id="6" name="Rectangle 5"/>
          <p:cNvSpPr/>
          <p:nvPr/>
        </p:nvSpPr>
        <p:spPr>
          <a:xfrm>
            <a:off x="467544" y="1607754"/>
            <a:ext cx="8064896" cy="232530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fr-FR" dirty="0" smtClean="0">
              <a:solidFill>
                <a:schemeClr val="bg1"/>
              </a:solidFill>
            </a:endParaRPr>
          </a:p>
          <a:p>
            <a:r>
              <a:rPr lang="fr-FR" dirty="0" smtClean="0">
                <a:solidFill>
                  <a:schemeClr val="bg1"/>
                </a:solidFill>
              </a:rPr>
              <a:t>	1. </a:t>
            </a:r>
            <a:r>
              <a:rPr lang="fr-FR" dirty="0">
                <a:solidFill>
                  <a:schemeClr val="bg1"/>
                </a:solidFill>
              </a:rPr>
              <a:t>L’appel d’un constructeur de la classe mère doit être la</a:t>
            </a:r>
          </a:p>
          <a:p>
            <a:r>
              <a:rPr lang="fr-FR" dirty="0" smtClean="0">
                <a:solidFill>
                  <a:schemeClr val="bg1"/>
                </a:solidFill>
              </a:rPr>
              <a:t>	première </a:t>
            </a:r>
            <a:r>
              <a:rPr lang="fr-FR" dirty="0">
                <a:solidFill>
                  <a:schemeClr val="bg1"/>
                </a:solidFill>
              </a:rPr>
              <a:t>instruction du constructeur de la classe fille</a:t>
            </a:r>
            <a:r>
              <a:rPr lang="fr-FR" dirty="0" smtClean="0">
                <a:solidFill>
                  <a:schemeClr val="bg1"/>
                </a:solidFill>
              </a:rPr>
              <a:t>.</a:t>
            </a:r>
          </a:p>
          <a:p>
            <a:endParaRPr lang="fr-FR" dirty="0">
              <a:solidFill>
                <a:schemeClr val="bg1"/>
              </a:solidFill>
            </a:endParaRPr>
          </a:p>
          <a:p>
            <a:r>
              <a:rPr lang="fr-FR" dirty="0" smtClean="0">
                <a:solidFill>
                  <a:schemeClr val="bg1"/>
                </a:solidFill>
              </a:rPr>
              <a:t>	2</a:t>
            </a:r>
            <a:r>
              <a:rPr lang="fr-FR" dirty="0">
                <a:solidFill>
                  <a:schemeClr val="bg1"/>
                </a:solidFill>
              </a:rPr>
              <a:t>. Il n’est pas possible d’utiliser à la fois un autre constructeur</a:t>
            </a:r>
          </a:p>
          <a:p>
            <a:r>
              <a:rPr lang="fr-FR" dirty="0" smtClean="0">
                <a:solidFill>
                  <a:schemeClr val="bg1"/>
                </a:solidFill>
              </a:rPr>
              <a:t>	de </a:t>
            </a:r>
            <a:r>
              <a:rPr lang="fr-FR" dirty="0">
                <a:solidFill>
                  <a:schemeClr val="bg1"/>
                </a:solidFill>
              </a:rPr>
              <a:t>la classe et un constructeur de sa classe mère dans la</a:t>
            </a:r>
          </a:p>
          <a:p>
            <a:r>
              <a:rPr lang="fr-FR" dirty="0" smtClean="0">
                <a:solidFill>
                  <a:schemeClr val="bg1"/>
                </a:solidFill>
              </a:rPr>
              <a:t>	définition </a:t>
            </a:r>
            <a:r>
              <a:rPr lang="fr-FR" dirty="0">
                <a:solidFill>
                  <a:schemeClr val="bg1"/>
                </a:solidFill>
              </a:rPr>
              <a:t>d’un de ses constructeurs.</a:t>
            </a:r>
          </a:p>
        </p:txBody>
      </p:sp>
      <p:sp>
        <p:nvSpPr>
          <p:cNvPr id="7" name="Rectangle à coins arrondis 6"/>
          <p:cNvSpPr/>
          <p:nvPr/>
        </p:nvSpPr>
        <p:spPr>
          <a:xfrm>
            <a:off x="316742" y="1545823"/>
            <a:ext cx="158417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Règles</a:t>
            </a:r>
            <a:endParaRPr lang="fr-FR" dirty="0"/>
          </a:p>
        </p:txBody>
      </p:sp>
      <p:sp>
        <p:nvSpPr>
          <p:cNvPr id="8" name="Rectangle 7"/>
          <p:cNvSpPr/>
          <p:nvPr/>
        </p:nvSpPr>
        <p:spPr>
          <a:xfrm>
            <a:off x="2411760" y="4221249"/>
            <a:ext cx="4392488" cy="1969350"/>
          </a:xfrm>
          <a:prstGeom prst="rect">
            <a:avLst/>
          </a:prstGeom>
          <a:solidFill>
            <a:schemeClr val="tx1"/>
          </a:solidFill>
          <a:ln w="12700">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fr-FR" b="1" dirty="0"/>
              <a:t>public class </a:t>
            </a:r>
            <a:r>
              <a:rPr lang="fr-FR" dirty="0"/>
              <a:t>A {</a:t>
            </a:r>
          </a:p>
          <a:p>
            <a:r>
              <a:rPr lang="pt-BR" b="1" dirty="0" smtClean="0"/>
              <a:t>	public </a:t>
            </a:r>
            <a:r>
              <a:rPr lang="pt-BR" dirty="0"/>
              <a:t>A ( </a:t>
            </a:r>
            <a:r>
              <a:rPr lang="pt-BR" dirty="0" smtClean="0"/>
              <a:t>int x) {</a:t>
            </a:r>
          </a:p>
          <a:p>
            <a:r>
              <a:rPr lang="pt-BR" dirty="0" smtClean="0"/>
              <a:t> 	</a:t>
            </a:r>
            <a:r>
              <a:rPr lang="pt-BR" dirty="0" smtClean="0">
                <a:solidFill>
                  <a:srgbClr val="CC0000"/>
                </a:solidFill>
              </a:rPr>
              <a:t>super();</a:t>
            </a:r>
          </a:p>
          <a:p>
            <a:r>
              <a:rPr lang="pt-BR" dirty="0">
                <a:solidFill>
                  <a:srgbClr val="CC0000"/>
                </a:solidFill>
              </a:rPr>
              <a:t> </a:t>
            </a:r>
            <a:r>
              <a:rPr lang="pt-BR" dirty="0" smtClean="0">
                <a:solidFill>
                  <a:srgbClr val="CC0000"/>
                </a:solidFill>
              </a:rPr>
              <a:t>	this() </a:t>
            </a:r>
            <a:r>
              <a:rPr lang="pt-BR" dirty="0">
                <a:solidFill>
                  <a:srgbClr val="CC0000"/>
                </a:solidFill>
              </a:rPr>
              <a:t>; </a:t>
            </a:r>
            <a:endParaRPr lang="pt-BR" dirty="0" smtClean="0">
              <a:solidFill>
                <a:srgbClr val="CC0000"/>
              </a:solidFill>
            </a:endParaRPr>
          </a:p>
          <a:p>
            <a:r>
              <a:rPr lang="pt-BR" dirty="0">
                <a:solidFill>
                  <a:srgbClr val="CC0000"/>
                </a:solidFill>
              </a:rPr>
              <a:t>	</a:t>
            </a:r>
            <a:r>
              <a:rPr lang="pt-BR" dirty="0" smtClean="0"/>
              <a:t>}</a:t>
            </a:r>
          </a:p>
          <a:p>
            <a:r>
              <a:rPr lang="pt-BR" dirty="0" smtClean="0"/>
              <a:t> }</a:t>
            </a:r>
            <a:endParaRPr lang="pt-BR" dirty="0"/>
          </a:p>
        </p:txBody>
      </p:sp>
      <p:sp>
        <p:nvSpPr>
          <p:cNvPr id="4" name="ZoneTexte 3"/>
          <p:cNvSpPr txBox="1"/>
          <p:nvPr/>
        </p:nvSpPr>
        <p:spPr>
          <a:xfrm rot="16200000">
            <a:off x="5510993" y="4806151"/>
            <a:ext cx="2001736" cy="584775"/>
          </a:xfrm>
          <a:prstGeom prst="rect">
            <a:avLst/>
          </a:prstGeom>
          <a:noFill/>
        </p:spPr>
        <p:txBody>
          <a:bodyPr wrap="square" rtlCol="0">
            <a:spAutoFit/>
          </a:bodyPr>
          <a:lstStyle/>
          <a:p>
            <a:r>
              <a:rPr lang="fr-FR" sz="3200" dirty="0" smtClean="0">
                <a:solidFill>
                  <a:srgbClr val="FF4747"/>
                </a:solidFill>
              </a:rPr>
              <a:t>INTERDIT</a:t>
            </a:r>
            <a:endParaRPr lang="fr-FR" sz="3200" dirty="0">
              <a:solidFill>
                <a:srgbClr val="FF4747"/>
              </a:solidFill>
            </a:endParaRPr>
          </a:p>
        </p:txBody>
      </p:sp>
      <p:sp>
        <p:nvSpPr>
          <p:cNvPr id="5" name="Espace réservé du pied de page 4"/>
          <p:cNvSpPr>
            <a:spLocks noGrp="1"/>
          </p:cNvSpPr>
          <p:nvPr>
            <p:ph type="ftr" sz="quarter" idx="16"/>
          </p:nvPr>
        </p:nvSpPr>
        <p:spPr/>
        <p:txBody>
          <a:bodyPr/>
          <a:lstStyle/>
          <a:p>
            <a:r>
              <a:rPr lang="en-US" smtClean="0"/>
              <a:t>Héritage</a:t>
            </a:r>
            <a:endParaRPr lang="en-US"/>
          </a:p>
        </p:txBody>
      </p:sp>
      <p:sp>
        <p:nvSpPr>
          <p:cNvPr id="9" name="Espace réservé du numéro de diapositive 8"/>
          <p:cNvSpPr>
            <a:spLocks noGrp="1"/>
          </p:cNvSpPr>
          <p:nvPr>
            <p:ph type="sldNum" sz="quarter" idx="15"/>
          </p:nvPr>
        </p:nvSpPr>
        <p:spPr/>
        <p:txBody>
          <a:bodyPr/>
          <a:lstStyle/>
          <a:p>
            <a:fld id="{DB156223-6CBB-4053-8E25-8C4A16887D28}" type="slidenum">
              <a:rPr lang="en-US" smtClean="0"/>
              <a:pPr/>
              <a:t>18</a:t>
            </a:fld>
            <a:endParaRPr lang="en-US"/>
          </a:p>
        </p:txBody>
      </p:sp>
    </p:spTree>
    <p:extLst>
      <p:ext uri="{BB962C8B-B14F-4D97-AF65-F5344CB8AC3E}">
        <p14:creationId xmlns:p14="http://schemas.microsoft.com/office/powerpoint/2010/main" val="35347324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2612" y="476672"/>
            <a:ext cx="7997820" cy="987065"/>
          </a:xfrm>
          <a:solidFill>
            <a:srgbClr val="002060"/>
          </a:solidFill>
        </p:spPr>
        <p:txBody>
          <a:bodyPr vert="horz" lIns="91440" tIns="45720" rIns="91440" bIns="45720" rtlCol="0" anchor="t">
            <a:normAutofit fontScale="90000"/>
          </a:bodyPr>
          <a:lstStyle/>
          <a:p>
            <a:r>
              <a:rPr lang="fr-FR" sz="4400" dirty="0" smtClean="0"/>
              <a:t>Héritage et construction(4/6)</a:t>
            </a:r>
            <a:r>
              <a:rPr lang="fr-FR" sz="2400" dirty="0"/>
              <a:t/>
            </a:r>
            <a:br>
              <a:rPr lang="fr-FR" sz="2400" dirty="0"/>
            </a:br>
            <a:endParaRPr lang="fr-FR" sz="2400" dirty="0"/>
          </a:p>
        </p:txBody>
      </p:sp>
      <p:sp>
        <p:nvSpPr>
          <p:cNvPr id="3" name="Espace réservé du contenu 2"/>
          <p:cNvSpPr>
            <a:spLocks noGrp="1"/>
          </p:cNvSpPr>
          <p:nvPr>
            <p:ph idx="4294967295"/>
          </p:nvPr>
        </p:nvSpPr>
        <p:spPr>
          <a:xfrm>
            <a:off x="251520" y="1484784"/>
            <a:ext cx="8440020" cy="576064"/>
          </a:xfrm>
          <a:prstGeom prst="rect">
            <a:avLst/>
          </a:prstGeom>
        </p:spPr>
        <p:txBody>
          <a:bodyPr>
            <a:normAutofit/>
          </a:bodyPr>
          <a:lstStyle/>
          <a:p>
            <a:pPr marL="0" indent="0">
              <a:buNone/>
            </a:pPr>
            <a:r>
              <a:rPr lang="fr-FR" sz="2400" i="0" dirty="0" smtClean="0"/>
              <a:t>Constructeur implicite </a:t>
            </a:r>
          </a:p>
          <a:p>
            <a:endParaRPr lang="fr-FR" sz="1800" dirty="0">
              <a:solidFill>
                <a:schemeClr val="bg1"/>
              </a:solidFill>
            </a:endParaRPr>
          </a:p>
          <a:p>
            <a:endParaRPr lang="fr-FR" sz="1800" dirty="0" smtClean="0">
              <a:solidFill>
                <a:schemeClr val="bg1"/>
              </a:solidFill>
            </a:endParaRPr>
          </a:p>
          <a:p>
            <a:endParaRPr lang="fr-FR" dirty="0">
              <a:solidFill>
                <a:schemeClr val="bg1"/>
              </a:solidFill>
            </a:endParaRPr>
          </a:p>
          <a:p>
            <a:endParaRPr lang="fr-FR" sz="1800" dirty="0" smtClean="0">
              <a:solidFill>
                <a:schemeClr val="bg1"/>
              </a:solidFill>
            </a:endParaRPr>
          </a:p>
          <a:p>
            <a:pPr marL="0" indent="0">
              <a:buNone/>
            </a:pPr>
            <a:endParaRPr lang="fr-FR" sz="1800" dirty="0" smtClean="0">
              <a:solidFill>
                <a:schemeClr val="bg1"/>
              </a:solidFill>
            </a:endParaRPr>
          </a:p>
        </p:txBody>
      </p:sp>
      <p:sp>
        <p:nvSpPr>
          <p:cNvPr id="6" name="Rectangle 5"/>
          <p:cNvSpPr/>
          <p:nvPr/>
        </p:nvSpPr>
        <p:spPr>
          <a:xfrm>
            <a:off x="395536" y="2086849"/>
            <a:ext cx="4896544" cy="2514342"/>
          </a:xfrm>
          <a:prstGeom prst="rect">
            <a:avLst/>
          </a:prstGeom>
          <a:solidFill>
            <a:schemeClr val="tx1"/>
          </a:solidFill>
          <a:ln w="1270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t>public </a:t>
            </a:r>
            <a:r>
              <a:rPr lang="en-US" b="1" dirty="0"/>
              <a:t>class </a:t>
            </a:r>
            <a:r>
              <a:rPr lang="en-US" dirty="0"/>
              <a:t>B </a:t>
            </a:r>
            <a:r>
              <a:rPr lang="en-US" b="1" dirty="0"/>
              <a:t>extends </a:t>
            </a:r>
            <a:r>
              <a:rPr lang="en-US" dirty="0"/>
              <a:t>A </a:t>
            </a:r>
            <a:r>
              <a:rPr lang="en-US" dirty="0" smtClean="0"/>
              <a:t>{</a:t>
            </a:r>
          </a:p>
          <a:p>
            <a:endParaRPr lang="en-US" dirty="0"/>
          </a:p>
          <a:p>
            <a:r>
              <a:rPr lang="fr-FR" b="1" dirty="0" smtClean="0"/>
              <a:t>	public </a:t>
            </a:r>
            <a:r>
              <a:rPr lang="fr-FR" dirty="0"/>
              <a:t>B( </a:t>
            </a:r>
            <a:r>
              <a:rPr lang="fr-FR" b="1" dirty="0" err="1" smtClean="0"/>
              <a:t>int</a:t>
            </a:r>
            <a:r>
              <a:rPr lang="fr-FR" b="1" dirty="0" smtClean="0"/>
              <a:t> </a:t>
            </a:r>
            <a:r>
              <a:rPr lang="fr-FR" dirty="0"/>
              <a:t>x ) {</a:t>
            </a:r>
          </a:p>
          <a:p>
            <a:r>
              <a:rPr lang="pt-BR" dirty="0" smtClean="0"/>
              <a:t>		// appel super </a:t>
            </a:r>
            <a:r>
              <a:rPr lang="pt-BR" dirty="0"/>
              <a:t>( ) </a:t>
            </a:r>
            <a:r>
              <a:rPr lang="pt-BR" dirty="0" smtClean="0"/>
              <a:t>implicite</a:t>
            </a:r>
            <a:endParaRPr lang="pt-BR" dirty="0"/>
          </a:p>
          <a:p>
            <a:r>
              <a:rPr lang="fr-FR" b="1" dirty="0" smtClean="0"/>
              <a:t>		</a:t>
            </a:r>
            <a:r>
              <a:rPr lang="fr-FR" b="1" dirty="0" err="1" smtClean="0"/>
              <a:t>this</a:t>
            </a:r>
            <a:r>
              <a:rPr lang="fr-FR" b="1" dirty="0" smtClean="0"/>
              <a:t> </a:t>
            </a:r>
            <a:r>
              <a:rPr lang="fr-FR" dirty="0"/>
              <a:t>. x = x </a:t>
            </a:r>
            <a:r>
              <a:rPr lang="fr-FR" dirty="0" smtClean="0"/>
              <a:t>;</a:t>
            </a:r>
          </a:p>
          <a:p>
            <a:r>
              <a:rPr lang="fr-FR" dirty="0"/>
              <a:t>	</a:t>
            </a:r>
            <a:r>
              <a:rPr lang="fr-FR" dirty="0" smtClean="0"/>
              <a:t>	. </a:t>
            </a:r>
            <a:r>
              <a:rPr lang="fr-FR" dirty="0"/>
              <a:t>. </a:t>
            </a:r>
            <a:r>
              <a:rPr lang="fr-FR" dirty="0" smtClean="0"/>
              <a:t>.</a:t>
            </a:r>
          </a:p>
          <a:p>
            <a:r>
              <a:rPr lang="fr-FR" dirty="0" smtClean="0"/>
              <a:t>	}</a:t>
            </a:r>
          </a:p>
          <a:p>
            <a:r>
              <a:rPr lang="fr-FR" dirty="0" smtClean="0"/>
              <a:t>}</a:t>
            </a:r>
            <a:endParaRPr lang="fr-FR" dirty="0"/>
          </a:p>
        </p:txBody>
      </p:sp>
      <p:sp>
        <p:nvSpPr>
          <p:cNvPr id="11" name="Rectangle 10"/>
          <p:cNvSpPr/>
          <p:nvPr/>
        </p:nvSpPr>
        <p:spPr>
          <a:xfrm>
            <a:off x="5419839" y="2180716"/>
            <a:ext cx="3399460" cy="2326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4488" lvl="1">
              <a:spcBef>
                <a:spcPct val="20000"/>
              </a:spcBef>
            </a:pPr>
            <a:r>
              <a:rPr lang="fr-FR" dirty="0"/>
              <a:t>Si on ne fait pas d’appel explicite au constructeur de la superclasse, c’est le </a:t>
            </a:r>
            <a:r>
              <a:rPr lang="fr-FR" dirty="0">
                <a:solidFill>
                  <a:srgbClr val="C00000"/>
                </a:solidFill>
              </a:rPr>
              <a:t>constructeur par défaut </a:t>
            </a:r>
            <a:r>
              <a:rPr lang="fr-FR" dirty="0"/>
              <a:t>de la superclasse qui est appelé </a:t>
            </a:r>
            <a:r>
              <a:rPr lang="fr-FR" dirty="0">
                <a:solidFill>
                  <a:srgbClr val="C00000"/>
                </a:solidFill>
              </a:rPr>
              <a:t>implicitement</a:t>
            </a:r>
            <a:r>
              <a:rPr lang="fr-FR" dirty="0"/>
              <a:t>.</a:t>
            </a:r>
          </a:p>
        </p:txBody>
      </p:sp>
      <p:sp>
        <p:nvSpPr>
          <p:cNvPr id="5" name="Rectangle 4"/>
          <p:cNvSpPr/>
          <p:nvPr/>
        </p:nvSpPr>
        <p:spPr>
          <a:xfrm>
            <a:off x="395536" y="4941168"/>
            <a:ext cx="8438048"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dirty="0"/>
              <a:t>Attention : </a:t>
            </a:r>
            <a:endParaRPr lang="fr-FR" dirty="0" smtClean="0"/>
          </a:p>
          <a:p>
            <a:r>
              <a:rPr lang="fr-FR" dirty="0" smtClean="0"/>
              <a:t>Dans </a:t>
            </a:r>
            <a:r>
              <a:rPr lang="fr-FR" dirty="0"/>
              <a:t>ce cas, le constructeur sans argument doit </a:t>
            </a:r>
            <a:r>
              <a:rPr lang="fr-FR" dirty="0" smtClean="0"/>
              <a:t>être défini </a:t>
            </a:r>
            <a:r>
              <a:rPr lang="fr-FR" dirty="0"/>
              <a:t>dans la </a:t>
            </a:r>
            <a:r>
              <a:rPr lang="fr-FR" dirty="0" err="1"/>
              <a:t>super-classe</a:t>
            </a:r>
            <a:endParaRPr lang="fr-FR" dirty="0"/>
          </a:p>
        </p:txBody>
      </p:sp>
      <p:sp>
        <p:nvSpPr>
          <p:cNvPr id="4" name="Espace réservé du pied de page 3"/>
          <p:cNvSpPr>
            <a:spLocks noGrp="1"/>
          </p:cNvSpPr>
          <p:nvPr>
            <p:ph type="ftr" sz="quarter" idx="16"/>
          </p:nvPr>
        </p:nvSpPr>
        <p:spPr/>
        <p:txBody>
          <a:bodyPr/>
          <a:lstStyle/>
          <a:p>
            <a:r>
              <a:rPr lang="en-US" smtClean="0"/>
              <a:t>Héritage</a:t>
            </a:r>
            <a:endParaRPr lang="en-US"/>
          </a:p>
        </p:txBody>
      </p:sp>
      <p:sp>
        <p:nvSpPr>
          <p:cNvPr id="7" name="Espace réservé du numéro de diapositive 6"/>
          <p:cNvSpPr>
            <a:spLocks noGrp="1"/>
          </p:cNvSpPr>
          <p:nvPr>
            <p:ph type="sldNum" sz="quarter" idx="15"/>
          </p:nvPr>
        </p:nvSpPr>
        <p:spPr/>
        <p:txBody>
          <a:bodyPr/>
          <a:lstStyle/>
          <a:p>
            <a:fld id="{DB156223-6CBB-4053-8E25-8C4A16887D28}" type="slidenum">
              <a:rPr lang="en-US" smtClean="0"/>
              <a:pPr/>
              <a:t>19</a:t>
            </a:fld>
            <a:endParaRPr lang="en-US"/>
          </a:p>
        </p:txBody>
      </p:sp>
    </p:spTree>
    <p:extLst>
      <p:ext uri="{BB962C8B-B14F-4D97-AF65-F5344CB8AC3E}">
        <p14:creationId xmlns:p14="http://schemas.microsoft.com/office/powerpoint/2010/main" val="26531723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sz="quarter" idx="13"/>
          </p:nvPr>
        </p:nvSpPr>
        <p:spPr>
          <a:xfrm>
            <a:off x="3456432" y="692696"/>
            <a:ext cx="5364040" cy="5400600"/>
          </a:xfrm>
        </p:spPr>
        <p:txBody>
          <a:bodyPr>
            <a:normAutofit fontScale="92500" lnSpcReduction="10000"/>
          </a:bodyPr>
          <a:lstStyle/>
          <a:p>
            <a:pPr fontAlgn="t"/>
            <a:endParaRPr lang="fr-FR" sz="2800" dirty="0"/>
          </a:p>
          <a:p>
            <a:r>
              <a:rPr lang="fr-FR" sz="2800" dirty="0"/>
              <a:t>Introduction </a:t>
            </a:r>
          </a:p>
          <a:p>
            <a:r>
              <a:rPr lang="fr-FR" sz="2800" dirty="0"/>
              <a:t>Classe et objet</a:t>
            </a:r>
          </a:p>
          <a:p>
            <a:r>
              <a:rPr lang="fr-FR" sz="2800" dirty="0"/>
              <a:t>Encapsulation</a:t>
            </a:r>
          </a:p>
          <a:p>
            <a:r>
              <a:rPr lang="fr-FR" sz="3200" b="1" u="sng" dirty="0"/>
              <a:t>Héritage</a:t>
            </a:r>
          </a:p>
          <a:p>
            <a:pPr fontAlgn="t"/>
            <a:r>
              <a:rPr lang="fr-FR" sz="2800" dirty="0"/>
              <a:t>Polymorphisme</a:t>
            </a:r>
          </a:p>
          <a:p>
            <a:r>
              <a:rPr lang="fr-FR" sz="2800" dirty="0"/>
              <a:t>Exceptions</a:t>
            </a:r>
          </a:p>
          <a:p>
            <a:r>
              <a:rPr lang="fr-FR" sz="2800" dirty="0"/>
              <a:t>Connexion Base de donnée</a:t>
            </a:r>
          </a:p>
          <a:p>
            <a:r>
              <a:rPr lang="fr-FR" sz="2800" dirty="0"/>
              <a:t>Interfaces</a:t>
            </a:r>
          </a:p>
          <a:p>
            <a:r>
              <a:rPr lang="fr-FR" sz="2800" dirty="0"/>
              <a:t>Lambda Expression</a:t>
            </a:r>
          </a:p>
          <a:p>
            <a:r>
              <a:rPr lang="fr-FR" sz="2800" dirty="0"/>
              <a:t>Collections</a:t>
            </a:r>
          </a:p>
          <a:p>
            <a:r>
              <a:rPr lang="fr-FR" sz="2800" dirty="0"/>
              <a:t>Stream</a:t>
            </a:r>
            <a:endParaRPr lang="fr-FR" sz="2800" dirty="0"/>
          </a:p>
        </p:txBody>
      </p:sp>
      <p:sp>
        <p:nvSpPr>
          <p:cNvPr id="4" name="Espace réservé du numéro de diapositive 3"/>
          <p:cNvSpPr>
            <a:spLocks noGrp="1"/>
          </p:cNvSpPr>
          <p:nvPr>
            <p:ph type="sldNum" sz="quarter" idx="15"/>
          </p:nvPr>
        </p:nvSpPr>
        <p:spPr/>
        <p:txBody>
          <a:bodyPr/>
          <a:lstStyle/>
          <a:p>
            <a:fld id="{DB156223-6CBB-4053-8E25-8C4A16887D28}" type="slidenum">
              <a:rPr lang="en-US" smtClean="0"/>
              <a:pPr/>
              <a:t>2</a:t>
            </a:fld>
            <a:endParaRPr lang="en-US"/>
          </a:p>
        </p:txBody>
      </p:sp>
      <p:sp>
        <p:nvSpPr>
          <p:cNvPr id="3" name="Tytuł 2"/>
          <p:cNvSpPr>
            <a:spLocks noGrp="1"/>
          </p:cNvSpPr>
          <p:nvPr>
            <p:ph type="title"/>
          </p:nvPr>
        </p:nvSpPr>
        <p:spPr>
          <a:solidFill>
            <a:srgbClr val="002060"/>
          </a:solidFill>
        </p:spPr>
        <p:txBody>
          <a:bodyPr/>
          <a:lstStyle/>
          <a:p>
            <a:r>
              <a:rPr lang="fr-FR" b="1" kern="0" dirty="0"/>
              <a:t>Plan</a:t>
            </a:r>
            <a:endParaRPr lang="en-US" b="1" dirty="0"/>
          </a:p>
        </p:txBody>
      </p:sp>
      <p:sp>
        <p:nvSpPr>
          <p:cNvPr id="5" name="Espace réservé du pied de page 4"/>
          <p:cNvSpPr>
            <a:spLocks noGrp="1"/>
          </p:cNvSpPr>
          <p:nvPr>
            <p:ph type="ftr" sz="quarter" idx="16"/>
          </p:nvPr>
        </p:nvSpPr>
        <p:spPr/>
        <p:txBody>
          <a:bodyPr/>
          <a:lstStyle/>
          <a:p>
            <a:r>
              <a:rPr lang="en-US" smtClean="0"/>
              <a:t>Héritage</a:t>
            </a:r>
            <a:endParaRPr lang="en-US"/>
          </a:p>
        </p:txBody>
      </p:sp>
    </p:spTree>
    <p:extLst>
      <p:ext uri="{BB962C8B-B14F-4D97-AF65-F5344CB8AC3E}">
        <p14:creationId xmlns:p14="http://schemas.microsoft.com/office/powerpoint/2010/main" val="110066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2612" y="476672"/>
            <a:ext cx="7997820" cy="987065"/>
          </a:xfrm>
          <a:solidFill>
            <a:srgbClr val="002060"/>
          </a:solidFill>
        </p:spPr>
        <p:txBody>
          <a:bodyPr vert="horz" lIns="91440" tIns="45720" rIns="91440" bIns="45720" rtlCol="0" anchor="t">
            <a:normAutofit fontScale="90000"/>
          </a:bodyPr>
          <a:lstStyle/>
          <a:p>
            <a:r>
              <a:rPr lang="fr-FR" sz="4400" dirty="0" smtClean="0"/>
              <a:t>Héritage et construction(5/6)</a:t>
            </a:r>
            <a:r>
              <a:rPr lang="fr-FR" sz="2400" dirty="0"/>
              <a:t/>
            </a:r>
            <a:br>
              <a:rPr lang="fr-FR" sz="2400" dirty="0"/>
            </a:br>
            <a:endParaRPr lang="fr-FR" sz="2400" dirty="0"/>
          </a:p>
        </p:txBody>
      </p:sp>
      <p:sp>
        <p:nvSpPr>
          <p:cNvPr id="6" name="Rectangle 5"/>
          <p:cNvSpPr/>
          <p:nvPr/>
        </p:nvSpPr>
        <p:spPr>
          <a:xfrm>
            <a:off x="746508" y="2531295"/>
            <a:ext cx="3456384" cy="3224518"/>
          </a:xfrm>
          <a:prstGeom prst="rect">
            <a:avLst/>
          </a:prstGeom>
          <a:solidFill>
            <a:schemeClr val="tx1"/>
          </a:solidFill>
          <a:ln w="12700">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fr-FR" sz="1600" b="1" dirty="0" smtClean="0"/>
              <a:t>public </a:t>
            </a:r>
            <a:r>
              <a:rPr lang="fr-FR" sz="1600" b="1" dirty="0"/>
              <a:t>class </a:t>
            </a:r>
            <a:r>
              <a:rPr lang="fr-FR" sz="1600" dirty="0"/>
              <a:t>A {</a:t>
            </a:r>
          </a:p>
          <a:p>
            <a:r>
              <a:rPr lang="pt-BR" sz="1600" b="1" dirty="0" smtClean="0"/>
              <a:t>	public int </a:t>
            </a:r>
            <a:r>
              <a:rPr lang="pt-BR" sz="1600" dirty="0"/>
              <a:t>x ;</a:t>
            </a:r>
          </a:p>
          <a:p>
            <a:r>
              <a:rPr lang="fr-FR" sz="1600" dirty="0" smtClean="0"/>
              <a:t>}</a:t>
            </a:r>
          </a:p>
          <a:p>
            <a:endParaRPr lang="fr-FR" sz="1600" dirty="0"/>
          </a:p>
          <a:p>
            <a:r>
              <a:rPr lang="en-US" sz="1600" b="1" dirty="0" smtClean="0"/>
              <a:t>public </a:t>
            </a:r>
            <a:r>
              <a:rPr lang="en-US" sz="1600" b="1" dirty="0"/>
              <a:t>class </a:t>
            </a:r>
            <a:r>
              <a:rPr lang="en-US" sz="1600" dirty="0"/>
              <a:t>B </a:t>
            </a:r>
            <a:r>
              <a:rPr lang="en-US" sz="1600" b="1" dirty="0"/>
              <a:t>extends </a:t>
            </a:r>
            <a:r>
              <a:rPr lang="en-US" sz="1600" dirty="0"/>
              <a:t>A {</a:t>
            </a:r>
          </a:p>
          <a:p>
            <a:r>
              <a:rPr lang="fr-FR" sz="1600" b="1" dirty="0" smtClean="0"/>
              <a:t>   	public </a:t>
            </a:r>
            <a:r>
              <a:rPr lang="fr-FR" sz="1600" b="1" dirty="0" err="1" smtClean="0"/>
              <a:t>int</a:t>
            </a:r>
            <a:r>
              <a:rPr lang="fr-FR" sz="1600" b="1" dirty="0" smtClean="0"/>
              <a:t> </a:t>
            </a:r>
            <a:r>
              <a:rPr lang="fr-FR" sz="1600" dirty="0" smtClean="0"/>
              <a:t>y </a:t>
            </a:r>
            <a:r>
              <a:rPr lang="fr-FR" sz="1600" dirty="0"/>
              <a:t>;</a:t>
            </a:r>
          </a:p>
          <a:p>
            <a:r>
              <a:rPr lang="fr-FR" sz="1600" b="1" dirty="0" smtClean="0"/>
              <a:t> 	</a:t>
            </a:r>
          </a:p>
          <a:p>
            <a:r>
              <a:rPr lang="fr-FR" sz="1600" b="1" dirty="0"/>
              <a:t>	</a:t>
            </a:r>
            <a:r>
              <a:rPr lang="fr-FR" sz="1600" b="1" dirty="0" smtClean="0"/>
              <a:t>public </a:t>
            </a:r>
            <a:r>
              <a:rPr lang="fr-FR" sz="1600" dirty="0"/>
              <a:t>B ( </a:t>
            </a:r>
            <a:r>
              <a:rPr lang="fr-FR" sz="1600" b="1" dirty="0" err="1" smtClean="0"/>
              <a:t>int</a:t>
            </a:r>
            <a:r>
              <a:rPr lang="fr-FR" sz="1600" b="1" dirty="0" smtClean="0"/>
              <a:t> </a:t>
            </a:r>
            <a:r>
              <a:rPr lang="fr-FR" sz="1600" dirty="0"/>
              <a:t>x , </a:t>
            </a:r>
            <a:r>
              <a:rPr lang="fr-FR" sz="1600" b="1" dirty="0" err="1" smtClean="0"/>
              <a:t>int</a:t>
            </a:r>
            <a:r>
              <a:rPr lang="fr-FR" sz="1600" b="1" dirty="0" smtClean="0"/>
              <a:t> </a:t>
            </a:r>
            <a:r>
              <a:rPr lang="fr-FR" sz="1600" dirty="0"/>
              <a:t>y ) {</a:t>
            </a:r>
          </a:p>
          <a:p>
            <a:r>
              <a:rPr lang="fr-FR" sz="1600" b="1" dirty="0" smtClean="0"/>
              <a:t>   		</a:t>
            </a:r>
            <a:r>
              <a:rPr lang="fr-FR" sz="1600" b="1" dirty="0" err="1" smtClean="0"/>
              <a:t>this</a:t>
            </a:r>
            <a:r>
              <a:rPr lang="fr-FR" sz="1600" b="1" dirty="0" smtClean="0"/>
              <a:t> </a:t>
            </a:r>
            <a:r>
              <a:rPr lang="fr-FR" sz="1600" dirty="0"/>
              <a:t>. x = x ;</a:t>
            </a:r>
          </a:p>
          <a:p>
            <a:r>
              <a:rPr lang="fr-FR" sz="1600" b="1" dirty="0" smtClean="0"/>
              <a:t>  		</a:t>
            </a:r>
            <a:r>
              <a:rPr lang="fr-FR" sz="1600" b="1" dirty="0" err="1" smtClean="0"/>
              <a:t>this</a:t>
            </a:r>
            <a:r>
              <a:rPr lang="fr-FR" sz="1600" b="1" dirty="0" smtClean="0"/>
              <a:t> </a:t>
            </a:r>
            <a:r>
              <a:rPr lang="fr-FR" sz="1600" dirty="0"/>
              <a:t>. y = y ;</a:t>
            </a:r>
          </a:p>
          <a:p>
            <a:r>
              <a:rPr lang="fr-FR" sz="1600" dirty="0"/>
              <a:t>	</a:t>
            </a:r>
            <a:r>
              <a:rPr lang="fr-FR" sz="1600" dirty="0" smtClean="0"/>
              <a:t>}</a:t>
            </a:r>
          </a:p>
          <a:p>
            <a:r>
              <a:rPr lang="fr-FR" sz="1600" dirty="0" smtClean="0"/>
              <a:t>}</a:t>
            </a:r>
            <a:endParaRPr lang="fr-FR" sz="1600" dirty="0"/>
          </a:p>
        </p:txBody>
      </p:sp>
      <p:sp>
        <p:nvSpPr>
          <p:cNvPr id="9" name="Rectangle 8"/>
          <p:cNvSpPr/>
          <p:nvPr/>
        </p:nvSpPr>
        <p:spPr>
          <a:xfrm>
            <a:off x="4942409" y="2513942"/>
            <a:ext cx="3456384" cy="4299434"/>
          </a:xfrm>
          <a:prstGeom prst="rect">
            <a:avLst/>
          </a:prstGeom>
          <a:solidFill>
            <a:schemeClr val="accent6">
              <a:lumMod val="20000"/>
              <a:lumOff val="80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sz="1600" b="1" dirty="0" smtClean="0">
                <a:solidFill>
                  <a:schemeClr val="bg1"/>
                </a:solidFill>
              </a:rPr>
              <a:t>public </a:t>
            </a:r>
            <a:r>
              <a:rPr lang="fr-FR" sz="1600" b="1" dirty="0">
                <a:solidFill>
                  <a:schemeClr val="bg1"/>
                </a:solidFill>
              </a:rPr>
              <a:t>class </a:t>
            </a:r>
            <a:r>
              <a:rPr lang="fr-FR" sz="1600" dirty="0">
                <a:solidFill>
                  <a:schemeClr val="bg1"/>
                </a:solidFill>
              </a:rPr>
              <a:t>A {</a:t>
            </a:r>
          </a:p>
          <a:p>
            <a:r>
              <a:rPr lang="pt-BR" sz="1600" b="1" dirty="0" smtClean="0">
                <a:solidFill>
                  <a:schemeClr val="bg1"/>
                </a:solidFill>
              </a:rPr>
              <a:t>	public int </a:t>
            </a:r>
            <a:r>
              <a:rPr lang="pt-BR" sz="1600" dirty="0">
                <a:solidFill>
                  <a:schemeClr val="bg1"/>
                </a:solidFill>
              </a:rPr>
              <a:t>x </a:t>
            </a:r>
            <a:r>
              <a:rPr lang="pt-BR" sz="1600" dirty="0" smtClean="0">
                <a:solidFill>
                  <a:schemeClr val="bg1"/>
                </a:solidFill>
              </a:rPr>
              <a:t>;</a:t>
            </a:r>
          </a:p>
          <a:p>
            <a:endParaRPr lang="pt-BR" sz="1600" dirty="0">
              <a:solidFill>
                <a:schemeClr val="bg1"/>
              </a:solidFill>
            </a:endParaRPr>
          </a:p>
          <a:p>
            <a:r>
              <a:rPr lang="fr-FR" sz="1600" b="1" dirty="0" smtClean="0">
                <a:solidFill>
                  <a:schemeClr val="bg1"/>
                </a:solidFill>
              </a:rPr>
              <a:t>  	public </a:t>
            </a:r>
            <a:r>
              <a:rPr lang="fr-FR" sz="1600" dirty="0">
                <a:solidFill>
                  <a:schemeClr val="bg1"/>
                </a:solidFill>
              </a:rPr>
              <a:t>A (</a:t>
            </a:r>
            <a:r>
              <a:rPr lang="fr-FR" sz="1600" b="1" dirty="0" err="1">
                <a:solidFill>
                  <a:schemeClr val="bg1"/>
                </a:solidFill>
              </a:rPr>
              <a:t>int</a:t>
            </a:r>
            <a:r>
              <a:rPr lang="fr-FR" sz="1600" b="1" dirty="0">
                <a:solidFill>
                  <a:schemeClr val="bg1"/>
                </a:solidFill>
              </a:rPr>
              <a:t> </a:t>
            </a:r>
            <a:r>
              <a:rPr lang="fr-FR" sz="1600" dirty="0">
                <a:solidFill>
                  <a:schemeClr val="bg1"/>
                </a:solidFill>
              </a:rPr>
              <a:t>x) {</a:t>
            </a:r>
          </a:p>
          <a:p>
            <a:r>
              <a:rPr lang="fr-FR" sz="1600" b="1" dirty="0" smtClean="0">
                <a:solidFill>
                  <a:schemeClr val="bg1"/>
                </a:solidFill>
              </a:rPr>
              <a:t>  	</a:t>
            </a:r>
            <a:r>
              <a:rPr lang="fr-FR" sz="1600" b="1" dirty="0" err="1" smtClean="0">
                <a:solidFill>
                  <a:schemeClr val="bg1"/>
                </a:solidFill>
              </a:rPr>
              <a:t>this</a:t>
            </a:r>
            <a:r>
              <a:rPr lang="fr-FR" sz="1600" dirty="0" err="1" smtClean="0">
                <a:solidFill>
                  <a:schemeClr val="bg1"/>
                </a:solidFill>
              </a:rPr>
              <a:t>.x</a:t>
            </a:r>
            <a:r>
              <a:rPr lang="fr-FR" sz="1600" dirty="0" smtClean="0">
                <a:solidFill>
                  <a:schemeClr val="bg1"/>
                </a:solidFill>
              </a:rPr>
              <a:t> </a:t>
            </a:r>
            <a:r>
              <a:rPr lang="fr-FR" sz="1600" dirty="0">
                <a:solidFill>
                  <a:schemeClr val="bg1"/>
                </a:solidFill>
              </a:rPr>
              <a:t>=x;</a:t>
            </a:r>
          </a:p>
          <a:p>
            <a:r>
              <a:rPr lang="fr-FR" sz="1600" dirty="0" smtClean="0">
                <a:solidFill>
                  <a:schemeClr val="bg1"/>
                </a:solidFill>
              </a:rPr>
              <a:t>	}</a:t>
            </a:r>
            <a:endParaRPr lang="fr-FR" sz="1600" dirty="0">
              <a:solidFill>
                <a:schemeClr val="bg1"/>
              </a:solidFill>
            </a:endParaRPr>
          </a:p>
          <a:p>
            <a:r>
              <a:rPr lang="fr-FR" sz="1600" dirty="0" smtClean="0">
                <a:solidFill>
                  <a:schemeClr val="bg1"/>
                </a:solidFill>
              </a:rPr>
              <a:t>}</a:t>
            </a:r>
          </a:p>
          <a:p>
            <a:endParaRPr lang="fr-FR" sz="1600" dirty="0">
              <a:solidFill>
                <a:schemeClr val="bg1"/>
              </a:solidFill>
            </a:endParaRPr>
          </a:p>
          <a:p>
            <a:r>
              <a:rPr lang="en-US" sz="1600" b="1" dirty="0" smtClean="0">
                <a:solidFill>
                  <a:schemeClr val="bg1"/>
                </a:solidFill>
              </a:rPr>
              <a:t>public </a:t>
            </a:r>
            <a:r>
              <a:rPr lang="en-US" sz="1600" b="1" dirty="0">
                <a:solidFill>
                  <a:schemeClr val="bg1"/>
                </a:solidFill>
              </a:rPr>
              <a:t>class </a:t>
            </a:r>
            <a:r>
              <a:rPr lang="en-US" sz="1600" dirty="0">
                <a:solidFill>
                  <a:schemeClr val="bg1"/>
                </a:solidFill>
              </a:rPr>
              <a:t>B </a:t>
            </a:r>
            <a:r>
              <a:rPr lang="en-US" sz="1600" b="1" dirty="0">
                <a:solidFill>
                  <a:schemeClr val="bg1"/>
                </a:solidFill>
              </a:rPr>
              <a:t>extends </a:t>
            </a:r>
            <a:r>
              <a:rPr lang="en-US" sz="1600" dirty="0">
                <a:solidFill>
                  <a:schemeClr val="bg1"/>
                </a:solidFill>
              </a:rPr>
              <a:t>A {</a:t>
            </a:r>
          </a:p>
          <a:p>
            <a:r>
              <a:rPr lang="fr-FR" sz="1600" b="1" dirty="0" smtClean="0">
                <a:solidFill>
                  <a:schemeClr val="bg1"/>
                </a:solidFill>
              </a:rPr>
              <a:t>	public </a:t>
            </a:r>
            <a:r>
              <a:rPr lang="fr-FR" sz="1600" b="1" dirty="0" err="1" smtClean="0">
                <a:solidFill>
                  <a:schemeClr val="bg1"/>
                </a:solidFill>
              </a:rPr>
              <a:t>int</a:t>
            </a:r>
            <a:r>
              <a:rPr lang="fr-FR" sz="1600" b="1" dirty="0" smtClean="0">
                <a:solidFill>
                  <a:schemeClr val="bg1"/>
                </a:solidFill>
              </a:rPr>
              <a:t> </a:t>
            </a:r>
            <a:r>
              <a:rPr lang="fr-FR" sz="1600" dirty="0">
                <a:solidFill>
                  <a:schemeClr val="bg1"/>
                </a:solidFill>
              </a:rPr>
              <a:t>y </a:t>
            </a:r>
            <a:r>
              <a:rPr lang="fr-FR" sz="1600" dirty="0" smtClean="0">
                <a:solidFill>
                  <a:schemeClr val="bg1"/>
                </a:solidFill>
              </a:rPr>
              <a:t>;</a:t>
            </a:r>
          </a:p>
          <a:p>
            <a:endParaRPr lang="fr-FR" sz="1600" dirty="0">
              <a:solidFill>
                <a:schemeClr val="bg1"/>
              </a:solidFill>
            </a:endParaRPr>
          </a:p>
          <a:p>
            <a:r>
              <a:rPr lang="fr-FR" sz="1600" b="1" dirty="0" smtClean="0">
                <a:solidFill>
                  <a:schemeClr val="bg1"/>
                </a:solidFill>
              </a:rPr>
              <a:t>	public </a:t>
            </a:r>
            <a:r>
              <a:rPr lang="fr-FR" sz="1600" dirty="0">
                <a:solidFill>
                  <a:schemeClr val="bg1"/>
                </a:solidFill>
              </a:rPr>
              <a:t>B ( </a:t>
            </a:r>
            <a:r>
              <a:rPr lang="fr-FR" sz="1600" b="1" dirty="0" err="1" smtClean="0">
                <a:solidFill>
                  <a:schemeClr val="bg1"/>
                </a:solidFill>
              </a:rPr>
              <a:t>int</a:t>
            </a:r>
            <a:r>
              <a:rPr lang="fr-FR" sz="1600" b="1" dirty="0" smtClean="0">
                <a:solidFill>
                  <a:schemeClr val="bg1"/>
                </a:solidFill>
              </a:rPr>
              <a:t> </a:t>
            </a:r>
            <a:r>
              <a:rPr lang="fr-FR" sz="1600" dirty="0">
                <a:solidFill>
                  <a:schemeClr val="bg1"/>
                </a:solidFill>
              </a:rPr>
              <a:t>x , </a:t>
            </a:r>
            <a:r>
              <a:rPr lang="fr-FR" sz="1600" b="1" dirty="0" err="1" smtClean="0">
                <a:solidFill>
                  <a:schemeClr val="bg1"/>
                </a:solidFill>
              </a:rPr>
              <a:t>int</a:t>
            </a:r>
            <a:r>
              <a:rPr lang="fr-FR" sz="1600" b="1" dirty="0" smtClean="0">
                <a:solidFill>
                  <a:schemeClr val="bg1"/>
                </a:solidFill>
              </a:rPr>
              <a:t> </a:t>
            </a:r>
            <a:r>
              <a:rPr lang="fr-FR" sz="1600" dirty="0">
                <a:solidFill>
                  <a:schemeClr val="bg1"/>
                </a:solidFill>
              </a:rPr>
              <a:t>y ) {</a:t>
            </a:r>
          </a:p>
          <a:p>
            <a:r>
              <a:rPr lang="fr-FR" sz="1600" b="1" dirty="0" smtClean="0">
                <a:solidFill>
                  <a:schemeClr val="bg1"/>
                </a:solidFill>
              </a:rPr>
              <a:t>   		</a:t>
            </a:r>
            <a:r>
              <a:rPr lang="fr-FR" sz="1600" b="1" dirty="0" err="1" smtClean="0">
                <a:solidFill>
                  <a:schemeClr val="bg1"/>
                </a:solidFill>
              </a:rPr>
              <a:t>this</a:t>
            </a:r>
            <a:r>
              <a:rPr lang="fr-FR" sz="1600" b="1" dirty="0" smtClean="0">
                <a:solidFill>
                  <a:schemeClr val="bg1"/>
                </a:solidFill>
              </a:rPr>
              <a:t> </a:t>
            </a:r>
            <a:r>
              <a:rPr lang="fr-FR" sz="1600" dirty="0">
                <a:solidFill>
                  <a:schemeClr val="bg1"/>
                </a:solidFill>
              </a:rPr>
              <a:t>. x = x ;</a:t>
            </a:r>
          </a:p>
          <a:p>
            <a:r>
              <a:rPr lang="fr-FR" sz="1600" b="1" dirty="0" smtClean="0">
                <a:solidFill>
                  <a:schemeClr val="bg1"/>
                </a:solidFill>
              </a:rPr>
              <a:t>   		</a:t>
            </a:r>
            <a:r>
              <a:rPr lang="fr-FR" sz="1600" b="1" dirty="0" err="1" smtClean="0">
                <a:solidFill>
                  <a:schemeClr val="bg1"/>
                </a:solidFill>
              </a:rPr>
              <a:t>this</a:t>
            </a:r>
            <a:r>
              <a:rPr lang="fr-FR" sz="1600" b="1" dirty="0" smtClean="0">
                <a:solidFill>
                  <a:schemeClr val="bg1"/>
                </a:solidFill>
              </a:rPr>
              <a:t> </a:t>
            </a:r>
            <a:r>
              <a:rPr lang="fr-FR" sz="1600" dirty="0">
                <a:solidFill>
                  <a:schemeClr val="bg1"/>
                </a:solidFill>
              </a:rPr>
              <a:t>. y = y </a:t>
            </a:r>
            <a:r>
              <a:rPr lang="fr-FR" sz="1600" dirty="0" smtClean="0">
                <a:solidFill>
                  <a:schemeClr val="bg1"/>
                </a:solidFill>
              </a:rPr>
              <a:t>;</a:t>
            </a:r>
          </a:p>
          <a:p>
            <a:r>
              <a:rPr lang="fr-FR" sz="1600" dirty="0">
                <a:solidFill>
                  <a:schemeClr val="bg1"/>
                </a:solidFill>
              </a:rPr>
              <a:t>	</a:t>
            </a:r>
            <a:r>
              <a:rPr lang="fr-FR" sz="1600" dirty="0" smtClean="0">
                <a:solidFill>
                  <a:schemeClr val="bg1"/>
                </a:solidFill>
              </a:rPr>
              <a:t>}</a:t>
            </a:r>
            <a:endParaRPr lang="fr-FR" sz="1600" dirty="0">
              <a:solidFill>
                <a:schemeClr val="bg1"/>
              </a:solidFill>
            </a:endParaRPr>
          </a:p>
          <a:p>
            <a:r>
              <a:rPr lang="fr-FR" sz="1600" dirty="0">
                <a:solidFill>
                  <a:schemeClr val="bg1"/>
                </a:solidFill>
              </a:rPr>
              <a:t>}</a:t>
            </a:r>
          </a:p>
        </p:txBody>
      </p:sp>
      <p:sp>
        <p:nvSpPr>
          <p:cNvPr id="5" name="ZoneTexte 4"/>
          <p:cNvSpPr txBox="1"/>
          <p:nvPr/>
        </p:nvSpPr>
        <p:spPr>
          <a:xfrm rot="2572839">
            <a:off x="7200947" y="2742930"/>
            <a:ext cx="144016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fr-FR" sz="2400" dirty="0" smtClean="0"/>
              <a:t>erreur</a:t>
            </a:r>
            <a:endParaRPr lang="fr-FR" sz="2400" dirty="0"/>
          </a:p>
        </p:txBody>
      </p:sp>
      <p:sp>
        <p:nvSpPr>
          <p:cNvPr id="4" name="Rectangle 3"/>
          <p:cNvSpPr/>
          <p:nvPr/>
        </p:nvSpPr>
        <p:spPr>
          <a:xfrm>
            <a:off x="4942409" y="1897291"/>
            <a:ext cx="2808312" cy="646331"/>
          </a:xfrm>
          <a:prstGeom prst="rect">
            <a:avLst/>
          </a:prstGeom>
        </p:spPr>
        <p:txBody>
          <a:bodyPr wrap="square">
            <a:spAutoFit/>
          </a:bodyPr>
          <a:lstStyle/>
          <a:p>
            <a:r>
              <a:rPr lang="fr-FR" dirty="0">
                <a:solidFill>
                  <a:schemeClr val="bg1">
                    <a:lumMod val="95000"/>
                    <a:lumOff val="5000"/>
                  </a:schemeClr>
                </a:solidFill>
              </a:rPr>
              <a:t>Etape 2: Puis on ajoute un constructeur</a:t>
            </a:r>
            <a:endParaRPr lang="en-US" dirty="0"/>
          </a:p>
        </p:txBody>
      </p:sp>
      <p:sp>
        <p:nvSpPr>
          <p:cNvPr id="7" name="Rectangle 6"/>
          <p:cNvSpPr/>
          <p:nvPr/>
        </p:nvSpPr>
        <p:spPr>
          <a:xfrm>
            <a:off x="395278" y="1476202"/>
            <a:ext cx="4939173" cy="400110"/>
          </a:xfrm>
          <a:prstGeom prst="rect">
            <a:avLst/>
          </a:prstGeom>
        </p:spPr>
        <p:txBody>
          <a:bodyPr wrap="none">
            <a:spAutoFit/>
          </a:bodyPr>
          <a:lstStyle/>
          <a:p>
            <a:r>
              <a:rPr lang="fr-FR" sz="2000" dirty="0"/>
              <a:t>Constructeur implicite:  </a:t>
            </a:r>
            <a:r>
              <a:rPr lang="fr-FR" sz="2000" dirty="0" smtClean="0"/>
              <a:t>erreur </a:t>
            </a:r>
            <a:r>
              <a:rPr lang="fr-FR" sz="2000" dirty="0"/>
              <a:t>fréquente</a:t>
            </a:r>
          </a:p>
        </p:txBody>
      </p:sp>
      <p:sp>
        <p:nvSpPr>
          <p:cNvPr id="8" name="Rectangle 7"/>
          <p:cNvSpPr/>
          <p:nvPr/>
        </p:nvSpPr>
        <p:spPr>
          <a:xfrm>
            <a:off x="746508" y="1925150"/>
            <a:ext cx="966931" cy="369332"/>
          </a:xfrm>
          <a:prstGeom prst="rect">
            <a:avLst/>
          </a:prstGeom>
        </p:spPr>
        <p:txBody>
          <a:bodyPr wrap="none">
            <a:spAutoFit/>
          </a:bodyPr>
          <a:lstStyle/>
          <a:p>
            <a:r>
              <a:rPr lang="fr-FR" dirty="0">
                <a:solidFill>
                  <a:schemeClr val="bg1"/>
                </a:solidFill>
              </a:rPr>
              <a:t>Etape </a:t>
            </a:r>
            <a:r>
              <a:rPr lang="fr-FR" dirty="0">
                <a:solidFill>
                  <a:schemeClr val="bg1">
                    <a:lumMod val="95000"/>
                    <a:lumOff val="5000"/>
                  </a:schemeClr>
                </a:solidFill>
              </a:rPr>
              <a:t>1</a:t>
            </a:r>
          </a:p>
        </p:txBody>
      </p:sp>
      <p:sp>
        <p:nvSpPr>
          <p:cNvPr id="10" name="Espace réservé du pied de page 9"/>
          <p:cNvSpPr>
            <a:spLocks noGrp="1"/>
          </p:cNvSpPr>
          <p:nvPr>
            <p:ph type="ftr" sz="quarter" idx="16"/>
          </p:nvPr>
        </p:nvSpPr>
        <p:spPr/>
        <p:txBody>
          <a:bodyPr/>
          <a:lstStyle/>
          <a:p>
            <a:r>
              <a:rPr lang="en-US" smtClean="0"/>
              <a:t>Héritage</a:t>
            </a:r>
            <a:endParaRPr lang="en-US"/>
          </a:p>
        </p:txBody>
      </p:sp>
      <p:sp>
        <p:nvSpPr>
          <p:cNvPr id="11" name="Espace réservé du numéro de diapositive 10"/>
          <p:cNvSpPr>
            <a:spLocks noGrp="1"/>
          </p:cNvSpPr>
          <p:nvPr>
            <p:ph type="sldNum" sz="quarter" idx="15"/>
          </p:nvPr>
        </p:nvSpPr>
        <p:spPr/>
        <p:txBody>
          <a:bodyPr/>
          <a:lstStyle/>
          <a:p>
            <a:fld id="{DB156223-6CBB-4053-8E25-8C4A16887D28}" type="slidenum">
              <a:rPr lang="en-US" smtClean="0"/>
              <a:pPr/>
              <a:t>20</a:t>
            </a:fld>
            <a:endParaRPr lang="en-US"/>
          </a:p>
        </p:txBody>
      </p:sp>
    </p:spTree>
    <p:extLst>
      <p:ext uri="{BB962C8B-B14F-4D97-AF65-F5344CB8AC3E}">
        <p14:creationId xmlns:p14="http://schemas.microsoft.com/office/powerpoint/2010/main" val="12705655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6022" y="404664"/>
            <a:ext cx="8096956" cy="936104"/>
          </a:xfrm>
          <a:solidFill>
            <a:srgbClr val="002060"/>
          </a:solidFill>
        </p:spPr>
        <p:txBody>
          <a:bodyPr vert="horz" lIns="91440" tIns="45720" rIns="91440" bIns="45720" rtlCol="0" anchor="t">
            <a:normAutofit/>
          </a:bodyPr>
          <a:lstStyle/>
          <a:p>
            <a:r>
              <a:rPr lang="fr-FR" sz="4400" dirty="0"/>
              <a:t>Héritage et </a:t>
            </a:r>
            <a:r>
              <a:rPr lang="fr-FR" sz="4400" dirty="0" smtClean="0"/>
              <a:t>construction(6/6)</a:t>
            </a:r>
            <a:endParaRPr lang="fr-FR" sz="4400" dirty="0"/>
          </a:p>
        </p:txBody>
      </p:sp>
      <p:sp>
        <p:nvSpPr>
          <p:cNvPr id="4" name="Rectangle 3"/>
          <p:cNvSpPr/>
          <p:nvPr/>
        </p:nvSpPr>
        <p:spPr>
          <a:xfrm>
            <a:off x="576022" y="2204864"/>
            <a:ext cx="4176856" cy="4176464"/>
          </a:xfrm>
          <a:prstGeom prst="rect">
            <a:avLst/>
          </a:prstGeom>
          <a:ln w="12700">
            <a:solidFill>
              <a:schemeClr val="bg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t>public </a:t>
            </a:r>
            <a:r>
              <a:rPr lang="fr-FR" b="1" dirty="0"/>
              <a:t>class </a:t>
            </a:r>
            <a:r>
              <a:rPr lang="fr-FR" dirty="0"/>
              <a:t>A </a:t>
            </a:r>
            <a:r>
              <a:rPr lang="fr-FR" dirty="0" smtClean="0"/>
              <a:t>{</a:t>
            </a:r>
          </a:p>
          <a:p>
            <a:r>
              <a:rPr lang="fr-FR" b="1" dirty="0"/>
              <a:t>	</a:t>
            </a:r>
            <a:r>
              <a:rPr lang="pt-BR" b="1" dirty="0" smtClean="0"/>
              <a:t>public </a:t>
            </a:r>
            <a:r>
              <a:rPr lang="pt-BR" b="1" dirty="0"/>
              <a:t>i n t </a:t>
            </a:r>
            <a:r>
              <a:rPr lang="pt-BR" dirty="0"/>
              <a:t>x ;</a:t>
            </a:r>
          </a:p>
          <a:p>
            <a:r>
              <a:rPr lang="fr-FR" b="1" dirty="0" smtClean="0"/>
              <a:t>   	</a:t>
            </a:r>
            <a:r>
              <a:rPr lang="fr-FR" b="1" dirty="0" smtClean="0">
                <a:solidFill>
                  <a:srgbClr val="FF0000"/>
                </a:solidFill>
              </a:rPr>
              <a:t>public </a:t>
            </a:r>
            <a:r>
              <a:rPr lang="fr-FR" dirty="0">
                <a:solidFill>
                  <a:srgbClr val="FF0000"/>
                </a:solidFill>
              </a:rPr>
              <a:t>A () {}</a:t>
            </a:r>
          </a:p>
          <a:p>
            <a:r>
              <a:rPr lang="pt-BR" b="1" dirty="0" smtClean="0"/>
              <a:t>   	public </a:t>
            </a:r>
            <a:r>
              <a:rPr lang="pt-BR" dirty="0"/>
              <a:t>A ( </a:t>
            </a:r>
            <a:r>
              <a:rPr lang="pt-BR" b="1" dirty="0" smtClean="0"/>
              <a:t>int </a:t>
            </a:r>
            <a:r>
              <a:rPr lang="pt-BR" dirty="0"/>
              <a:t>x ) {</a:t>
            </a:r>
          </a:p>
          <a:p>
            <a:r>
              <a:rPr lang="fr-FR" b="1" dirty="0" smtClean="0"/>
              <a:t>  		 </a:t>
            </a:r>
            <a:r>
              <a:rPr lang="fr-FR" b="1" dirty="0" err="1" smtClean="0"/>
              <a:t>this</a:t>
            </a:r>
            <a:r>
              <a:rPr lang="fr-FR" b="1" dirty="0" smtClean="0"/>
              <a:t> </a:t>
            </a:r>
            <a:r>
              <a:rPr lang="fr-FR" dirty="0"/>
              <a:t>. x = x ;</a:t>
            </a:r>
          </a:p>
          <a:p>
            <a:r>
              <a:rPr lang="fr-FR" dirty="0" smtClean="0"/>
              <a:t>	}</a:t>
            </a:r>
            <a:endParaRPr lang="fr-FR" dirty="0"/>
          </a:p>
          <a:p>
            <a:r>
              <a:rPr lang="fr-FR" dirty="0" smtClean="0"/>
              <a:t>}</a:t>
            </a:r>
          </a:p>
          <a:p>
            <a:endParaRPr lang="fr-FR" dirty="0"/>
          </a:p>
          <a:p>
            <a:r>
              <a:rPr lang="en-US" b="1" dirty="0" smtClean="0"/>
              <a:t>public </a:t>
            </a:r>
            <a:r>
              <a:rPr lang="en-US" b="1" dirty="0"/>
              <a:t>class </a:t>
            </a:r>
            <a:r>
              <a:rPr lang="en-US" dirty="0"/>
              <a:t>B </a:t>
            </a:r>
            <a:r>
              <a:rPr lang="en-US" b="1" dirty="0"/>
              <a:t>extends </a:t>
            </a:r>
            <a:r>
              <a:rPr lang="en-US" dirty="0"/>
              <a:t>A {</a:t>
            </a:r>
          </a:p>
          <a:p>
            <a:r>
              <a:rPr lang="fr-FR" b="1" dirty="0" smtClean="0"/>
              <a:t>  	public </a:t>
            </a:r>
            <a:r>
              <a:rPr lang="fr-FR" b="1" dirty="0" err="1" smtClean="0"/>
              <a:t>int</a:t>
            </a:r>
            <a:r>
              <a:rPr lang="fr-FR" b="1" dirty="0" smtClean="0"/>
              <a:t> </a:t>
            </a:r>
            <a:r>
              <a:rPr lang="fr-FR" dirty="0"/>
              <a:t>y ;</a:t>
            </a:r>
          </a:p>
          <a:p>
            <a:r>
              <a:rPr lang="fr-FR" b="1" dirty="0" smtClean="0"/>
              <a:t>  	public </a:t>
            </a:r>
            <a:r>
              <a:rPr lang="fr-FR" dirty="0"/>
              <a:t>B ( </a:t>
            </a:r>
            <a:r>
              <a:rPr lang="fr-FR" b="1" dirty="0"/>
              <a:t>i n t </a:t>
            </a:r>
            <a:r>
              <a:rPr lang="fr-FR" dirty="0"/>
              <a:t>x , </a:t>
            </a:r>
            <a:r>
              <a:rPr lang="fr-FR" b="1" dirty="0"/>
              <a:t>i n t </a:t>
            </a:r>
            <a:r>
              <a:rPr lang="fr-FR" dirty="0"/>
              <a:t>y ) {</a:t>
            </a:r>
          </a:p>
          <a:p>
            <a:r>
              <a:rPr lang="fr-FR" b="1" dirty="0" smtClean="0"/>
              <a:t>  		</a:t>
            </a:r>
            <a:r>
              <a:rPr lang="fr-FR" b="1" dirty="0" err="1" smtClean="0"/>
              <a:t>this</a:t>
            </a:r>
            <a:r>
              <a:rPr lang="fr-FR" b="1" dirty="0" smtClean="0"/>
              <a:t> </a:t>
            </a:r>
            <a:r>
              <a:rPr lang="fr-FR" dirty="0"/>
              <a:t>. x = x ;</a:t>
            </a:r>
          </a:p>
          <a:p>
            <a:r>
              <a:rPr lang="fr-FR" b="1" dirty="0" smtClean="0"/>
              <a:t>  		</a:t>
            </a:r>
            <a:r>
              <a:rPr lang="fr-FR" b="1" dirty="0" err="1" smtClean="0"/>
              <a:t>this</a:t>
            </a:r>
            <a:r>
              <a:rPr lang="fr-FR" b="1" dirty="0" smtClean="0"/>
              <a:t> </a:t>
            </a:r>
            <a:r>
              <a:rPr lang="fr-FR" dirty="0"/>
              <a:t>. y = y ;</a:t>
            </a:r>
          </a:p>
          <a:p>
            <a:r>
              <a:rPr lang="fr-FR" dirty="0" smtClean="0"/>
              <a:t>	}</a:t>
            </a:r>
          </a:p>
          <a:p>
            <a:r>
              <a:rPr lang="fr-FR" dirty="0" smtClean="0"/>
              <a:t>}</a:t>
            </a:r>
            <a:endParaRPr lang="fr-FR" dirty="0"/>
          </a:p>
        </p:txBody>
      </p:sp>
      <p:sp>
        <p:nvSpPr>
          <p:cNvPr id="5" name="Rectangle 4"/>
          <p:cNvSpPr/>
          <p:nvPr/>
        </p:nvSpPr>
        <p:spPr>
          <a:xfrm>
            <a:off x="576415" y="1498129"/>
            <a:ext cx="4176463" cy="64107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1600" b="1" dirty="0">
                <a:solidFill>
                  <a:srgbClr val="002060"/>
                </a:solidFill>
              </a:rPr>
              <a:t>Solution 1: ajout d’un constructeur vide</a:t>
            </a:r>
          </a:p>
        </p:txBody>
      </p:sp>
      <p:sp>
        <p:nvSpPr>
          <p:cNvPr id="6" name="Rectangle 5"/>
          <p:cNvSpPr/>
          <p:nvPr/>
        </p:nvSpPr>
        <p:spPr>
          <a:xfrm>
            <a:off x="4953213" y="1498128"/>
            <a:ext cx="3704469" cy="6410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600" b="1" dirty="0" err="1">
                <a:solidFill>
                  <a:srgbClr val="002060"/>
                </a:solidFill>
              </a:rPr>
              <a:t>Solution2:Appel</a:t>
            </a:r>
            <a:r>
              <a:rPr lang="fr-FR" sz="1600" b="1" dirty="0">
                <a:solidFill>
                  <a:srgbClr val="002060"/>
                </a:solidFill>
              </a:rPr>
              <a:t> explicite au super</a:t>
            </a:r>
          </a:p>
        </p:txBody>
      </p:sp>
      <p:sp>
        <p:nvSpPr>
          <p:cNvPr id="7" name="Rectangle 6"/>
          <p:cNvSpPr/>
          <p:nvPr/>
        </p:nvSpPr>
        <p:spPr>
          <a:xfrm>
            <a:off x="4953212" y="2204864"/>
            <a:ext cx="3733587" cy="4176464"/>
          </a:xfrm>
          <a:prstGeom prst="rect">
            <a:avLst/>
          </a:prstGeom>
          <a:ln w="12700">
            <a:solidFill>
              <a:schemeClr val="bg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t>public </a:t>
            </a:r>
            <a:r>
              <a:rPr lang="fr-FR" b="1" dirty="0"/>
              <a:t>class </a:t>
            </a:r>
            <a:r>
              <a:rPr lang="fr-FR" dirty="0"/>
              <a:t>A {</a:t>
            </a:r>
          </a:p>
          <a:p>
            <a:r>
              <a:rPr lang="pt-BR" b="1" dirty="0" smtClean="0"/>
              <a:t>	public </a:t>
            </a:r>
            <a:r>
              <a:rPr lang="pt-BR" b="1" dirty="0"/>
              <a:t>i n t </a:t>
            </a:r>
            <a:r>
              <a:rPr lang="pt-BR" dirty="0"/>
              <a:t>x ;</a:t>
            </a:r>
          </a:p>
          <a:p>
            <a:r>
              <a:rPr lang="pt-BR" b="1" dirty="0" smtClean="0"/>
              <a:t>	public </a:t>
            </a:r>
            <a:r>
              <a:rPr lang="pt-BR" dirty="0"/>
              <a:t>A ( </a:t>
            </a:r>
            <a:r>
              <a:rPr lang="pt-BR" b="1" dirty="0"/>
              <a:t>i n t </a:t>
            </a:r>
            <a:r>
              <a:rPr lang="pt-BR" dirty="0"/>
              <a:t>x ) {</a:t>
            </a:r>
          </a:p>
          <a:p>
            <a:r>
              <a:rPr lang="fr-FR" b="1" dirty="0" smtClean="0"/>
              <a:t>		</a:t>
            </a:r>
            <a:r>
              <a:rPr lang="fr-FR" b="1" dirty="0" err="1" smtClean="0"/>
              <a:t>this</a:t>
            </a:r>
            <a:r>
              <a:rPr lang="fr-FR" b="1" dirty="0" smtClean="0"/>
              <a:t> </a:t>
            </a:r>
            <a:r>
              <a:rPr lang="fr-FR" dirty="0"/>
              <a:t>. x = x ;</a:t>
            </a:r>
          </a:p>
          <a:p>
            <a:r>
              <a:rPr lang="fr-FR" dirty="0" smtClean="0"/>
              <a:t>	}</a:t>
            </a:r>
            <a:endParaRPr lang="fr-FR" dirty="0"/>
          </a:p>
          <a:p>
            <a:r>
              <a:rPr lang="fr-FR" dirty="0" smtClean="0"/>
              <a:t>}</a:t>
            </a:r>
          </a:p>
          <a:p>
            <a:endParaRPr lang="fr-FR" dirty="0"/>
          </a:p>
          <a:p>
            <a:r>
              <a:rPr lang="en-US" b="1" dirty="0" smtClean="0"/>
              <a:t>public </a:t>
            </a:r>
            <a:r>
              <a:rPr lang="en-US" b="1" dirty="0"/>
              <a:t>class </a:t>
            </a:r>
            <a:r>
              <a:rPr lang="en-US" dirty="0"/>
              <a:t>B </a:t>
            </a:r>
            <a:r>
              <a:rPr lang="en-US" b="1" dirty="0"/>
              <a:t>extends </a:t>
            </a:r>
            <a:r>
              <a:rPr lang="en-US" dirty="0"/>
              <a:t>A </a:t>
            </a:r>
            <a:r>
              <a:rPr lang="en-US" dirty="0" smtClean="0"/>
              <a:t>{</a:t>
            </a:r>
          </a:p>
          <a:p>
            <a:r>
              <a:rPr lang="en-US" b="1" dirty="0"/>
              <a:t>	</a:t>
            </a:r>
            <a:r>
              <a:rPr lang="fr-FR" b="1" dirty="0" smtClean="0"/>
              <a:t>public </a:t>
            </a:r>
            <a:r>
              <a:rPr lang="fr-FR" b="1" dirty="0" err="1" smtClean="0"/>
              <a:t>int</a:t>
            </a:r>
            <a:r>
              <a:rPr lang="fr-FR" b="1" dirty="0" smtClean="0"/>
              <a:t> </a:t>
            </a:r>
            <a:r>
              <a:rPr lang="fr-FR" dirty="0"/>
              <a:t>y ;</a:t>
            </a:r>
          </a:p>
          <a:p>
            <a:r>
              <a:rPr lang="fr-FR" b="1" dirty="0" smtClean="0"/>
              <a:t>   	public </a:t>
            </a:r>
            <a:r>
              <a:rPr lang="fr-FR" dirty="0"/>
              <a:t>B ( </a:t>
            </a:r>
            <a:r>
              <a:rPr lang="fr-FR" b="1" dirty="0" err="1" smtClean="0"/>
              <a:t>int</a:t>
            </a:r>
            <a:r>
              <a:rPr lang="fr-FR" b="1" dirty="0" smtClean="0"/>
              <a:t> </a:t>
            </a:r>
            <a:r>
              <a:rPr lang="fr-FR" dirty="0"/>
              <a:t>x , </a:t>
            </a:r>
            <a:r>
              <a:rPr lang="fr-FR" b="1" dirty="0" err="1" smtClean="0"/>
              <a:t>int</a:t>
            </a:r>
            <a:r>
              <a:rPr lang="fr-FR" b="1" dirty="0" smtClean="0"/>
              <a:t> </a:t>
            </a:r>
            <a:r>
              <a:rPr lang="fr-FR" dirty="0"/>
              <a:t>y ) {</a:t>
            </a:r>
          </a:p>
          <a:p>
            <a:r>
              <a:rPr lang="fr-FR" b="1" dirty="0" smtClean="0"/>
              <a:t>   		</a:t>
            </a:r>
            <a:r>
              <a:rPr lang="fr-FR" b="1" dirty="0" smtClean="0">
                <a:solidFill>
                  <a:srgbClr val="FF0000"/>
                </a:solidFill>
              </a:rPr>
              <a:t>super</a:t>
            </a:r>
            <a:r>
              <a:rPr lang="fr-FR" dirty="0" smtClean="0">
                <a:solidFill>
                  <a:srgbClr val="FF0000"/>
                </a:solidFill>
              </a:rPr>
              <a:t>(x</a:t>
            </a:r>
            <a:r>
              <a:rPr lang="fr-FR" dirty="0">
                <a:solidFill>
                  <a:srgbClr val="FF0000"/>
                </a:solidFill>
              </a:rPr>
              <a:t>);</a:t>
            </a:r>
          </a:p>
          <a:p>
            <a:r>
              <a:rPr lang="fr-FR" b="1" dirty="0" smtClean="0"/>
              <a:t>   		</a:t>
            </a:r>
            <a:r>
              <a:rPr lang="fr-FR" b="1" dirty="0" err="1" smtClean="0"/>
              <a:t>this</a:t>
            </a:r>
            <a:r>
              <a:rPr lang="fr-FR" b="1" dirty="0" smtClean="0"/>
              <a:t> </a:t>
            </a:r>
            <a:r>
              <a:rPr lang="fr-FR" dirty="0"/>
              <a:t>. y = y ;</a:t>
            </a:r>
          </a:p>
          <a:p>
            <a:r>
              <a:rPr lang="fr-FR" dirty="0" smtClean="0"/>
              <a:t>	}</a:t>
            </a:r>
            <a:endParaRPr lang="fr-FR" dirty="0"/>
          </a:p>
          <a:p>
            <a:r>
              <a:rPr lang="fr-FR" dirty="0"/>
              <a:t>}</a:t>
            </a:r>
          </a:p>
        </p:txBody>
      </p:sp>
      <p:sp>
        <p:nvSpPr>
          <p:cNvPr id="9" name="Espace réservé du pied de page 8"/>
          <p:cNvSpPr>
            <a:spLocks noGrp="1"/>
          </p:cNvSpPr>
          <p:nvPr>
            <p:ph type="ftr" sz="quarter" idx="16"/>
          </p:nvPr>
        </p:nvSpPr>
        <p:spPr/>
        <p:txBody>
          <a:bodyPr/>
          <a:lstStyle/>
          <a:p>
            <a:r>
              <a:rPr lang="en-US" smtClean="0"/>
              <a:t>Héritage</a:t>
            </a:r>
            <a:endParaRPr lang="en-US"/>
          </a:p>
        </p:txBody>
      </p:sp>
      <p:sp>
        <p:nvSpPr>
          <p:cNvPr id="10" name="Espace réservé du numéro de diapositive 9"/>
          <p:cNvSpPr>
            <a:spLocks noGrp="1"/>
          </p:cNvSpPr>
          <p:nvPr>
            <p:ph type="sldNum" sz="quarter" idx="15"/>
          </p:nvPr>
        </p:nvSpPr>
        <p:spPr/>
        <p:txBody>
          <a:bodyPr/>
          <a:lstStyle/>
          <a:p>
            <a:fld id="{DB156223-6CBB-4053-8E25-8C4A16887D28}" type="slidenum">
              <a:rPr lang="en-US" smtClean="0"/>
              <a:pPr/>
              <a:t>21</a:t>
            </a:fld>
            <a:endParaRPr lang="en-US"/>
          </a:p>
        </p:txBody>
      </p:sp>
    </p:spTree>
    <p:extLst>
      <p:ext uri="{BB962C8B-B14F-4D97-AF65-F5344CB8AC3E}">
        <p14:creationId xmlns:p14="http://schemas.microsoft.com/office/powerpoint/2010/main" val="40483361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3"/>
          </p:nvPr>
        </p:nvSpPr>
        <p:spPr>
          <a:xfrm>
            <a:off x="741950" y="1162471"/>
            <a:ext cx="7545921" cy="1753170"/>
          </a:xfrm>
        </p:spPr>
        <p:txBody>
          <a:bodyPr>
            <a:noAutofit/>
          </a:bodyPr>
          <a:lstStyle/>
          <a:p>
            <a:r>
              <a:rPr lang="fr-FR" sz="2000" dirty="0"/>
              <a:t>La classe </a:t>
            </a:r>
            <a:r>
              <a:rPr lang="fr-FR" sz="2000" b="1" dirty="0"/>
              <a:t>Object</a:t>
            </a:r>
            <a:r>
              <a:rPr lang="fr-FR" sz="2000" dirty="0"/>
              <a:t> est la classe de plus haut niveau dans la </a:t>
            </a:r>
            <a:r>
              <a:rPr lang="fr-FR" sz="2000" dirty="0" smtClean="0"/>
              <a:t>hiérarchie d'héritage.</a:t>
            </a:r>
            <a:endParaRPr lang="fr-FR" sz="2000" dirty="0"/>
          </a:p>
          <a:p>
            <a:r>
              <a:rPr lang="fr-FR" dirty="0" smtClean="0"/>
              <a:t>Toute </a:t>
            </a:r>
            <a:r>
              <a:rPr lang="fr-FR" dirty="0"/>
              <a:t>classe autre que </a:t>
            </a:r>
            <a:r>
              <a:rPr lang="fr-FR" b="1" dirty="0" smtClean="0"/>
              <a:t>Object</a:t>
            </a:r>
            <a:r>
              <a:rPr lang="fr-FR" dirty="0" smtClean="0"/>
              <a:t> possède </a:t>
            </a:r>
            <a:r>
              <a:rPr lang="fr-FR" dirty="0"/>
              <a:t>une </a:t>
            </a:r>
            <a:r>
              <a:rPr lang="fr-FR" dirty="0" err="1"/>
              <a:t>super-classe</a:t>
            </a:r>
            <a:endParaRPr lang="fr-FR" dirty="0"/>
          </a:p>
          <a:p>
            <a:r>
              <a:rPr lang="fr-FR" dirty="0"/>
              <a:t>T</a:t>
            </a:r>
            <a:r>
              <a:rPr lang="fr-FR" dirty="0" smtClean="0"/>
              <a:t>oute </a:t>
            </a:r>
            <a:r>
              <a:rPr lang="fr-FR" dirty="0"/>
              <a:t>classe hérite directement ou indirectement </a:t>
            </a:r>
            <a:r>
              <a:rPr lang="fr-FR" dirty="0" err="1"/>
              <a:t>dela</a:t>
            </a:r>
            <a:r>
              <a:rPr lang="fr-FR" dirty="0"/>
              <a:t> classe Object</a:t>
            </a:r>
          </a:p>
          <a:p>
            <a:r>
              <a:rPr lang="fr-FR" dirty="0" smtClean="0"/>
              <a:t>Une </a:t>
            </a:r>
            <a:r>
              <a:rPr lang="fr-FR" dirty="0"/>
              <a:t>classe qui ne définit pas </a:t>
            </a:r>
            <a:r>
              <a:rPr lang="fr-FR" dirty="0" smtClean="0"/>
              <a:t>de </a:t>
            </a:r>
            <a:r>
              <a:rPr lang="fr-FR" dirty="0"/>
              <a:t>clause </a:t>
            </a:r>
            <a:r>
              <a:rPr lang="fr-FR" b="1" dirty="0" err="1"/>
              <a:t>extends</a:t>
            </a:r>
            <a:r>
              <a:rPr lang="fr-FR" dirty="0"/>
              <a:t> hérite de la classe </a:t>
            </a:r>
            <a:r>
              <a:rPr lang="fr-FR" b="1" dirty="0" smtClean="0"/>
              <a:t>Object</a:t>
            </a:r>
            <a:endParaRPr lang="fr-FR" b="1" dirty="0"/>
          </a:p>
        </p:txBody>
      </p:sp>
      <p:sp>
        <p:nvSpPr>
          <p:cNvPr id="3" name="Espace réservé du numéro de diapositive 2"/>
          <p:cNvSpPr>
            <a:spLocks noGrp="1"/>
          </p:cNvSpPr>
          <p:nvPr>
            <p:ph type="sldNum" sz="quarter" idx="15"/>
          </p:nvPr>
        </p:nvSpPr>
        <p:spPr/>
        <p:txBody>
          <a:bodyPr/>
          <a:lstStyle/>
          <a:p>
            <a:fld id="{DB156223-6CBB-4053-8E25-8C4A16887D28}" type="slidenum">
              <a:rPr lang="en-US" smtClean="0"/>
              <a:pPr/>
              <a:t>22</a:t>
            </a:fld>
            <a:endParaRPr lang="en-US"/>
          </a:p>
        </p:txBody>
      </p:sp>
      <p:sp>
        <p:nvSpPr>
          <p:cNvPr id="6" name="Titre 1"/>
          <p:cNvSpPr>
            <a:spLocks noGrp="1"/>
          </p:cNvSpPr>
          <p:nvPr>
            <p:ph type="title"/>
          </p:nvPr>
        </p:nvSpPr>
        <p:spPr>
          <a:xfrm>
            <a:off x="482463" y="198421"/>
            <a:ext cx="8064896" cy="792088"/>
          </a:xfrm>
          <a:solidFill>
            <a:srgbClr val="002060"/>
          </a:solidFill>
        </p:spPr>
        <p:txBody>
          <a:bodyPr vert="horz" lIns="91440" tIns="45720" rIns="91440" bIns="45720" rtlCol="0" anchor="t">
            <a:normAutofit/>
          </a:bodyPr>
          <a:lstStyle/>
          <a:p>
            <a:r>
              <a:rPr lang="fr-FR" sz="4400" dirty="0"/>
              <a:t> La Classe Object </a:t>
            </a:r>
            <a:r>
              <a:rPr lang="fr-FR" sz="4400" dirty="0" smtClean="0"/>
              <a:t>(1/2)</a:t>
            </a:r>
            <a:endParaRPr lang="fr-FR" sz="4400" dirty="0"/>
          </a:p>
        </p:txBody>
      </p:sp>
      <p:grpSp>
        <p:nvGrpSpPr>
          <p:cNvPr id="7" name="Groupe 6"/>
          <p:cNvGrpSpPr/>
          <p:nvPr/>
        </p:nvGrpSpPr>
        <p:grpSpPr>
          <a:xfrm>
            <a:off x="5805947" y="3144362"/>
            <a:ext cx="2880320" cy="2012830"/>
            <a:chOff x="323528" y="3718569"/>
            <a:chExt cx="2280253" cy="2012830"/>
          </a:xfrm>
        </p:grpSpPr>
        <p:sp>
          <p:nvSpPr>
            <p:cNvPr id="8" name="Rectangle 7"/>
            <p:cNvSpPr/>
            <p:nvPr/>
          </p:nvSpPr>
          <p:spPr>
            <a:xfrm>
              <a:off x="323528" y="3718569"/>
              <a:ext cx="2280253" cy="360040"/>
            </a:xfrm>
            <a:prstGeom prst="rect">
              <a:avLst/>
            </a:prstGeom>
            <a:solidFill>
              <a:schemeClr val="accent1">
                <a:lumMod val="20000"/>
                <a:lumOff val="8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smtClean="0">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sp>
          <p:nvSpPr>
            <p:cNvPr id="15" name="Rectangle 14"/>
            <p:cNvSpPr/>
            <p:nvPr/>
          </p:nvSpPr>
          <p:spPr>
            <a:xfrm>
              <a:off x="323528" y="4083341"/>
              <a:ext cx="2280253" cy="1648058"/>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 Class </a:t>
              </a:r>
              <a:r>
                <a:rPr lang="en-US" dirty="0" err="1">
                  <a:solidFill>
                    <a:srgbClr val="002060"/>
                  </a:solidFill>
                  <a:latin typeface="Adobe Arabic" panose="02040503050201020203" pitchFamily="18" charset="-78"/>
                  <a:cs typeface="Adobe Arabic" panose="02040503050201020203" pitchFamily="18" charset="-78"/>
                </a:rPr>
                <a:t>getClass</a:t>
              </a:r>
              <a:r>
                <a:rPr lang="en-US" dirty="0">
                  <a:solidFill>
                    <a:srgbClr val="002060"/>
                  </a:solidFill>
                  <a:latin typeface="Adobe Arabic" panose="02040503050201020203" pitchFamily="18" charset="-78"/>
                  <a:cs typeface="Adobe Arabic" panose="02040503050201020203" pitchFamily="18" charset="-78"/>
                </a:rPr>
                <a:t>() </a:t>
              </a:r>
              <a:endParaRPr lang="en-US" dirty="0" smtClean="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r>
                <a:rPr lang="en-US" dirty="0">
                  <a:solidFill>
                    <a:srgbClr val="002060"/>
                  </a:solidFill>
                  <a:latin typeface="Adobe Arabic" panose="02040503050201020203" pitchFamily="18" charset="-78"/>
                  <a:cs typeface="Adobe Arabic" panose="02040503050201020203" pitchFamily="18" charset="-78"/>
                </a:rPr>
                <a:t>String </a:t>
              </a:r>
              <a:r>
                <a:rPr lang="en-US" dirty="0" err="1">
                  <a:solidFill>
                    <a:srgbClr val="002060"/>
                  </a:solidFill>
                  <a:latin typeface="Adobe Arabic" panose="02040503050201020203" pitchFamily="18" charset="-78"/>
                  <a:cs typeface="Adobe Arabic" panose="02040503050201020203" pitchFamily="18" charset="-78"/>
                </a:rPr>
                <a:t>toString</a:t>
              </a:r>
              <a:r>
                <a:rPr lang="en-US" dirty="0">
                  <a:solidFill>
                    <a:srgbClr val="002060"/>
                  </a:solidFill>
                  <a:latin typeface="Adobe Arabic" panose="02040503050201020203" pitchFamily="18" charset="-78"/>
                  <a:cs typeface="Adobe Arabic" panose="02040503050201020203" pitchFamily="18" charset="-78"/>
                </a:rPr>
                <a:t>() </a:t>
              </a:r>
              <a:endParaRPr lang="en-US" dirty="0" smtClean="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equals(Object) </a:t>
              </a:r>
              <a:endParaRPr lang="en-US" dirty="0" smtClean="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int</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hashCode</a:t>
              </a:r>
              <a:r>
                <a:rPr lang="en-US" dirty="0">
                  <a:solidFill>
                    <a:srgbClr val="002060"/>
                  </a:solidFill>
                  <a:latin typeface="Adobe Arabic" panose="02040503050201020203" pitchFamily="18" charset="-78"/>
                  <a:cs typeface="Adobe Arabic" panose="02040503050201020203" pitchFamily="18" charset="-78"/>
                </a:rPr>
                <a:t>() </a:t>
              </a:r>
              <a:endParaRPr lang="en-US" dirty="0" smtClean="0">
                <a:solidFill>
                  <a:srgbClr val="002060"/>
                </a:solidFill>
                <a:latin typeface="Adobe Arabic" panose="02040503050201020203" pitchFamily="18" charset="-78"/>
                <a:cs typeface="Adobe Arabic" panose="02040503050201020203" pitchFamily="18" charset="-78"/>
              </a:endParaRPr>
            </a:p>
            <a:p>
              <a:r>
                <a:rPr lang="en-US" dirty="0" smtClean="0">
                  <a:solidFill>
                    <a:srgbClr val="002060"/>
                  </a:solidFill>
                  <a:latin typeface="Adobe Arabic" panose="02040503050201020203" pitchFamily="18" charset="-78"/>
                  <a:cs typeface="Adobe Arabic" panose="02040503050201020203" pitchFamily="18" charset="-78"/>
                </a:rPr>
                <a:t>…</a:t>
              </a:r>
              <a:endParaRPr lang="en-US" dirty="0">
                <a:solidFill>
                  <a:srgbClr val="002060"/>
                </a:solidFill>
                <a:latin typeface="Adobe Arabic" panose="02040503050201020203" pitchFamily="18" charset="-78"/>
                <a:cs typeface="Adobe Arabic" panose="02040503050201020203" pitchFamily="18" charset="-78"/>
              </a:endParaRPr>
            </a:p>
          </p:txBody>
        </p:sp>
      </p:grpSp>
      <p:sp>
        <p:nvSpPr>
          <p:cNvPr id="16" name="Rectangle 15"/>
          <p:cNvSpPr/>
          <p:nvPr/>
        </p:nvSpPr>
        <p:spPr>
          <a:xfrm>
            <a:off x="611560" y="3087603"/>
            <a:ext cx="4446985" cy="313444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002060"/>
                </a:solidFill>
                <a:latin typeface="Adobe Arabic" panose="02040503050201020203" pitchFamily="18" charset="-78"/>
                <a:cs typeface="Adobe Arabic" panose="02040503050201020203" pitchFamily="18" charset="-78"/>
              </a:rPr>
              <a:t>public class Voiture </a:t>
            </a:r>
            <a:r>
              <a:rPr lang="fr-FR" sz="1600" b="1" dirty="0" err="1">
                <a:solidFill>
                  <a:srgbClr val="002060"/>
                </a:solidFill>
                <a:latin typeface="Adobe Arabic" panose="02040503050201020203" pitchFamily="18" charset="-78"/>
                <a:cs typeface="Adobe Arabic" panose="02040503050201020203" pitchFamily="18" charset="-78"/>
              </a:rPr>
              <a:t>extends</a:t>
            </a:r>
            <a:r>
              <a:rPr lang="fr-FR" sz="1600" dirty="0">
                <a:solidFill>
                  <a:srgbClr val="002060"/>
                </a:solidFill>
                <a:latin typeface="Adobe Arabic" panose="02040503050201020203" pitchFamily="18" charset="-78"/>
                <a:cs typeface="Adobe Arabic" panose="02040503050201020203" pitchFamily="18" charset="-78"/>
              </a:rPr>
              <a:t> </a:t>
            </a:r>
            <a:r>
              <a:rPr lang="fr-FR" sz="1600" b="1" dirty="0">
                <a:solidFill>
                  <a:srgbClr val="002060"/>
                </a:solidFill>
                <a:latin typeface="Adobe Arabic" panose="02040503050201020203" pitchFamily="18" charset="-78"/>
                <a:cs typeface="Adobe Arabic" panose="02040503050201020203" pitchFamily="18" charset="-78"/>
              </a:rPr>
              <a:t>Object</a:t>
            </a:r>
            <a:r>
              <a:rPr lang="fr-FR" sz="1600" dirty="0">
                <a:solidFill>
                  <a:srgbClr val="002060"/>
                </a:solidFill>
                <a:latin typeface="Adobe Arabic" panose="02040503050201020203" pitchFamily="18" charset="-78"/>
                <a:cs typeface="Adobe Arabic" panose="02040503050201020203" pitchFamily="18" charset="-78"/>
              </a:rPr>
              <a:t> { </a:t>
            </a:r>
            <a:endParaRPr lang="fr-FR" sz="1600" dirty="0" smtClean="0">
              <a:solidFill>
                <a:srgbClr val="002060"/>
              </a:solidFill>
              <a:latin typeface="Adobe Arabic" panose="02040503050201020203" pitchFamily="18" charset="-78"/>
              <a:cs typeface="Adobe Arabic" panose="02040503050201020203" pitchFamily="18" charset="-78"/>
            </a:endParaRPr>
          </a:p>
          <a:p>
            <a:r>
              <a:rPr lang="fr-FR" sz="1600" dirty="0">
                <a:solidFill>
                  <a:srgbClr val="002060"/>
                </a:solidFill>
                <a:latin typeface="Adobe Arabic" panose="02040503050201020203" pitchFamily="18" charset="-78"/>
                <a:cs typeface="Adobe Arabic" panose="02040503050201020203" pitchFamily="18" charset="-78"/>
              </a:rPr>
              <a:t>	</a:t>
            </a:r>
            <a:r>
              <a:rPr lang="fr-FR" sz="1600" dirty="0" smtClean="0">
                <a:solidFill>
                  <a:srgbClr val="002060"/>
                </a:solidFill>
                <a:latin typeface="Adobe Arabic" panose="02040503050201020203" pitchFamily="18" charset="-78"/>
                <a:cs typeface="Adobe Arabic" panose="02040503050201020203" pitchFamily="18" charset="-78"/>
              </a:rPr>
              <a:t>...</a:t>
            </a:r>
            <a:endParaRPr lang="fr-FR" sz="1600" dirty="0">
              <a:solidFill>
                <a:srgbClr val="002060"/>
              </a:solidFill>
              <a:latin typeface="Adobe Arabic" panose="02040503050201020203" pitchFamily="18" charset="-78"/>
              <a:cs typeface="Adobe Arabic" panose="02040503050201020203" pitchFamily="18" charset="-78"/>
            </a:endParaRPr>
          </a:p>
          <a:p>
            <a:r>
              <a:rPr lang="fr-FR" sz="1600" dirty="0" smtClean="0">
                <a:solidFill>
                  <a:srgbClr val="002060"/>
                </a:solidFill>
                <a:latin typeface="Adobe Arabic" panose="02040503050201020203" pitchFamily="18" charset="-78"/>
                <a:cs typeface="Adobe Arabic" panose="02040503050201020203" pitchFamily="18" charset="-78"/>
              </a:rPr>
              <a:t>	public </a:t>
            </a:r>
            <a:r>
              <a:rPr lang="fr-FR" sz="1600" dirty="0">
                <a:solidFill>
                  <a:srgbClr val="002060"/>
                </a:solidFill>
                <a:latin typeface="Adobe Arabic" panose="02040503050201020203" pitchFamily="18" charset="-78"/>
                <a:cs typeface="Adobe Arabic" panose="02040503050201020203" pitchFamily="18" charset="-78"/>
              </a:rPr>
              <a:t>Voiture(</a:t>
            </a:r>
            <a:r>
              <a:rPr lang="fr-FR" sz="1600" dirty="0" err="1">
                <a:solidFill>
                  <a:srgbClr val="002060"/>
                </a:solidFill>
                <a:latin typeface="Adobe Arabic" panose="02040503050201020203" pitchFamily="18" charset="-78"/>
                <a:cs typeface="Adobe Arabic" panose="02040503050201020203" pitchFamily="18" charset="-78"/>
              </a:rPr>
              <a:t>int</a:t>
            </a:r>
            <a:r>
              <a:rPr lang="fr-FR" sz="1600" dirty="0">
                <a:solidFill>
                  <a:srgbClr val="002060"/>
                </a:solidFill>
                <a:latin typeface="Adobe Arabic" panose="02040503050201020203" pitchFamily="18" charset="-78"/>
                <a:cs typeface="Adobe Arabic" panose="02040503050201020203" pitchFamily="18" charset="-78"/>
              </a:rPr>
              <a:t> p, Galerie g) </a:t>
            </a:r>
            <a:endParaRPr lang="fr-FR" sz="1600" dirty="0" smtClean="0">
              <a:solidFill>
                <a:srgbClr val="002060"/>
              </a:solidFill>
              <a:latin typeface="Adobe Arabic" panose="02040503050201020203" pitchFamily="18" charset="-78"/>
              <a:cs typeface="Adobe Arabic" panose="02040503050201020203" pitchFamily="18" charset="-78"/>
            </a:endParaRPr>
          </a:p>
          <a:p>
            <a:r>
              <a:rPr lang="fr-FR" sz="1600" dirty="0" smtClean="0">
                <a:solidFill>
                  <a:srgbClr val="002060"/>
                </a:solidFill>
                <a:latin typeface="Adobe Arabic" panose="02040503050201020203" pitchFamily="18" charset="-78"/>
                <a:cs typeface="Adobe Arabic" panose="02040503050201020203" pitchFamily="18" charset="-78"/>
              </a:rPr>
              <a:t>	{ </a:t>
            </a:r>
          </a:p>
          <a:p>
            <a:r>
              <a:rPr lang="fr-FR" sz="1600" dirty="0">
                <a:solidFill>
                  <a:srgbClr val="002060"/>
                </a:solidFill>
                <a:latin typeface="Adobe Arabic" panose="02040503050201020203" pitchFamily="18" charset="-78"/>
                <a:cs typeface="Adobe Arabic" panose="02040503050201020203" pitchFamily="18" charset="-78"/>
              </a:rPr>
              <a:t>	</a:t>
            </a:r>
            <a:r>
              <a:rPr lang="fr-FR" sz="1600" dirty="0" smtClean="0">
                <a:solidFill>
                  <a:srgbClr val="002060"/>
                </a:solidFill>
                <a:latin typeface="Adobe Arabic" panose="02040503050201020203" pitchFamily="18" charset="-78"/>
                <a:cs typeface="Adobe Arabic" panose="02040503050201020203" pitchFamily="18" charset="-78"/>
              </a:rPr>
              <a:t>	puissance </a:t>
            </a:r>
            <a:r>
              <a:rPr lang="fr-FR" sz="1600" dirty="0">
                <a:solidFill>
                  <a:srgbClr val="002060"/>
                </a:solidFill>
                <a:latin typeface="Adobe Arabic" panose="02040503050201020203" pitchFamily="18" charset="-78"/>
                <a:cs typeface="Adobe Arabic" panose="02040503050201020203" pitchFamily="18" charset="-78"/>
              </a:rPr>
              <a:t>= p; </a:t>
            </a:r>
            <a:endParaRPr lang="fr-FR" sz="1600" dirty="0" smtClean="0">
              <a:solidFill>
                <a:srgbClr val="002060"/>
              </a:solidFill>
              <a:latin typeface="Adobe Arabic" panose="02040503050201020203" pitchFamily="18" charset="-78"/>
              <a:cs typeface="Adobe Arabic" panose="02040503050201020203" pitchFamily="18" charset="-78"/>
            </a:endParaRPr>
          </a:p>
          <a:p>
            <a:r>
              <a:rPr lang="fr-FR" sz="1600" dirty="0" smtClean="0">
                <a:solidFill>
                  <a:srgbClr val="002060"/>
                </a:solidFill>
                <a:latin typeface="Adobe Arabic" panose="02040503050201020203" pitchFamily="18" charset="-78"/>
                <a:cs typeface="Adobe Arabic" panose="02040503050201020203" pitchFamily="18" charset="-78"/>
              </a:rPr>
              <a:t>		moteur </a:t>
            </a:r>
            <a:r>
              <a:rPr lang="fr-FR" sz="1600" dirty="0">
                <a:solidFill>
                  <a:srgbClr val="002060"/>
                </a:solidFill>
                <a:latin typeface="Adobe Arabic" panose="02040503050201020203" pitchFamily="18" charset="-78"/>
                <a:cs typeface="Adobe Arabic" panose="02040503050201020203" pitchFamily="18" charset="-78"/>
              </a:rPr>
              <a:t>= new Moteur(puissance); </a:t>
            </a:r>
            <a:endParaRPr lang="fr-FR" sz="1600" dirty="0" smtClean="0">
              <a:solidFill>
                <a:srgbClr val="002060"/>
              </a:solidFill>
              <a:latin typeface="Adobe Arabic" panose="02040503050201020203" pitchFamily="18" charset="-78"/>
              <a:cs typeface="Adobe Arabic" panose="02040503050201020203" pitchFamily="18" charset="-78"/>
            </a:endParaRPr>
          </a:p>
          <a:p>
            <a:r>
              <a:rPr lang="fr-FR" sz="1600" dirty="0" smtClean="0">
                <a:solidFill>
                  <a:srgbClr val="002060"/>
                </a:solidFill>
                <a:latin typeface="Adobe Arabic" panose="02040503050201020203" pitchFamily="18" charset="-78"/>
                <a:cs typeface="Adobe Arabic" panose="02040503050201020203" pitchFamily="18" charset="-78"/>
              </a:rPr>
              <a:t>		galerie </a:t>
            </a:r>
            <a:r>
              <a:rPr lang="fr-FR" sz="1600" dirty="0">
                <a:solidFill>
                  <a:srgbClr val="002060"/>
                </a:solidFill>
                <a:latin typeface="Adobe Arabic" panose="02040503050201020203" pitchFamily="18" charset="-78"/>
                <a:cs typeface="Adobe Arabic" panose="02040503050201020203" pitchFamily="18" charset="-78"/>
              </a:rPr>
              <a:t>= g; </a:t>
            </a:r>
            <a:endParaRPr lang="fr-FR" sz="1600" dirty="0" smtClean="0">
              <a:solidFill>
                <a:srgbClr val="002060"/>
              </a:solidFill>
              <a:latin typeface="Adobe Arabic" panose="02040503050201020203" pitchFamily="18" charset="-78"/>
              <a:cs typeface="Adobe Arabic" panose="02040503050201020203" pitchFamily="18" charset="-78"/>
            </a:endParaRPr>
          </a:p>
          <a:p>
            <a:r>
              <a:rPr lang="fr-FR" sz="1600" dirty="0" smtClean="0">
                <a:solidFill>
                  <a:srgbClr val="002060"/>
                </a:solidFill>
                <a:latin typeface="Adobe Arabic" panose="02040503050201020203" pitchFamily="18" charset="-78"/>
                <a:cs typeface="Adobe Arabic" panose="02040503050201020203" pitchFamily="18" charset="-78"/>
              </a:rPr>
              <a:t>		... </a:t>
            </a:r>
          </a:p>
          <a:p>
            <a:r>
              <a:rPr lang="fr-FR" sz="1600" dirty="0" smtClean="0">
                <a:solidFill>
                  <a:srgbClr val="002060"/>
                </a:solidFill>
                <a:latin typeface="Adobe Arabic" panose="02040503050201020203" pitchFamily="18" charset="-78"/>
                <a:cs typeface="Adobe Arabic" panose="02040503050201020203" pitchFamily="18" charset="-78"/>
              </a:rPr>
              <a:t>	}</a:t>
            </a:r>
          </a:p>
          <a:p>
            <a:r>
              <a:rPr lang="fr-FR" sz="1600" dirty="0" smtClean="0">
                <a:solidFill>
                  <a:srgbClr val="002060"/>
                </a:solidFill>
                <a:latin typeface="Adobe Arabic" panose="02040503050201020203" pitchFamily="18" charset="-78"/>
                <a:cs typeface="Adobe Arabic" panose="02040503050201020203" pitchFamily="18" charset="-78"/>
              </a:rPr>
              <a:t>	...</a:t>
            </a:r>
            <a:endParaRPr lang="fr-FR" sz="1600" dirty="0">
              <a:solidFill>
                <a:srgbClr val="002060"/>
              </a:solidFill>
              <a:latin typeface="Adobe Arabic" panose="02040503050201020203" pitchFamily="18" charset="-78"/>
              <a:cs typeface="Adobe Arabic" panose="02040503050201020203" pitchFamily="18" charset="-78"/>
            </a:endParaRPr>
          </a:p>
          <a:p>
            <a:r>
              <a:rPr lang="fr-FR" sz="1600" dirty="0">
                <a:solidFill>
                  <a:srgbClr val="002060"/>
                </a:solidFill>
                <a:latin typeface="Adobe Arabic" panose="02040503050201020203" pitchFamily="18" charset="-78"/>
                <a:cs typeface="Adobe Arabic" panose="02040503050201020203" pitchFamily="18" charset="-78"/>
              </a:rPr>
              <a:t>}</a:t>
            </a:r>
          </a:p>
        </p:txBody>
      </p:sp>
      <p:sp>
        <p:nvSpPr>
          <p:cNvPr id="17" name="Ellipse 16"/>
          <p:cNvSpPr/>
          <p:nvPr/>
        </p:nvSpPr>
        <p:spPr>
          <a:xfrm>
            <a:off x="2997635"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Connecteur droit 17"/>
          <p:cNvCxnSpPr>
            <a:endCxn id="17" idx="5"/>
          </p:cNvCxnSpPr>
          <p:nvPr/>
        </p:nvCxnSpPr>
        <p:spPr>
          <a:xfrm flipH="1" flipV="1">
            <a:off x="3059098" y="3490463"/>
            <a:ext cx="2746849" cy="99227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5633192" y="5310370"/>
            <a:ext cx="3113315" cy="812305"/>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pPr algn="just"/>
            <a:r>
              <a:rPr lang="fr-FR" sz="1900" dirty="0">
                <a:solidFill>
                  <a:srgbClr val="002060"/>
                </a:solidFill>
                <a:latin typeface="Adobe Arabic" panose="02040503050201020203" pitchFamily="18" charset="-78"/>
                <a:cs typeface="Adobe Arabic" panose="02040503050201020203" pitchFamily="18" charset="-78"/>
              </a:rPr>
              <a:t>Il n'est pas nécessaire d'écrire explicitement </a:t>
            </a:r>
            <a:r>
              <a:rPr lang="fr-FR" sz="1900" dirty="0" err="1">
                <a:solidFill>
                  <a:srgbClr val="002060"/>
                </a:solidFill>
                <a:latin typeface="Adobe Arabic" panose="02040503050201020203" pitchFamily="18" charset="-78"/>
                <a:cs typeface="Adobe Arabic" panose="02040503050201020203" pitchFamily="18" charset="-78"/>
              </a:rPr>
              <a:t>extends</a:t>
            </a:r>
            <a:r>
              <a:rPr lang="fr-FR" sz="1900" dirty="0">
                <a:solidFill>
                  <a:srgbClr val="002060"/>
                </a:solidFill>
                <a:latin typeface="Adobe Arabic" panose="02040503050201020203" pitchFamily="18" charset="-78"/>
                <a:cs typeface="Adobe Arabic" panose="02040503050201020203" pitchFamily="18" charset="-78"/>
              </a:rPr>
              <a:t> Object</a:t>
            </a:r>
          </a:p>
        </p:txBody>
      </p:sp>
      <p:sp>
        <p:nvSpPr>
          <p:cNvPr id="21" name="Espace réservé du pied de page 20"/>
          <p:cNvSpPr>
            <a:spLocks noGrp="1"/>
          </p:cNvSpPr>
          <p:nvPr>
            <p:ph type="ftr" sz="quarter" idx="16"/>
          </p:nvPr>
        </p:nvSpPr>
        <p:spPr/>
        <p:txBody>
          <a:bodyPr/>
          <a:lstStyle/>
          <a:p>
            <a:r>
              <a:rPr lang="en-US" smtClean="0"/>
              <a:t>Héritage</a:t>
            </a:r>
            <a:endParaRPr lang="en-US"/>
          </a:p>
        </p:txBody>
      </p:sp>
    </p:spTree>
    <p:extLst>
      <p:ext uri="{BB962C8B-B14F-4D97-AF65-F5344CB8AC3E}">
        <p14:creationId xmlns:p14="http://schemas.microsoft.com/office/powerpoint/2010/main" val="12324240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064896" cy="792088"/>
          </a:xfrm>
          <a:solidFill>
            <a:srgbClr val="002060"/>
          </a:solidFill>
        </p:spPr>
        <p:txBody>
          <a:bodyPr vert="horz" lIns="91440" tIns="45720" rIns="91440" bIns="45720" rtlCol="0" anchor="t">
            <a:normAutofit/>
          </a:bodyPr>
          <a:lstStyle/>
          <a:p>
            <a:r>
              <a:rPr lang="fr-FR" sz="4400" dirty="0"/>
              <a:t> La Classe Object </a:t>
            </a:r>
            <a:r>
              <a:rPr lang="fr-FR" sz="4400" dirty="0" smtClean="0"/>
              <a:t>(2/2)</a:t>
            </a:r>
            <a:endParaRPr lang="fr-FR" sz="4400" dirty="0"/>
          </a:p>
        </p:txBody>
      </p:sp>
      <p:sp>
        <p:nvSpPr>
          <p:cNvPr id="3" name="Espace réservé du contenu 2"/>
          <p:cNvSpPr>
            <a:spLocks noGrp="1"/>
          </p:cNvSpPr>
          <p:nvPr>
            <p:ph idx="4294967295"/>
          </p:nvPr>
        </p:nvSpPr>
        <p:spPr>
          <a:xfrm>
            <a:off x="611560" y="1988840"/>
            <a:ext cx="8229600" cy="3412976"/>
          </a:xfrm>
          <a:prstGeom prst="rect">
            <a:avLst/>
          </a:prstGeom>
        </p:spPr>
        <p:txBody>
          <a:bodyPr/>
          <a:lstStyle/>
          <a:p>
            <a:pPr>
              <a:buFont typeface="Wingdings" pitchFamily="2" charset="2"/>
              <a:buChar char="§"/>
            </a:pPr>
            <a:r>
              <a:rPr lang="fr-FR" sz="2000" i="0" dirty="0" smtClean="0">
                <a:latin typeface="+mn-lt"/>
                <a:cs typeface="+mn-cs"/>
              </a:rPr>
              <a:t>En </a:t>
            </a:r>
            <a:r>
              <a:rPr lang="fr-FR" sz="2000" i="0" dirty="0">
                <a:latin typeface="+mn-lt"/>
                <a:cs typeface="+mn-cs"/>
              </a:rPr>
              <a:t>Java, la racine de l’arbre d’héritage </a:t>
            </a:r>
            <a:r>
              <a:rPr lang="fr-FR" sz="2000" i="0" dirty="0" smtClean="0">
                <a:latin typeface="+mn-lt"/>
                <a:cs typeface="+mn-cs"/>
              </a:rPr>
              <a:t>des classes </a:t>
            </a:r>
            <a:r>
              <a:rPr lang="fr-FR" sz="2000" i="0" dirty="0">
                <a:latin typeface="+mn-lt"/>
                <a:cs typeface="+mn-cs"/>
              </a:rPr>
              <a:t>est la classe </a:t>
            </a:r>
            <a:r>
              <a:rPr lang="fr-FR" sz="2000" i="0" dirty="0" err="1" smtClean="0">
                <a:latin typeface="+mn-lt"/>
                <a:cs typeface="+mn-cs"/>
              </a:rPr>
              <a:t>java.lang.Object</a:t>
            </a:r>
            <a:endParaRPr lang="fr-FR" sz="2000" i="0" dirty="0" smtClean="0">
              <a:latin typeface="+mn-lt"/>
              <a:cs typeface="+mn-cs"/>
            </a:endParaRPr>
          </a:p>
          <a:p>
            <a:pPr>
              <a:buFont typeface="Wingdings" pitchFamily="2" charset="2"/>
              <a:buChar char="§"/>
            </a:pPr>
            <a:endParaRPr lang="fr-FR" sz="2000" i="0" dirty="0">
              <a:latin typeface="+mn-lt"/>
              <a:cs typeface="+mn-cs"/>
            </a:endParaRPr>
          </a:p>
          <a:p>
            <a:pPr>
              <a:buFont typeface="Wingdings" pitchFamily="2" charset="2"/>
              <a:buChar char="§"/>
            </a:pPr>
            <a:r>
              <a:rPr lang="fr-FR" sz="2000" i="0" dirty="0">
                <a:latin typeface="+mn-lt"/>
                <a:cs typeface="+mn-cs"/>
              </a:rPr>
              <a:t> La classe Object n’a pas de variable d’instance ni de  </a:t>
            </a:r>
          </a:p>
          <a:p>
            <a:pPr marL="0" indent="0">
              <a:buNone/>
            </a:pPr>
            <a:r>
              <a:rPr lang="fr-FR" sz="2000" i="0" dirty="0">
                <a:latin typeface="+mn-lt"/>
                <a:cs typeface="+mn-cs"/>
              </a:rPr>
              <a:t>     variable de classe</a:t>
            </a:r>
            <a:r>
              <a:rPr lang="fr-FR" sz="2000" i="0" dirty="0" smtClean="0">
                <a:latin typeface="+mn-lt"/>
                <a:cs typeface="+mn-cs"/>
              </a:rPr>
              <a:t>.</a:t>
            </a:r>
          </a:p>
          <a:p>
            <a:pPr marL="0" indent="0">
              <a:buNone/>
            </a:pPr>
            <a:endParaRPr lang="fr-FR" sz="2000" i="0" dirty="0">
              <a:latin typeface="+mn-lt"/>
              <a:cs typeface="+mn-cs"/>
            </a:endParaRPr>
          </a:p>
          <a:p>
            <a:pPr>
              <a:buFont typeface="Wingdings" pitchFamily="2" charset="2"/>
              <a:buChar char="§"/>
            </a:pPr>
            <a:r>
              <a:rPr lang="fr-FR" sz="2000" i="0" dirty="0">
                <a:latin typeface="+mn-lt"/>
                <a:cs typeface="+mn-cs"/>
              </a:rPr>
              <a:t>La classe Object fournit plusieurs méthodes qui sont héritées par toutes les classes sans </a:t>
            </a:r>
            <a:r>
              <a:rPr lang="fr-FR" sz="2000" i="0" dirty="0" smtClean="0">
                <a:latin typeface="+mn-lt"/>
                <a:cs typeface="+mn-cs"/>
              </a:rPr>
              <a:t>Exception. </a:t>
            </a:r>
            <a:endParaRPr lang="fr-FR" sz="2000" i="0" dirty="0">
              <a:latin typeface="+mn-lt"/>
              <a:cs typeface="+mn-cs"/>
            </a:endParaRPr>
          </a:p>
          <a:p>
            <a:pPr>
              <a:buFont typeface="Wingdings" pitchFamily="2" charset="2"/>
              <a:buChar char="§"/>
            </a:pPr>
            <a:r>
              <a:rPr lang="fr-FR" sz="2000" i="0" dirty="0">
                <a:latin typeface="+mn-lt"/>
                <a:cs typeface="+mn-cs"/>
              </a:rPr>
              <a:t>Les plus couramment utilisées sont les méthodes </a:t>
            </a:r>
            <a:r>
              <a:rPr lang="fr-FR" sz="2000" i="0" dirty="0" err="1">
                <a:latin typeface="+mn-lt"/>
                <a:cs typeface="+mn-cs"/>
              </a:rPr>
              <a:t>toString</a:t>
            </a:r>
            <a:r>
              <a:rPr lang="fr-FR" sz="2000" i="0" dirty="0">
                <a:latin typeface="+mn-lt"/>
                <a:cs typeface="+mn-cs"/>
              </a:rPr>
              <a:t> et </a:t>
            </a:r>
            <a:r>
              <a:rPr lang="fr-FR" sz="2000" i="0" dirty="0" err="1" smtClean="0">
                <a:latin typeface="+mn-lt"/>
                <a:cs typeface="+mn-cs"/>
              </a:rPr>
              <a:t>equals</a:t>
            </a:r>
            <a:endParaRPr lang="fr-FR" sz="2000" dirty="0">
              <a:latin typeface="+mn-lt"/>
              <a:cs typeface="+mn-cs"/>
            </a:endParaRPr>
          </a:p>
        </p:txBody>
      </p:sp>
      <p:sp>
        <p:nvSpPr>
          <p:cNvPr id="4" name="Espace réservé du pied de page 3"/>
          <p:cNvSpPr>
            <a:spLocks noGrp="1"/>
          </p:cNvSpPr>
          <p:nvPr>
            <p:ph type="ftr" sz="quarter" idx="16"/>
          </p:nvPr>
        </p:nvSpPr>
        <p:spPr/>
        <p:txBody>
          <a:bodyPr/>
          <a:lstStyle/>
          <a:p>
            <a:r>
              <a:rPr lang="en-US" smtClean="0"/>
              <a:t>Héritage</a:t>
            </a:r>
            <a:endParaRPr lang="en-US"/>
          </a:p>
        </p:txBody>
      </p:sp>
      <p:sp>
        <p:nvSpPr>
          <p:cNvPr id="5" name="Espace réservé du numéro de diapositive 4"/>
          <p:cNvSpPr>
            <a:spLocks noGrp="1"/>
          </p:cNvSpPr>
          <p:nvPr>
            <p:ph type="sldNum" sz="quarter" idx="15"/>
          </p:nvPr>
        </p:nvSpPr>
        <p:spPr/>
        <p:txBody>
          <a:bodyPr/>
          <a:lstStyle/>
          <a:p>
            <a:fld id="{DB156223-6CBB-4053-8E25-8C4A16887D28}" type="slidenum">
              <a:rPr lang="en-US" smtClean="0"/>
              <a:pPr/>
              <a:t>23</a:t>
            </a:fld>
            <a:endParaRPr lang="en-US"/>
          </a:p>
        </p:txBody>
      </p:sp>
    </p:spTree>
    <p:extLst>
      <p:ext uri="{BB962C8B-B14F-4D97-AF65-F5344CB8AC3E}">
        <p14:creationId xmlns:p14="http://schemas.microsoft.com/office/powerpoint/2010/main" val="8014210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3"/>
          </p:nvPr>
        </p:nvSpPr>
        <p:spPr>
          <a:xfrm>
            <a:off x="467544" y="1628800"/>
            <a:ext cx="8208912" cy="2376264"/>
          </a:xfrm>
        </p:spPr>
        <p:txBody>
          <a:bodyPr>
            <a:normAutofit fontScale="92500" lnSpcReduction="10000"/>
          </a:bodyPr>
          <a:lstStyle/>
          <a:p>
            <a:pPr marL="0" indent="0">
              <a:buNone/>
            </a:pPr>
            <a:r>
              <a:rPr lang="fr-FR" sz="2000" b="1" dirty="0" smtClean="0"/>
              <a:t>Définition</a:t>
            </a:r>
            <a:endParaRPr lang="fr-FR" sz="2000" b="1" dirty="0"/>
          </a:p>
          <a:p>
            <a:r>
              <a:rPr lang="fr-FR" sz="2000" dirty="0" smtClean="0"/>
              <a:t>Utilisation </a:t>
            </a:r>
            <a:r>
              <a:rPr lang="fr-FR" sz="2000" dirty="0"/>
              <a:t>du mot-clé </a:t>
            </a:r>
            <a:r>
              <a:rPr lang="fr-FR" sz="2000" b="1" dirty="0"/>
              <a:t>final</a:t>
            </a:r>
          </a:p>
          <a:p>
            <a:r>
              <a:rPr lang="fr-FR" sz="2000" dirty="0" smtClean="0"/>
              <a:t>Méthode </a:t>
            </a:r>
            <a:r>
              <a:rPr lang="fr-FR" sz="2000" dirty="0"/>
              <a:t>: interdire une éventuelle redéfinition d’une méthode</a:t>
            </a:r>
          </a:p>
          <a:p>
            <a:pPr marL="0" indent="0" algn="ctr">
              <a:buNone/>
            </a:pPr>
            <a:endParaRPr lang="fr-FR" sz="2000" dirty="0" smtClean="0">
              <a:solidFill>
                <a:schemeClr val="bg1"/>
              </a:solidFill>
            </a:endParaRPr>
          </a:p>
          <a:p>
            <a:pPr marL="0" indent="0" algn="ctr">
              <a:buNone/>
            </a:pPr>
            <a:r>
              <a:rPr lang="fr-FR" sz="2000" dirty="0" smtClean="0">
                <a:solidFill>
                  <a:schemeClr val="bg1"/>
                </a:solidFill>
              </a:rPr>
              <a:t>public </a:t>
            </a:r>
            <a:r>
              <a:rPr lang="fr-FR" sz="2000" dirty="0">
                <a:solidFill>
                  <a:schemeClr val="bg1"/>
                </a:solidFill>
              </a:rPr>
              <a:t>final </a:t>
            </a:r>
            <a:r>
              <a:rPr lang="fr-FR" sz="2000" dirty="0" err="1">
                <a:solidFill>
                  <a:schemeClr val="bg1"/>
                </a:solidFill>
              </a:rPr>
              <a:t>void</a:t>
            </a:r>
            <a:r>
              <a:rPr lang="fr-FR" sz="2000" dirty="0">
                <a:solidFill>
                  <a:schemeClr val="bg1"/>
                </a:solidFill>
              </a:rPr>
              <a:t> </a:t>
            </a:r>
            <a:r>
              <a:rPr lang="fr-FR" sz="2000" dirty="0" err="1">
                <a:solidFill>
                  <a:schemeClr val="bg1"/>
                </a:solidFill>
              </a:rPr>
              <a:t>demarre</a:t>
            </a:r>
            <a:r>
              <a:rPr lang="fr-FR" sz="2000" dirty="0" smtClean="0">
                <a:solidFill>
                  <a:schemeClr val="bg1"/>
                </a:solidFill>
              </a:rPr>
              <a:t>();</a:t>
            </a:r>
          </a:p>
          <a:p>
            <a:pPr marL="0" indent="0">
              <a:buNone/>
            </a:pPr>
            <a:endParaRPr lang="fr-FR" sz="2000" dirty="0"/>
          </a:p>
          <a:p>
            <a:r>
              <a:rPr lang="fr-FR" sz="2000" dirty="0"/>
              <a:t>Classe : interdire toute spécialisation ou </a:t>
            </a:r>
            <a:r>
              <a:rPr lang="fr-FR" sz="2000" dirty="0" err="1"/>
              <a:t>héritagede</a:t>
            </a:r>
            <a:r>
              <a:rPr lang="fr-FR" sz="2000" dirty="0"/>
              <a:t> la classe </a:t>
            </a:r>
            <a:r>
              <a:rPr lang="fr-FR" sz="2000" dirty="0" smtClean="0"/>
              <a:t>concernée</a:t>
            </a:r>
            <a:endParaRPr lang="fr-FR" sz="2000" dirty="0"/>
          </a:p>
        </p:txBody>
      </p:sp>
      <p:sp>
        <p:nvSpPr>
          <p:cNvPr id="3" name="Espace réservé du numéro de diapositive 2"/>
          <p:cNvSpPr>
            <a:spLocks noGrp="1"/>
          </p:cNvSpPr>
          <p:nvPr>
            <p:ph type="sldNum" sz="quarter" idx="15"/>
          </p:nvPr>
        </p:nvSpPr>
        <p:spPr/>
        <p:txBody>
          <a:bodyPr/>
          <a:lstStyle/>
          <a:p>
            <a:fld id="{DB156223-6CBB-4053-8E25-8C4A16887D28}" type="slidenum">
              <a:rPr lang="en-US" smtClean="0"/>
              <a:pPr/>
              <a:t>24</a:t>
            </a:fld>
            <a:endParaRPr lang="en-US"/>
          </a:p>
        </p:txBody>
      </p:sp>
      <p:sp>
        <p:nvSpPr>
          <p:cNvPr id="5" name="Titre 1"/>
          <p:cNvSpPr>
            <a:spLocks noGrp="1"/>
          </p:cNvSpPr>
          <p:nvPr>
            <p:ph type="title"/>
          </p:nvPr>
        </p:nvSpPr>
        <p:spPr>
          <a:xfrm>
            <a:off x="457200" y="404664"/>
            <a:ext cx="8064896" cy="792088"/>
          </a:xfrm>
          <a:solidFill>
            <a:srgbClr val="002060"/>
          </a:solidFill>
        </p:spPr>
        <p:txBody>
          <a:bodyPr vert="horz" lIns="91440" tIns="45720" rIns="91440" bIns="45720" rtlCol="0" anchor="t">
            <a:normAutofit/>
          </a:bodyPr>
          <a:lstStyle/>
          <a:p>
            <a:r>
              <a:rPr lang="fr-FR" sz="4400" dirty="0"/>
              <a:t>Méthodes et classes finales</a:t>
            </a:r>
          </a:p>
        </p:txBody>
      </p:sp>
      <p:sp>
        <p:nvSpPr>
          <p:cNvPr id="6" name="Rectangle 5"/>
          <p:cNvSpPr/>
          <p:nvPr/>
        </p:nvSpPr>
        <p:spPr>
          <a:xfrm>
            <a:off x="2545432" y="5613226"/>
            <a:ext cx="3888432" cy="52809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solidFill>
                  <a:srgbClr val="002060"/>
                </a:solidFill>
              </a:rPr>
              <a:t>La classe String est finale</a:t>
            </a:r>
            <a:endParaRPr lang="fr-FR" dirty="0">
              <a:solidFill>
                <a:srgbClr val="002060"/>
              </a:solidFill>
            </a:endParaRPr>
          </a:p>
        </p:txBody>
      </p:sp>
      <p:sp>
        <p:nvSpPr>
          <p:cNvPr id="7" name="Rectangle 6"/>
          <p:cNvSpPr/>
          <p:nvPr/>
        </p:nvSpPr>
        <p:spPr>
          <a:xfrm>
            <a:off x="1331640" y="4115606"/>
            <a:ext cx="6480720" cy="119022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bg1"/>
                </a:solidFill>
              </a:rPr>
              <a:t>public final class </a:t>
            </a:r>
            <a:r>
              <a:rPr lang="fr-FR" dirty="0" err="1">
                <a:solidFill>
                  <a:schemeClr val="bg1"/>
                </a:solidFill>
              </a:rPr>
              <a:t>VoitureElectrique</a:t>
            </a:r>
            <a:r>
              <a:rPr lang="fr-FR" dirty="0">
                <a:solidFill>
                  <a:schemeClr val="bg1"/>
                </a:solidFill>
              </a:rPr>
              <a:t> </a:t>
            </a:r>
            <a:r>
              <a:rPr lang="fr-FR" dirty="0" err="1">
                <a:solidFill>
                  <a:schemeClr val="bg1"/>
                </a:solidFill>
              </a:rPr>
              <a:t>extends</a:t>
            </a:r>
            <a:r>
              <a:rPr lang="fr-FR" dirty="0">
                <a:solidFill>
                  <a:schemeClr val="bg1"/>
                </a:solidFill>
              </a:rPr>
              <a:t> Voiture {</a:t>
            </a:r>
          </a:p>
          <a:p>
            <a:r>
              <a:rPr lang="fr-FR" dirty="0">
                <a:solidFill>
                  <a:schemeClr val="bg1"/>
                </a:solidFill>
              </a:rPr>
              <a:t>		...</a:t>
            </a:r>
          </a:p>
          <a:p>
            <a:r>
              <a:rPr lang="fr-FR" dirty="0" smtClean="0">
                <a:solidFill>
                  <a:schemeClr val="bg1"/>
                </a:solidFill>
              </a:rPr>
              <a:t>}</a:t>
            </a:r>
            <a:endParaRPr lang="fr-FR" dirty="0">
              <a:solidFill>
                <a:schemeClr val="bg1"/>
              </a:solidFill>
            </a:endParaRPr>
          </a:p>
        </p:txBody>
      </p:sp>
      <p:sp>
        <p:nvSpPr>
          <p:cNvPr id="4" name="Espace réservé du pied de page 3"/>
          <p:cNvSpPr>
            <a:spLocks noGrp="1"/>
          </p:cNvSpPr>
          <p:nvPr>
            <p:ph type="ftr" sz="quarter" idx="16"/>
          </p:nvPr>
        </p:nvSpPr>
        <p:spPr/>
        <p:txBody>
          <a:bodyPr/>
          <a:lstStyle/>
          <a:p>
            <a:r>
              <a:rPr lang="en-US" smtClean="0"/>
              <a:t>Héritage</a:t>
            </a:r>
            <a:endParaRPr lang="en-US"/>
          </a:p>
        </p:txBody>
      </p:sp>
    </p:spTree>
    <p:extLst>
      <p:ext uri="{BB962C8B-B14F-4D97-AF65-F5344CB8AC3E}">
        <p14:creationId xmlns:p14="http://schemas.microsoft.com/office/powerpoint/2010/main" val="30853424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5"/>
          </p:nvPr>
        </p:nvSpPr>
        <p:spPr/>
        <p:txBody>
          <a:bodyPr/>
          <a:lstStyle/>
          <a:p>
            <a:fld id="{DB156223-6CBB-4053-8E25-8C4A16887D28}" type="slidenum">
              <a:rPr lang="en-US" smtClean="0"/>
              <a:pPr/>
              <a:t>25</a:t>
            </a:fld>
            <a:endParaRPr lang="en-US"/>
          </a:p>
        </p:txBody>
      </p:sp>
      <p:sp>
        <p:nvSpPr>
          <p:cNvPr id="5" name="Titre 1"/>
          <p:cNvSpPr>
            <a:spLocks noGrp="1"/>
          </p:cNvSpPr>
          <p:nvPr>
            <p:ph type="title"/>
          </p:nvPr>
        </p:nvSpPr>
        <p:spPr>
          <a:xfrm>
            <a:off x="457200" y="404664"/>
            <a:ext cx="8064896" cy="792088"/>
          </a:xfrm>
          <a:solidFill>
            <a:srgbClr val="002060"/>
          </a:solidFill>
        </p:spPr>
        <p:txBody>
          <a:bodyPr vert="horz" lIns="91440" tIns="45720" rIns="91440" bIns="45720" rtlCol="0" anchor="t">
            <a:normAutofit/>
          </a:bodyPr>
          <a:lstStyle/>
          <a:p>
            <a:r>
              <a:rPr lang="fr-CA" altLang="fr-FR" sz="4400" dirty="0"/>
              <a:t>Classes </a:t>
            </a:r>
            <a:r>
              <a:rPr lang="fr-CA" altLang="fr-FR" sz="4400" dirty="0" smtClean="0"/>
              <a:t>abstraites 1/2 </a:t>
            </a:r>
            <a:endParaRPr lang="fr-FR" sz="4400" dirty="0"/>
          </a:p>
        </p:txBody>
      </p:sp>
      <p:sp>
        <p:nvSpPr>
          <p:cNvPr id="4" name="Espace réservé du pied de page 3"/>
          <p:cNvSpPr>
            <a:spLocks noGrp="1"/>
          </p:cNvSpPr>
          <p:nvPr>
            <p:ph type="ftr" sz="quarter" idx="16"/>
          </p:nvPr>
        </p:nvSpPr>
        <p:spPr/>
        <p:txBody>
          <a:bodyPr/>
          <a:lstStyle/>
          <a:p>
            <a:r>
              <a:rPr lang="en-US" dirty="0" err="1" smtClean="0"/>
              <a:t>Héritage</a:t>
            </a:r>
            <a:endParaRPr lang="en-US" dirty="0"/>
          </a:p>
        </p:txBody>
      </p:sp>
      <p:sp>
        <p:nvSpPr>
          <p:cNvPr id="8" name="Rectangle 7"/>
          <p:cNvSpPr/>
          <p:nvPr/>
        </p:nvSpPr>
        <p:spPr>
          <a:xfrm>
            <a:off x="611560" y="1700808"/>
            <a:ext cx="7776864" cy="1446550"/>
          </a:xfrm>
          <a:prstGeom prst="rect">
            <a:avLst/>
          </a:prstGeom>
        </p:spPr>
        <p:txBody>
          <a:bodyPr wrap="square">
            <a:spAutoFit/>
          </a:bodyPr>
          <a:lstStyle/>
          <a:p>
            <a:pPr algn="just"/>
            <a:r>
              <a:rPr lang="fr-CA" altLang="fr-FR" sz="2200" dirty="0">
                <a:latin typeface="Calibri" panose="020F0502020204030204" pitchFamily="34" charset="0"/>
              </a:rPr>
              <a:t>Une classe abstraite est une classe incomplète. Elle regroupe un ensemble de attributs et de méthodes mais certaines de ses méthodes ne contiennent pas d'instructions, elles devront être définies dans une classe héritant de cette classe abstraite.</a:t>
            </a:r>
          </a:p>
        </p:txBody>
      </p:sp>
      <p:sp>
        <p:nvSpPr>
          <p:cNvPr id="9" name="Rectangle 8"/>
          <p:cNvSpPr/>
          <p:nvPr/>
        </p:nvSpPr>
        <p:spPr>
          <a:xfrm>
            <a:off x="611560" y="3290500"/>
            <a:ext cx="7776864" cy="1446550"/>
          </a:xfrm>
          <a:prstGeom prst="rect">
            <a:avLst/>
          </a:prstGeom>
        </p:spPr>
        <p:txBody>
          <a:bodyPr wrap="square">
            <a:spAutoFit/>
          </a:bodyPr>
          <a:lstStyle/>
          <a:p>
            <a:pPr algn="just"/>
            <a:r>
              <a:rPr lang="fr-CA" altLang="fr-FR" sz="2200" b="1" dirty="0">
                <a:latin typeface="Calibri" panose="020F0502020204030204" pitchFamily="34" charset="0"/>
              </a:rPr>
              <a:t>A quoi ça sert ?</a:t>
            </a:r>
          </a:p>
          <a:p>
            <a:pPr algn="just"/>
            <a:r>
              <a:rPr lang="fr-CA" altLang="fr-FR" sz="2200" dirty="0">
                <a:latin typeface="Calibri" panose="020F0502020204030204" pitchFamily="34" charset="0"/>
              </a:rPr>
              <a:t>	En général à définir les grandes lignes du comportement d'une classe d'objets sans forcer l'implémentation des détails de l'algorithme</a:t>
            </a:r>
            <a:endParaRPr lang="fr-FR" sz="2200" dirty="0">
              <a:latin typeface="Calibri" panose="020F0502020204030204" pitchFamily="34" charset="0"/>
            </a:endParaRPr>
          </a:p>
        </p:txBody>
      </p:sp>
      <p:sp>
        <p:nvSpPr>
          <p:cNvPr id="11" name="Rectangle 10"/>
          <p:cNvSpPr/>
          <p:nvPr/>
        </p:nvSpPr>
        <p:spPr>
          <a:xfrm>
            <a:off x="683568" y="4869160"/>
            <a:ext cx="7704856" cy="784830"/>
          </a:xfrm>
          <a:prstGeom prst="rect">
            <a:avLst/>
          </a:prstGeom>
        </p:spPr>
        <p:txBody>
          <a:bodyPr wrap="square">
            <a:spAutoFit/>
          </a:bodyPr>
          <a:lstStyle/>
          <a:p>
            <a:pPr algn="just"/>
            <a:r>
              <a:rPr lang="fr-CA" altLang="fr-FR" sz="2200" dirty="0">
                <a:latin typeface="Calibri" panose="020F0502020204030204" pitchFamily="34" charset="0"/>
              </a:rPr>
              <a:t>En java, c'est le mot clef </a:t>
            </a:r>
            <a:r>
              <a:rPr lang="fr-CA" altLang="fr-FR" sz="2300" b="1" dirty="0">
                <a:latin typeface="Calibri" panose="020F0502020204030204" pitchFamily="34" charset="0"/>
              </a:rPr>
              <a:t>abstract</a:t>
            </a:r>
            <a:r>
              <a:rPr lang="fr-CA" altLang="fr-FR" sz="2200" dirty="0">
                <a:latin typeface="Calibri" panose="020F0502020204030204" pitchFamily="34" charset="0"/>
              </a:rPr>
              <a:t> qui permet de </a:t>
            </a:r>
            <a:r>
              <a:rPr lang="fr-CA" altLang="fr-FR" sz="2200" dirty="0" smtClean="0">
                <a:latin typeface="Calibri" panose="020F0502020204030204" pitchFamily="34" charset="0"/>
              </a:rPr>
              <a:t>qualifier d'abstraite </a:t>
            </a:r>
            <a:r>
              <a:rPr lang="fr-CA" altLang="fr-FR" sz="2200" dirty="0">
                <a:latin typeface="Calibri" panose="020F0502020204030204" pitchFamily="34" charset="0"/>
              </a:rPr>
              <a:t>une classe ou une méthode</a:t>
            </a:r>
          </a:p>
        </p:txBody>
      </p:sp>
    </p:spTree>
    <p:extLst>
      <p:ext uri="{BB962C8B-B14F-4D97-AF65-F5344CB8AC3E}">
        <p14:creationId xmlns:p14="http://schemas.microsoft.com/office/powerpoint/2010/main" val="27708334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5"/>
          </p:nvPr>
        </p:nvSpPr>
        <p:spPr/>
        <p:txBody>
          <a:bodyPr/>
          <a:lstStyle/>
          <a:p>
            <a:fld id="{DB156223-6CBB-4053-8E25-8C4A16887D28}" type="slidenum">
              <a:rPr lang="en-US" smtClean="0"/>
              <a:pPr/>
              <a:t>26</a:t>
            </a:fld>
            <a:endParaRPr lang="en-US"/>
          </a:p>
        </p:txBody>
      </p:sp>
      <p:sp>
        <p:nvSpPr>
          <p:cNvPr id="5" name="Titre 1"/>
          <p:cNvSpPr>
            <a:spLocks noGrp="1"/>
          </p:cNvSpPr>
          <p:nvPr>
            <p:ph type="title"/>
          </p:nvPr>
        </p:nvSpPr>
        <p:spPr>
          <a:xfrm>
            <a:off x="457200" y="404664"/>
            <a:ext cx="8064896" cy="792088"/>
          </a:xfrm>
          <a:solidFill>
            <a:srgbClr val="002060"/>
          </a:solidFill>
        </p:spPr>
        <p:txBody>
          <a:bodyPr vert="horz" lIns="91440" tIns="45720" rIns="91440" bIns="45720" rtlCol="0" anchor="t">
            <a:normAutofit/>
          </a:bodyPr>
          <a:lstStyle/>
          <a:p>
            <a:r>
              <a:rPr lang="fr-CA" altLang="fr-FR" sz="4400" dirty="0"/>
              <a:t>Classes </a:t>
            </a:r>
            <a:r>
              <a:rPr lang="fr-CA" altLang="fr-FR" sz="4400" dirty="0" smtClean="0"/>
              <a:t>abstraites 2/2 </a:t>
            </a:r>
            <a:endParaRPr lang="fr-FR" sz="4400" dirty="0"/>
          </a:p>
        </p:txBody>
      </p:sp>
      <p:sp>
        <p:nvSpPr>
          <p:cNvPr id="4" name="Espace réservé du pied de page 3"/>
          <p:cNvSpPr>
            <a:spLocks noGrp="1"/>
          </p:cNvSpPr>
          <p:nvPr>
            <p:ph type="ftr" sz="quarter" idx="16"/>
          </p:nvPr>
        </p:nvSpPr>
        <p:spPr/>
        <p:txBody>
          <a:bodyPr/>
          <a:lstStyle/>
          <a:p>
            <a:r>
              <a:rPr lang="en-US" smtClean="0"/>
              <a:t>Héritage</a:t>
            </a:r>
            <a:endParaRPr lang="en-US"/>
          </a:p>
        </p:txBody>
      </p:sp>
      <p:sp>
        <p:nvSpPr>
          <p:cNvPr id="10" name="Rectangle 9"/>
          <p:cNvSpPr/>
          <p:nvPr/>
        </p:nvSpPr>
        <p:spPr>
          <a:xfrm>
            <a:off x="719572" y="1412776"/>
            <a:ext cx="7668852" cy="4893647"/>
          </a:xfrm>
          <a:prstGeom prst="rect">
            <a:avLst/>
          </a:prstGeom>
        </p:spPr>
        <p:txBody>
          <a:bodyPr wrap="square">
            <a:spAutoFit/>
          </a:bodyPr>
          <a:lstStyle/>
          <a:p>
            <a:pPr algn="just"/>
            <a:r>
              <a:rPr lang="fr-CA" altLang="fr-FR" sz="2600" b="1" dirty="0">
                <a:latin typeface="Calibri" panose="020F0502020204030204" pitchFamily="34" charset="0"/>
              </a:rPr>
              <a:t>Pourquoi "abstraite" ? </a:t>
            </a:r>
          </a:p>
          <a:p>
            <a:pPr algn="just"/>
            <a:r>
              <a:rPr lang="fr-CA" altLang="fr-FR" sz="2200" dirty="0">
                <a:latin typeface="Calibri" panose="020F0502020204030204" pitchFamily="34" charset="0"/>
              </a:rPr>
              <a:t>	Une classe est </a:t>
            </a:r>
            <a:r>
              <a:rPr lang="fr-CA" altLang="fr-FR" sz="2200" b="1" dirty="0">
                <a:latin typeface="Calibri" panose="020F0502020204030204" pitchFamily="34" charset="0"/>
              </a:rPr>
              <a:t>abstraite</a:t>
            </a:r>
            <a:r>
              <a:rPr lang="fr-CA" altLang="fr-FR" sz="2200" dirty="0">
                <a:latin typeface="Calibri" panose="020F0502020204030204" pitchFamily="34" charset="0"/>
              </a:rPr>
              <a:t> soit parce qu'on n'est pas capable d'écrire l'implémentation de toutes les méthodes, soit parce qu'on ne veut pas créer d'instance de cette classe</a:t>
            </a:r>
            <a:r>
              <a:rPr lang="fr-CA" altLang="fr-FR" sz="2200" dirty="0" smtClean="0">
                <a:latin typeface="Calibri" panose="020F0502020204030204" pitchFamily="34" charset="0"/>
              </a:rPr>
              <a:t>.</a:t>
            </a:r>
          </a:p>
          <a:p>
            <a:pPr algn="just"/>
            <a:endParaRPr lang="fr-CA" altLang="fr-FR" sz="2200" dirty="0">
              <a:latin typeface="Calibri" panose="020F0502020204030204" pitchFamily="34" charset="0"/>
            </a:endParaRPr>
          </a:p>
          <a:p>
            <a:r>
              <a:rPr lang="fr-CA" altLang="fr-FR" sz="2200" dirty="0"/>
              <a:t>	Une sous-classe qui n'implémente pas toutes les méthodes abstraites de sa </a:t>
            </a:r>
            <a:r>
              <a:rPr lang="fr-CA" altLang="fr-FR" sz="2200" dirty="0" err="1"/>
              <a:t>super-classe</a:t>
            </a:r>
            <a:r>
              <a:rPr lang="fr-CA" altLang="fr-FR" sz="2200" dirty="0"/>
              <a:t> est elle-même abstraite. Il faut donc la qualifier d'abstraite.</a:t>
            </a:r>
          </a:p>
          <a:p>
            <a:endParaRPr lang="fr-CA" altLang="fr-FR" sz="2200" dirty="0"/>
          </a:p>
          <a:p>
            <a:r>
              <a:rPr lang="fr-CA" altLang="fr-FR" sz="2200" dirty="0"/>
              <a:t>	Quand on ne peut pas écrire d'implémentation pour une méthode donnée, cette méthode est qualifiée d'</a:t>
            </a:r>
            <a:r>
              <a:rPr lang="fr-CA" altLang="fr-FR" sz="2200" b="1" dirty="0"/>
              <a:t>abstraite</a:t>
            </a:r>
            <a:r>
              <a:rPr lang="fr-CA" altLang="fr-FR" sz="2200" dirty="0"/>
              <a:t>. Cela signifie que l'on laisse le soin aux sous-classes d'implémenter cette méthode.</a:t>
            </a:r>
          </a:p>
          <a:p>
            <a:pPr algn="just"/>
            <a:r>
              <a:rPr lang="fr-CA" altLang="fr-FR" sz="2200" dirty="0" smtClean="0">
                <a:latin typeface="Calibri" panose="020F0502020204030204" pitchFamily="34" charset="0"/>
              </a:rPr>
              <a:t> </a:t>
            </a:r>
            <a:endParaRPr lang="fr-CA" altLang="fr-FR" sz="2200" dirty="0">
              <a:latin typeface="Calibri" panose="020F0502020204030204" pitchFamily="34" charset="0"/>
            </a:endParaRPr>
          </a:p>
        </p:txBody>
      </p:sp>
    </p:spTree>
    <p:extLst>
      <p:ext uri="{BB962C8B-B14F-4D97-AF65-F5344CB8AC3E}">
        <p14:creationId xmlns:p14="http://schemas.microsoft.com/office/powerpoint/2010/main" val="14740834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899592" y="644538"/>
            <a:ext cx="7200800" cy="995784"/>
          </a:xfrm>
          <a:solidFill>
            <a:srgbClr val="002060"/>
          </a:solidFill>
        </p:spPr>
        <p:txBody>
          <a:bodyPr>
            <a:normAutofit fontScale="90000"/>
          </a:bodyPr>
          <a:lstStyle/>
          <a:p>
            <a:pPr algn="ctr"/>
            <a:r>
              <a:rPr lang="fr-FR" dirty="0"/>
              <a:t>Objectifs</a:t>
            </a:r>
            <a:r>
              <a:rPr lang="es-ES" b="1" kern="0" dirty="0"/>
              <a:t/>
            </a:r>
            <a:br>
              <a:rPr lang="es-ES" b="1" kern="0" dirty="0"/>
            </a:br>
            <a:endParaRPr lang="fr-FR" dirty="0"/>
          </a:p>
        </p:txBody>
      </p:sp>
      <p:sp>
        <p:nvSpPr>
          <p:cNvPr id="12" name="Rectangle 110"/>
          <p:cNvSpPr txBox="1">
            <a:spLocks noChangeArrowheads="1"/>
          </p:cNvSpPr>
          <p:nvPr/>
        </p:nvSpPr>
        <p:spPr bwMode="auto">
          <a:xfrm>
            <a:off x="2504777" y="2511475"/>
            <a:ext cx="5214937" cy="687387"/>
          </a:xfrm>
          <a:prstGeom prst="rect">
            <a:avLst/>
          </a:prstGeom>
          <a:noFill/>
          <a:ln w="9525">
            <a:noFill/>
            <a:miter lim="800000"/>
            <a:headEnd/>
            <a:tailEnd/>
          </a:ln>
        </p:spPr>
        <p:txBody>
          <a:bodyPr anchor="ctr"/>
          <a:lstStyle/>
          <a:p>
            <a:pPr eaLnBrk="1" hangingPunct="1">
              <a:defRPr/>
            </a:pPr>
            <a:endParaRPr lang="es-ES" sz="4000" b="1" kern="0" dirty="0">
              <a:solidFill>
                <a:srgbClr val="0070C0"/>
              </a:solidFill>
              <a:latin typeface="+mj-lt"/>
              <a:ea typeface="+mj-ea"/>
              <a:cs typeface="+mj-cs"/>
            </a:endParaRPr>
          </a:p>
        </p:txBody>
      </p:sp>
      <p:sp>
        <p:nvSpPr>
          <p:cNvPr id="6" name="Rectangle 110"/>
          <p:cNvSpPr txBox="1">
            <a:spLocks noChangeArrowheads="1"/>
          </p:cNvSpPr>
          <p:nvPr/>
        </p:nvSpPr>
        <p:spPr>
          <a:xfrm>
            <a:off x="611560" y="2239218"/>
            <a:ext cx="7488832" cy="3782070"/>
          </a:xfrm>
          <a:prstGeom prst="rect">
            <a:avLst/>
          </a:prstGeom>
          <a:noFill/>
        </p:spPr>
        <p:txBody>
          <a:bodyPr vert="horz" lIns="91440" tIns="45720" rIns="91440" bIns="45720" rtlCol="0" anchor="t">
            <a:normAutofit/>
          </a:bodyPr>
          <a:lstStyle>
            <a:lvl1pPr algn="l" defTabSz="914400" rtl="0" eaLnBrk="1" latinLnBrk="0" hangingPunct="1">
              <a:spcBef>
                <a:spcPct val="0"/>
              </a:spcBef>
              <a:buNone/>
              <a:defRPr lang="en-US" sz="5400" b="0" kern="1200" cap="none" baseline="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533400" algn="just">
              <a:buFont typeface="Wingdings" pitchFamily="2" charset="2"/>
              <a:buChar char="ü"/>
            </a:pPr>
            <a:r>
              <a:rPr lang="fr-FR" sz="2800" dirty="0" smtClean="0"/>
              <a:t>Savoir identifier le lien entre les classes</a:t>
            </a:r>
          </a:p>
          <a:p>
            <a:pPr indent="533400" algn="just">
              <a:buFont typeface="Wingdings" pitchFamily="2" charset="2"/>
              <a:buChar char="ü"/>
            </a:pPr>
            <a:r>
              <a:rPr lang="fr-FR" sz="2800" dirty="0" smtClean="0"/>
              <a:t>Introduire </a:t>
            </a:r>
            <a:r>
              <a:rPr lang="fr-FR" sz="2800" dirty="0"/>
              <a:t>la technique d’héritage : intérêt et </a:t>
            </a:r>
            <a:r>
              <a:rPr lang="fr-FR" sz="2800" dirty="0" smtClean="0"/>
              <a:t>  </a:t>
            </a:r>
          </a:p>
          <a:p>
            <a:pPr algn="just"/>
            <a:r>
              <a:rPr lang="fr-FR" sz="2800" dirty="0"/>
              <a:t> </a:t>
            </a:r>
            <a:r>
              <a:rPr lang="fr-FR" sz="2800" dirty="0" smtClean="0"/>
              <a:t>    notation .</a:t>
            </a:r>
            <a:endParaRPr lang="fr-FR" sz="2800" dirty="0"/>
          </a:p>
          <a:p>
            <a:pPr indent="533400" algn="just">
              <a:buFont typeface="Wingdings" pitchFamily="2" charset="2"/>
              <a:buChar char="ü"/>
            </a:pPr>
            <a:r>
              <a:rPr lang="fr-FR" sz="2800" dirty="0" smtClean="0"/>
              <a:t>Introduire </a:t>
            </a:r>
            <a:r>
              <a:rPr lang="fr-FR" sz="2800" dirty="0"/>
              <a:t>les droits d’accès d’une classe dérivée </a:t>
            </a:r>
            <a:endParaRPr lang="fr-FR" sz="2800" dirty="0" smtClean="0"/>
          </a:p>
          <a:p>
            <a:pPr algn="just"/>
            <a:r>
              <a:rPr lang="fr-FR" sz="2800" dirty="0"/>
              <a:t> </a:t>
            </a:r>
            <a:r>
              <a:rPr lang="fr-FR" sz="2800" dirty="0" smtClean="0"/>
              <a:t>    aux </a:t>
            </a:r>
            <a:r>
              <a:rPr lang="fr-FR" sz="2800" dirty="0"/>
              <a:t>membres de la classe de </a:t>
            </a:r>
            <a:r>
              <a:rPr lang="fr-FR" sz="2800" dirty="0" smtClean="0"/>
              <a:t>base.</a:t>
            </a:r>
            <a:endParaRPr lang="fr-FR" sz="2800" dirty="0"/>
          </a:p>
          <a:p>
            <a:pPr indent="533400" algn="just">
              <a:buFont typeface="Wingdings" pitchFamily="2" charset="2"/>
              <a:buChar char="ü"/>
            </a:pPr>
            <a:r>
              <a:rPr lang="fr-FR" sz="2800" dirty="0" smtClean="0"/>
              <a:t>Comprendre </a:t>
            </a:r>
            <a:r>
              <a:rPr lang="fr-FR" sz="2800" dirty="0"/>
              <a:t>la construction d’un objet dérivé</a:t>
            </a:r>
          </a:p>
          <a:p>
            <a:pPr indent="533400" algn="just">
              <a:buFont typeface="Wingdings" pitchFamily="2" charset="2"/>
              <a:buChar char="ü"/>
            </a:pPr>
            <a:r>
              <a:rPr lang="fr-FR" sz="2800" dirty="0" smtClean="0"/>
              <a:t>Maîtriser </a:t>
            </a:r>
            <a:r>
              <a:rPr lang="fr-FR" sz="2800" dirty="0"/>
              <a:t>la notion de </a:t>
            </a:r>
            <a:r>
              <a:rPr lang="fr-FR" sz="2800" dirty="0" smtClean="0"/>
              <a:t>redéfinition.</a:t>
            </a:r>
            <a:endParaRPr lang="fr-FR" sz="2800" dirty="0"/>
          </a:p>
          <a:p>
            <a:endParaRPr lang="fr-FR"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516664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251520" y="1340768"/>
            <a:ext cx="8640960" cy="4958011"/>
          </a:xfrm>
          <a:prstGeom prst="rect">
            <a:avLst/>
          </a:prstGeom>
        </p:spPr>
        <p:txBody>
          <a:bodyPr>
            <a:normAutofit fontScale="92500" lnSpcReduction="20000"/>
          </a:bodyPr>
          <a:lstStyle/>
          <a:p>
            <a:pPr marL="0" indent="0">
              <a:buNone/>
            </a:pPr>
            <a:r>
              <a:rPr lang="fr-FR" sz="2600" b="1" i="0" dirty="0" err="1" smtClean="0"/>
              <a:t>Déﬁnition</a:t>
            </a:r>
            <a:r>
              <a:rPr lang="fr-FR" sz="2600" b="1" i="0" dirty="0" smtClean="0"/>
              <a:t>:</a:t>
            </a:r>
            <a:endParaRPr lang="fr-FR" sz="2600" i="0" dirty="0"/>
          </a:p>
          <a:p>
            <a:pPr lvl="1" algn="just">
              <a:buFont typeface="Wingdings" panose="05000000000000000000" pitchFamily="2" charset="2"/>
              <a:buChar char="§"/>
            </a:pPr>
            <a:r>
              <a:rPr lang="fr-FR" sz="2200" i="0" dirty="0" smtClean="0"/>
              <a:t>Technique </a:t>
            </a:r>
            <a:r>
              <a:rPr lang="fr-FR" sz="2200" i="0" dirty="0"/>
              <a:t>offerte par les langages de </a:t>
            </a:r>
            <a:r>
              <a:rPr lang="fr-FR" sz="2200" i="0" dirty="0" smtClean="0"/>
              <a:t>programmation pour construire </a:t>
            </a:r>
            <a:r>
              <a:rPr lang="fr-FR" sz="2200" i="0" dirty="0"/>
              <a:t>une classe à partir d’une (ou plusieurs)autre classe en </a:t>
            </a:r>
            <a:r>
              <a:rPr lang="fr-FR" sz="2200" i="0" dirty="0" smtClean="0"/>
              <a:t>partageant </a:t>
            </a:r>
            <a:r>
              <a:rPr lang="fr-FR" sz="2200" i="0" dirty="0"/>
              <a:t>ses attributs et opérations</a:t>
            </a:r>
            <a:r>
              <a:rPr lang="fr-FR" sz="2200" i="0" dirty="0" smtClean="0"/>
              <a:t>.</a:t>
            </a:r>
          </a:p>
          <a:p>
            <a:pPr marL="0" indent="0" algn="just">
              <a:buNone/>
            </a:pPr>
            <a:endParaRPr lang="fr-FR" sz="2400" i="0" dirty="0" smtClean="0"/>
          </a:p>
          <a:p>
            <a:pPr marL="0" indent="0">
              <a:buNone/>
            </a:pPr>
            <a:r>
              <a:rPr lang="fr-FR" sz="2600" b="1" i="0" dirty="0" smtClean="0"/>
              <a:t>Intérêts :</a:t>
            </a:r>
            <a:endParaRPr lang="fr-FR" sz="2600" b="1" i="0" dirty="0"/>
          </a:p>
          <a:p>
            <a:pPr lvl="1" algn="just">
              <a:buFont typeface="Wingdings" panose="05000000000000000000" pitchFamily="2" charset="2"/>
              <a:buChar char="§"/>
            </a:pPr>
            <a:r>
              <a:rPr lang="fr-FR" sz="2200" b="1" i="0" dirty="0" smtClean="0"/>
              <a:t>Spécialisation</a:t>
            </a:r>
            <a:r>
              <a:rPr lang="fr-FR" sz="2200" i="0" dirty="0"/>
              <a:t>, enrichissement : une nouvelle classe réutilise les </a:t>
            </a:r>
            <a:r>
              <a:rPr lang="fr-FR" sz="2200" i="0" dirty="0" smtClean="0"/>
              <a:t>attributs </a:t>
            </a:r>
            <a:r>
              <a:rPr lang="fr-FR" sz="2200" i="0" dirty="0"/>
              <a:t>et les opérations d ’une classe en y ajoutant et/ou </a:t>
            </a:r>
            <a:r>
              <a:rPr lang="fr-FR" sz="2200" i="0" dirty="0" smtClean="0"/>
              <a:t>des opérations </a:t>
            </a:r>
            <a:r>
              <a:rPr lang="fr-FR" sz="2200" i="0" dirty="0"/>
              <a:t>particulières à la nouvelle </a:t>
            </a:r>
            <a:r>
              <a:rPr lang="fr-FR" sz="2200" i="0" dirty="0" smtClean="0"/>
              <a:t>classe</a:t>
            </a:r>
          </a:p>
          <a:p>
            <a:pPr lvl="1" algn="just">
              <a:buFont typeface="Wingdings" panose="05000000000000000000" pitchFamily="2" charset="2"/>
              <a:buChar char="§"/>
            </a:pPr>
            <a:endParaRPr lang="fr-FR" sz="2000" i="0" dirty="0"/>
          </a:p>
          <a:p>
            <a:pPr lvl="1" algn="just">
              <a:buFont typeface="Wingdings" panose="05000000000000000000" pitchFamily="2" charset="2"/>
              <a:buChar char="§"/>
            </a:pPr>
            <a:r>
              <a:rPr lang="fr-FR" sz="2200" b="1" i="0" dirty="0" smtClean="0"/>
              <a:t>Redéfinition</a:t>
            </a:r>
            <a:r>
              <a:rPr lang="fr-FR" sz="2200" i="0" dirty="0" smtClean="0"/>
              <a:t> </a:t>
            </a:r>
            <a:r>
              <a:rPr lang="fr-FR" sz="2200" i="0" dirty="0"/>
              <a:t>: une nouvelle classe redéfinit les attributs et </a:t>
            </a:r>
            <a:r>
              <a:rPr lang="fr-FR" sz="2200" i="0" dirty="0" smtClean="0"/>
              <a:t>opérations </a:t>
            </a:r>
            <a:r>
              <a:rPr lang="fr-FR" sz="2200" i="0" dirty="0"/>
              <a:t>d’une classe de manière à en changer le sens et/ou le </a:t>
            </a:r>
            <a:r>
              <a:rPr lang="fr-FR" sz="2200" i="0" dirty="0" smtClean="0"/>
              <a:t>comportement </a:t>
            </a:r>
            <a:r>
              <a:rPr lang="fr-FR" sz="2200" i="0" dirty="0"/>
              <a:t>pour le cas particulier défini par la nouvelle </a:t>
            </a:r>
            <a:r>
              <a:rPr lang="fr-FR" sz="2200" i="0" dirty="0" smtClean="0"/>
              <a:t>classe</a:t>
            </a:r>
          </a:p>
          <a:p>
            <a:pPr lvl="1" algn="just">
              <a:buFont typeface="Wingdings" panose="05000000000000000000" pitchFamily="2" charset="2"/>
              <a:buChar char="§"/>
            </a:pPr>
            <a:endParaRPr lang="fr-FR" sz="2000" i="0" dirty="0"/>
          </a:p>
          <a:p>
            <a:pPr lvl="1" algn="just">
              <a:buFont typeface="Wingdings" panose="05000000000000000000" pitchFamily="2" charset="2"/>
              <a:buChar char="§"/>
            </a:pPr>
            <a:r>
              <a:rPr lang="fr-FR" sz="2200" b="1" i="0" dirty="0" smtClean="0"/>
              <a:t>Réutilisation</a:t>
            </a:r>
            <a:r>
              <a:rPr lang="fr-FR" sz="2200" i="0" dirty="0" smtClean="0"/>
              <a:t> </a:t>
            </a:r>
            <a:r>
              <a:rPr lang="fr-FR" sz="2200" i="0" dirty="0"/>
              <a:t>: évite de réécrire du code existant et parfois on ne </a:t>
            </a:r>
            <a:r>
              <a:rPr lang="fr-FR" sz="2200" i="0" dirty="0" smtClean="0"/>
              <a:t>possède </a:t>
            </a:r>
            <a:r>
              <a:rPr lang="fr-FR" sz="2200" i="0" dirty="0"/>
              <a:t>pas les sources de la classe à </a:t>
            </a:r>
            <a:r>
              <a:rPr lang="fr-FR" sz="2200" i="0" dirty="0" smtClean="0"/>
              <a:t>hériter</a:t>
            </a:r>
          </a:p>
        </p:txBody>
      </p:sp>
      <p:sp>
        <p:nvSpPr>
          <p:cNvPr id="4" name="Titre 9"/>
          <p:cNvSpPr>
            <a:spLocks noGrp="1"/>
          </p:cNvSpPr>
          <p:nvPr>
            <p:ph type="title"/>
          </p:nvPr>
        </p:nvSpPr>
        <p:spPr>
          <a:xfrm>
            <a:off x="467544" y="332656"/>
            <a:ext cx="7992888" cy="1008112"/>
          </a:xfrm>
          <a:solidFill>
            <a:srgbClr val="002060"/>
          </a:solidFill>
        </p:spPr>
        <p:txBody>
          <a:bodyPr>
            <a:normAutofit/>
          </a:bodyPr>
          <a:lstStyle/>
          <a:p>
            <a:pPr algn="ctr"/>
            <a:r>
              <a:rPr lang="fr-FR" dirty="0"/>
              <a:t>Héritage</a:t>
            </a:r>
            <a:r>
              <a:rPr lang="fr-FR" dirty="0" smtClean="0"/>
              <a:t>: Nouveau </a:t>
            </a:r>
            <a:r>
              <a:rPr lang="fr-FR" dirty="0"/>
              <a:t>principe </a:t>
            </a:r>
            <a:r>
              <a:rPr lang="fr-FR" dirty="0" err="1"/>
              <a:t>POO</a:t>
            </a:r>
            <a:endParaRPr lang="fr-FR" dirty="0"/>
          </a:p>
        </p:txBody>
      </p:sp>
      <p:sp>
        <p:nvSpPr>
          <p:cNvPr id="2" name="Espace réservé du pied de page 1"/>
          <p:cNvSpPr>
            <a:spLocks noGrp="1"/>
          </p:cNvSpPr>
          <p:nvPr>
            <p:ph type="ftr" sz="quarter" idx="16"/>
          </p:nvPr>
        </p:nvSpPr>
        <p:spPr/>
        <p:txBody>
          <a:bodyPr/>
          <a:lstStyle/>
          <a:p>
            <a:r>
              <a:rPr lang="en-US" smtClean="0"/>
              <a:t>Héritage</a:t>
            </a:r>
            <a:endParaRPr lang="en-US"/>
          </a:p>
        </p:txBody>
      </p:sp>
      <p:sp>
        <p:nvSpPr>
          <p:cNvPr id="5" name="Espace réservé du numéro de diapositive 4"/>
          <p:cNvSpPr>
            <a:spLocks noGrp="1"/>
          </p:cNvSpPr>
          <p:nvPr>
            <p:ph type="sldNum" sz="quarter" idx="15"/>
          </p:nvPr>
        </p:nvSpPr>
        <p:spPr/>
        <p:txBody>
          <a:bodyPr/>
          <a:lstStyle/>
          <a:p>
            <a:fld id="{DB156223-6CBB-4053-8E25-8C4A16887D28}" type="slidenum">
              <a:rPr lang="en-US" smtClean="0"/>
              <a:pPr/>
              <a:t>4</a:t>
            </a:fld>
            <a:endParaRPr lang="en-US"/>
          </a:p>
        </p:txBody>
      </p:sp>
    </p:spTree>
    <p:extLst>
      <p:ext uri="{BB962C8B-B14F-4D97-AF65-F5344CB8AC3E}">
        <p14:creationId xmlns:p14="http://schemas.microsoft.com/office/powerpoint/2010/main" val="4050325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95536" y="1772816"/>
            <a:ext cx="8424936" cy="4525963"/>
          </a:xfrm>
          <a:prstGeom prst="rect">
            <a:avLst/>
          </a:prstGeom>
        </p:spPr>
        <p:txBody>
          <a:bodyPr>
            <a:normAutofit/>
          </a:bodyPr>
          <a:lstStyle/>
          <a:p>
            <a:pPr>
              <a:buFont typeface="Wingdings" panose="05000000000000000000" pitchFamily="2" charset="2"/>
              <a:buChar char="§"/>
            </a:pPr>
            <a:r>
              <a:rPr lang="fr-FR" sz="2400" i="0" dirty="0"/>
              <a:t>Pour relier des classes entre </a:t>
            </a:r>
            <a:r>
              <a:rPr lang="fr-FR" sz="2400" i="0" dirty="0" smtClean="0"/>
              <a:t>elles:</a:t>
            </a:r>
            <a:endParaRPr lang="fr-FR" sz="2400" i="0" dirty="0"/>
          </a:p>
          <a:p>
            <a:pPr>
              <a:buFont typeface="Wingdings" panose="05000000000000000000" pitchFamily="2" charset="2"/>
              <a:buChar char="§"/>
            </a:pPr>
            <a:r>
              <a:rPr lang="fr-FR" sz="2400" i="0" dirty="0" smtClean="0"/>
              <a:t>Lorsqu’une </a:t>
            </a:r>
            <a:r>
              <a:rPr lang="fr-FR" sz="2400" i="0" dirty="0"/>
              <a:t>classe étend les fonctionnalités d’une autre </a:t>
            </a:r>
            <a:r>
              <a:rPr lang="fr-FR" sz="2400" i="0" dirty="0" smtClean="0"/>
              <a:t>classe</a:t>
            </a:r>
            <a:endParaRPr lang="fr-FR" sz="2400" i="0" dirty="0"/>
          </a:p>
          <a:p>
            <a:pPr>
              <a:buFont typeface="Wingdings" panose="05000000000000000000" pitchFamily="2" charset="2"/>
              <a:buChar char="§"/>
            </a:pPr>
            <a:r>
              <a:rPr lang="fr-FR" sz="2400" i="0" dirty="0" smtClean="0"/>
              <a:t>Lorsqu’une </a:t>
            </a:r>
            <a:r>
              <a:rPr lang="fr-FR" sz="2400" i="0" dirty="0"/>
              <a:t>classe adapte le fonctionnement d’une autre classe </a:t>
            </a:r>
            <a:r>
              <a:rPr lang="fr-FR" sz="2400" i="0" dirty="0" smtClean="0"/>
              <a:t>  </a:t>
            </a:r>
          </a:p>
          <a:p>
            <a:pPr>
              <a:buFont typeface="Wingdings" panose="05000000000000000000" pitchFamily="2" charset="2"/>
              <a:buChar char="§"/>
            </a:pPr>
            <a:r>
              <a:rPr lang="fr-FR" sz="2400" i="0" dirty="0" smtClean="0"/>
              <a:t>    à une situation particulière.</a:t>
            </a:r>
          </a:p>
          <a:p>
            <a:pPr>
              <a:buFont typeface="Wingdings" panose="05000000000000000000" pitchFamily="2" charset="2"/>
              <a:buChar char="§"/>
            </a:pPr>
            <a:r>
              <a:rPr lang="fr-FR" sz="2400" i="0" dirty="0" smtClean="0"/>
              <a:t>Pour </a:t>
            </a:r>
            <a:r>
              <a:rPr lang="fr-FR" sz="2400" i="0" dirty="0"/>
              <a:t>exploiter des classes </a:t>
            </a:r>
            <a:r>
              <a:rPr lang="fr-FR" sz="2400" i="0" dirty="0" smtClean="0"/>
              <a:t>existantes sans </a:t>
            </a:r>
            <a:r>
              <a:rPr lang="fr-FR" sz="2400" i="0" dirty="0"/>
              <a:t>en modifier le code</a:t>
            </a:r>
          </a:p>
          <a:p>
            <a:pPr>
              <a:buFont typeface="Wingdings" panose="05000000000000000000" pitchFamily="2" charset="2"/>
              <a:buChar char="§"/>
            </a:pPr>
            <a:r>
              <a:rPr lang="fr-FR" sz="2400" i="0" dirty="0" smtClean="0"/>
              <a:t>    même </a:t>
            </a:r>
            <a:r>
              <a:rPr lang="fr-FR" sz="2400" i="0" dirty="0"/>
              <a:t>si ce code est </a:t>
            </a:r>
            <a:r>
              <a:rPr lang="fr-FR" sz="2400" i="0" dirty="0" smtClean="0"/>
              <a:t>inaccessible.</a:t>
            </a:r>
          </a:p>
          <a:p>
            <a:pPr>
              <a:buFont typeface="Wingdings" panose="05000000000000000000" pitchFamily="2" charset="2"/>
              <a:buChar char="§"/>
            </a:pPr>
            <a:r>
              <a:rPr lang="fr-FR" sz="2400" i="0" dirty="0" smtClean="0"/>
              <a:t>La documentation de la classe héritée suffit pour organiser le développement.</a:t>
            </a:r>
          </a:p>
          <a:p>
            <a:pPr>
              <a:buFont typeface="Wingdings" panose="05000000000000000000" pitchFamily="2" charset="2"/>
              <a:buChar char="§"/>
            </a:pPr>
            <a:r>
              <a:rPr lang="fr-FR" sz="2400" i="0" dirty="0" smtClean="0"/>
              <a:t>Regrouper </a:t>
            </a:r>
            <a:r>
              <a:rPr lang="fr-FR" sz="2400" i="0" dirty="0"/>
              <a:t>les </a:t>
            </a:r>
            <a:r>
              <a:rPr lang="fr-FR" sz="2400" i="0" dirty="0" smtClean="0"/>
              <a:t>champs et les méthodes </a:t>
            </a:r>
            <a:r>
              <a:rPr lang="fr-FR" sz="2400" i="0" dirty="0"/>
              <a:t>communs à plusieurs </a:t>
            </a:r>
            <a:r>
              <a:rPr lang="fr-FR" sz="2400" i="0" dirty="0" smtClean="0"/>
              <a:t>classes.</a:t>
            </a:r>
            <a:endParaRPr lang="fr-FR" sz="2400" i="0" dirty="0"/>
          </a:p>
        </p:txBody>
      </p:sp>
      <p:sp>
        <p:nvSpPr>
          <p:cNvPr id="4" name="Titre 9"/>
          <p:cNvSpPr>
            <a:spLocks noGrp="1"/>
          </p:cNvSpPr>
          <p:nvPr>
            <p:ph type="title"/>
          </p:nvPr>
        </p:nvSpPr>
        <p:spPr>
          <a:xfrm>
            <a:off x="467544" y="332656"/>
            <a:ext cx="7992888" cy="1008112"/>
          </a:xfrm>
          <a:solidFill>
            <a:srgbClr val="002060"/>
          </a:solidFill>
        </p:spPr>
        <p:txBody>
          <a:bodyPr>
            <a:normAutofit/>
          </a:bodyPr>
          <a:lstStyle/>
          <a:p>
            <a:r>
              <a:rPr lang="fr-FR" b="1" dirty="0"/>
              <a:t>Pourquoi </a:t>
            </a:r>
            <a:r>
              <a:rPr lang="fr-FR" b="1" dirty="0" smtClean="0"/>
              <a:t>hériter…</a:t>
            </a:r>
            <a:endParaRPr lang="fr-FR" b="1" dirty="0"/>
          </a:p>
        </p:txBody>
      </p:sp>
      <p:sp>
        <p:nvSpPr>
          <p:cNvPr id="2" name="Espace réservé du pied de page 1"/>
          <p:cNvSpPr>
            <a:spLocks noGrp="1"/>
          </p:cNvSpPr>
          <p:nvPr>
            <p:ph type="ftr" sz="quarter" idx="16"/>
          </p:nvPr>
        </p:nvSpPr>
        <p:spPr/>
        <p:txBody>
          <a:bodyPr/>
          <a:lstStyle/>
          <a:p>
            <a:r>
              <a:rPr lang="en-US" smtClean="0"/>
              <a:t>Héritage</a:t>
            </a:r>
            <a:endParaRPr lang="en-US"/>
          </a:p>
        </p:txBody>
      </p:sp>
      <p:sp>
        <p:nvSpPr>
          <p:cNvPr id="5" name="Espace réservé du numéro de diapositive 4"/>
          <p:cNvSpPr>
            <a:spLocks noGrp="1"/>
          </p:cNvSpPr>
          <p:nvPr>
            <p:ph type="sldNum" sz="quarter" idx="15"/>
          </p:nvPr>
        </p:nvSpPr>
        <p:spPr/>
        <p:txBody>
          <a:bodyPr/>
          <a:lstStyle/>
          <a:p>
            <a:fld id="{DB156223-6CBB-4053-8E25-8C4A16887D28}" type="slidenum">
              <a:rPr lang="en-US" smtClean="0"/>
              <a:pPr/>
              <a:t>5</a:t>
            </a:fld>
            <a:endParaRPr lang="en-US"/>
          </a:p>
        </p:txBody>
      </p:sp>
    </p:spTree>
    <p:extLst>
      <p:ext uri="{BB962C8B-B14F-4D97-AF65-F5344CB8AC3E}">
        <p14:creationId xmlns:p14="http://schemas.microsoft.com/office/powerpoint/2010/main" val="24670357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txBox="1">
            <a:spLocks/>
          </p:cNvSpPr>
          <p:nvPr/>
        </p:nvSpPr>
        <p:spPr bwMode="auto">
          <a:xfrm>
            <a:off x="2106613" y="177800"/>
            <a:ext cx="6637338" cy="928687"/>
          </a:xfrm>
          <a:prstGeom prst="rect">
            <a:avLst/>
          </a:prstGeom>
          <a:noFill/>
          <a:ln w="9525">
            <a:noFill/>
            <a:miter lim="800000"/>
            <a:headEnd/>
            <a:tailEnd/>
          </a:ln>
          <a:effectLst/>
        </p:spPr>
        <p:txBody>
          <a:bodyPr anchor="ctr"/>
          <a:lstStyle/>
          <a:p>
            <a:pPr algn="ctr" eaLnBrk="1" hangingPunct="1">
              <a:defRPr/>
            </a:pPr>
            <a:endParaRPr lang="fr-FR" sz="3600" dirty="0">
              <a:solidFill>
                <a:schemeClr val="tx2"/>
              </a:solidFill>
              <a:latin typeface="+mj-lt"/>
              <a:ea typeface="+mj-ea"/>
              <a:cs typeface="+mj-cs"/>
            </a:endParaRPr>
          </a:p>
        </p:txBody>
      </p:sp>
      <p:sp>
        <p:nvSpPr>
          <p:cNvPr id="12" name="Titre 9"/>
          <p:cNvSpPr>
            <a:spLocks noGrp="1"/>
          </p:cNvSpPr>
          <p:nvPr>
            <p:ph type="title"/>
          </p:nvPr>
        </p:nvSpPr>
        <p:spPr>
          <a:xfrm>
            <a:off x="1043038" y="177800"/>
            <a:ext cx="7200800" cy="995784"/>
          </a:xfrm>
          <a:solidFill>
            <a:srgbClr val="002060"/>
          </a:solidFill>
        </p:spPr>
        <p:txBody>
          <a:bodyPr>
            <a:normAutofit/>
          </a:bodyPr>
          <a:lstStyle/>
          <a:p>
            <a:pPr algn="ctr">
              <a:defRPr/>
            </a:pPr>
            <a:r>
              <a:rPr lang="fr-FR" dirty="0"/>
              <a:t>Spécialisation de la classe « Voiture »</a:t>
            </a:r>
          </a:p>
        </p:txBody>
      </p:sp>
      <p:sp>
        <p:nvSpPr>
          <p:cNvPr id="2" name="Rectangle 1"/>
          <p:cNvSpPr/>
          <p:nvPr/>
        </p:nvSpPr>
        <p:spPr>
          <a:xfrm>
            <a:off x="329854" y="1301512"/>
            <a:ext cx="8562626" cy="2800767"/>
          </a:xfrm>
          <a:prstGeom prst="rect">
            <a:avLst/>
          </a:prstGeom>
        </p:spPr>
        <p:txBody>
          <a:bodyPr wrap="square">
            <a:spAutoFit/>
          </a:bodyPr>
          <a:lstStyle/>
          <a:p>
            <a:pPr marL="285750" indent="-285750" algn="just">
              <a:buFont typeface="Arial" panose="020B0604020202020204" pitchFamily="34" charset="0"/>
              <a:buChar char="•"/>
            </a:pPr>
            <a:r>
              <a:rPr lang="fr-FR" sz="2200" dirty="0">
                <a:latin typeface="Calibri" panose="020F0502020204030204" pitchFamily="34" charset="0"/>
              </a:rPr>
              <a:t>Un véhicule prioritaire est une voiture avec un gyrophare </a:t>
            </a:r>
          </a:p>
          <a:p>
            <a:pPr marL="800100" lvl="1" indent="-342900" algn="just">
              <a:buFont typeface="Wingdings" panose="05000000000000000000" pitchFamily="2" charset="2"/>
              <a:buChar char="§"/>
            </a:pPr>
            <a:r>
              <a:rPr lang="fr-FR" sz="2200" dirty="0" smtClean="0">
                <a:latin typeface="Calibri" panose="020F0502020204030204" pitchFamily="34" charset="0"/>
              </a:rPr>
              <a:t>Un </a:t>
            </a:r>
            <a:r>
              <a:rPr lang="fr-FR" sz="2200" dirty="0">
                <a:latin typeface="Calibri" panose="020F0502020204030204" pitchFamily="34" charset="0"/>
              </a:rPr>
              <a:t>véhicule prioritaire répond aux mêmes messages que la Voiture</a:t>
            </a:r>
          </a:p>
          <a:p>
            <a:pPr marL="800100" lvl="1" indent="-342900" algn="just">
              <a:buFont typeface="Wingdings" panose="05000000000000000000" pitchFamily="2" charset="2"/>
              <a:buChar char="§"/>
            </a:pPr>
            <a:r>
              <a:rPr lang="fr-FR" sz="2200" dirty="0" smtClean="0">
                <a:latin typeface="Calibri" panose="020F0502020204030204" pitchFamily="34" charset="0"/>
              </a:rPr>
              <a:t>On </a:t>
            </a:r>
            <a:r>
              <a:rPr lang="fr-FR" sz="2200" dirty="0">
                <a:latin typeface="Calibri" panose="020F0502020204030204" pitchFamily="34" charset="0"/>
              </a:rPr>
              <a:t>peut allumer le gyrophare d’un véhicule prioritaire</a:t>
            </a:r>
          </a:p>
          <a:p>
            <a:pPr marL="285750" indent="-285750" algn="just">
              <a:buFont typeface="Arial" panose="020B0604020202020204" pitchFamily="34" charset="0"/>
              <a:buChar char="•"/>
            </a:pPr>
            <a:r>
              <a:rPr lang="fr-FR" sz="2200" dirty="0" smtClean="0">
                <a:latin typeface="Calibri" panose="020F0502020204030204" pitchFamily="34" charset="0"/>
              </a:rPr>
              <a:t>Une </a:t>
            </a:r>
            <a:r>
              <a:rPr lang="fr-FR" sz="2200" dirty="0">
                <a:latin typeface="Calibri" panose="020F0502020204030204" pitchFamily="34" charset="0"/>
              </a:rPr>
              <a:t>voiture électrique est une voiture dont l’opération de </a:t>
            </a:r>
            <a:r>
              <a:rPr lang="fr-FR" sz="2200" dirty="0" smtClean="0">
                <a:latin typeface="Calibri" panose="020F0502020204030204" pitchFamily="34" charset="0"/>
              </a:rPr>
              <a:t>démarrage </a:t>
            </a:r>
            <a:r>
              <a:rPr lang="fr-FR" sz="2200" dirty="0">
                <a:latin typeface="Calibri" panose="020F0502020204030204" pitchFamily="34" charset="0"/>
              </a:rPr>
              <a:t>est différente</a:t>
            </a:r>
          </a:p>
          <a:p>
            <a:pPr marL="800100" lvl="1" indent="-342900" algn="just">
              <a:buFont typeface="Wingdings" panose="05000000000000000000" pitchFamily="2" charset="2"/>
              <a:buChar char="§"/>
            </a:pPr>
            <a:r>
              <a:rPr lang="fr-FR" sz="2200" dirty="0" smtClean="0">
                <a:latin typeface="Calibri" panose="020F0502020204030204" pitchFamily="34" charset="0"/>
              </a:rPr>
              <a:t>Une </a:t>
            </a:r>
            <a:r>
              <a:rPr lang="fr-FR" sz="2200" dirty="0">
                <a:latin typeface="Calibri" panose="020F0502020204030204" pitchFamily="34" charset="0"/>
              </a:rPr>
              <a:t>voiture électrique répond aux même messages </a:t>
            </a:r>
            <a:r>
              <a:rPr lang="fr-FR" sz="2200" dirty="0" smtClean="0">
                <a:latin typeface="Calibri" panose="020F0502020204030204" pitchFamily="34" charset="0"/>
              </a:rPr>
              <a:t>que la </a:t>
            </a:r>
            <a:r>
              <a:rPr lang="fr-FR" sz="2200" dirty="0">
                <a:latin typeface="Calibri" panose="020F0502020204030204" pitchFamily="34" charset="0"/>
              </a:rPr>
              <a:t>Voiture</a:t>
            </a:r>
          </a:p>
          <a:p>
            <a:pPr marL="800100" lvl="1" indent="-342900" algn="just">
              <a:buFont typeface="Wingdings" panose="05000000000000000000" pitchFamily="2" charset="2"/>
              <a:buChar char="§"/>
            </a:pPr>
            <a:r>
              <a:rPr lang="fr-FR" sz="2200" dirty="0" smtClean="0">
                <a:latin typeface="Calibri" panose="020F0502020204030204" pitchFamily="34" charset="0"/>
              </a:rPr>
              <a:t>On </a:t>
            </a:r>
            <a:r>
              <a:rPr lang="fr-FR" sz="2200" dirty="0">
                <a:latin typeface="Calibri" panose="020F0502020204030204" pitchFamily="34" charset="0"/>
              </a:rPr>
              <a:t>démarre une voiture électrique en activant un </a:t>
            </a:r>
            <a:r>
              <a:rPr lang="fr-FR" sz="2200" dirty="0" smtClean="0">
                <a:latin typeface="Calibri" panose="020F0502020204030204" pitchFamily="34" charset="0"/>
              </a:rPr>
              <a:t>disjoncteur</a:t>
            </a:r>
            <a:endParaRPr lang="fr-FR" sz="2200" dirty="0">
              <a:latin typeface="Calibri" panose="020F050202020403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42" y="4077072"/>
            <a:ext cx="7003392" cy="2264662"/>
          </a:xfrm>
          <a:prstGeom prst="rect">
            <a:avLst/>
          </a:prstGeom>
        </p:spPr>
      </p:pic>
      <p:sp>
        <p:nvSpPr>
          <p:cNvPr id="4" name="Espace réservé du pied de page 3"/>
          <p:cNvSpPr>
            <a:spLocks noGrp="1"/>
          </p:cNvSpPr>
          <p:nvPr>
            <p:ph type="ftr" sz="quarter" idx="12"/>
          </p:nvPr>
        </p:nvSpPr>
        <p:spPr/>
        <p:txBody>
          <a:bodyPr/>
          <a:lstStyle/>
          <a:p>
            <a:r>
              <a:rPr lang="en-US" smtClean="0"/>
              <a:t>Héritage</a:t>
            </a:r>
            <a:endParaRPr lang="en-US"/>
          </a:p>
        </p:txBody>
      </p:sp>
      <p:sp>
        <p:nvSpPr>
          <p:cNvPr id="5" name="Espace réservé du numéro de diapositive 4"/>
          <p:cNvSpPr>
            <a:spLocks noGrp="1"/>
          </p:cNvSpPr>
          <p:nvPr>
            <p:ph type="sldNum" sz="quarter" idx="11"/>
          </p:nvPr>
        </p:nvSpPr>
        <p:spPr/>
        <p:txBody>
          <a:bodyPr/>
          <a:lstStyle/>
          <a:p>
            <a:fld id="{DB156223-6CBB-4053-8E25-8C4A16887D28}" type="slidenum">
              <a:rPr lang="en-US" smtClean="0"/>
              <a:pPr/>
              <a:t>6</a:t>
            </a:fld>
            <a:endParaRPr lang="en-US"/>
          </a:p>
        </p:txBody>
      </p:sp>
    </p:spTree>
    <p:extLst>
      <p:ext uri="{BB962C8B-B14F-4D97-AF65-F5344CB8AC3E}">
        <p14:creationId xmlns:p14="http://schemas.microsoft.com/office/powerpoint/2010/main" val="42451762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343025" y="142875"/>
            <a:ext cx="8229600" cy="928688"/>
          </a:xfrm>
          <a:prstGeom prst="rect">
            <a:avLst/>
          </a:prstGeom>
        </p:spPr>
        <p:txBody>
          <a:bodyPr/>
          <a:lstStyle/>
          <a:p>
            <a:pPr algn="ctr" eaLnBrk="1" hangingPunct="1">
              <a:defRPr/>
            </a:pPr>
            <a:endParaRPr lang="fr-FR" sz="4400" kern="0" dirty="0">
              <a:solidFill>
                <a:schemeClr val="bg1"/>
              </a:solidFill>
              <a:latin typeface="+mj-lt"/>
              <a:ea typeface="+mj-ea"/>
              <a:cs typeface="+mj-cs"/>
            </a:endParaRPr>
          </a:p>
        </p:txBody>
      </p:sp>
      <p:sp>
        <p:nvSpPr>
          <p:cNvPr id="12296" name="AutoShape 11" descr="3. java reserved words"/>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pPr eaLnBrk="1" hangingPunct="1"/>
            <a:endParaRPr lang="fr-FR">
              <a:solidFill>
                <a:schemeClr val="bg1"/>
              </a:solidFill>
            </a:endParaRPr>
          </a:p>
        </p:txBody>
      </p:sp>
      <p:sp>
        <p:nvSpPr>
          <p:cNvPr id="16" name="Titre 9"/>
          <p:cNvSpPr txBox="1">
            <a:spLocks/>
          </p:cNvSpPr>
          <p:nvPr/>
        </p:nvSpPr>
        <p:spPr>
          <a:xfrm>
            <a:off x="1000125" y="199117"/>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Classes et sous-classes</a:t>
            </a:r>
          </a:p>
        </p:txBody>
      </p:sp>
      <p:sp>
        <p:nvSpPr>
          <p:cNvPr id="2" name="Rectangle 1"/>
          <p:cNvSpPr/>
          <p:nvPr/>
        </p:nvSpPr>
        <p:spPr>
          <a:xfrm>
            <a:off x="368300" y="1412776"/>
            <a:ext cx="8524180" cy="1200329"/>
          </a:xfrm>
          <a:prstGeom prst="rect">
            <a:avLst/>
          </a:prstGeom>
        </p:spPr>
        <p:txBody>
          <a:bodyPr wrap="square">
            <a:spAutoFit/>
          </a:bodyPr>
          <a:lstStyle/>
          <a:p>
            <a:pPr algn="just"/>
            <a:r>
              <a:rPr lang="fr-FR" sz="2400" dirty="0">
                <a:latin typeface="Calibri" panose="020F0502020204030204" pitchFamily="34" charset="0"/>
              </a:rPr>
              <a:t>Un objet de la classe </a:t>
            </a:r>
            <a:r>
              <a:rPr lang="fr-FR" sz="2400" dirty="0" err="1">
                <a:latin typeface="Calibri" panose="020F0502020204030204" pitchFamily="34" charset="0"/>
              </a:rPr>
              <a:t>VehiculePrioritaire</a:t>
            </a:r>
            <a:r>
              <a:rPr lang="fr-FR" sz="2400" dirty="0">
                <a:latin typeface="Calibri" panose="020F0502020204030204" pitchFamily="34" charset="0"/>
              </a:rPr>
              <a:t> ou </a:t>
            </a:r>
            <a:r>
              <a:rPr lang="fr-FR" sz="2400" dirty="0" err="1" smtClean="0">
                <a:latin typeface="Calibri" panose="020F0502020204030204" pitchFamily="34" charset="0"/>
              </a:rPr>
              <a:t>VoitureElectrique</a:t>
            </a:r>
            <a:r>
              <a:rPr lang="fr-FR" sz="2400" dirty="0" smtClean="0">
                <a:latin typeface="Calibri" panose="020F0502020204030204" pitchFamily="34" charset="0"/>
              </a:rPr>
              <a:t> est </a:t>
            </a:r>
            <a:r>
              <a:rPr lang="fr-FR" sz="2400" dirty="0">
                <a:latin typeface="Calibri" panose="020F0502020204030204" pitchFamily="34" charset="0"/>
              </a:rPr>
              <a:t>aussi un objet de la classe Voiture donc il dispose de </a:t>
            </a:r>
            <a:r>
              <a:rPr lang="fr-FR" sz="2400" dirty="0" smtClean="0">
                <a:latin typeface="Calibri" panose="020F0502020204030204" pitchFamily="34" charset="0"/>
              </a:rPr>
              <a:t>tous </a:t>
            </a:r>
            <a:r>
              <a:rPr lang="fr-FR" sz="2400" dirty="0">
                <a:latin typeface="Calibri" panose="020F0502020204030204" pitchFamily="34" charset="0"/>
              </a:rPr>
              <a:t>les attributs et opérations de la classe </a:t>
            </a:r>
            <a:r>
              <a:rPr lang="fr-FR" sz="2400" dirty="0" smtClean="0">
                <a:latin typeface="Calibri" panose="020F0502020204030204" pitchFamily="34" charset="0"/>
              </a:rPr>
              <a:t>Voiture.</a:t>
            </a:r>
            <a:endParaRPr lang="fr-FR" sz="2400" dirty="0">
              <a:latin typeface="Calibri" panose="020F0502020204030204" pitchFamily="34"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13681"/>
            <a:ext cx="7704856" cy="3038193"/>
          </a:xfrm>
          <a:prstGeom prst="rect">
            <a:avLst/>
          </a:prstGeom>
        </p:spPr>
      </p:pic>
      <p:sp>
        <p:nvSpPr>
          <p:cNvPr id="3" name="Espace réservé du pied de page 2"/>
          <p:cNvSpPr>
            <a:spLocks noGrp="1"/>
          </p:cNvSpPr>
          <p:nvPr>
            <p:ph type="ftr" sz="quarter" idx="12"/>
          </p:nvPr>
        </p:nvSpPr>
        <p:spPr/>
        <p:txBody>
          <a:bodyPr/>
          <a:lstStyle/>
          <a:p>
            <a:r>
              <a:rPr lang="en-US" smtClean="0"/>
              <a:t>Héritage</a:t>
            </a:r>
            <a:endParaRPr lang="en-US"/>
          </a:p>
        </p:txBody>
      </p:sp>
      <p:sp>
        <p:nvSpPr>
          <p:cNvPr id="6" name="Espace réservé du numéro de diapositive 5"/>
          <p:cNvSpPr>
            <a:spLocks noGrp="1"/>
          </p:cNvSpPr>
          <p:nvPr>
            <p:ph type="sldNum" sz="quarter" idx="11"/>
          </p:nvPr>
        </p:nvSpPr>
        <p:spPr/>
        <p:txBody>
          <a:bodyPr/>
          <a:lstStyle/>
          <a:p>
            <a:fld id="{DB156223-6CBB-4053-8E25-8C4A16887D28}" type="slidenum">
              <a:rPr lang="en-US" smtClean="0"/>
              <a:pPr/>
              <a:t>7</a:t>
            </a:fld>
            <a:endParaRPr lang="en-US"/>
          </a:p>
        </p:txBody>
      </p:sp>
    </p:spTree>
    <p:extLst>
      <p:ext uri="{BB962C8B-B14F-4D97-AF65-F5344CB8AC3E}">
        <p14:creationId xmlns:p14="http://schemas.microsoft.com/office/powerpoint/2010/main" val="13997008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343025" y="142875"/>
            <a:ext cx="8229600" cy="928688"/>
          </a:xfrm>
          <a:prstGeom prst="rect">
            <a:avLst/>
          </a:prstGeom>
        </p:spPr>
        <p:txBody>
          <a:bodyPr/>
          <a:lstStyle/>
          <a:p>
            <a:pPr algn="ctr" eaLnBrk="1" hangingPunct="1">
              <a:defRPr/>
            </a:pPr>
            <a:endParaRPr lang="fr-FR" sz="4400" kern="0" dirty="0">
              <a:solidFill>
                <a:schemeClr val="bg1"/>
              </a:solidFill>
              <a:latin typeface="+mj-lt"/>
              <a:ea typeface="+mj-ea"/>
              <a:cs typeface="+mj-cs"/>
            </a:endParaRPr>
          </a:p>
        </p:txBody>
      </p:sp>
      <p:sp>
        <p:nvSpPr>
          <p:cNvPr id="12296" name="AutoShape 11" descr="3. java reserved words"/>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pPr eaLnBrk="1" hangingPunct="1"/>
            <a:endParaRPr lang="fr-FR">
              <a:solidFill>
                <a:schemeClr val="bg1"/>
              </a:solidFill>
            </a:endParaRPr>
          </a:p>
        </p:txBody>
      </p:sp>
      <p:sp>
        <p:nvSpPr>
          <p:cNvPr id="16" name="Titre 9"/>
          <p:cNvSpPr txBox="1">
            <a:spLocks/>
          </p:cNvSpPr>
          <p:nvPr/>
        </p:nvSpPr>
        <p:spPr>
          <a:xfrm>
            <a:off x="1000125" y="199117"/>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Classes et sous-classes : terminologie</a:t>
            </a:r>
          </a:p>
        </p:txBody>
      </p:sp>
      <p:sp>
        <p:nvSpPr>
          <p:cNvPr id="2" name="Rectangle 1"/>
          <p:cNvSpPr/>
          <p:nvPr/>
        </p:nvSpPr>
        <p:spPr>
          <a:xfrm>
            <a:off x="217612" y="1484784"/>
            <a:ext cx="8496944" cy="4278094"/>
          </a:xfrm>
          <a:prstGeom prst="rect">
            <a:avLst/>
          </a:prstGeom>
        </p:spPr>
        <p:txBody>
          <a:bodyPr wrap="square">
            <a:spAutoFit/>
          </a:bodyPr>
          <a:lstStyle/>
          <a:p>
            <a:pPr marL="342900" indent="-342900">
              <a:buFont typeface="Arial" panose="020B0604020202020204" pitchFamily="34" charset="0"/>
              <a:buChar char="•"/>
            </a:pPr>
            <a:r>
              <a:rPr lang="fr-FR" sz="2000" b="1" dirty="0" smtClean="0">
                <a:latin typeface="Calibri" panose="020F0502020204030204" pitchFamily="34" charset="0"/>
              </a:rPr>
              <a:t>Définitions </a:t>
            </a:r>
            <a:endParaRPr lang="fr-FR" sz="2000" b="1" dirty="0">
              <a:latin typeface="Calibri" panose="020F0502020204030204" pitchFamily="34" charset="0"/>
            </a:endParaRPr>
          </a:p>
          <a:p>
            <a:pPr marL="1257300" lvl="2" indent="-342900" algn="just">
              <a:lnSpc>
                <a:spcPct val="150000"/>
              </a:lnSpc>
              <a:buFont typeface="Wingdings" panose="05000000000000000000" pitchFamily="2" charset="2"/>
              <a:buChar char="§"/>
            </a:pPr>
            <a:r>
              <a:rPr lang="fr-FR" sz="2200" dirty="0" smtClean="0">
                <a:latin typeface="Calibri" panose="020F0502020204030204" pitchFamily="34" charset="0"/>
              </a:rPr>
              <a:t>La </a:t>
            </a:r>
            <a:r>
              <a:rPr lang="fr-FR" sz="2200" dirty="0">
                <a:latin typeface="Calibri" panose="020F0502020204030204" pitchFamily="34" charset="0"/>
              </a:rPr>
              <a:t>classe </a:t>
            </a:r>
            <a:r>
              <a:rPr lang="fr-FR" sz="2200" dirty="0" err="1">
                <a:latin typeface="Calibri" panose="020F0502020204030204" pitchFamily="34" charset="0"/>
              </a:rPr>
              <a:t>VehiculePrioritaire</a:t>
            </a:r>
            <a:r>
              <a:rPr lang="fr-FR" sz="2200" dirty="0">
                <a:latin typeface="Calibri" panose="020F0502020204030204" pitchFamily="34" charset="0"/>
              </a:rPr>
              <a:t> hérite de la classe </a:t>
            </a:r>
            <a:r>
              <a:rPr lang="fr-FR" sz="2200" dirty="0" smtClean="0">
                <a:latin typeface="Calibri" panose="020F0502020204030204" pitchFamily="34" charset="0"/>
              </a:rPr>
              <a:t>Voiture.</a:t>
            </a:r>
            <a:endParaRPr lang="fr-FR" sz="2200" dirty="0">
              <a:latin typeface="Calibri" panose="020F0502020204030204" pitchFamily="34" charset="0"/>
            </a:endParaRPr>
          </a:p>
          <a:p>
            <a:pPr marL="1257300" lvl="2" indent="-342900" algn="just">
              <a:lnSpc>
                <a:spcPct val="150000"/>
              </a:lnSpc>
              <a:buFont typeface="Wingdings" panose="05000000000000000000" pitchFamily="2" charset="2"/>
              <a:buChar char="§"/>
            </a:pPr>
            <a:r>
              <a:rPr lang="fr-FR" sz="2200" dirty="0" smtClean="0">
                <a:latin typeface="Calibri" panose="020F0502020204030204" pitchFamily="34" charset="0"/>
              </a:rPr>
              <a:t>Voiture </a:t>
            </a:r>
            <a:r>
              <a:rPr lang="fr-FR" sz="2200" dirty="0">
                <a:latin typeface="Calibri" panose="020F0502020204030204" pitchFamily="34" charset="0"/>
              </a:rPr>
              <a:t>est la classe mère et </a:t>
            </a:r>
            <a:r>
              <a:rPr lang="fr-FR" sz="2200" dirty="0" err="1">
                <a:latin typeface="Calibri" panose="020F0502020204030204" pitchFamily="34" charset="0"/>
              </a:rPr>
              <a:t>VehiculePrioritaire</a:t>
            </a:r>
            <a:r>
              <a:rPr lang="fr-FR" sz="2200" dirty="0">
                <a:latin typeface="Calibri" panose="020F0502020204030204" pitchFamily="34" charset="0"/>
              </a:rPr>
              <a:t> la classe </a:t>
            </a:r>
            <a:r>
              <a:rPr lang="fr-FR" sz="2200" dirty="0" smtClean="0">
                <a:latin typeface="Calibri" panose="020F0502020204030204" pitchFamily="34" charset="0"/>
              </a:rPr>
              <a:t>fille.</a:t>
            </a:r>
            <a:endParaRPr lang="fr-FR" sz="2200" dirty="0">
              <a:latin typeface="Calibri" panose="020F0502020204030204" pitchFamily="34" charset="0"/>
            </a:endParaRPr>
          </a:p>
          <a:p>
            <a:pPr marL="1257300" lvl="2" indent="-342900" algn="just">
              <a:lnSpc>
                <a:spcPct val="150000"/>
              </a:lnSpc>
              <a:buFont typeface="Wingdings" panose="05000000000000000000" pitchFamily="2" charset="2"/>
              <a:buChar char="§"/>
            </a:pPr>
            <a:r>
              <a:rPr lang="fr-FR" sz="2200" dirty="0" smtClean="0">
                <a:latin typeface="Calibri" panose="020F0502020204030204" pitchFamily="34" charset="0"/>
              </a:rPr>
              <a:t>Voiture </a:t>
            </a:r>
            <a:r>
              <a:rPr lang="fr-FR" sz="2200" dirty="0">
                <a:latin typeface="Calibri" panose="020F0502020204030204" pitchFamily="34" charset="0"/>
              </a:rPr>
              <a:t>est la </a:t>
            </a:r>
            <a:r>
              <a:rPr lang="fr-FR" sz="2200" dirty="0" err="1">
                <a:latin typeface="Calibri" panose="020F0502020204030204" pitchFamily="34" charset="0"/>
              </a:rPr>
              <a:t>super-classe</a:t>
            </a:r>
            <a:r>
              <a:rPr lang="fr-FR" sz="2200" dirty="0">
                <a:latin typeface="Calibri" panose="020F0502020204030204" pitchFamily="34" charset="0"/>
              </a:rPr>
              <a:t> de la classe </a:t>
            </a:r>
            <a:r>
              <a:rPr lang="fr-FR" sz="2200" dirty="0" err="1" smtClean="0">
                <a:latin typeface="Calibri" panose="020F0502020204030204" pitchFamily="34" charset="0"/>
              </a:rPr>
              <a:t>VehiculePrioritaire</a:t>
            </a:r>
            <a:r>
              <a:rPr lang="fr-FR" sz="2200" dirty="0" smtClean="0">
                <a:latin typeface="Calibri" panose="020F0502020204030204" pitchFamily="34" charset="0"/>
              </a:rPr>
              <a:t>.</a:t>
            </a:r>
            <a:endParaRPr lang="fr-FR" sz="2200" dirty="0">
              <a:latin typeface="Calibri" panose="020F0502020204030204" pitchFamily="34" charset="0"/>
            </a:endParaRPr>
          </a:p>
          <a:p>
            <a:pPr marL="1257300" lvl="2" indent="-342900" algn="just">
              <a:lnSpc>
                <a:spcPct val="150000"/>
              </a:lnSpc>
              <a:buFont typeface="Wingdings" panose="05000000000000000000" pitchFamily="2" charset="2"/>
              <a:buChar char="§"/>
            </a:pPr>
            <a:r>
              <a:rPr lang="fr-FR" sz="2200" dirty="0" err="1" smtClean="0">
                <a:latin typeface="Calibri" panose="020F0502020204030204" pitchFamily="34" charset="0"/>
              </a:rPr>
              <a:t>VehiculePrioritaire</a:t>
            </a:r>
            <a:r>
              <a:rPr lang="fr-FR" sz="2200" dirty="0" smtClean="0">
                <a:latin typeface="Calibri" panose="020F0502020204030204" pitchFamily="34" charset="0"/>
              </a:rPr>
              <a:t> </a:t>
            </a:r>
            <a:r>
              <a:rPr lang="fr-FR" sz="2200" dirty="0">
                <a:latin typeface="Calibri" panose="020F0502020204030204" pitchFamily="34" charset="0"/>
              </a:rPr>
              <a:t>est une sous-classe de </a:t>
            </a:r>
            <a:r>
              <a:rPr lang="fr-FR" sz="2200" dirty="0" smtClean="0">
                <a:latin typeface="Calibri" panose="020F0502020204030204" pitchFamily="34" charset="0"/>
              </a:rPr>
              <a:t>Voiture.</a:t>
            </a:r>
            <a:endParaRPr lang="fr-FR" sz="2000" dirty="0" smtClean="0">
              <a:solidFill>
                <a:schemeClr val="bg1"/>
              </a:solidFill>
              <a:latin typeface="Calibri" panose="020F0502020204030204" pitchFamily="34" charset="0"/>
            </a:endParaRPr>
          </a:p>
          <a:p>
            <a:r>
              <a:rPr lang="fr-FR" sz="2000" b="1" dirty="0" smtClean="0">
                <a:latin typeface="Calibri" panose="020F0502020204030204" pitchFamily="34" charset="0"/>
              </a:rPr>
              <a:t>N.B</a:t>
            </a:r>
            <a:endParaRPr lang="fr-FR" sz="2000" b="1" dirty="0">
              <a:latin typeface="Calibri" panose="020F0502020204030204" pitchFamily="34" charset="0"/>
            </a:endParaRPr>
          </a:p>
          <a:p>
            <a:pPr marL="1257300" lvl="2" indent="-342900" algn="just">
              <a:buFont typeface="Wingdings" panose="05000000000000000000" pitchFamily="2" charset="2"/>
              <a:buChar char="ü"/>
            </a:pPr>
            <a:r>
              <a:rPr lang="fr-FR" sz="2000" b="1" dirty="0" smtClean="0">
                <a:latin typeface="Calibri" panose="020F0502020204030204" pitchFamily="34" charset="0"/>
              </a:rPr>
              <a:t>Un </a:t>
            </a:r>
            <a:r>
              <a:rPr lang="fr-FR" sz="2000" b="1" dirty="0">
                <a:latin typeface="Calibri" panose="020F0502020204030204" pitchFamily="34" charset="0"/>
              </a:rPr>
              <a:t>objet de la classe </a:t>
            </a:r>
            <a:r>
              <a:rPr lang="fr-FR" sz="2000" b="1" dirty="0" err="1">
                <a:latin typeface="Calibri" panose="020F0502020204030204" pitchFamily="34" charset="0"/>
              </a:rPr>
              <a:t>VehiculePrioritaire</a:t>
            </a:r>
            <a:r>
              <a:rPr lang="fr-FR" sz="2000" b="1" dirty="0">
                <a:latin typeface="Calibri" panose="020F0502020204030204" pitchFamily="34" charset="0"/>
              </a:rPr>
              <a:t> ou </a:t>
            </a:r>
            <a:r>
              <a:rPr lang="fr-FR" sz="2000" b="1" dirty="0" err="1">
                <a:latin typeface="Calibri" panose="020F0502020204030204" pitchFamily="34" charset="0"/>
              </a:rPr>
              <a:t>VoitureElectrique</a:t>
            </a:r>
            <a:r>
              <a:rPr lang="fr-FR" sz="2000" b="1" dirty="0">
                <a:latin typeface="Calibri" panose="020F0502020204030204" pitchFamily="34" charset="0"/>
              </a:rPr>
              <a:t> </a:t>
            </a:r>
            <a:r>
              <a:rPr lang="fr-FR" sz="2000" b="1" dirty="0" smtClean="0">
                <a:latin typeface="Calibri" panose="020F0502020204030204" pitchFamily="34" charset="0"/>
              </a:rPr>
              <a:t>est forcément </a:t>
            </a:r>
            <a:r>
              <a:rPr lang="fr-FR" sz="2000" b="1" dirty="0">
                <a:latin typeface="Calibri" panose="020F0502020204030204" pitchFamily="34" charset="0"/>
              </a:rPr>
              <a:t>un objet de la classe </a:t>
            </a:r>
            <a:r>
              <a:rPr lang="fr-FR" sz="2000" b="1" dirty="0" smtClean="0">
                <a:latin typeface="Calibri" panose="020F0502020204030204" pitchFamily="34" charset="0"/>
              </a:rPr>
              <a:t>Voiture.</a:t>
            </a:r>
          </a:p>
          <a:p>
            <a:pPr lvl="2" algn="just"/>
            <a:endParaRPr lang="fr-FR" sz="2000" b="1" dirty="0">
              <a:latin typeface="Calibri" panose="020F0502020204030204" pitchFamily="34" charset="0"/>
            </a:endParaRPr>
          </a:p>
          <a:p>
            <a:pPr marL="1257300" lvl="2" indent="-342900" algn="just">
              <a:buFont typeface="Wingdings" panose="05000000000000000000" pitchFamily="2" charset="2"/>
              <a:buChar char="ü"/>
            </a:pPr>
            <a:r>
              <a:rPr lang="fr-FR" sz="2000" b="1" dirty="0" smtClean="0">
                <a:latin typeface="Calibri" panose="020F0502020204030204" pitchFamily="34" charset="0"/>
              </a:rPr>
              <a:t>Un </a:t>
            </a:r>
            <a:r>
              <a:rPr lang="fr-FR" sz="2000" b="1" dirty="0">
                <a:latin typeface="Calibri" panose="020F0502020204030204" pitchFamily="34" charset="0"/>
              </a:rPr>
              <a:t>objet de la classe Voiture n’est pas forcément un objet de la </a:t>
            </a:r>
            <a:r>
              <a:rPr lang="fr-FR" sz="2000" b="1" dirty="0" smtClean="0">
                <a:latin typeface="Calibri" panose="020F0502020204030204" pitchFamily="34" charset="0"/>
              </a:rPr>
              <a:t>classe </a:t>
            </a:r>
            <a:r>
              <a:rPr lang="fr-FR" sz="2000" b="1" dirty="0" err="1">
                <a:latin typeface="Calibri" panose="020F0502020204030204" pitchFamily="34" charset="0"/>
              </a:rPr>
              <a:t>VehiculePrioritaire</a:t>
            </a:r>
            <a:r>
              <a:rPr lang="fr-FR" sz="2000" b="1" dirty="0">
                <a:latin typeface="Calibri" panose="020F0502020204030204" pitchFamily="34" charset="0"/>
              </a:rPr>
              <a:t> ou </a:t>
            </a:r>
            <a:r>
              <a:rPr lang="fr-FR" sz="2000" b="1" dirty="0" err="1" smtClean="0">
                <a:latin typeface="Calibri" panose="020F0502020204030204" pitchFamily="34" charset="0"/>
              </a:rPr>
              <a:t>VoitureElectrique</a:t>
            </a:r>
            <a:r>
              <a:rPr lang="fr-FR" sz="2000" b="1" dirty="0">
                <a:latin typeface="Calibri" panose="020F0502020204030204" pitchFamily="34" charset="0"/>
              </a:rPr>
              <a:t>.</a:t>
            </a:r>
          </a:p>
        </p:txBody>
      </p:sp>
      <p:sp>
        <p:nvSpPr>
          <p:cNvPr id="3" name="Espace réservé du pied de page 2"/>
          <p:cNvSpPr>
            <a:spLocks noGrp="1"/>
          </p:cNvSpPr>
          <p:nvPr>
            <p:ph type="ftr" sz="quarter" idx="12"/>
          </p:nvPr>
        </p:nvSpPr>
        <p:spPr/>
        <p:txBody>
          <a:bodyPr/>
          <a:lstStyle/>
          <a:p>
            <a:r>
              <a:rPr lang="en-US" smtClean="0"/>
              <a:t>Héritage</a:t>
            </a:r>
            <a:endParaRPr lang="en-US"/>
          </a:p>
        </p:txBody>
      </p:sp>
      <p:sp>
        <p:nvSpPr>
          <p:cNvPr id="5" name="Espace réservé du numéro de diapositive 4"/>
          <p:cNvSpPr>
            <a:spLocks noGrp="1"/>
          </p:cNvSpPr>
          <p:nvPr>
            <p:ph type="sldNum" sz="quarter" idx="11"/>
          </p:nvPr>
        </p:nvSpPr>
        <p:spPr/>
        <p:txBody>
          <a:bodyPr/>
          <a:lstStyle/>
          <a:p>
            <a:fld id="{DB156223-6CBB-4053-8E25-8C4A16887D28}" type="slidenum">
              <a:rPr lang="en-US" smtClean="0"/>
              <a:pPr/>
              <a:t>8</a:t>
            </a:fld>
            <a:endParaRPr lang="en-US"/>
          </a:p>
        </p:txBody>
      </p:sp>
    </p:spTree>
    <p:extLst>
      <p:ext uri="{BB962C8B-B14F-4D97-AF65-F5344CB8AC3E}">
        <p14:creationId xmlns:p14="http://schemas.microsoft.com/office/powerpoint/2010/main" val="5451106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txBox="1">
            <a:spLocks/>
          </p:cNvSpPr>
          <p:nvPr/>
        </p:nvSpPr>
        <p:spPr>
          <a:xfrm>
            <a:off x="1000125" y="199117"/>
            <a:ext cx="7200800" cy="995784"/>
          </a:xfrm>
          <a:prstGeom prst="rect">
            <a:avLst/>
          </a:prstGeom>
          <a:solidFill>
            <a:srgbClr val="002060"/>
          </a:solidFill>
        </p:spPr>
        <p:txBody>
          <a:bodyPr>
            <a:normAutofit fontScale="97500"/>
          </a:bodyPr>
          <a:lstStyle>
            <a:lvl1pPr algn="l" defTabSz="914400" rtl="0" eaLnBrk="1" latinLnBrk="0" hangingPunct="1">
              <a:spcBef>
                <a:spcPct val="0"/>
              </a:spcBef>
              <a:buNone/>
              <a:defRPr lang="en-US" sz="3600" b="0" kern="1200" cap="none" baseline="0" dirty="0">
                <a:solidFill>
                  <a:schemeClr val="tx1"/>
                </a:solidFill>
                <a:latin typeface="Segoe UI Light"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fr-FR" b="1" kern="0" dirty="0"/>
              <a:t>Généralisation et </a:t>
            </a:r>
            <a:r>
              <a:rPr lang="fr-FR" b="1" kern="0" dirty="0" smtClean="0"/>
              <a:t>Spécialisation</a:t>
            </a:r>
            <a:endParaRPr lang="fr-FR" b="1" kern="0" dirty="0"/>
          </a:p>
        </p:txBody>
      </p:sp>
      <p:sp>
        <p:nvSpPr>
          <p:cNvPr id="2" name="Rectangle 1"/>
          <p:cNvSpPr/>
          <p:nvPr/>
        </p:nvSpPr>
        <p:spPr>
          <a:xfrm>
            <a:off x="474662" y="1442648"/>
            <a:ext cx="8345809" cy="830997"/>
          </a:xfrm>
          <a:prstGeom prst="rect">
            <a:avLst/>
          </a:prstGeom>
        </p:spPr>
        <p:txBody>
          <a:bodyPr wrap="square">
            <a:spAutoFit/>
          </a:bodyPr>
          <a:lstStyle/>
          <a:p>
            <a:r>
              <a:rPr lang="fr-FR" sz="2400" dirty="0">
                <a:latin typeface="Calibri" panose="020F0502020204030204" pitchFamily="34" charset="0"/>
              </a:rPr>
              <a:t>La généralisation exprime une relation « est-un » entre </a:t>
            </a:r>
            <a:r>
              <a:rPr lang="fr-FR" sz="2400" dirty="0" smtClean="0">
                <a:latin typeface="Calibri" panose="020F0502020204030204" pitchFamily="34" charset="0"/>
              </a:rPr>
              <a:t>une classe </a:t>
            </a:r>
            <a:r>
              <a:rPr lang="fr-FR" sz="2400" dirty="0">
                <a:latin typeface="Calibri" panose="020F0502020204030204" pitchFamily="34" charset="0"/>
              </a:rPr>
              <a:t>et sa </a:t>
            </a:r>
            <a:r>
              <a:rPr lang="fr-FR" sz="2400" dirty="0" err="1" smtClean="0">
                <a:latin typeface="Calibri" panose="020F0502020204030204" pitchFamily="34" charset="0"/>
              </a:rPr>
              <a:t>super-classe</a:t>
            </a:r>
            <a:r>
              <a:rPr lang="fr-FR" sz="2400" dirty="0">
                <a:latin typeface="Calibri" panose="020F0502020204030204" pitchFamily="34" charset="0"/>
              </a:rPr>
              <a: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01" y="2521393"/>
            <a:ext cx="7697274" cy="2343477"/>
          </a:xfrm>
          <a:prstGeom prst="rect">
            <a:avLst/>
          </a:prstGeom>
        </p:spPr>
      </p:pic>
      <p:sp>
        <p:nvSpPr>
          <p:cNvPr id="4" name="Rectangle 3"/>
          <p:cNvSpPr/>
          <p:nvPr/>
        </p:nvSpPr>
        <p:spPr>
          <a:xfrm>
            <a:off x="794801" y="5085184"/>
            <a:ext cx="7180956" cy="1015663"/>
          </a:xfrm>
          <a:prstGeom prst="rect">
            <a:avLst/>
          </a:prstGeom>
        </p:spPr>
        <p:txBody>
          <a:bodyPr wrap="square">
            <a:spAutoFit/>
          </a:bodyPr>
          <a:lstStyle/>
          <a:p>
            <a:r>
              <a:rPr lang="fr-FR" sz="2000" dirty="0" smtClean="0"/>
              <a:t>L’héritage </a:t>
            </a:r>
            <a:r>
              <a:rPr lang="fr-FR" sz="2000" dirty="0"/>
              <a:t>permet</a:t>
            </a:r>
          </a:p>
          <a:p>
            <a:pPr marL="1257300" lvl="2" indent="-342900">
              <a:buFont typeface="Wingdings" panose="05000000000000000000" pitchFamily="2" charset="2"/>
              <a:buChar char="§"/>
            </a:pPr>
            <a:r>
              <a:rPr lang="fr-FR" sz="2000" dirty="0" smtClean="0"/>
              <a:t>De </a:t>
            </a:r>
            <a:r>
              <a:rPr lang="fr-FR" sz="2000" dirty="0"/>
              <a:t>généraliser dans le sens abstraction</a:t>
            </a:r>
          </a:p>
          <a:p>
            <a:pPr marL="1257300" lvl="2" indent="-342900">
              <a:buFont typeface="Wingdings" panose="05000000000000000000" pitchFamily="2" charset="2"/>
              <a:buChar char="§"/>
            </a:pPr>
            <a:r>
              <a:rPr lang="fr-FR" sz="2000" dirty="0" smtClean="0"/>
              <a:t>De </a:t>
            </a:r>
            <a:r>
              <a:rPr lang="fr-FR" sz="2000" dirty="0"/>
              <a:t>spécialiser dans le sens raffinement</a:t>
            </a:r>
          </a:p>
        </p:txBody>
      </p:sp>
      <p:sp>
        <p:nvSpPr>
          <p:cNvPr id="5" name="Espace réservé du pied de page 4"/>
          <p:cNvSpPr>
            <a:spLocks noGrp="1"/>
          </p:cNvSpPr>
          <p:nvPr>
            <p:ph type="ftr" sz="quarter" idx="12"/>
          </p:nvPr>
        </p:nvSpPr>
        <p:spPr/>
        <p:txBody>
          <a:bodyPr/>
          <a:lstStyle/>
          <a:p>
            <a:r>
              <a:rPr lang="en-US" dirty="0" err="1" smtClean="0"/>
              <a:t>Héritage</a:t>
            </a:r>
            <a:endParaRPr lang="en-US" dirty="0"/>
          </a:p>
        </p:txBody>
      </p:sp>
      <p:sp>
        <p:nvSpPr>
          <p:cNvPr id="6" name="Espace réservé du numéro de diapositive 5"/>
          <p:cNvSpPr>
            <a:spLocks noGrp="1"/>
          </p:cNvSpPr>
          <p:nvPr>
            <p:ph type="sldNum" sz="quarter" idx="11"/>
          </p:nvPr>
        </p:nvSpPr>
        <p:spPr/>
        <p:txBody>
          <a:bodyPr/>
          <a:lstStyle/>
          <a:p>
            <a:fld id="{DB156223-6CBB-4053-8E25-8C4A16887D28}" type="slidenum">
              <a:rPr lang="en-US" smtClean="0"/>
              <a:pPr/>
              <a:t>9</a:t>
            </a:fld>
            <a:endParaRPr lang="en-US"/>
          </a:p>
        </p:txBody>
      </p:sp>
    </p:spTree>
    <p:extLst>
      <p:ext uri="{BB962C8B-B14F-4D97-AF65-F5344CB8AC3E}">
        <p14:creationId xmlns:p14="http://schemas.microsoft.com/office/powerpoint/2010/main" val="380480319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etroInspi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erodynamiczny">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1249</TotalTime>
  <Words>1455</Words>
  <Application>Microsoft Office PowerPoint</Application>
  <PresentationFormat>Affichage à l'écran (4:3)</PresentationFormat>
  <Paragraphs>413</Paragraphs>
  <Slides>26</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26</vt:i4>
      </vt:variant>
    </vt:vector>
  </HeadingPairs>
  <TitlesOfParts>
    <vt:vector size="37" baseType="lpstr">
      <vt:lpstr>Adobe Arabic</vt:lpstr>
      <vt:lpstr>Arial</vt:lpstr>
      <vt:lpstr>Calibri</vt:lpstr>
      <vt:lpstr>Courier New</vt:lpstr>
      <vt:lpstr>High Tower Text</vt:lpstr>
      <vt:lpstr>Segoe UI Light</vt:lpstr>
      <vt:lpstr>Tahoma</vt:lpstr>
      <vt:lpstr>Times New Roman</vt:lpstr>
      <vt:lpstr>Trebuchet MS</vt:lpstr>
      <vt:lpstr>Wingdings</vt:lpstr>
      <vt:lpstr>MetroInspired</vt:lpstr>
      <vt:lpstr>Chapitre 4 : Héritage </vt:lpstr>
      <vt:lpstr>Plan</vt:lpstr>
      <vt:lpstr>Objectifs </vt:lpstr>
      <vt:lpstr>Héritage: Nouveau principe POO</vt:lpstr>
      <vt:lpstr>Pourquoi hériter…</vt:lpstr>
      <vt:lpstr>Spécialisation de la classe « Voiture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Héritage et construction(1/6)       </vt:lpstr>
      <vt:lpstr>Héritage et construction(2/6)       </vt:lpstr>
      <vt:lpstr>Héritage et construction(3/6) </vt:lpstr>
      <vt:lpstr>Héritage et construction(4/6) </vt:lpstr>
      <vt:lpstr>Héritage et construction(5/6) </vt:lpstr>
      <vt:lpstr>Héritage et construction(6/6)</vt:lpstr>
      <vt:lpstr> La Classe Object (1/2)</vt:lpstr>
      <vt:lpstr> La Classe Object (2/2)</vt:lpstr>
      <vt:lpstr>Méthodes et classes finales</vt:lpstr>
      <vt:lpstr>Classes abstraites 1/2 </vt:lpstr>
      <vt:lpstr>Classes abstraites 2/2 </vt:lpstr>
    </vt:vector>
  </TitlesOfParts>
  <Company>Biatel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Mehdi Attia</cp:lastModifiedBy>
  <cp:revision>84</cp:revision>
  <dcterms:created xsi:type="dcterms:W3CDTF">2011-08-10T09:14:16Z</dcterms:created>
  <dcterms:modified xsi:type="dcterms:W3CDTF">2015-09-20T15:31:57Z</dcterms:modified>
</cp:coreProperties>
</file>