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354" r:id="rId15"/>
    <p:sldId id="363" r:id="rId16"/>
    <p:sldId id="357" r:id="rId17"/>
    <p:sldId id="358" r:id="rId18"/>
    <p:sldId id="359" r:id="rId19"/>
    <p:sldId id="361" r:id="rId20"/>
    <p:sldId id="362" r:id="rId21"/>
    <p:sldId id="373" r:id="rId22"/>
    <p:sldId id="374" r:id="rId23"/>
    <p:sldId id="371" r:id="rId24"/>
    <p:sldId id="364" r:id="rId25"/>
    <p:sldId id="365" r:id="rId26"/>
    <p:sldId id="366" r:id="rId27"/>
    <p:sldId id="367" r:id="rId28"/>
    <p:sldId id="368" r:id="rId29"/>
    <p:sldId id="369" r:id="rId3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itage" id="{03222BC9-50AC-5641-9A4E-56F8AF5F87C7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63"/>
            <p14:sldId id="357"/>
            <p14:sldId id="358"/>
            <p14:sldId id="359"/>
            <p14:sldId id="361"/>
            <p14:sldId id="362"/>
            <p14:sldId id="373"/>
            <p14:sldId id="374"/>
            <p14:sldId id="371"/>
            <p14:sldId id="364"/>
            <p14:sldId id="365"/>
            <p14:sldId id="366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5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240E-60F4-412A-B0B7-59DED03FB56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8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06201262-3EE4-43E4-A0FD-1B35A3AF93C2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4F3-D759-4F44-886F-2AC22EA0B94E}" type="datetime1">
              <a:rPr lang="en-US" smtClean="0"/>
              <a:t>9/20/2015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C3C777-286C-4DA8-9E5D-9C2F70D377D5}" type="datetime1">
              <a:rPr lang="en-US" smtClean="0"/>
              <a:t>9/20/2015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C321508-4A8D-4F1B-B657-DAE82AD56348}" type="datetime1">
              <a:rPr lang="en-US" smtClean="0"/>
              <a:t>9/20/2015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52B-0B47-4349-9222-CECF359FC831}" type="datetime1">
              <a:rPr lang="en-US" smtClean="0"/>
              <a:t>9/20/2015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3731-A305-4F65-805C-7B44C9C920F5}" type="datetime1">
              <a:rPr lang="en-US" smtClean="0"/>
              <a:t>9/20/2015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472C-ECF0-4E90-ACE5-28A68E08045F}" type="datetime1">
              <a:rPr lang="en-US" smtClean="0"/>
              <a:t>9/20/2015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C0D0D380-9D54-4908-BD20-A2CA41DF6441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5B43-DADD-4D36-B14E-AB1993785ED7}" type="datetime1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CE63-C735-4954-AE8C-C93264253018}" type="datetime1">
              <a:rPr lang="en-US" smtClean="0"/>
              <a:t>9/20/2015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r>
              <a:rPr lang="en-US" smtClean="0"/>
              <a:t>Héritage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600D5306-9316-4E6B-9F4D-4CBF8CB1EAAC}" type="datetime1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Héritage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18890" y="2961357"/>
            <a:ext cx="8422406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Chapitre 5 : </a:t>
            </a:r>
            <a:r>
              <a:rPr lang="es-UY" b="1" kern="0" dirty="0" err="1"/>
              <a:t>Polymorphisme</a:t>
            </a: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930231" y="4645455"/>
            <a:ext cx="4427538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 smtClean="0"/>
              <a:t>Equipe JAVA</a:t>
            </a:r>
            <a:endParaRPr lang="es-ES" sz="2800" b="1" dirty="0" smtClean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618230" y="6165304"/>
            <a:ext cx="3773093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Année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universitaire</a:t>
            </a:r>
            <a:r>
              <a:rPr lang="es-UY" sz="2000" b="1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smtClean="0">
                <a:latin typeface="Segoe UI Light" pitchFamily="34" charset="0"/>
                <a:ea typeface="+mj-ea"/>
                <a:cs typeface="Calibri" pitchFamily="34" charset="0"/>
              </a:rPr>
              <a:t>2015-2016</a:t>
            </a:r>
            <a:endParaRPr lang="es-ES" sz="2000" b="1" dirty="0">
              <a:latin typeface="Segoe UI Light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5" y="217796"/>
            <a:ext cx="3310237" cy="14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6857" y="404664"/>
            <a:ext cx="8229600" cy="857250"/>
          </a:xfrm>
          <a:solidFill>
            <a:srgbClr val="FF4747"/>
          </a:solidFill>
          <a:ln>
            <a:solidFill>
              <a:srgbClr val="FF4747"/>
            </a:solidFill>
          </a:ln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Surclassement et Substitution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44008" y="2172105"/>
            <a:ext cx="4283811" cy="4137215"/>
            <a:chOff x="7366571" y="1753141"/>
            <a:chExt cx="4537188" cy="4483272"/>
          </a:xfrm>
          <a:noFill/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8126858" y="4171048"/>
              <a:ext cx="3107429" cy="1157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1" idx="0"/>
            </p:cNvCxnSpPr>
            <p:nvPr/>
          </p:nvCxnSpPr>
          <p:spPr>
            <a:xfrm flipH="1" flipV="1">
              <a:off x="8126858" y="4171048"/>
              <a:ext cx="3728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774080" y="4183862"/>
              <a:ext cx="1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1220437" y="4183863"/>
              <a:ext cx="1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770732" y="3792189"/>
              <a:ext cx="3348" cy="39941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366571" y="4527105"/>
              <a:ext cx="1528030" cy="1709308"/>
              <a:chOff x="7366571" y="4527105"/>
              <a:chExt cx="1528030" cy="1709308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7366571" y="4527105"/>
                <a:ext cx="1528029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66571" y="4897220"/>
                <a:ext cx="1528029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66571" y="5267335"/>
                <a:ext cx="1528030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</a:t>
                </a:r>
                <a:r>
                  <a:rPr lang="fr-FR" sz="11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void</a:t>
                </a:r>
                <a:r>
                  <a:rPr lang="fr-FR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1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watch</a:t>
                </a:r>
                <a:r>
                  <a:rPr lang="fr-FR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(){</a:t>
                </a:r>
              </a:p>
              <a:p>
                <a:r>
                  <a:rPr lang="fr-FR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fr-FR" sz="11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</a:t>
                </a:r>
                <a:r>
                  <a:rPr lang="fr-FR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(’’je gardes’’)</a:t>
                </a:r>
              </a:p>
              <a:p>
                <a:r>
                  <a:rPr lang="fr-FR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559998" y="4527105"/>
              <a:ext cx="1343761" cy="1709308"/>
              <a:chOff x="10559998" y="4527105"/>
              <a:chExt cx="1343761" cy="1709308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0564816" y="4527105"/>
                <a:ext cx="1338943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Wolf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564816" y="4897220"/>
                <a:ext cx="1338943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559998" y="5267335"/>
                <a:ext cx="1343761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9004116" y="1753141"/>
              <a:ext cx="1853002" cy="4483272"/>
              <a:chOff x="9004116" y="1753141"/>
              <a:chExt cx="1853002" cy="4483272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9004120" y="4527105"/>
                <a:ext cx="1446358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4119" y="4897220"/>
                <a:ext cx="1446359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004116" y="1753141"/>
                <a:ext cx="1853002" cy="2039048"/>
                <a:chOff x="8625396" y="1760880"/>
                <a:chExt cx="1701546" cy="2039048"/>
              </a:xfrm>
              <a:grpFill/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8625396" y="1760880"/>
                  <a:ext cx="1701543" cy="2027996"/>
                  <a:chOff x="9056913" y="3363681"/>
                  <a:chExt cx="1567672" cy="1262748"/>
                </a:xfrm>
                <a:grpFill/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056913" y="3363681"/>
                    <a:ext cx="1567671" cy="37011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35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Animal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9056914" y="3733796"/>
                    <a:ext cx="1567671" cy="89263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35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8625397" y="2686958"/>
                  <a:ext cx="1701545" cy="111297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</a:t>
                  </a:r>
                  <a:r>
                    <a:rPr lang="fr-FR" sz="1050" b="1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void</a:t>
                  </a:r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050" b="1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eat</a:t>
                  </a:r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(){</a:t>
                  </a:r>
                </a:p>
                <a:p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fr-FR" sz="1050" b="1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sout</a:t>
                  </a:r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(’’je manges’’)</a:t>
                  </a:r>
                </a:p>
                <a:p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  <a:p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</a:t>
                  </a:r>
                  <a:r>
                    <a:rPr lang="fr-FR" sz="1050" b="1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void</a:t>
                  </a:r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050" b="1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roam</a:t>
                  </a:r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(){</a:t>
                  </a:r>
                </a:p>
                <a:p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fr-FR" sz="1050" b="1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sout</a:t>
                  </a:r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(’’je voyages’’)</a:t>
                  </a:r>
                </a:p>
                <a:p>
                  <a:r>
                    <a:rPr lang="fr-FR" sz="105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  <a:endParaRPr lang="fr-FR" sz="10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9004120" y="5267335"/>
                <a:ext cx="1446359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31640" y="2022073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Animal </a:t>
            </a:r>
            <a:r>
              <a:rPr lang="fr-FR" sz="2400" dirty="0" err="1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animal</a:t>
            </a:r>
            <a:r>
              <a:rPr lang="fr-FR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Dog </a:t>
            </a:r>
            <a:r>
              <a:rPr lang="fr-FR" sz="2400" dirty="0" err="1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myDog</a:t>
            </a:r>
            <a:r>
              <a:rPr lang="fr-FR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new Dog();</a:t>
            </a:r>
          </a:p>
          <a:p>
            <a:r>
              <a:rPr lang="fr-FR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animal = </a:t>
            </a:r>
            <a:r>
              <a:rPr lang="fr-FR" sz="2400" dirty="0" err="1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myDog</a:t>
            </a:r>
            <a:r>
              <a:rPr lang="fr-FR" sz="2400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; 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19953"/>
              </p:ext>
            </p:extLst>
          </p:nvPr>
        </p:nvGraphicFramePr>
        <p:xfrm>
          <a:off x="1331640" y="5589240"/>
          <a:ext cx="2674987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585"/>
                <a:gridCol w="744402"/>
              </a:tblGrid>
              <a:tr h="194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animal.eat</a:t>
                      </a:r>
                      <a:r>
                        <a:rPr lang="fr-F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fr-FR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animal.roam</a:t>
                      </a:r>
                      <a:r>
                        <a:rPr lang="fr-F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fr-FR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</a:t>
                      </a:r>
                      <a:r>
                        <a:rPr lang="fr-FR" sz="1800" strike="sngStrike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watch</a:t>
                      </a:r>
                      <a:r>
                        <a:rPr lang="fr-FR" sz="1800" strike="sngStrik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800" strike="sng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>
                          <a:solidFill>
                            <a:srgbClr val="CC0000"/>
                          </a:solidFill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  <a:endParaRPr lang="fr-FR" sz="1800" kern="1200" dirty="0">
                        <a:solidFill>
                          <a:srgbClr val="C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03420"/>
              </p:ext>
            </p:extLst>
          </p:nvPr>
        </p:nvGraphicFramePr>
        <p:xfrm>
          <a:off x="395536" y="3815354"/>
          <a:ext cx="2523619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008"/>
                <a:gridCol w="584611"/>
              </a:tblGrid>
              <a:tr h="194310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myDog.eat</a:t>
                      </a:r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fr-FR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fr-FR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</a:t>
                      </a:r>
                      <a:r>
                        <a:rPr lang="fr-FR" sz="1800" dirty="0" err="1" smtClean="0">
                          <a:solidFill>
                            <a:schemeClr val="bg1"/>
                          </a:solidFill>
                        </a:rPr>
                        <a:t>l.roam</a:t>
                      </a:r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r-FR" sz="18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</a:t>
                      </a:r>
                      <a:r>
                        <a:rPr lang="fr-FR" sz="1800" dirty="0" err="1" smtClean="0">
                          <a:solidFill>
                            <a:schemeClr val="bg1"/>
                          </a:solidFill>
                        </a:rPr>
                        <a:t>.watch</a:t>
                      </a:r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fr-FR" sz="18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6857" y="404664"/>
            <a:ext cx="8229600" cy="857250"/>
          </a:xfrm>
          <a:solidFill>
            <a:srgbClr val="FF4747"/>
          </a:solidFill>
          <a:ln>
            <a:solidFill>
              <a:srgbClr val="FF4747"/>
            </a:solidFill>
          </a:ln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Surclassement et Substitution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4294967295"/>
          </p:nvPr>
        </p:nvSpPr>
        <p:spPr>
          <a:xfrm>
            <a:off x="395536" y="4233641"/>
            <a:ext cx="6585995" cy="45542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solidFill>
                  <a:srgbClr val="FF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faut donc </a:t>
            </a:r>
            <a:r>
              <a:rPr lang="fr-FR" sz="2000" b="1" i="1" dirty="0" smtClean="0">
                <a:solidFill>
                  <a:srgbClr val="FF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substituer</a:t>
            </a:r>
            <a:r>
              <a:rPr lang="fr-FR" sz="2000" dirty="0" smtClean="0">
                <a:solidFill>
                  <a:srgbClr val="FF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animal par :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73081"/>
              </p:ext>
            </p:extLst>
          </p:nvPr>
        </p:nvGraphicFramePr>
        <p:xfrm>
          <a:off x="1835696" y="5301208"/>
          <a:ext cx="3816424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0874"/>
                <a:gridCol w="835550"/>
              </a:tblGrid>
              <a:tr h="194310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animal.eat</a:t>
                      </a:r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fr-FR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fr-FR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bg1"/>
                          </a:solidFill>
                        </a:rPr>
                        <a:t>animal.roam</a:t>
                      </a:r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((Dog) animal).</a:t>
                      </a:r>
                      <a:r>
                        <a:rPr lang="fr-FR" sz="1800" dirty="0" err="1" smtClean="0">
                          <a:solidFill>
                            <a:schemeClr val="bg1"/>
                          </a:solidFill>
                        </a:rPr>
                        <a:t>watch</a:t>
                      </a:r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1" name="TextBox 11"/>
          <p:cNvSpPr txBox="1"/>
          <p:nvPr/>
        </p:nvSpPr>
        <p:spPr>
          <a:xfrm>
            <a:off x="3275856" y="4689067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animal).</a:t>
            </a:r>
            <a:r>
              <a:rPr lang="fr-F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899592" y="1549746"/>
            <a:ext cx="7455089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 Dog  crée est « </a:t>
            </a:r>
            <a:r>
              <a:rPr lang="fr-FR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surclassé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 il  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vu de type Animal  référence déclaré (animal).</a:t>
            </a:r>
          </a:p>
          <a:p>
            <a:pPr marL="214313" indent="-214313">
              <a:buFontTx/>
              <a:buChar char="-"/>
            </a:pP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de Dog  sont restreintes à celles de Animal              </a:t>
            </a:r>
          </a:p>
          <a:p>
            <a:pPr marL="214313" indent="-214313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chien 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pourra 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être un chien  de garde (il peut pas appelé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   </a:t>
            </a:r>
          </a:p>
          <a:p>
            <a:endParaRPr lang="fr-F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6637" y="620688"/>
            <a:ext cx="8229600" cy="857250"/>
          </a:xfrm>
          <a:solidFill>
            <a:srgbClr val="FF4747"/>
          </a:solidFill>
          <a:ln>
            <a:solidFill>
              <a:srgbClr val="FF4747"/>
            </a:solidFill>
          </a:ln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2057401"/>
            <a:ext cx="8229600" cy="3394472"/>
          </a:xfrm>
          <a:prstGeom prst="rect">
            <a:avLst/>
          </a:prstGeom>
        </p:spPr>
        <p:txBody>
          <a:bodyPr/>
          <a:lstStyle/>
          <a:p>
            <a:pPr marL="214313" indent="-214313">
              <a:buFontTx/>
              <a:buChar char="-"/>
            </a:pPr>
            <a:r>
              <a:rPr lang="fr-FR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  x </a:t>
            </a:r>
            <a:r>
              <a:rPr lang="fr-FR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une instance d’une sous-classe B de A </a:t>
            </a:r>
            <a:endParaRPr lang="fr-FR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</a:t>
            </a:r>
            <a:r>
              <a:rPr lang="fr-F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fr-F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    </a:t>
            </a:r>
            <a:r>
              <a:rPr lang="fr-FR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 </a:t>
            </a:r>
            <a:r>
              <a:rPr lang="fr-FR" sz="2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tester </a:t>
            </a:r>
            <a:r>
              <a:rPr lang="fr-FR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un objet o est de la même classe que l’objet courant, il ne faut donc pas utiliser </a:t>
            </a:r>
            <a:r>
              <a:rPr lang="fr-FR" sz="21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fr-FR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mais le code suivant :</a:t>
            </a:r>
          </a:p>
          <a:p>
            <a:pPr marL="214313" indent="-214313">
              <a:buFontTx/>
              <a:buChar char="-"/>
            </a:pP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fr-FR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(o != </a:t>
            </a:r>
            <a:r>
              <a:rPr lang="fr-FR" sz="21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 </a:t>
            </a:r>
            <a:r>
              <a:rPr lang="fr-FR" sz="21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o.getClass</a:t>
            </a:r>
            <a:r>
              <a:rPr lang="fr-FR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fr-FR" sz="21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this.getClass</a:t>
            </a:r>
            <a:r>
              <a:rPr lang="fr-FR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6657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420888"/>
            <a:ext cx="8229600" cy="3096344"/>
          </a:xfrm>
          <a:prstGeom prst="rect">
            <a:avLst/>
          </a:prstGeom>
        </p:spPr>
        <p:txBody>
          <a:bodyPr/>
          <a:lstStyle/>
          <a:p>
            <a:endParaRPr lang="fr-FR" dirty="0" smtClean="0"/>
          </a:p>
          <a:p>
            <a:r>
              <a:rPr lang="fr-FR" sz="2800" dirty="0" smtClean="0"/>
              <a:t>Mais quel est la méthode qui va s’exécuter ?</a:t>
            </a:r>
          </a:p>
          <a:p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Comment se fait l’appel des méthodes à l’exécution </a:t>
            </a:r>
          </a:p>
          <a:p>
            <a:pPr marL="0" indent="0">
              <a:buNone/>
            </a:pPr>
            <a:r>
              <a:rPr lang="fr-FR" sz="2800" dirty="0" smtClean="0"/>
              <a:t>(au </a:t>
            </a:r>
            <a:r>
              <a:rPr lang="fr-FR" sz="2800" dirty="0" err="1" smtClean="0"/>
              <a:t>runtime</a:t>
            </a:r>
            <a:r>
              <a:rPr lang="fr-FR" sz="2800" dirty="0" smtClean="0"/>
              <a:t>)?</a:t>
            </a:r>
            <a:endParaRPr lang="fr-F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9725"/>
            <a:ext cx="8229600" cy="85725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au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9725"/>
            <a:ext cx="8229600" cy="85725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au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7566926" y="3576356"/>
            <a:ext cx="170416" cy="269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738087" y="3845395"/>
            <a:ext cx="1998510" cy="2405934"/>
            <a:chOff x="7366571" y="4983748"/>
            <a:chExt cx="1528030" cy="1252665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7366571" y="4983748"/>
              <a:ext cx="1528029" cy="15968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66571" y="5138256"/>
              <a:ext cx="1528029" cy="1098157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6571" y="5267335"/>
              <a:ext cx="1528030" cy="96907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(’’Un chien mange’’)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roam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(’’Un chien voyage’’)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fr-F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watch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gardes’)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endParaRPr lang="fr-F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08539" y="2021020"/>
            <a:ext cx="1457607" cy="1478836"/>
            <a:chOff x="9004119" y="1788010"/>
            <a:chExt cx="1582640" cy="1655863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9004119" y="1788010"/>
              <a:ext cx="1582640" cy="29764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04119" y="2085655"/>
              <a:ext cx="1582640" cy="24524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04119" y="2330903"/>
              <a:ext cx="1582640" cy="11129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manges’)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roam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voyages’)</a:t>
              </a:r>
            </a:p>
            <a:p>
              <a:r>
                <a:rPr lang="fr-F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fr-F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0498" y="2329287"/>
            <a:ext cx="3092513" cy="369332"/>
          </a:xfrm>
          <a:prstGeom prst="rect">
            <a:avLst/>
          </a:prstGeom>
          <a:noFill/>
          <a:ln>
            <a:solidFill>
              <a:srgbClr val="FF4747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Animal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animal</a:t>
            </a:r>
            <a:r>
              <a:rPr lang="fr-FR" dirty="0">
                <a:solidFill>
                  <a:schemeClr val="bg1"/>
                </a:solidFill>
              </a:rPr>
              <a:t> = new </a:t>
            </a:r>
            <a:r>
              <a:rPr lang="fr-FR" b="1" dirty="0">
                <a:solidFill>
                  <a:schemeClr val="bg1"/>
                </a:solidFill>
              </a:rPr>
              <a:t>Dog</a:t>
            </a:r>
            <a:r>
              <a:rPr lang="fr-FR" dirty="0">
                <a:solidFill>
                  <a:schemeClr val="bg1"/>
                </a:solidFill>
              </a:rPr>
              <a:t>();</a:t>
            </a:r>
          </a:p>
        </p:txBody>
      </p:sp>
      <p:cxnSp>
        <p:nvCxnSpPr>
          <p:cNvPr id="16" name="Straight Arrow Connector 15"/>
          <p:cNvCxnSpPr>
            <a:stCxn id="18" idx="3"/>
          </p:cNvCxnSpPr>
          <p:nvPr/>
        </p:nvCxnSpPr>
        <p:spPr>
          <a:xfrm flipV="1">
            <a:off x="4551038" y="2638732"/>
            <a:ext cx="2400958" cy="782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7935" y="3220931"/>
            <a:ext cx="17531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aniaml.eat</a:t>
            </a:r>
            <a:r>
              <a:rPr lang="fr-FR" sz="2000" dirty="0">
                <a:solidFill>
                  <a:schemeClr val="bg1"/>
                </a:solidFill>
              </a:rPr>
              <a:t>();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3456785"/>
            <a:ext cx="2136319" cy="75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5363" y="4581187"/>
            <a:ext cx="57775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Lorsqu’une méthode d’un objet est accédée au travers d’une référence “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surclassée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(animal), 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la méthode définie au niveau de la 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réelle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(Dog) de l’objet qui est invoquée et exécutée (« Un chien mange »)</a:t>
            </a:r>
          </a:p>
        </p:txBody>
      </p:sp>
      <p:sp>
        <p:nvSpPr>
          <p:cNvPr id="20" name="Multiplier 19"/>
          <p:cNvSpPr/>
          <p:nvPr/>
        </p:nvSpPr>
        <p:spPr>
          <a:xfrm>
            <a:off x="5280119" y="2695162"/>
            <a:ext cx="720080" cy="732735"/>
          </a:xfrm>
          <a:prstGeom prst="mathMultiply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9725"/>
            <a:ext cx="8229600" cy="85725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au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387876" y="2348880"/>
            <a:ext cx="8293814" cy="1259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342900" lvl="1" indent="0">
              <a:buNone/>
            </a:pP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choix du code à exécuter (pour une méthode polymorphe) ne se fait pas </a:t>
            </a:r>
            <a:r>
              <a:rPr lang="fr-F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statiquement à la </a:t>
            </a:r>
            <a:r>
              <a:rPr lang="fr-FR" sz="9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mais </a:t>
            </a:r>
            <a:r>
              <a:rPr lang="fr-F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dynamiquement à l'exécution</a:t>
            </a:r>
            <a:r>
              <a:rPr lang="fr-FR" sz="9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0">
              <a:buNone/>
            </a:pPr>
            <a:endParaRPr lang="fr-FR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fr-FR" sz="9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qui est fondamental en programmation OO est rendu possible par le fait que les messages sont résolus dynamiquement (</a:t>
            </a:r>
            <a:r>
              <a:rPr lang="fr-F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binding</a:t>
            </a:r>
            <a:r>
              <a:rPr lang="fr-FR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lvl="1" indent="0">
              <a:buNone/>
            </a:pPr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084" y="3881147"/>
            <a:ext cx="8219364" cy="13979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85" y="908719"/>
            <a:ext cx="6005960" cy="910573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 est la méthode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appelée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690" y="2071046"/>
            <a:ext cx="1910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 </a:t>
            </a:r>
            <a:r>
              <a:rPr lang="fr-FR" sz="1350" dirty="0"/>
              <a:t>w = new </a:t>
            </a:r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Wolf();</a:t>
            </a:r>
            <a:endParaRPr lang="fr-FR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35814" y="1864295"/>
            <a:ext cx="1600682" cy="4477207"/>
            <a:chOff x="9918868" y="1150705"/>
            <a:chExt cx="1026378" cy="4025742"/>
          </a:xfrm>
          <a:noFill/>
        </p:grpSpPr>
        <p:grpSp>
          <p:nvGrpSpPr>
            <p:cNvPr id="26" name="Group 25"/>
            <p:cNvGrpSpPr/>
            <p:nvPr/>
          </p:nvGrpSpPr>
          <p:grpSpPr>
            <a:xfrm>
              <a:off x="10000746" y="1150705"/>
              <a:ext cx="910825" cy="1430112"/>
              <a:chOff x="9940877" y="1184071"/>
              <a:chExt cx="910825" cy="1430112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9940877" y="1184071"/>
                <a:ext cx="910825" cy="1373193"/>
                <a:chOff x="9956697" y="1543871"/>
                <a:chExt cx="1607146" cy="1770911"/>
              </a:xfrm>
              <a:grpFill/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Animal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56697" y="2205779"/>
                  <a:ext cx="1607146" cy="1109003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9944861" y="1756284"/>
                <a:ext cx="713545" cy="8578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makeNoise</a:t>
                </a:r>
                <a:r>
                  <a:rPr lang="fr-FR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</a:t>
                </a:r>
                <a:r>
                  <a:rPr lang="fr-FR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sleep</a:t>
                </a:r>
                <a:r>
                  <a:rPr lang="fr-FR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roam</a:t>
                </a:r>
                <a:r>
                  <a:rPr lang="fr-FR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000746" y="2844096"/>
              <a:ext cx="870931" cy="944121"/>
              <a:chOff x="7440862" y="3193246"/>
              <a:chExt cx="1419789" cy="944121"/>
            </a:xfrm>
            <a:grpFill/>
          </p:grpSpPr>
          <p:grpSp>
            <p:nvGrpSpPr>
              <p:cNvPr id="16" name="Group 15"/>
              <p:cNvGrpSpPr/>
              <p:nvPr/>
            </p:nvGrpSpPr>
            <p:grpSpPr>
              <a:xfrm>
                <a:off x="7440862" y="3193246"/>
                <a:ext cx="1419789" cy="944121"/>
                <a:chOff x="9956697" y="1543871"/>
                <a:chExt cx="1607146" cy="1235594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Canine</a:t>
                  </a:r>
                  <a:endParaRPr lang="fr-FR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956697" y="2205779"/>
                  <a:ext cx="1607146" cy="573686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454486" y="3790830"/>
                <a:ext cx="792905" cy="304415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roam</a:t>
                </a:r>
                <a:r>
                  <a:rPr lang="fr-FR" sz="1600" dirty="0">
                    <a:solidFill>
                      <a:schemeClr val="bg1"/>
                    </a:solidFill>
                  </a:rPr>
                  <a:t>()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918868" y="4123565"/>
              <a:ext cx="1026378" cy="1052882"/>
              <a:chOff x="5187471" y="3389729"/>
              <a:chExt cx="1419789" cy="1052882"/>
            </a:xfrm>
            <a:grpFill/>
          </p:grpSpPr>
          <p:grpSp>
            <p:nvGrpSpPr>
              <p:cNvPr id="20" name="Group 19"/>
              <p:cNvGrpSpPr/>
              <p:nvPr/>
            </p:nvGrpSpPr>
            <p:grpSpPr>
              <a:xfrm>
                <a:off x="5187471" y="3389729"/>
                <a:ext cx="1419789" cy="988739"/>
                <a:chOff x="9956697" y="1543871"/>
                <a:chExt cx="1607146" cy="1293987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Wolf</a:t>
                  </a:r>
                  <a:endParaRPr lang="fr-FR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9956697" y="2205779"/>
                  <a:ext cx="1607146" cy="632079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187471" y="3916803"/>
                <a:ext cx="1106482" cy="525808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makeNoise</a:t>
                </a:r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</a:t>
                </a:r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p:grpSp>
        <p:cxnSp>
          <p:nvCxnSpPr>
            <p:cNvPr id="28" name="Straight Arrow Connector 27"/>
            <p:cNvCxnSpPr>
              <a:stCxn id="21" idx="0"/>
              <a:endCxn id="19" idx="2"/>
            </p:cNvCxnSpPr>
            <p:nvPr/>
          </p:nvCxnSpPr>
          <p:spPr>
            <a:xfrm flipV="1">
              <a:off x="10432057" y="3788217"/>
              <a:ext cx="4155" cy="335348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0"/>
              <a:endCxn id="11" idx="2"/>
            </p:cNvCxnSpPr>
            <p:nvPr/>
          </p:nvCxnSpPr>
          <p:spPr>
            <a:xfrm flipV="1">
              <a:off x="10436212" y="2523898"/>
              <a:ext cx="19947" cy="320198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79829" y="2945277"/>
            <a:ext cx="1704377" cy="1678585"/>
            <a:chOff x="2404890" y="2520444"/>
            <a:chExt cx="2272503" cy="2238112"/>
          </a:xfrm>
        </p:grpSpPr>
        <p:sp>
          <p:nvSpPr>
            <p:cNvPr id="34" name="TextBox 33"/>
            <p:cNvSpPr txBox="1"/>
            <p:nvPr/>
          </p:nvSpPr>
          <p:spPr>
            <a:xfrm>
              <a:off x="2404890" y="3102333"/>
              <a:ext cx="153170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w.roam</a:t>
              </a:r>
              <a:r>
                <a:rPr lang="fr-F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4890" y="2520444"/>
              <a:ext cx="227250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w.makeNoise</a:t>
              </a:r>
              <a:r>
                <a:rPr lang="fr-F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4890" y="3684225"/>
              <a:ext cx="122948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w.eat</a:t>
              </a:r>
              <a:r>
                <a:rPr lang="fr-F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7594" y="4266114"/>
              <a:ext cx="148596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w.sleep</a:t>
              </a:r>
              <a:r>
                <a:rPr lang="fr-F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6769341" y="3314609"/>
            <a:ext cx="666473" cy="25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51117" y="3662875"/>
            <a:ext cx="1297097" cy="9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23" idx="1"/>
          </p:cNvCxnSpPr>
          <p:nvPr/>
        </p:nvCxnSpPr>
        <p:spPr>
          <a:xfrm>
            <a:off x="6101941" y="4002779"/>
            <a:ext cx="1333873" cy="19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186683" y="3125739"/>
            <a:ext cx="1469271" cy="135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6367" y="2221087"/>
            <a:ext cx="4647793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 vous appelez une méthode d’un objet référencé,  vous appelez au fait la méthode la plus spécifique du type de cet objet.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type le plus </a:t>
            </a:r>
            <a:r>
              <a:rPr lang="fr-FR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inférieur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gagne ! </a:t>
            </a:r>
            <a:endParaRPr lang="fr-FR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inférieur : dans l’arbre d’héritage.)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72" y="4982878"/>
            <a:ext cx="6192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machine virtuelle </a:t>
            </a:r>
            <a:r>
              <a:rPr 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commence tout d’abord à voir dans la classe </a:t>
            </a:r>
            <a:r>
              <a:rPr 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Wolf .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elle ne trouve pas une correspondance de la version de la méthode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 commence à grimper l’hiérarchie de l’héritage jusqu’à trouver la bonne méthode.</a:t>
            </a:r>
          </a:p>
        </p:txBody>
      </p:sp>
    </p:spTree>
    <p:extLst>
      <p:ext uri="{BB962C8B-B14F-4D97-AF65-F5344CB8AC3E}">
        <p14:creationId xmlns:p14="http://schemas.microsoft.com/office/powerpoint/2010/main" val="37035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416824" cy="86409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 err="1"/>
              <a:t>UpCast</a:t>
            </a:r>
            <a:r>
              <a:rPr lang="fr-FR" dirty="0"/>
              <a:t> : classe fille → classe mère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2215753"/>
            <a:ext cx="8386550" cy="3394472"/>
          </a:xfrm>
          <a:prstGeom prst="rect">
            <a:avLst/>
          </a:prstGeom>
        </p:spPr>
        <p:txBody>
          <a:bodyPr/>
          <a:lstStyle/>
          <a:p>
            <a:r>
              <a:rPr lang="fr-FR" sz="2400" dirty="0" err="1" smtClean="0">
                <a:solidFill>
                  <a:schemeClr val="bg1"/>
                </a:solidFill>
              </a:rPr>
              <a:t>Upcast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objet est considéré comme une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 des classes ancêtres de sa classe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réelle</a:t>
            </a:r>
          </a:p>
          <a:p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 possible de faire un 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à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relation est-un de l’héritage, tout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être considéré comme une instance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ancêtre</a:t>
            </a:r>
          </a:p>
          <a:p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souvent 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344816" cy="86409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 err="1"/>
              <a:t>DownCast</a:t>
            </a:r>
            <a:r>
              <a:rPr lang="fr-FR" dirty="0"/>
              <a:t> : classe mère → classe fille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985749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fr-FR" sz="24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r>
              <a:rPr lang="fr-F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wncast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 objet est considéré comme étant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fille de sa classe de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</a:p>
          <a:p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 accepté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le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compilateur, mais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provoquer une erreur à l’exécution si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n’est pas du type de la classe 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</a:t>
            </a:r>
          </a:p>
          <a:p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doit toujours être </a:t>
            </a: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6768752" cy="720080"/>
          </a:xfrm>
          <a:solidFill>
            <a:srgbClr val="FF4747"/>
          </a:solidFill>
          <a:ln>
            <a:noFill/>
          </a:ln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4000" b="1" dirty="0"/>
              <a:t>Cacher une méthode </a:t>
            </a:r>
            <a:r>
              <a:rPr lang="fr-FR" sz="4000" b="1" dirty="0" err="1"/>
              <a:t>static</a:t>
            </a:r>
            <a:r>
              <a:rPr lang="fr-FR" sz="4000" b="1" dirty="0"/>
              <a:t/>
            </a:r>
            <a:br>
              <a:rPr lang="fr-FR" sz="4000" b="1" dirty="0"/>
            </a:b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ne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redéfinit pas une méthode 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la  cache (comme les variables)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Si la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 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de Classe1 est cachée par une méthode m d’une classe fille, la  différence est que : </a:t>
            </a:r>
          </a:p>
          <a:p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 peut désigner la méthode cachée de Classe1 en  préfixant par le nom de la classe : Classe1.m()</a:t>
            </a:r>
          </a:p>
          <a:p>
            <a:pPr marL="300038" lvl="1" indent="0">
              <a:buNone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ou par un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est une instance d'une classe fille de  Classe1 : 	 ((Classe1)x)m()</a:t>
            </a:r>
          </a:p>
          <a:p>
            <a:pPr marL="300038" lvl="1" indent="0">
              <a:buNone/>
            </a:pP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mais on ne peut pas la désigner en la préfixant par  « super. 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Introduction </a:t>
            </a:r>
          </a:p>
          <a:p>
            <a:r>
              <a:rPr lang="fr-FR" sz="2800" dirty="0"/>
              <a:t>Classe et objet</a:t>
            </a:r>
          </a:p>
          <a:p>
            <a:r>
              <a:rPr lang="fr-FR" sz="2800" dirty="0"/>
              <a:t>Encapsulation</a:t>
            </a:r>
          </a:p>
          <a:p>
            <a:r>
              <a:rPr lang="fr-FR" sz="2800" dirty="0"/>
              <a:t>Héritage</a:t>
            </a:r>
          </a:p>
          <a:p>
            <a:pPr fontAlgn="t"/>
            <a:r>
              <a:rPr lang="fr-FR" sz="3200" b="1" u="sng" dirty="0"/>
              <a:t>Polymorphisme</a:t>
            </a:r>
          </a:p>
          <a:p>
            <a:r>
              <a:rPr lang="fr-FR" sz="2800" dirty="0"/>
              <a:t>Exceptions</a:t>
            </a:r>
          </a:p>
          <a:p>
            <a:r>
              <a:rPr lang="fr-FR" sz="2800" dirty="0"/>
              <a:t>Connexion Base de donnée</a:t>
            </a:r>
          </a:p>
          <a:p>
            <a:r>
              <a:rPr lang="fr-FR" sz="2800" dirty="0"/>
              <a:t>Interfaces</a:t>
            </a:r>
          </a:p>
          <a:p>
            <a:r>
              <a:rPr lang="fr-FR" sz="2800" dirty="0"/>
              <a:t>Lambda Expression</a:t>
            </a:r>
          </a:p>
          <a:p>
            <a:r>
              <a:rPr lang="fr-FR" sz="2800" dirty="0"/>
              <a:t>Collections</a:t>
            </a:r>
          </a:p>
          <a:p>
            <a:r>
              <a:rPr lang="fr-FR" sz="2800" dirty="0"/>
              <a:t>Stream</a:t>
            </a:r>
            <a:endParaRPr lang="fr-FR" sz="2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94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857250"/>
          </a:xfrm>
          <a:solidFill>
            <a:srgbClr val="FF4747"/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b="1" dirty="0"/>
              <a:t>Final : classe/méthode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23528" y="1728067"/>
            <a:ext cx="8229600" cy="23077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C</a:t>
            </a: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lasse 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 peut avoir de classes filles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0" y="2492896"/>
            <a:ext cx="3458096" cy="1385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30" y="4230464"/>
            <a:ext cx="614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i="1" dirty="0">
                <a:solidFill>
                  <a:schemeClr val="bg1"/>
                </a:solidFill>
                <a:latin typeface="Calibri" pitchFamily="34" charset="0"/>
                <a:cs typeface="Times New Roman" panose="02020603050405020304" pitchFamily="18" charset="0"/>
              </a:rPr>
              <a:t>Méthode final : </a:t>
            </a:r>
            <a:r>
              <a:rPr lang="fr-FR" sz="2800" i="1" dirty="0">
                <a:solidFill>
                  <a:schemeClr val="bg1"/>
                </a:solidFill>
                <a:latin typeface="Calibri" pitchFamily="34" charset="0"/>
                <a:cs typeface="Times New Roman" panose="02020603050405020304" pitchFamily="18" charset="0"/>
              </a:rPr>
              <a:t>ne peut être redéfinie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37" y="2881918"/>
            <a:ext cx="4584725" cy="1438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76" y="4998244"/>
            <a:ext cx="3263593" cy="1383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217" y="5224462"/>
            <a:ext cx="4831345" cy="1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857250"/>
          </a:xfrm>
          <a:solidFill>
            <a:srgbClr val="FF4747"/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b="1" dirty="0" err="1" smtClean="0"/>
              <a:t>Equals</a:t>
            </a:r>
            <a:r>
              <a:rPr lang="fr-FR" sz="4000" b="1" dirty="0" smtClean="0"/>
              <a:t> / Définition </a:t>
            </a:r>
            <a:endParaRPr lang="fr-FR" sz="4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3528" y="16288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permet de vérifier si l'objet qui lui est fourni en paramètre est égal à l'objet sur laquelle la méthode est invoquée. Sa signature est la suivante : 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L'opérateur == vérifie si deux objets sont identiques : il compare que les deux objets possèdent la même référence mémoire et sont donc en fait le même objet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 objets identiques sont égaux mais deux objets égaux ne sont pas forcement identiques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vérifie l'égalité de deux objets : son rôle est de vérifier si deux instances sont sémantiquement équivalentes même si ce sont deux instances distinctes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 classe peut avoir sa propre implémentation de l'égalité mais généralement deux objets sont égaux si tout ou partie de leurs états sont égaux.</a:t>
            </a:r>
          </a:p>
          <a:p>
            <a:pPr algn="just"/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857250"/>
          </a:xfrm>
          <a:solidFill>
            <a:srgbClr val="FF4747"/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b="1" dirty="0" err="1" smtClean="0"/>
              <a:t>Equals</a:t>
            </a:r>
            <a:r>
              <a:rPr lang="fr-FR" sz="4000" b="1" dirty="0" smtClean="0"/>
              <a:t> / Implémentation</a:t>
            </a:r>
            <a:endParaRPr lang="fr-FR" sz="4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88224" y="5733256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3548" y="1628800"/>
            <a:ext cx="7869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p</a:t>
            </a:r>
            <a:r>
              <a:rPr lang="fr-FR" sz="1500" dirty="0" smtClean="0">
                <a:solidFill>
                  <a:schemeClr val="bg1"/>
                </a:solidFill>
              </a:rPr>
              <a:t>ublic class Animal</a:t>
            </a:r>
          </a:p>
          <a:p>
            <a:r>
              <a:rPr lang="fr-FR" sz="1500" dirty="0" smtClean="0">
                <a:solidFill>
                  <a:schemeClr val="bg1"/>
                </a:solidFill>
              </a:rPr>
              <a:t>{</a:t>
            </a:r>
          </a:p>
          <a:p>
            <a:r>
              <a:rPr lang="fr-FR" sz="1500" dirty="0" smtClean="0">
                <a:solidFill>
                  <a:schemeClr val="bg1"/>
                </a:solidFill>
              </a:rPr>
              <a:t>String </a:t>
            </a:r>
            <a:r>
              <a:rPr lang="fr-FR" sz="1500" dirty="0" err="1" smtClean="0">
                <a:solidFill>
                  <a:schemeClr val="bg1"/>
                </a:solidFill>
              </a:rPr>
              <a:t>name</a:t>
            </a:r>
            <a:r>
              <a:rPr lang="fr-FR" sz="1500" dirty="0" smtClean="0">
                <a:solidFill>
                  <a:schemeClr val="bg1"/>
                </a:solidFill>
              </a:rPr>
              <a:t>;</a:t>
            </a:r>
          </a:p>
          <a:p>
            <a:endParaRPr lang="fr-FR" sz="1500" dirty="0" smtClean="0">
              <a:solidFill>
                <a:schemeClr val="bg1"/>
              </a:solidFill>
            </a:endParaRPr>
          </a:p>
          <a:p>
            <a:r>
              <a:rPr lang="fr-FR" sz="1500" dirty="0" smtClean="0">
                <a:solidFill>
                  <a:schemeClr val="bg1"/>
                </a:solidFill>
              </a:rPr>
              <a:t> </a:t>
            </a:r>
            <a:r>
              <a:rPr lang="fr-FR" sz="1500" b="1" dirty="0">
                <a:solidFill>
                  <a:schemeClr val="bg2"/>
                </a:solidFill>
              </a:rPr>
              <a:t>@</a:t>
            </a:r>
            <a:r>
              <a:rPr lang="fr-FR" sz="1500" b="1" dirty="0" err="1">
                <a:solidFill>
                  <a:schemeClr val="bg2"/>
                </a:solidFill>
              </a:rPr>
              <a:t>Override</a:t>
            </a:r>
            <a:endParaRPr lang="fr-FR" sz="1500" b="1" dirty="0">
              <a:solidFill>
                <a:schemeClr val="bg2"/>
              </a:solidFill>
            </a:endParaRPr>
          </a:p>
          <a:p>
            <a:r>
              <a:rPr lang="fr-FR" sz="1500" b="1" dirty="0">
                <a:solidFill>
                  <a:schemeClr val="bg2"/>
                </a:solidFill>
              </a:rPr>
              <a:t>    public </a:t>
            </a:r>
            <a:r>
              <a:rPr lang="fr-FR" sz="1500" b="1" dirty="0" err="1">
                <a:solidFill>
                  <a:schemeClr val="bg2"/>
                </a:solidFill>
              </a:rPr>
              <a:t>boolean</a:t>
            </a:r>
            <a:r>
              <a:rPr lang="fr-FR" sz="1500" b="1" dirty="0">
                <a:solidFill>
                  <a:schemeClr val="bg2"/>
                </a:solidFill>
              </a:rPr>
              <a:t> </a:t>
            </a:r>
            <a:r>
              <a:rPr lang="fr-FR" sz="1500" b="1" dirty="0" err="1">
                <a:solidFill>
                  <a:schemeClr val="bg2"/>
                </a:solidFill>
              </a:rPr>
              <a:t>equals</a:t>
            </a:r>
            <a:r>
              <a:rPr lang="fr-FR" sz="1500" b="1" dirty="0">
                <a:solidFill>
                  <a:schemeClr val="bg2"/>
                </a:solidFill>
              </a:rPr>
              <a:t>(Object </a:t>
            </a:r>
            <a:r>
              <a:rPr lang="fr-FR" sz="1500" b="1" dirty="0" err="1">
                <a:solidFill>
                  <a:schemeClr val="bg2"/>
                </a:solidFill>
              </a:rPr>
              <a:t>obj</a:t>
            </a:r>
            <a:r>
              <a:rPr lang="fr-FR" sz="1500" b="1" dirty="0">
                <a:solidFill>
                  <a:schemeClr val="bg2"/>
                </a:solidFill>
              </a:rPr>
              <a:t>) {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if (</a:t>
            </a:r>
            <a:r>
              <a:rPr lang="fr-FR" sz="1500" b="1" dirty="0" err="1">
                <a:solidFill>
                  <a:schemeClr val="bg2"/>
                </a:solidFill>
              </a:rPr>
              <a:t>obj</a:t>
            </a:r>
            <a:r>
              <a:rPr lang="fr-FR" sz="1500" b="1" dirty="0">
                <a:solidFill>
                  <a:schemeClr val="bg2"/>
                </a:solidFill>
              </a:rPr>
              <a:t> == </a:t>
            </a:r>
            <a:r>
              <a:rPr lang="fr-FR" sz="1500" b="1" dirty="0" err="1">
                <a:solidFill>
                  <a:schemeClr val="bg2"/>
                </a:solidFill>
              </a:rPr>
              <a:t>null</a:t>
            </a:r>
            <a:r>
              <a:rPr lang="fr-FR" sz="1500" b="1" dirty="0">
                <a:solidFill>
                  <a:schemeClr val="bg2"/>
                </a:solidFill>
              </a:rPr>
              <a:t>) {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    return false;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}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if (</a:t>
            </a:r>
            <a:r>
              <a:rPr lang="fr-FR" sz="1500" b="1" dirty="0" err="1">
                <a:solidFill>
                  <a:schemeClr val="bg2"/>
                </a:solidFill>
              </a:rPr>
              <a:t>getClass</a:t>
            </a:r>
            <a:r>
              <a:rPr lang="fr-FR" sz="1500" b="1" dirty="0">
                <a:solidFill>
                  <a:schemeClr val="bg2"/>
                </a:solidFill>
              </a:rPr>
              <a:t>() != </a:t>
            </a:r>
            <a:r>
              <a:rPr lang="fr-FR" sz="1500" b="1" dirty="0" err="1">
                <a:solidFill>
                  <a:schemeClr val="bg2"/>
                </a:solidFill>
              </a:rPr>
              <a:t>obj.getClass</a:t>
            </a:r>
            <a:r>
              <a:rPr lang="fr-FR" sz="1500" b="1" dirty="0">
                <a:solidFill>
                  <a:schemeClr val="bg2"/>
                </a:solidFill>
              </a:rPr>
              <a:t>()) </a:t>
            </a:r>
            <a:r>
              <a:rPr lang="fr-FR" sz="1500" b="1" dirty="0" smtClean="0">
                <a:solidFill>
                  <a:schemeClr val="bg2"/>
                </a:solidFill>
              </a:rPr>
              <a:t>{ </a:t>
            </a:r>
            <a:r>
              <a:rPr lang="fr-FR" sz="1500" b="1" dirty="0">
                <a:solidFill>
                  <a:srgbClr val="00B050"/>
                </a:solidFill>
              </a:rPr>
              <a:t>// </a:t>
            </a:r>
            <a:r>
              <a:rPr lang="fr-FR" sz="1500" b="1" dirty="0" smtClean="0">
                <a:solidFill>
                  <a:srgbClr val="00B050"/>
                </a:solidFill>
              </a:rPr>
              <a:t>if(!(</a:t>
            </a:r>
            <a:r>
              <a:rPr lang="fr-FR" sz="1500" b="1" dirty="0" err="1">
                <a:solidFill>
                  <a:srgbClr val="00B050"/>
                </a:solidFill>
              </a:rPr>
              <a:t>obj</a:t>
            </a:r>
            <a:r>
              <a:rPr lang="fr-FR" sz="1500" b="1" dirty="0">
                <a:solidFill>
                  <a:srgbClr val="00B050"/>
                </a:solidFill>
              </a:rPr>
              <a:t> </a:t>
            </a:r>
            <a:r>
              <a:rPr lang="fr-FR" sz="1500" b="1" dirty="0" err="1">
                <a:solidFill>
                  <a:srgbClr val="00B050"/>
                </a:solidFill>
              </a:rPr>
              <a:t>instanceof</a:t>
            </a:r>
            <a:r>
              <a:rPr lang="fr-FR" sz="1500" b="1" dirty="0">
                <a:solidFill>
                  <a:srgbClr val="00B050"/>
                </a:solidFill>
              </a:rPr>
              <a:t> Animal))  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    return false;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}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final Animal </a:t>
            </a:r>
            <a:r>
              <a:rPr lang="fr-FR" sz="1500" b="1" dirty="0" err="1">
                <a:solidFill>
                  <a:schemeClr val="bg2"/>
                </a:solidFill>
              </a:rPr>
              <a:t>animal</a:t>
            </a:r>
            <a:r>
              <a:rPr lang="fr-FR" sz="1500" b="1" dirty="0">
                <a:solidFill>
                  <a:schemeClr val="bg2"/>
                </a:solidFill>
              </a:rPr>
              <a:t> = (Animal) </a:t>
            </a:r>
            <a:r>
              <a:rPr lang="fr-FR" sz="1500" b="1" dirty="0" err="1">
                <a:solidFill>
                  <a:schemeClr val="bg2"/>
                </a:solidFill>
              </a:rPr>
              <a:t>obj</a:t>
            </a:r>
            <a:r>
              <a:rPr lang="fr-FR" sz="1500" b="1" dirty="0">
                <a:solidFill>
                  <a:schemeClr val="bg2"/>
                </a:solidFill>
              </a:rPr>
              <a:t>;</a:t>
            </a:r>
          </a:p>
          <a:p>
            <a:endParaRPr lang="fr-FR" sz="1500" b="1" dirty="0">
              <a:solidFill>
                <a:schemeClr val="bg2"/>
              </a:solidFill>
            </a:endParaRPr>
          </a:p>
          <a:p>
            <a:r>
              <a:rPr lang="fr-FR" sz="1500" b="1" dirty="0">
                <a:solidFill>
                  <a:schemeClr val="bg2"/>
                </a:solidFill>
              </a:rPr>
              <a:t>        if (this.name != animal.name) {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    return false;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}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    return </a:t>
            </a:r>
            <a:r>
              <a:rPr lang="fr-FR" sz="1500" b="1" dirty="0" err="1">
                <a:solidFill>
                  <a:schemeClr val="bg2"/>
                </a:solidFill>
              </a:rPr>
              <a:t>true</a:t>
            </a:r>
            <a:r>
              <a:rPr lang="fr-FR" sz="1500" b="1" dirty="0">
                <a:solidFill>
                  <a:schemeClr val="bg2"/>
                </a:solidFill>
              </a:rPr>
              <a:t>;</a:t>
            </a:r>
          </a:p>
          <a:p>
            <a:r>
              <a:rPr lang="fr-FR" sz="1500" b="1" dirty="0">
                <a:solidFill>
                  <a:schemeClr val="bg2"/>
                </a:solidFill>
              </a:rPr>
              <a:t>    </a:t>
            </a:r>
            <a:r>
              <a:rPr lang="fr-FR" sz="1500" b="1" dirty="0" smtClean="0">
                <a:solidFill>
                  <a:schemeClr val="bg2"/>
                </a:solidFill>
              </a:rPr>
              <a:t>}</a:t>
            </a:r>
          </a:p>
          <a:p>
            <a:r>
              <a:rPr lang="fr-FR" sz="15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7344816" cy="86409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4400" dirty="0" smtClean="0"/>
              <a:t>Classes et Interfaces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8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1648" y="569604"/>
            <a:ext cx="8229600" cy="857250"/>
          </a:xfrm>
          <a:solidFill>
            <a:srgbClr val="002060"/>
          </a:solidFill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sur l’héritage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70694" y="1812630"/>
            <a:ext cx="8149778" cy="2121621"/>
          </a:xfrm>
          <a:prstGeom prst="rect">
            <a:avLst/>
          </a:prstGeom>
        </p:spPr>
        <p:txBody>
          <a:bodyPr/>
          <a:lstStyle/>
          <a:p>
            <a:r>
              <a:rPr lang="fr-FR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l'héritage multiple, une classe peut hériter en même temps de plusieurs super classes. </a:t>
            </a:r>
          </a:p>
          <a:p>
            <a:endParaRPr lang="fr-FR" sz="21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55967" y="3104279"/>
            <a:ext cx="1220320" cy="3000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</a:rPr>
              <a:t>EtreHumain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71800" y="3785228"/>
            <a:ext cx="1220320" cy="3000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</a:rPr>
              <a:t>Herbivore 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736121" y="3768349"/>
            <a:ext cx="1220320" cy="3000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</a:rPr>
              <a:t>Carnivore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28334" y="4578280"/>
            <a:ext cx="1075765" cy="3000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</a:rPr>
              <a:t>Lapin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14053" y="4534831"/>
            <a:ext cx="1075765" cy="3000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</a:rPr>
              <a:t>Lion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961863" y="4534831"/>
            <a:ext cx="1075765" cy="3000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</a:rPr>
              <a:t>Homme 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361789" y="3391363"/>
            <a:ext cx="1114423" cy="393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2"/>
          </p:cNvCxnSpPr>
          <p:nvPr/>
        </p:nvCxnSpPr>
        <p:spPr>
          <a:xfrm flipV="1">
            <a:off x="2924762" y="4085310"/>
            <a:ext cx="457198" cy="44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0"/>
            <a:endCxn id="6" idx="2"/>
          </p:cNvCxnSpPr>
          <p:nvPr/>
        </p:nvCxnSpPr>
        <p:spPr>
          <a:xfrm flipH="1" flipV="1">
            <a:off x="4466127" y="3404361"/>
            <a:ext cx="880154" cy="363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0"/>
            <a:endCxn id="9" idx="2"/>
          </p:cNvCxnSpPr>
          <p:nvPr/>
        </p:nvCxnSpPr>
        <p:spPr>
          <a:xfrm flipH="1" flipV="1">
            <a:off x="5346281" y="4068431"/>
            <a:ext cx="705655" cy="46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3381959" y="4080247"/>
            <a:ext cx="1181660" cy="454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2" idx="0"/>
            <a:endCxn id="9" idx="2"/>
          </p:cNvCxnSpPr>
          <p:nvPr/>
        </p:nvCxnSpPr>
        <p:spPr>
          <a:xfrm flipV="1">
            <a:off x="4499746" y="4068431"/>
            <a:ext cx="846535" cy="46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ier 31"/>
          <p:cNvSpPr/>
          <p:nvPr/>
        </p:nvSpPr>
        <p:spPr>
          <a:xfrm>
            <a:off x="4807715" y="4110624"/>
            <a:ext cx="294470" cy="3589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bg1"/>
              </a:solidFill>
            </a:endParaRPr>
          </a:p>
        </p:txBody>
      </p:sp>
      <p:sp>
        <p:nvSpPr>
          <p:cNvPr id="34" name="Multiplier 33"/>
          <p:cNvSpPr/>
          <p:nvPr/>
        </p:nvSpPr>
        <p:spPr>
          <a:xfrm>
            <a:off x="3792303" y="4121301"/>
            <a:ext cx="294470" cy="3589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63367" y="5225900"/>
            <a:ext cx="41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 mécanisme n'existe pas en Java!!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 bwMode="auto">
          <a:xfrm>
            <a:off x="431378" y="5889970"/>
            <a:ext cx="6721849" cy="64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fr-FR" sz="24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:</a:t>
            </a:r>
            <a:r>
              <a:rPr lang="fr-F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interfaces</a:t>
            </a:r>
          </a:p>
          <a:p>
            <a:endParaRPr lang="fr-FR" sz="24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5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5616624" cy="86409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Présentation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95536" y="2564904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chemeClr val="bg1"/>
                </a:solidFill>
              </a:rPr>
              <a:t>Une interface est un modèle pour une </a:t>
            </a:r>
            <a:r>
              <a:rPr lang="fr-FR" sz="2400" dirty="0" smtClean="0">
                <a:solidFill>
                  <a:schemeClr val="bg1"/>
                </a:solidFill>
              </a:rPr>
              <a:t>classe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Une </a:t>
            </a:r>
            <a:r>
              <a:rPr lang="fr-FR" sz="2400" dirty="0">
                <a:solidFill>
                  <a:schemeClr val="bg1"/>
                </a:solidFill>
              </a:rPr>
              <a:t>interface est un ensemble de constantes et de </a:t>
            </a:r>
            <a:r>
              <a:rPr lang="fr-FR" sz="2400" dirty="0" smtClean="0">
                <a:solidFill>
                  <a:schemeClr val="bg1"/>
                </a:solidFill>
              </a:rPr>
              <a:t>déclarations de </a:t>
            </a:r>
            <a:r>
              <a:rPr lang="fr-FR" sz="2400" dirty="0">
                <a:solidFill>
                  <a:schemeClr val="bg1"/>
                </a:solidFill>
              </a:rPr>
              <a:t>méthodes abstraites</a:t>
            </a:r>
            <a:r>
              <a:rPr lang="fr-FR" sz="2400" dirty="0" smtClean="0">
                <a:solidFill>
                  <a:schemeClr val="bg1"/>
                </a:solidFill>
              </a:rPr>
              <a:t>.</a:t>
            </a:r>
          </a:p>
          <a:p>
            <a:endParaRPr lang="fr-FR" sz="2400" dirty="0" smtClean="0">
              <a:solidFill>
                <a:schemeClr val="bg1"/>
              </a:solidFill>
            </a:endParaRPr>
          </a:p>
          <a:p>
            <a:r>
              <a:rPr lang="fr-FR" sz="2400" dirty="0" smtClean="0">
                <a:solidFill>
                  <a:schemeClr val="bg1"/>
                </a:solidFill>
              </a:rPr>
              <a:t>Les </a:t>
            </a:r>
            <a:r>
              <a:rPr lang="fr-FR" sz="2400" dirty="0">
                <a:solidFill>
                  <a:schemeClr val="bg1"/>
                </a:solidFill>
              </a:rPr>
              <a:t>interfaces ressemblent aux classes abstraites sur un seul point elles contiennent des membres expliquant </a:t>
            </a:r>
            <a:r>
              <a:rPr lang="fr-FR" sz="2400" dirty="0" smtClean="0">
                <a:solidFill>
                  <a:schemeClr val="bg1"/>
                </a:solidFill>
              </a:rPr>
              <a:t>certains comportements </a:t>
            </a:r>
            <a:r>
              <a:rPr lang="fr-FR" sz="2400" dirty="0">
                <a:solidFill>
                  <a:schemeClr val="bg1"/>
                </a:solidFill>
              </a:rPr>
              <a:t>sans les implémenter.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11560" y="5188731"/>
            <a:ext cx="8229600" cy="9235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Toutes les classes qui implémentent cette interface possèdent les méthodes et les constantes déclarées dans celle-ci.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Plusieurs interfaces peuvent être implémentées dans une même classe.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9955" y="1908013"/>
            <a:ext cx="1972124" cy="564776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900" dirty="0">
                <a:solidFill>
                  <a:schemeClr val="bg1"/>
                </a:solidFill>
              </a:rPr>
              <a:t>«interface»</a:t>
            </a:r>
          </a:p>
          <a:p>
            <a:pPr algn="ctr">
              <a:defRPr/>
            </a:pPr>
            <a:r>
              <a:rPr lang="fr-FR" sz="1200" dirty="0" err="1">
                <a:solidFill>
                  <a:schemeClr val="bg1"/>
                </a:solidFill>
              </a:rPr>
              <a:t>Dessinable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9954" y="2390214"/>
            <a:ext cx="1972125" cy="678745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dessiner(</a:t>
            </a:r>
            <a:r>
              <a:rPr lang="fr-FR" sz="1400" dirty="0" err="1">
                <a:solidFill>
                  <a:schemeClr val="bg1"/>
                </a:solidFill>
              </a:rPr>
              <a:t>Graphics</a:t>
            </a:r>
            <a:r>
              <a:rPr lang="fr-FR" sz="1400" dirty="0">
                <a:solidFill>
                  <a:schemeClr val="bg1"/>
                </a:solidFill>
              </a:rPr>
              <a:t> g)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effacer(</a:t>
            </a:r>
            <a:r>
              <a:rPr lang="fr-FR" sz="1400" dirty="0" err="1">
                <a:solidFill>
                  <a:schemeClr val="bg1"/>
                </a:solidFill>
              </a:rPr>
              <a:t>Graphics</a:t>
            </a:r>
            <a:r>
              <a:rPr lang="fr-FR" sz="1400" dirty="0">
                <a:solidFill>
                  <a:schemeClr val="bg1"/>
                </a:solidFill>
              </a:rPr>
              <a:t> g)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2879" y="3372760"/>
            <a:ext cx="1873763" cy="287537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100" dirty="0">
                <a:solidFill>
                  <a:schemeClr val="bg1"/>
                </a:solidFill>
              </a:rPr>
              <a:t>Triangle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2965" y="3833871"/>
            <a:ext cx="1873763" cy="386085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100" dirty="0">
                <a:solidFill>
                  <a:schemeClr val="bg1"/>
                </a:solidFill>
              </a:rPr>
              <a:t>dessiner(</a:t>
            </a:r>
            <a:r>
              <a:rPr lang="fr-FR" sz="1100" dirty="0" err="1">
                <a:solidFill>
                  <a:schemeClr val="bg1"/>
                </a:solidFill>
              </a:rPr>
              <a:t>Graphics</a:t>
            </a:r>
            <a:r>
              <a:rPr lang="fr-FR" sz="1100" dirty="0">
                <a:solidFill>
                  <a:schemeClr val="bg1"/>
                </a:solidFill>
              </a:rPr>
              <a:t> g)</a:t>
            </a:r>
          </a:p>
          <a:p>
            <a:pPr>
              <a:defRPr/>
            </a:pPr>
            <a:r>
              <a:rPr lang="fr-FR" sz="1100" dirty="0">
                <a:solidFill>
                  <a:schemeClr val="bg1"/>
                </a:solidFill>
              </a:rPr>
              <a:t>effacer(</a:t>
            </a:r>
            <a:r>
              <a:rPr lang="fr-FR" sz="1100" dirty="0" err="1">
                <a:solidFill>
                  <a:schemeClr val="bg1"/>
                </a:solidFill>
              </a:rPr>
              <a:t>Graphics</a:t>
            </a:r>
            <a:r>
              <a:rPr lang="fr-FR" sz="1100" dirty="0">
                <a:solidFill>
                  <a:schemeClr val="bg1"/>
                </a:solidFill>
              </a:rPr>
              <a:t> g)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2965" y="3620622"/>
            <a:ext cx="1873763" cy="242377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100" dirty="0">
                <a:solidFill>
                  <a:schemeClr val="bg1"/>
                </a:solidFill>
              </a:rPr>
              <a:t>Int x, y;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7935" y="3338199"/>
            <a:ext cx="1912432" cy="327498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1100" dirty="0">
                <a:solidFill>
                  <a:schemeClr val="bg1"/>
                </a:solidFill>
              </a:rPr>
              <a:t>Cercle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935" y="3869919"/>
            <a:ext cx="1912432" cy="439743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100" dirty="0">
                <a:solidFill>
                  <a:schemeClr val="bg1"/>
                </a:solidFill>
              </a:rPr>
              <a:t>dessiner(</a:t>
            </a:r>
            <a:r>
              <a:rPr lang="fr-FR" sz="1100" dirty="0" err="1">
                <a:solidFill>
                  <a:schemeClr val="bg1"/>
                </a:solidFill>
              </a:rPr>
              <a:t>Graphics</a:t>
            </a:r>
            <a:r>
              <a:rPr lang="fr-FR" sz="1100" dirty="0">
                <a:solidFill>
                  <a:schemeClr val="bg1"/>
                </a:solidFill>
              </a:rPr>
              <a:t> g)</a:t>
            </a:r>
          </a:p>
          <a:p>
            <a:pPr>
              <a:defRPr/>
            </a:pPr>
            <a:r>
              <a:rPr lang="fr-FR" sz="1100" dirty="0">
                <a:solidFill>
                  <a:schemeClr val="bg1"/>
                </a:solidFill>
              </a:rPr>
              <a:t>effacer(g: </a:t>
            </a:r>
            <a:r>
              <a:rPr lang="fr-FR" sz="1100" dirty="0" err="1">
                <a:solidFill>
                  <a:schemeClr val="bg1"/>
                </a:solidFill>
              </a:rPr>
              <a:t>Graphics</a:t>
            </a:r>
            <a:r>
              <a:rPr lang="fr-FR" sz="1100" dirty="0">
                <a:solidFill>
                  <a:schemeClr val="bg1"/>
                </a:solidFill>
              </a:rPr>
              <a:t> g)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67935" y="3626400"/>
            <a:ext cx="1912432" cy="276062"/>
          </a:xfrm>
          <a:prstGeom prst="rect">
            <a:avLst/>
          </a:prstGeom>
          <a:noFill/>
          <a:ln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100" dirty="0">
                <a:solidFill>
                  <a:schemeClr val="bg1"/>
                </a:solidFill>
              </a:rPr>
              <a:t>Int </a:t>
            </a:r>
            <a:r>
              <a:rPr lang="fr-FR" sz="1100" dirty="0" err="1">
                <a:solidFill>
                  <a:schemeClr val="bg1"/>
                </a:solidFill>
              </a:rPr>
              <a:t>d,r</a:t>
            </a:r>
            <a:r>
              <a:rPr lang="fr-FR" sz="1100" dirty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avec flèche 13"/>
          <p:cNvCxnSpPr>
            <a:stCxn id="7" idx="0"/>
            <a:endCxn id="6" idx="2"/>
          </p:cNvCxnSpPr>
          <p:nvPr/>
        </p:nvCxnSpPr>
        <p:spPr>
          <a:xfrm flipV="1">
            <a:off x="2459761" y="3068959"/>
            <a:ext cx="1846256" cy="3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0" idx="0"/>
            <a:endCxn id="6" idx="2"/>
          </p:cNvCxnSpPr>
          <p:nvPr/>
        </p:nvCxnSpPr>
        <p:spPr>
          <a:xfrm flipH="1" flipV="1">
            <a:off x="4306017" y="3068959"/>
            <a:ext cx="2318134" cy="26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11976" y="1656628"/>
            <a:ext cx="1972124" cy="564776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900" dirty="0">
                <a:solidFill>
                  <a:schemeClr val="bg1"/>
                </a:solidFill>
              </a:rPr>
              <a:t>«interface»</a:t>
            </a:r>
          </a:p>
          <a:p>
            <a:pPr algn="ctr"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From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11975" y="2138829"/>
            <a:ext cx="1972125" cy="678745"/>
          </a:xfrm>
          <a:prstGeom prst="rect">
            <a:avLst/>
          </a:prstGeom>
          <a:ln>
            <a:solidFill>
              <a:srgbClr val="FF474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 err="1">
                <a:solidFill>
                  <a:schemeClr val="bg1"/>
                </a:solidFill>
              </a:rPr>
              <a:t>caclulSurface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effacer(g: </a:t>
            </a:r>
            <a:r>
              <a:rPr lang="fr-FR" sz="1400" dirty="0" err="1">
                <a:solidFill>
                  <a:schemeClr val="bg1"/>
                </a:solidFill>
              </a:rPr>
              <a:t>Graphics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" name="Connecteur droit avec flèche 19"/>
          <p:cNvCxnSpPr>
            <a:stCxn id="10" idx="0"/>
            <a:endCxn id="18" idx="2"/>
          </p:cNvCxnSpPr>
          <p:nvPr/>
        </p:nvCxnSpPr>
        <p:spPr>
          <a:xfrm flipV="1">
            <a:off x="6624151" y="2817574"/>
            <a:ext cx="1073887" cy="52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5616624" cy="86409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Présentation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5256584" cy="86409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Présentation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85862" y="1761862"/>
            <a:ext cx="8229600" cy="4544966"/>
          </a:xfrm>
          <a:prstGeom prst="rect">
            <a:avLst/>
          </a:prstGeom>
        </p:spPr>
        <p:txBody>
          <a:bodyPr/>
          <a:lstStyle/>
          <a:p>
            <a:endParaRPr lang="fr-FR" dirty="0">
              <a:solidFill>
                <a:schemeClr val="bg1"/>
              </a:solidFill>
              <a:latin typeface="Arial" charset="0"/>
            </a:endParaRPr>
          </a:p>
          <a:p>
            <a:r>
              <a:rPr lang="fr-FR" dirty="0">
                <a:solidFill>
                  <a:schemeClr val="bg1"/>
                </a:solidFill>
              </a:rPr>
              <a:t>Pour traduire la relation d’implémentation, on écrit explicitement le mot clé </a:t>
            </a:r>
            <a:r>
              <a:rPr lang="fr-FR" b="1" dirty="0" err="1">
                <a:solidFill>
                  <a:schemeClr val="bg1"/>
                </a:solidFill>
              </a:rPr>
              <a:t>implements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suivi du nom de l'interface implémentée</a:t>
            </a:r>
          </a:p>
          <a:p>
            <a:endParaRPr lang="fr-FR" dirty="0">
              <a:solidFill>
                <a:schemeClr val="bg1"/>
              </a:solidFill>
              <a:latin typeface="Arial" charset="0"/>
            </a:endParaRPr>
          </a:p>
          <a:p>
            <a:r>
              <a:rPr lang="fr-FR" dirty="0">
                <a:solidFill>
                  <a:schemeClr val="bg1"/>
                </a:solidFill>
              </a:rPr>
              <a:t>une classe concrète elle doit fournir une implémentation à chacune des méthodes abstraites définies dans l'interface (qui doivent être déclarées publiques)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973333" y="4263623"/>
            <a:ext cx="7054658" cy="2447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solidFill>
                  <a:schemeClr val="bg1"/>
                </a:solidFill>
              </a:rPr>
              <a:t>class </a:t>
            </a:r>
            <a:r>
              <a:rPr lang="fr-FR" sz="1600" dirty="0" err="1">
                <a:solidFill>
                  <a:schemeClr val="bg1"/>
                </a:solidFill>
              </a:rPr>
              <a:t>RectangleDessinable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extends</a:t>
            </a:r>
            <a:r>
              <a:rPr lang="fr-FR" sz="1600" dirty="0">
                <a:solidFill>
                  <a:schemeClr val="bg1"/>
                </a:solidFill>
              </a:rPr>
              <a:t> Rectangle </a:t>
            </a:r>
            <a:r>
              <a:rPr lang="fr-FR" sz="1600" b="1" dirty="0" err="1">
                <a:solidFill>
                  <a:schemeClr val="bg1"/>
                </a:solidFill>
              </a:rPr>
              <a:t>implements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b="1" dirty="0" err="1">
                <a:solidFill>
                  <a:schemeClr val="bg1"/>
                </a:solidFill>
              </a:rPr>
              <a:t>Dessinable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400" b="1" dirty="0">
                <a:solidFill>
                  <a:schemeClr val="bg1"/>
                </a:solidFill>
              </a:rPr>
              <a:t>{</a:t>
            </a:r>
          </a:p>
          <a:p>
            <a:pPr>
              <a:defRPr/>
            </a:pPr>
            <a:endParaRPr lang="fr-FR" sz="1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	public </a:t>
            </a:r>
            <a:r>
              <a:rPr lang="fr-FR" sz="1400" dirty="0" err="1">
                <a:solidFill>
                  <a:schemeClr val="bg1"/>
                </a:solidFill>
              </a:rPr>
              <a:t>void</a:t>
            </a:r>
            <a:r>
              <a:rPr lang="fr-FR" sz="1400" dirty="0">
                <a:solidFill>
                  <a:schemeClr val="bg1"/>
                </a:solidFill>
              </a:rPr>
              <a:t> dessiner(</a:t>
            </a:r>
            <a:r>
              <a:rPr lang="fr-FR" sz="1400" dirty="0" err="1">
                <a:solidFill>
                  <a:schemeClr val="bg1"/>
                </a:solidFill>
              </a:rPr>
              <a:t>Graphics</a:t>
            </a:r>
            <a:r>
              <a:rPr lang="fr-FR" sz="1400" dirty="0">
                <a:solidFill>
                  <a:schemeClr val="bg1"/>
                </a:solidFill>
              </a:rPr>
              <a:t> g){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>
                <a:solidFill>
                  <a:schemeClr val="bg1"/>
                </a:solidFill>
              </a:rPr>
              <a:t>g.drawRect</a:t>
            </a:r>
            <a:r>
              <a:rPr lang="fr-FR" sz="1400" dirty="0">
                <a:solidFill>
                  <a:schemeClr val="bg1"/>
                </a:solidFill>
              </a:rPr>
              <a:t>((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 x, 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 y, 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 largeur, 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 hauteur);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	}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	</a:t>
            </a:r>
            <a:endParaRPr lang="fr-FR" sz="1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 </a:t>
            </a:r>
            <a:endParaRPr lang="fr-FR" sz="1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</a:rPr>
              <a:t>                  public </a:t>
            </a:r>
            <a:r>
              <a:rPr lang="fr-FR" sz="1400" dirty="0" err="1">
                <a:solidFill>
                  <a:schemeClr val="bg1"/>
                </a:solidFill>
              </a:rPr>
              <a:t>void</a:t>
            </a:r>
            <a:r>
              <a:rPr lang="fr-FR" sz="1400" dirty="0">
                <a:solidFill>
                  <a:schemeClr val="bg1"/>
                </a:solidFill>
              </a:rPr>
              <a:t> effacer(Graphics g){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>
                <a:solidFill>
                  <a:schemeClr val="bg1"/>
                </a:solidFill>
              </a:rPr>
              <a:t>g.clearRect</a:t>
            </a:r>
            <a:r>
              <a:rPr lang="fr-FR" sz="1400" dirty="0">
                <a:solidFill>
                  <a:schemeClr val="bg1"/>
                </a:solidFill>
              </a:rPr>
              <a:t>((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 x, 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 y, 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)largeur, (</a:t>
            </a:r>
            <a:r>
              <a:rPr lang="fr-FR" sz="1400" dirty="0" err="1">
                <a:solidFill>
                  <a:schemeClr val="bg1"/>
                </a:solidFill>
              </a:rPr>
              <a:t>int</a:t>
            </a:r>
            <a:r>
              <a:rPr lang="fr-FR" sz="1400" dirty="0">
                <a:solidFill>
                  <a:schemeClr val="bg1"/>
                </a:solidFill>
              </a:rPr>
              <a:t>) hauteur);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	}</a:t>
            </a:r>
          </a:p>
          <a:p>
            <a:pPr>
              <a:defRPr/>
            </a:pPr>
            <a:r>
              <a:rPr lang="fr-F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712" y="4673487"/>
            <a:ext cx="5688632" cy="768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35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9712" y="5821280"/>
            <a:ext cx="5688632" cy="768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964243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Héritage d’interfaces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975513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fr-FR" sz="2100" dirty="0">
                <a:solidFill>
                  <a:schemeClr val="bg1"/>
                </a:solidFill>
              </a:rPr>
              <a:t>De la même manière qu'une classe peut avoir des sous-classes, une interface peut avoir des "sous-interfaces"</a:t>
            </a:r>
          </a:p>
          <a:p>
            <a:r>
              <a:rPr lang="fr-FR" sz="2100" dirty="0">
                <a:solidFill>
                  <a:schemeClr val="bg1"/>
                </a:solidFill>
              </a:rPr>
              <a:t>Une sous interface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hérite de toutes les méthodes abstraites et des constantes de sa « super-interface </a:t>
            </a:r>
            <a:r>
              <a:rPr lang="fr-FR" dirty="0" smtClean="0">
                <a:solidFill>
                  <a:schemeClr val="bg1"/>
                </a:solidFill>
              </a:rPr>
              <a:t>»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>
                <a:solidFill>
                  <a:schemeClr val="bg1"/>
                </a:solidFill>
              </a:rPr>
              <a:t>peut définir de nouvelles constantes et </a:t>
            </a:r>
            <a:endParaRPr lang="fr-FR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méthodes </a:t>
            </a:r>
            <a:r>
              <a:rPr lang="fr-FR" dirty="0">
                <a:solidFill>
                  <a:schemeClr val="bg1"/>
                </a:solidFill>
              </a:rPr>
              <a:t>abstraites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64" y="3501008"/>
            <a:ext cx="332463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9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5400600" cy="86409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Héritage d’interfaces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2204864"/>
            <a:ext cx="5194920" cy="1368152"/>
          </a:xfrm>
          <a:prstGeom prst="rect">
            <a:avLst/>
          </a:prstGeom>
        </p:spPr>
        <p:txBody>
          <a:bodyPr/>
          <a:lstStyle/>
          <a:p>
            <a:r>
              <a:rPr lang="fr-FR" sz="2100" dirty="0">
                <a:solidFill>
                  <a:schemeClr val="bg1"/>
                </a:solidFill>
              </a:rPr>
              <a:t>A la différence des classes, une interface peut étendre plus d'une </a:t>
            </a:r>
            <a:r>
              <a:rPr lang="fr-FR" sz="2100" dirty="0" smtClean="0">
                <a:solidFill>
                  <a:schemeClr val="bg1"/>
                </a:solidFill>
              </a:rPr>
              <a:t>interface</a:t>
            </a:r>
          </a:p>
          <a:p>
            <a:pPr marL="0" indent="0">
              <a:buNone/>
            </a:pPr>
            <a:r>
              <a:rPr lang="fr-FR" sz="2100" dirty="0" smtClean="0">
                <a:solidFill>
                  <a:schemeClr val="bg1"/>
                </a:solidFill>
              </a:rPr>
              <a:t>     </a:t>
            </a:r>
            <a:r>
              <a:rPr lang="fr-FR" sz="2100" dirty="0">
                <a:solidFill>
                  <a:schemeClr val="bg1"/>
                </a:solidFill>
              </a:rPr>
              <a:t>à la fois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96" y="1700808"/>
            <a:ext cx="3968204" cy="364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5263908"/>
            <a:ext cx="8229600" cy="19442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Les interfaces permettent de s’affranchir d ’éventuelles contraintes d’héritage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Lorsqu’on examine une classe qui implémente une ou plusieurs interfaces, on est sûr que le code d’implémentation est dans le corps de la classe.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10"/>
          <p:cNvSpPr txBox="1">
            <a:spLocks noChangeArrowheads="1"/>
          </p:cNvSpPr>
          <p:nvPr/>
        </p:nvSpPr>
        <p:spPr>
          <a:xfrm>
            <a:off x="611560" y="2239218"/>
            <a:ext cx="7992888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Redéfinition de méthodes dans les sous-classes : POLYMORPHISME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Sur-classement et substitution.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transtypage (conversion de type ou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anglais) 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et méthode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6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23528" y="1439614"/>
            <a:ext cx="8640960" cy="495801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N’importe quel objet en Java qui peut passer d’une relation « est un » peut être considéré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est le fait qu’une même 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écriture peut correspondre à différents appels de méthodes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92888" cy="100811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fr-FR" dirty="0" smtClean="0"/>
              <a:t>Polymorphisme: Définition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51263"/>
            <a:ext cx="8229600" cy="1706335"/>
          </a:xfrm>
          <a:prstGeom prst="rect">
            <a:avLst/>
          </a:prstGeom>
        </p:spPr>
        <p:txBody>
          <a:bodyPr/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est le fait de référencer une classe </a:t>
            </a:r>
            <a:r>
              <a:rPr lang="fr-F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avec un référence déclaré de type une classe </a:t>
            </a:r>
            <a:r>
              <a:rPr lang="fr-F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mère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57735" y="2793504"/>
            <a:ext cx="1523730" cy="1336465"/>
            <a:chOff x="9056914" y="3363681"/>
            <a:chExt cx="1338943" cy="1262748"/>
          </a:xfrm>
        </p:grpSpPr>
        <p:sp>
          <p:nvSpPr>
            <p:cNvPr id="4" name="Rectangle 3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7735" y="4750893"/>
            <a:ext cx="1523730" cy="1336465"/>
            <a:chOff x="9056914" y="3363681"/>
            <a:chExt cx="1338943" cy="1262748"/>
          </a:xfrm>
        </p:grpSpPr>
        <p:sp>
          <p:nvSpPr>
            <p:cNvPr id="8" name="Rectangle 7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7519600" y="4129969"/>
            <a:ext cx="0" cy="620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14780" y="3881584"/>
            <a:ext cx="35990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00" dirty="0">
                <a:solidFill>
                  <a:schemeClr val="bg1"/>
                </a:solidFill>
              </a:rPr>
              <a:t>Animal </a:t>
            </a:r>
            <a:r>
              <a:rPr lang="fr-FR" sz="2100" dirty="0" err="1">
                <a:solidFill>
                  <a:schemeClr val="bg1"/>
                </a:solidFill>
              </a:rPr>
              <a:t>myDog</a:t>
            </a:r>
            <a:r>
              <a:rPr lang="fr-FR" sz="2100" dirty="0">
                <a:solidFill>
                  <a:schemeClr val="bg1"/>
                </a:solidFill>
              </a:rPr>
              <a:t> = new Dog();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31357" y="4327072"/>
            <a:ext cx="364603" cy="2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4665889"/>
            <a:ext cx="2409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Référence déclaré en</a:t>
            </a:r>
          </a:p>
          <a:p>
            <a:r>
              <a:rPr lang="fr-FR" sz="1600" dirty="0"/>
              <a:t>tant qu’Animal().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34927" y="4311024"/>
            <a:ext cx="416688" cy="3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1396" y="4750893"/>
            <a:ext cx="211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Objet crée en </a:t>
            </a:r>
          </a:p>
          <a:p>
            <a:r>
              <a:rPr lang="fr-FR" dirty="0"/>
              <a:t>tant que Dog().</a:t>
            </a:r>
          </a:p>
        </p:txBody>
      </p:sp>
      <p:sp>
        <p:nvSpPr>
          <p:cNvPr id="19" name="Titre 9"/>
          <p:cNvSpPr txBox="1">
            <a:spLocks/>
          </p:cNvSpPr>
          <p:nvPr/>
        </p:nvSpPr>
        <p:spPr>
          <a:xfrm>
            <a:off x="467544" y="332656"/>
            <a:ext cx="7992888" cy="100811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Polymorphisme: Définition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7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926"/>
            <a:ext cx="8229600" cy="85725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Exemple </a:t>
            </a:r>
            <a:r>
              <a:rPr lang="fr-FR" dirty="0" smtClean="0"/>
              <a:t> </a:t>
            </a:r>
            <a:r>
              <a:rPr lang="fr-FR" dirty="0"/>
              <a:t>: Tableau Polymorphique (</a:t>
            </a:r>
            <a:r>
              <a:rPr lang="fr-FR" dirty="0" smtClean="0"/>
              <a:t>1/3)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7232" y="1697013"/>
            <a:ext cx="8229600" cy="12409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le polymorphisme : le type de la référence peut être la classe mère de l’objet instancié.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tableau polymorphique.</a:t>
            </a:r>
          </a:p>
          <a:p>
            <a:pPr marL="342900" lvl="1" indent="0">
              <a:buNone/>
            </a:pP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932" y="2998584"/>
            <a:ext cx="5409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Soit :  Animal [ ]  </a:t>
            </a:r>
            <a:r>
              <a:rPr lang="fr-FR" sz="2000" b="1" dirty="0" err="1">
                <a:solidFill>
                  <a:schemeClr val="bg1"/>
                </a:solidFill>
              </a:rPr>
              <a:t>animals</a:t>
            </a:r>
            <a:r>
              <a:rPr lang="fr-FR" sz="2000" b="1" dirty="0">
                <a:solidFill>
                  <a:schemeClr val="bg1"/>
                </a:solidFill>
              </a:rPr>
              <a:t> = new Animal [3];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92685" y="2913664"/>
            <a:ext cx="1004207" cy="947061"/>
            <a:chOff x="9056914" y="3363681"/>
            <a:chExt cx="1338943" cy="1262748"/>
          </a:xfrm>
        </p:grpSpPr>
        <p:sp>
          <p:nvSpPr>
            <p:cNvPr id="17" name="Rectangle 16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92685" y="4423078"/>
            <a:ext cx="1004207" cy="947061"/>
            <a:chOff x="9056914" y="3363681"/>
            <a:chExt cx="1338943" cy="1262748"/>
          </a:xfrm>
        </p:grpSpPr>
        <p:sp>
          <p:nvSpPr>
            <p:cNvPr id="20" name="Rectangle 19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2724" y="4423078"/>
            <a:ext cx="1004207" cy="947061"/>
            <a:chOff x="9056914" y="3363681"/>
            <a:chExt cx="1338943" cy="1262748"/>
          </a:xfrm>
        </p:grpSpPr>
        <p:sp>
          <p:nvSpPr>
            <p:cNvPr id="23" name="Rectangle 22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2647" y="4423078"/>
            <a:ext cx="1004207" cy="947061"/>
            <a:chOff x="9056914" y="3363681"/>
            <a:chExt cx="1338943" cy="1262748"/>
          </a:xfrm>
        </p:grpSpPr>
        <p:sp>
          <p:nvSpPr>
            <p:cNvPr id="26" name="Rectangle 25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Wolf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H="1" flipV="1">
            <a:off x="6204827" y="4156035"/>
            <a:ext cx="2179923" cy="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</p:cNvCxnSpPr>
          <p:nvPr/>
        </p:nvCxnSpPr>
        <p:spPr>
          <a:xfrm flipH="1" flipV="1">
            <a:off x="6204827" y="4156035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289595" y="4165646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374362" y="4165647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2"/>
          </p:cNvCxnSpPr>
          <p:nvPr/>
        </p:nvCxnSpPr>
        <p:spPr>
          <a:xfrm flipV="1">
            <a:off x="7289594" y="3860725"/>
            <a:ext cx="5195" cy="29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680" y="3372821"/>
            <a:ext cx="652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bg1"/>
                </a:solidFill>
              </a:rPr>
              <a:t>Déclarer </a:t>
            </a:r>
            <a:r>
              <a:rPr lang="fr-FR" dirty="0">
                <a:solidFill>
                  <a:schemeClr val="bg1"/>
                </a:solidFill>
              </a:rPr>
              <a:t>un tableau de type Animal.</a:t>
            </a:r>
          </a:p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bg1"/>
                </a:solidFill>
              </a:rPr>
              <a:t>Un </a:t>
            </a:r>
            <a:r>
              <a:rPr lang="fr-FR" dirty="0">
                <a:solidFill>
                  <a:schemeClr val="bg1"/>
                </a:solidFill>
              </a:rPr>
              <a:t>tableau qui contiendra des </a:t>
            </a:r>
            <a:r>
              <a:rPr lang="fr-FR" dirty="0" smtClean="0">
                <a:solidFill>
                  <a:schemeClr val="bg1"/>
                </a:solidFill>
              </a:rPr>
              <a:t>objets </a:t>
            </a:r>
          </a:p>
          <a:p>
            <a:pPr algn="just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  de </a:t>
            </a:r>
            <a:r>
              <a:rPr lang="fr-FR" dirty="0">
                <a:solidFill>
                  <a:schemeClr val="bg1"/>
                </a:solidFill>
              </a:rPr>
              <a:t>type Animal. 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830932" y="4670388"/>
            <a:ext cx="2515625" cy="1569660"/>
          </a:xfrm>
          <a:prstGeom prst="rect">
            <a:avLst/>
          </a:prstGeom>
          <a:noFill/>
          <a:ln>
            <a:solidFill>
              <a:srgbClr val="FF4747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</a:rPr>
              <a:t>animals</a:t>
            </a:r>
            <a:r>
              <a:rPr lang="fr-FR" sz="1600" dirty="0">
                <a:solidFill>
                  <a:schemeClr val="bg1"/>
                </a:solidFill>
              </a:rPr>
              <a:t> [0] = new Dog();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err="1">
                <a:solidFill>
                  <a:schemeClr val="bg1"/>
                </a:solidFill>
              </a:rPr>
              <a:t>animals</a:t>
            </a:r>
            <a:r>
              <a:rPr lang="fr-FR" sz="1600" dirty="0">
                <a:solidFill>
                  <a:schemeClr val="bg1"/>
                </a:solidFill>
              </a:rPr>
              <a:t> [1] = new Cat();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err="1">
                <a:solidFill>
                  <a:schemeClr val="bg1"/>
                </a:solidFill>
              </a:rPr>
              <a:t>animals</a:t>
            </a:r>
            <a:r>
              <a:rPr lang="fr-FR" sz="1600" dirty="0">
                <a:solidFill>
                  <a:schemeClr val="bg1"/>
                </a:solidFill>
              </a:rPr>
              <a:t> [2] = new Wolf();</a:t>
            </a: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6141" y="56381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</a:rPr>
              <a:t>On peut affecter les classes « filles » de la classe </a:t>
            </a:r>
            <a:r>
              <a:rPr lang="fr-FR" b="1" dirty="0">
                <a:solidFill>
                  <a:schemeClr val="bg1"/>
                </a:solidFill>
              </a:rPr>
              <a:t>Animal</a:t>
            </a:r>
            <a:r>
              <a:rPr lang="fr-FR" dirty="0">
                <a:solidFill>
                  <a:schemeClr val="bg1"/>
                </a:solidFill>
              </a:rPr>
              <a:t> dans le tableau ( de type Animal).</a:t>
            </a:r>
          </a:p>
        </p:txBody>
      </p:sp>
    </p:spTree>
    <p:extLst>
      <p:ext uri="{BB962C8B-B14F-4D97-AF65-F5344CB8AC3E}">
        <p14:creationId xmlns:p14="http://schemas.microsoft.com/office/powerpoint/2010/main" val="33056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568952" cy="78980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Exemple </a:t>
            </a:r>
            <a:r>
              <a:rPr lang="fr-FR" dirty="0" smtClean="0"/>
              <a:t>: </a:t>
            </a:r>
            <a:r>
              <a:rPr lang="fr-FR" dirty="0"/>
              <a:t>Tableau Polymorphique (</a:t>
            </a:r>
            <a:r>
              <a:rPr lang="fr-FR" dirty="0" smtClean="0"/>
              <a:t>2/3) 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8308"/>
              </p:ext>
            </p:extLst>
          </p:nvPr>
        </p:nvGraphicFramePr>
        <p:xfrm>
          <a:off x="5080555" y="3149872"/>
          <a:ext cx="3594874" cy="1233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946"/>
                <a:gridCol w="955221"/>
                <a:gridCol w="1575707"/>
              </a:tblGrid>
              <a:tr h="123335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" y="3777046"/>
            <a:ext cx="2974776" cy="22674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83" y="3760526"/>
            <a:ext cx="2733393" cy="21429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0" y="3739814"/>
            <a:ext cx="2958698" cy="23063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5002342" cy="1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568952" cy="789806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Exemple </a:t>
            </a:r>
            <a:r>
              <a:rPr lang="fr-FR" dirty="0" smtClean="0"/>
              <a:t>: </a:t>
            </a:r>
            <a:r>
              <a:rPr lang="fr-FR" dirty="0"/>
              <a:t>Tableau Polymorphique </a:t>
            </a:r>
            <a:r>
              <a:rPr lang="fr-FR" dirty="0" smtClean="0"/>
              <a:t>(3/3) 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8308"/>
              </p:ext>
            </p:extLst>
          </p:nvPr>
        </p:nvGraphicFramePr>
        <p:xfrm>
          <a:off x="5080555" y="3149872"/>
          <a:ext cx="3594874" cy="1233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946"/>
                <a:gridCol w="955221"/>
                <a:gridCol w="1575707"/>
              </a:tblGrid>
              <a:tr h="123335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62980"/>
            <a:ext cx="4813649" cy="290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5" y="2662980"/>
            <a:ext cx="4155685" cy="29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492" y="858395"/>
            <a:ext cx="8229600" cy="85725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Exemple </a:t>
            </a:r>
            <a:r>
              <a:rPr lang="fr-FR" dirty="0" smtClean="0"/>
              <a:t>: </a:t>
            </a:r>
            <a:r>
              <a:rPr lang="fr-FR" dirty="0"/>
              <a:t>Argument Polymorphique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570" y="4359727"/>
            <a:ext cx="8000870" cy="164352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giveShot</a:t>
            </a: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de </a:t>
            </a:r>
            <a:r>
              <a:rPr lang="fr-F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peut prendre soit un objet Cat ou Dog tant que l’objet passé en paramètre est une classe fille de Animal. </a:t>
            </a:r>
          </a:p>
          <a:p>
            <a:pPr marL="214313" indent="-2143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makeNoise</a:t>
            </a:r>
            <a:r>
              <a:rPr lang="fr-F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dit être implémenté dans les classes Cat et Dog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0" y="1993467"/>
            <a:ext cx="3536043" cy="1969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28" y="1963750"/>
            <a:ext cx="3216884" cy="2396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51" y="3376706"/>
            <a:ext cx="1372360" cy="57405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1367</Words>
  <Application>Microsoft Office PowerPoint</Application>
  <PresentationFormat>Affichage à l'écran (4:3)</PresentationFormat>
  <Paragraphs>304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Comic Sans MS</vt:lpstr>
      <vt:lpstr>Courier New</vt:lpstr>
      <vt:lpstr>Segoe UI Light</vt:lpstr>
      <vt:lpstr>Tahoma</vt:lpstr>
      <vt:lpstr>Times New Roman</vt:lpstr>
      <vt:lpstr>Trebuchet MS</vt:lpstr>
      <vt:lpstr>Wingdings</vt:lpstr>
      <vt:lpstr>MetroInspired</vt:lpstr>
      <vt:lpstr>Chapitre 5 : Polymorphisme </vt:lpstr>
      <vt:lpstr>Plan</vt:lpstr>
      <vt:lpstr>Objectifs </vt:lpstr>
      <vt:lpstr>Polymorphisme: Définition </vt:lpstr>
      <vt:lpstr>Présentation PowerPoint</vt:lpstr>
      <vt:lpstr>Exemple  : Tableau Polymorphique (1/3) </vt:lpstr>
      <vt:lpstr>Exemple : Tableau Polymorphique (2/3) </vt:lpstr>
      <vt:lpstr>Exemple : Tableau Polymorphique (3/3) </vt:lpstr>
      <vt:lpstr>Exemple : Argument Polymorphique </vt:lpstr>
      <vt:lpstr>Surclassement et Substitution</vt:lpstr>
      <vt:lpstr>Surclassement et Substitution</vt:lpstr>
      <vt:lpstr>instanceof </vt:lpstr>
      <vt:lpstr>Le polymorphisme au runtime</vt:lpstr>
      <vt:lpstr>Le polymorphisme au runtime</vt:lpstr>
      <vt:lpstr>Le polymorphisme au runtime</vt:lpstr>
      <vt:lpstr>Quel est la méthode appelée ?</vt:lpstr>
      <vt:lpstr>UpCast : classe fille → classe mère </vt:lpstr>
      <vt:lpstr>DownCast : classe mère → classe fille </vt:lpstr>
      <vt:lpstr>Cacher une méthode static </vt:lpstr>
      <vt:lpstr>Final : classe/méthode </vt:lpstr>
      <vt:lpstr>Equals / Définition </vt:lpstr>
      <vt:lpstr>Equals / Implémentation</vt:lpstr>
      <vt:lpstr>Classes et Interfaces  </vt:lpstr>
      <vt:lpstr>Rappel sur l’héritage</vt:lpstr>
      <vt:lpstr>Interface : Présentation </vt:lpstr>
      <vt:lpstr>Interface : Présentation </vt:lpstr>
      <vt:lpstr>Interface : Présentation </vt:lpstr>
      <vt:lpstr>Héritage d’interfaces </vt:lpstr>
      <vt:lpstr>Héritage d’interfaces 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cp:lastModifiedBy>Mehdi Attia</cp:lastModifiedBy>
  <cp:revision>111</cp:revision>
  <dcterms:created xsi:type="dcterms:W3CDTF">2011-08-10T09:14:16Z</dcterms:created>
  <dcterms:modified xsi:type="dcterms:W3CDTF">2015-09-20T15:38:59Z</dcterms:modified>
</cp:coreProperties>
</file>