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340" r:id="rId2"/>
    <p:sldId id="341" r:id="rId3"/>
    <p:sldId id="342" r:id="rId4"/>
    <p:sldId id="343" r:id="rId5"/>
    <p:sldId id="344" r:id="rId6"/>
    <p:sldId id="378" r:id="rId7"/>
    <p:sldId id="379" r:id="rId8"/>
    <p:sldId id="346" r:id="rId9"/>
    <p:sldId id="381" r:id="rId10"/>
    <p:sldId id="385" r:id="rId11"/>
    <p:sldId id="349" r:id="rId12"/>
    <p:sldId id="380" r:id="rId13"/>
    <p:sldId id="382" r:id="rId14"/>
    <p:sldId id="386" r:id="rId15"/>
    <p:sldId id="383" r:id="rId16"/>
    <p:sldId id="384" r:id="rId17"/>
    <p:sldId id="387" r:id="rId18"/>
    <p:sldId id="388" r:id="rId19"/>
    <p:sldId id="389" r:id="rId20"/>
    <p:sldId id="390" r:id="rId21"/>
    <p:sldId id="391" r:id="rId22"/>
    <p:sldId id="392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itage" id="{03222BC9-50AC-5641-9A4E-56F8AF5F87C7}">
          <p14:sldIdLst>
            <p14:sldId id="340"/>
            <p14:sldId id="341"/>
            <p14:sldId id="342"/>
            <p14:sldId id="343"/>
            <p14:sldId id="344"/>
            <p14:sldId id="378"/>
            <p14:sldId id="379"/>
            <p14:sldId id="346"/>
            <p14:sldId id="381"/>
            <p14:sldId id="385"/>
            <p14:sldId id="349"/>
            <p14:sldId id="380"/>
            <p14:sldId id="382"/>
            <p14:sldId id="386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31/10/2015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9" y="3056632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06201262-3EE4-43E4-A0FD-1B35A3AF93C2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9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4F3-D759-4F44-886F-2AC22EA0B94E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1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7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C3C777-286C-4DA8-9E5D-9C2F70D377D5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7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3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C321508-4A8D-4F1B-B657-DAE82AD56348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1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7"/>
            <a:ext cx="3646967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5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52B-0B47-4349-9222-CECF359FC831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1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1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357340"/>
            <a:ext cx="3638551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357340"/>
            <a:ext cx="3651251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731-A305-4F65-805C-7B44C9C920F5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1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2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12777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472C-ECF0-4E90-ACE5-28A68E08045F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1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4"/>
            <a:ext cx="1828800" cy="365125"/>
          </a:xfrm>
        </p:spPr>
        <p:txBody>
          <a:bodyPr/>
          <a:lstStyle/>
          <a:p>
            <a:fld id="{C0D0D380-9D54-4908-BD20-A2CA41DF6441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5B43-DADD-4D36-B14E-AB1993785ED7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1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3" y="1484785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5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CE63-C735-4954-AE8C-C93264253018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1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9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00D5306-9316-4E6B-9F4D-4CBF8CB1EAAC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5" y="6386134"/>
            <a:ext cx="400051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7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7"/>
            <a:ext cx="400107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8" y="6376581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18890" y="2961358"/>
            <a:ext cx="8422407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Chapitre </a:t>
            </a:r>
            <a:r>
              <a:rPr lang="fr-FR" b="1" dirty="0" smtClean="0"/>
              <a:t>8 </a:t>
            </a:r>
            <a:r>
              <a:rPr lang="fr-FR" b="1" dirty="0" smtClean="0"/>
              <a:t>: </a:t>
            </a:r>
            <a:r>
              <a:rPr lang="es-UY" b="1" kern="0" dirty="0" err="1" smtClean="0"/>
              <a:t>Collections</a:t>
            </a: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930231" y="4645456"/>
            <a:ext cx="4427539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 smtClean="0"/>
              <a:t>Equipe JAVA</a:t>
            </a:r>
            <a:endParaRPr lang="es-ES" sz="2800" b="1" dirty="0" smtClean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8" y="2511476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618231" y="6165305"/>
            <a:ext cx="3773093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Année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universitaire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smtClean="0">
                <a:latin typeface="Segoe UI Light" pitchFamily="34" charset="0"/>
                <a:ea typeface="+mj-ea"/>
                <a:cs typeface="Calibri" pitchFamily="34" charset="0"/>
              </a:rPr>
              <a:t>2015-2016</a:t>
            </a:r>
            <a:endParaRPr lang="es-ES" sz="2000" b="1" dirty="0">
              <a:latin typeface="Segoe UI Light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1"/>
            <a:ext cx="778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6" y="217797"/>
            <a:ext cx="3310237" cy="14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/>
          </a:p>
          <a:p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Les </a:t>
            </a:r>
            <a:r>
              <a:rPr lang="fr-FR" sz="2000" dirty="0" err="1"/>
              <a:t>java.util.List</a:t>
            </a:r>
            <a:r>
              <a:rPr lang="fr-FR" sz="2000" dirty="0"/>
              <a:t> (listes) sont une suite d'éléments ordonnés accessibles par leur indice (leur place dans la liste). Les listes ne garantissent pas l'unicité des éléments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Les </a:t>
            </a:r>
            <a:r>
              <a:rPr lang="fr-FR" sz="2000" dirty="0" err="1"/>
              <a:t>java.util.Set</a:t>
            </a:r>
            <a:r>
              <a:rPr lang="fr-FR" sz="2000" dirty="0"/>
              <a:t> (ensembles) sont un groupe d'éléments </a:t>
            </a:r>
            <a:r>
              <a:rPr lang="fr-FR" sz="2000" dirty="0" smtClean="0"/>
              <a:t>uniques</a:t>
            </a:r>
          </a:p>
          <a:p>
            <a:endParaRPr lang="fr-FR" sz="2000" dirty="0"/>
          </a:p>
          <a:p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Les </a:t>
            </a:r>
            <a:r>
              <a:rPr lang="fr-FR" sz="2000" dirty="0" err="1"/>
              <a:t>java.util.Map</a:t>
            </a:r>
            <a:r>
              <a:rPr lang="fr-FR" sz="2000" dirty="0"/>
              <a:t> (associations) mémorisent une collection de couples clé-valeur. Si vous avez une clé, l'association retrouvera la valeur associée à cette clé. Les clés sont uniques, mais la même valeur peut-être associée à plusieurs clés.</a:t>
            </a:r>
          </a:p>
        </p:txBody>
      </p:sp>
    </p:spTree>
    <p:extLst>
      <p:ext uri="{BB962C8B-B14F-4D97-AF65-F5344CB8AC3E}">
        <p14:creationId xmlns:p14="http://schemas.microsoft.com/office/powerpoint/2010/main" val="42229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Collection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35496" y="1600202"/>
            <a:ext cx="10972800" cy="12112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Un </a:t>
            </a:r>
            <a:r>
              <a:rPr lang="fr-FR" sz="2800" dirty="0"/>
              <a:t>objet qui est un groupe </a:t>
            </a:r>
            <a:r>
              <a:rPr lang="fr-FR" sz="2800" dirty="0" smtClean="0"/>
              <a:t>d'objets</a:t>
            </a:r>
          </a:p>
          <a:p>
            <a:endParaRPr lang="fr-FR" sz="2800" dirty="0"/>
          </a:p>
          <a:p>
            <a:r>
              <a:rPr lang="fr-FR" sz="2800" dirty="0" smtClean="0"/>
              <a:t>Principales </a:t>
            </a:r>
            <a:r>
              <a:rPr lang="fr-FR" sz="2800" dirty="0"/>
              <a:t>méthodes </a:t>
            </a:r>
            <a:r>
              <a:rPr lang="fr-FR" sz="2800" dirty="0" smtClean="0"/>
              <a:t>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403648" y="3140968"/>
            <a:ext cx="7474424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2"/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(Object </a:t>
            </a:r>
            <a:r>
              <a:rPr lang="fr-FR" sz="2400" dirty="0" err="1"/>
              <a:t>obj</a:t>
            </a:r>
            <a:r>
              <a:rPr lang="fr-FR" sz="2400" dirty="0"/>
              <a:t>)</a:t>
            </a:r>
          </a:p>
          <a:p>
            <a:pPr lvl="2"/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contains</a:t>
            </a:r>
            <a:r>
              <a:rPr lang="fr-FR" sz="2400" dirty="0"/>
              <a:t>(Object </a:t>
            </a:r>
            <a:r>
              <a:rPr lang="fr-FR" sz="2400" dirty="0" err="1"/>
              <a:t>obj</a:t>
            </a:r>
            <a:r>
              <a:rPr lang="fr-FR" sz="2400" dirty="0"/>
              <a:t>)</a:t>
            </a:r>
          </a:p>
          <a:p>
            <a:pPr lvl="2"/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containsAll</a:t>
            </a:r>
            <a:r>
              <a:rPr lang="fr-FR" sz="2400" dirty="0"/>
              <a:t>(Collection </a:t>
            </a:r>
            <a:r>
              <a:rPr lang="fr-FR" sz="2400" dirty="0" err="1"/>
              <a:t>collection</a:t>
            </a:r>
            <a:r>
              <a:rPr lang="fr-FR" sz="2400" dirty="0"/>
              <a:t>)</a:t>
            </a:r>
          </a:p>
          <a:p>
            <a:pPr lvl="2"/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fr-FR" sz="2400" dirty="0"/>
              <a:t>size()</a:t>
            </a:r>
          </a:p>
          <a:p>
            <a:pPr lvl="2"/>
            <a:r>
              <a:rPr lang="fr-FR" sz="2400" dirty="0"/>
              <a:t>Object[] </a:t>
            </a:r>
            <a:r>
              <a:rPr lang="fr-FR" sz="2400" dirty="0" err="1"/>
              <a:t>toArray</a:t>
            </a:r>
            <a:r>
              <a:rPr lang="fr-FR" sz="2400" dirty="0"/>
              <a:t>()</a:t>
            </a:r>
          </a:p>
          <a:p>
            <a:pPr lvl="2"/>
            <a:r>
              <a:rPr lang="fr-FR" sz="2400" dirty="0"/>
              <a:t>Object[] </a:t>
            </a:r>
            <a:r>
              <a:rPr lang="fr-FR" sz="2400" dirty="0" err="1"/>
              <a:t>toArray</a:t>
            </a:r>
            <a:r>
              <a:rPr lang="fr-FR" sz="2400" dirty="0"/>
              <a:t>(Object[] tableau)</a:t>
            </a:r>
          </a:p>
        </p:txBody>
      </p:sp>
    </p:spTree>
    <p:extLst>
      <p:ext uri="{BB962C8B-B14F-4D97-AF65-F5344CB8AC3E}">
        <p14:creationId xmlns:p14="http://schemas.microsoft.com/office/powerpoint/2010/main" val="4463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55776" y="2132856"/>
            <a:ext cx="4968000" cy="2592288"/>
          </a:xfrm>
          <a:solidFill>
            <a:srgbClr val="002060"/>
          </a:solidFill>
        </p:spPr>
        <p:txBody>
          <a:bodyPr vert="horz" lIns="91440" tIns="972000" rIns="108000" bIns="45720" rtlCol="0" anchor="ctr" anchorCtr="1">
            <a:normAutofit fontScale="90000"/>
          </a:bodyPr>
          <a:lstStyle/>
          <a:p>
            <a:pPr algn="ctr"/>
            <a:r>
              <a:rPr lang="fr-FR" sz="8600" dirty="0"/>
              <a:t>List</a:t>
            </a:r>
            <a:br>
              <a:rPr lang="fr-FR" sz="8600" dirty="0"/>
            </a:br>
            <a:endParaRPr lang="fr-FR" sz="8600" dirty="0"/>
          </a:p>
        </p:txBody>
      </p:sp>
    </p:spTree>
    <p:extLst>
      <p:ext uri="{BB962C8B-B14F-4D97-AF65-F5344CB8AC3E}">
        <p14:creationId xmlns:p14="http://schemas.microsoft.com/office/powerpoint/2010/main" val="2511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179512" y="1672210"/>
            <a:ext cx="8784976" cy="34129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dirty="0"/>
              <a:t>Les objets appartenant à la catégorie List </a:t>
            </a:r>
            <a:r>
              <a:rPr lang="fr-FR" sz="2800" dirty="0" smtClean="0"/>
              <a:t>sont des </a:t>
            </a:r>
            <a:r>
              <a:rPr lang="fr-FR" sz="2800" dirty="0"/>
              <a:t>tableaux extensibles à volonté. On y trouve les objets </a:t>
            </a:r>
            <a:r>
              <a:rPr lang="fr-FR" sz="2800" dirty="0" smtClean="0"/>
              <a:t>« </a:t>
            </a:r>
            <a:r>
              <a:rPr lang="fr-FR" sz="2800" dirty="0" err="1" smtClean="0"/>
              <a:t>Vector</a:t>
            </a:r>
            <a:r>
              <a:rPr lang="fr-FR" sz="2800" dirty="0" smtClean="0"/>
              <a:t> »,  « </a:t>
            </a:r>
            <a:r>
              <a:rPr lang="fr-FR" sz="2800" dirty="0" err="1" smtClean="0"/>
              <a:t>LinkedList</a:t>
            </a:r>
            <a:r>
              <a:rPr lang="fr-FR" sz="2800" dirty="0" smtClean="0"/>
              <a:t> » </a:t>
            </a:r>
            <a:r>
              <a:rPr lang="fr-FR" sz="2800" dirty="0"/>
              <a:t>et </a:t>
            </a:r>
            <a:r>
              <a:rPr lang="fr-FR" sz="2800" dirty="0" smtClean="0"/>
              <a:t>« </a:t>
            </a:r>
            <a:r>
              <a:rPr lang="fr-FR" sz="2800" dirty="0" err="1" smtClean="0"/>
              <a:t>ArrayList</a:t>
            </a:r>
            <a:r>
              <a:rPr lang="fr-FR" sz="2800" dirty="0" smtClean="0"/>
              <a:t> ». </a:t>
            </a:r>
          </a:p>
          <a:p>
            <a:endParaRPr lang="fr-FR" sz="2800" dirty="0" smtClean="0"/>
          </a:p>
          <a:p>
            <a:r>
              <a:rPr lang="fr-FR" sz="2800" dirty="0" smtClean="0"/>
              <a:t>Vous </a:t>
            </a:r>
            <a:r>
              <a:rPr lang="fr-FR" sz="2800" dirty="0"/>
              <a:t>pouvez y insérer autant d'éléments que vous le souhaitez sans craindre de dépasser la taille de votre tableau.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1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474" y="503793"/>
            <a:ext cx="8229600" cy="85725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Classe </a:t>
            </a:r>
            <a:r>
              <a:rPr lang="fr-FR" dirty="0" err="1"/>
              <a:t>ArrayList</a:t>
            </a:r>
            <a:r>
              <a:rPr lang="fr-FR" dirty="0"/>
              <a:t>&lt;E&gt; Vs </a:t>
            </a:r>
            <a:r>
              <a:rPr lang="fr-FR" dirty="0" err="1"/>
              <a:t>vector</a:t>
            </a:r>
            <a:endParaRPr lang="fr-FR" dirty="0"/>
          </a:p>
        </p:txBody>
      </p:sp>
      <p:sp>
        <p:nvSpPr>
          <p:cNvPr id="67587" name="Espace réservé du contenu 2"/>
          <p:cNvSpPr>
            <a:spLocks noGrp="1"/>
          </p:cNvSpPr>
          <p:nvPr>
            <p:ph idx="4294967295"/>
          </p:nvPr>
        </p:nvSpPr>
        <p:spPr>
          <a:xfrm>
            <a:off x="274254" y="2308175"/>
            <a:ext cx="4114800" cy="42171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/>
              <a:t>utilise un tableau en interne pour ranger les </a:t>
            </a:r>
            <a:r>
              <a:rPr lang="fr-FR" sz="2400" dirty="0" smtClean="0"/>
              <a:t>données,</a:t>
            </a:r>
            <a:endParaRPr lang="fr-FR" sz="2400" dirty="0"/>
          </a:p>
          <a:p>
            <a:r>
              <a:rPr lang="fr-FR" sz="2400" dirty="0"/>
              <a:t>fournit un accès aux éléments par leur indice très performant et est </a:t>
            </a:r>
            <a:r>
              <a:rPr lang="fr-FR" sz="2400" dirty="0" smtClean="0"/>
              <a:t>optimisé </a:t>
            </a:r>
            <a:r>
              <a:rPr lang="fr-FR" sz="2400" dirty="0"/>
              <a:t>pour des opérations d'ajout/suppression d'éléments en fin </a:t>
            </a:r>
            <a:r>
              <a:rPr lang="fr-FR" sz="2400"/>
              <a:t>de </a:t>
            </a:r>
            <a:r>
              <a:rPr lang="fr-FR" sz="2400" smtClean="0"/>
              <a:t>liste,</a:t>
            </a:r>
            <a:endParaRPr lang="fr-FR" sz="2400" dirty="0"/>
          </a:p>
          <a:p>
            <a:r>
              <a:rPr lang="fr-FR" sz="2400" dirty="0"/>
              <a:t>Les emplacements sont repérés par des nombres entiers (à partir de 0</a:t>
            </a:r>
            <a:r>
              <a:rPr lang="fr-FR" sz="2400" dirty="0" smtClean="0"/>
              <a:t>)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0" y="2348880"/>
            <a:ext cx="4430806" cy="184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fr-FR" sz="2400" i="1" dirty="0">
                <a:latin typeface="Calibri" pitchFamily="34" charset="0"/>
                <a:cs typeface="Calibri" pitchFamily="34" charset="0"/>
              </a:rPr>
              <a:t>Synchronisé par défaut  (4x plus lent que </a:t>
            </a:r>
            <a:r>
              <a:rPr lang="fr-FR" sz="2400" i="1" dirty="0" err="1">
                <a:latin typeface="Calibri" pitchFamily="34" charset="0"/>
                <a:cs typeface="Calibri" pitchFamily="34" charset="0"/>
              </a:rPr>
              <a:t>ArrayList</a:t>
            </a:r>
            <a:r>
              <a:rPr lang="fr-FR" sz="2400" i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57175" indent="-257175" fontAlgn="base">
              <a:spcBef>
                <a:spcPct val="20000"/>
              </a:spcBef>
              <a:spcAft>
                <a:spcPct val="0"/>
              </a:spcAft>
              <a:buChar char="•"/>
            </a:pPr>
            <a:endParaRPr lang="fr-FR" sz="2400" i="1" dirty="0">
              <a:latin typeface="Calibri" pitchFamily="34" charset="0"/>
              <a:cs typeface="Calibri" pitchFamily="34" charset="0"/>
            </a:endParaRPr>
          </a:p>
          <a:p>
            <a:pPr marL="257175" indent="-257175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fr-FR" sz="2400" i="1" dirty="0">
                <a:latin typeface="Calibri" pitchFamily="34" charset="0"/>
                <a:cs typeface="Calibri" pitchFamily="34" charset="0"/>
              </a:rPr>
              <a:t> </a:t>
            </a:r>
            <a:r>
              <a:rPr lang="fr-FR" sz="2400" i="1" dirty="0" smtClean="0">
                <a:latin typeface="Calibri" pitchFamily="34" charset="0"/>
                <a:cs typeface="Calibri" pitchFamily="34" charset="0"/>
              </a:rPr>
              <a:t>est  une classe dite </a:t>
            </a:r>
            <a:r>
              <a:rPr lang="fr-FR" sz="2400" i="1" dirty="0">
                <a:latin typeface="Calibri" pitchFamily="34" charset="0"/>
                <a:cs typeface="Calibri" pitchFamily="34" charset="0"/>
              </a:rPr>
              <a:t>"thread-</a:t>
            </a:r>
            <a:r>
              <a:rPr lang="fr-FR" sz="2400" i="1" dirty="0" err="1">
                <a:latin typeface="Calibri" pitchFamily="34" charset="0"/>
                <a:cs typeface="Calibri" pitchFamily="34" charset="0"/>
              </a:rPr>
              <a:t>safe</a:t>
            </a:r>
            <a:r>
              <a:rPr lang="fr-FR" sz="2400" i="1" dirty="0">
                <a:latin typeface="Calibri" pitchFamily="34" charset="0"/>
                <a:cs typeface="Calibri" pitchFamily="34" charset="0"/>
              </a:rPr>
              <a:t>", c'est-à-dire que plusieurs processus peuvent l'utiliser en même temps sans </a:t>
            </a:r>
            <a:r>
              <a:rPr lang="fr-FR" sz="2400" i="1" dirty="0" smtClean="0">
                <a:latin typeface="Calibri" pitchFamily="34" charset="0"/>
                <a:cs typeface="Calibri" pitchFamily="34" charset="0"/>
              </a:rPr>
              <a:t>risque de perte de données.</a:t>
            </a:r>
            <a:endParaRPr lang="fr-FR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1721000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java.util.ArrayList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1716598"/>
            <a:ext cx="2060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java.util.Vector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 err="1" smtClean="0"/>
              <a:t>ArrayList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179512" y="1672210"/>
            <a:ext cx="8784976" cy="34129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dirty="0"/>
              <a:t>La classe </a:t>
            </a:r>
            <a:r>
              <a:rPr lang="fr-FR" sz="2800" dirty="0" smtClean="0"/>
              <a:t>« </a:t>
            </a:r>
            <a:r>
              <a:rPr lang="fr-FR" sz="2800" dirty="0" err="1" smtClean="0"/>
              <a:t>ArrayList</a:t>
            </a:r>
            <a:r>
              <a:rPr lang="fr-FR" sz="2800" dirty="0" smtClean="0"/>
              <a:t> » </a:t>
            </a:r>
            <a:r>
              <a:rPr lang="fr-FR" sz="2800" dirty="0"/>
              <a:t>implémente un tableau d’objets qui peut grandir ou rétrécir à la demande, ce qui débarrasse le programmeur de la gestion de la taille du tableau. 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Comme </a:t>
            </a:r>
            <a:r>
              <a:rPr lang="fr-FR" sz="2800" dirty="0"/>
              <a:t>pour un tableau on peut accéder à un élément du </a:t>
            </a:r>
            <a:r>
              <a:rPr lang="fr-FR" sz="2800" dirty="0" smtClean="0"/>
              <a:t>« </a:t>
            </a:r>
            <a:r>
              <a:rPr lang="fr-FR" sz="2800" dirty="0" err="1" smtClean="0"/>
              <a:t>ArrayList</a:t>
            </a:r>
            <a:r>
              <a:rPr lang="fr-FR" sz="2800" dirty="0" smtClean="0"/>
              <a:t> »,</a:t>
            </a:r>
            <a:r>
              <a:rPr lang="fr-FR" sz="2800" dirty="0"/>
              <a:t> par un indice.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9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 err="1" smtClean="0"/>
              <a:t>ArrayList</a:t>
            </a:r>
            <a:r>
              <a:rPr lang="fr-FR" dirty="0" smtClean="0"/>
              <a:t>(Exemple)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784976" cy="475252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import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java.util.ArrayList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;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8630" lvl="1" indent="0">
              <a:buNone/>
            </a:pP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public 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class Test {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8630" lvl="1" indent="0">
              <a:buNone/>
            </a:pP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public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static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void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main(String[]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args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) {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8630" lvl="1" indent="0">
              <a:buNone/>
            </a:pP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8630" lvl="1" indent="0">
              <a:buNone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</a:rPr>
              <a:t>ArrayList</a:t>
            </a: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al = new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ArrayList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();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868680" lvl="2" indent="0">
              <a:buNone/>
            </a:pP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</a:rPr>
              <a:t>al.add</a:t>
            </a: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(12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);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868680" lvl="2" indent="0">
              <a:buNone/>
            </a:pP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</a:rPr>
              <a:t>al.add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("Une chaîne de caractères !");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868680" lvl="2" indent="0">
              <a:buNone/>
            </a:pP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</a:rPr>
              <a:t>al.add</a:t>
            </a: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(12.20f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);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868680" lvl="2" indent="0">
              <a:buNone/>
            </a:pP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</a:rPr>
              <a:t>al.add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('d');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8630" lvl="1" indent="0">
              <a:buNone/>
            </a:pP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8630" lvl="1" indent="0">
              <a:buNone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or(</a:t>
            </a: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i = 0; i &lt;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al.size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(); i++) </a:t>
            </a: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pPr marL="468630" lvl="1" indent="0">
              <a:buNone/>
            </a:pP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System.out.println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("donnée à l'indice " + i + " = " +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al.get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(i)); </a:t>
            </a:r>
            <a:endParaRPr lang="fr-F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8630" lvl="1" indent="0">
              <a:buNone/>
            </a:pP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2088000" y="2132856"/>
            <a:ext cx="4968000" cy="259228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180000" rIns="108000" bIns="45720" rtlCol="0" anchor="ctr" anchorCtr="1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 et recherche</a:t>
            </a:r>
            <a:br>
              <a:rPr lang="fr-F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dans une LIST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738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Classe Collections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323528" y="1927373"/>
            <a:ext cx="8568952" cy="3517851"/>
          </a:xfrm>
          <a:prstGeom prst="rect">
            <a:avLst/>
          </a:prstGeom>
        </p:spPr>
        <p:txBody>
          <a:bodyPr/>
          <a:lstStyle/>
          <a:p>
            <a:r>
              <a:rPr lang="fr-FR" sz="2400" dirty="0"/>
              <a:t>Cette classe ne contient que des méthodes </a:t>
            </a:r>
            <a:r>
              <a:rPr lang="fr-FR" sz="2400" dirty="0" err="1"/>
              <a:t>static</a:t>
            </a:r>
            <a:r>
              <a:rPr lang="fr-FR" sz="2400" dirty="0"/>
              <a:t>, utilitaires pour travailler avec des collections </a:t>
            </a:r>
            <a:r>
              <a:rPr lang="fr-FR" sz="2400" dirty="0" smtClean="0"/>
              <a:t> pour effectuer des opérations de :</a:t>
            </a:r>
            <a:endParaRPr lang="fr-FR" sz="2400" dirty="0"/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trie (sur listes)</a:t>
            </a:r>
          </a:p>
          <a:p>
            <a:pPr lvl="1"/>
            <a:r>
              <a:rPr lang="fr-FR" sz="2400" dirty="0"/>
              <a:t>recherches (sur listes)</a:t>
            </a:r>
          </a:p>
          <a:p>
            <a:pPr lvl="1"/>
            <a:r>
              <a:rPr lang="fr-FR" sz="2400" dirty="0"/>
              <a:t>copies</a:t>
            </a:r>
          </a:p>
          <a:p>
            <a:pPr lvl="1"/>
            <a:r>
              <a:rPr lang="fr-FR" sz="2400" dirty="0"/>
              <a:t>minimum et maximum</a:t>
            </a:r>
          </a:p>
        </p:txBody>
      </p:sp>
    </p:spTree>
    <p:extLst>
      <p:ext uri="{BB962C8B-B14F-4D97-AF65-F5344CB8AC3E}">
        <p14:creationId xmlns:p14="http://schemas.microsoft.com/office/powerpoint/2010/main" val="2892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80170" y="1660401"/>
            <a:ext cx="9073008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 smtClean="0"/>
              <a:t>Afin de trier </a:t>
            </a:r>
            <a:r>
              <a:rPr lang="fr-FR" sz="2800" b="1" dirty="0" smtClean="0"/>
              <a:t>une </a:t>
            </a:r>
            <a:r>
              <a:rPr lang="fr-FR" sz="2800" b="1" dirty="0"/>
              <a:t>liste, </a:t>
            </a:r>
            <a:r>
              <a:rPr lang="fr-FR" sz="2800" b="1" dirty="0" smtClean="0"/>
              <a:t>:</a:t>
            </a:r>
            <a:endParaRPr lang="fr-FR" sz="2800" b="1" dirty="0"/>
          </a:p>
          <a:p>
            <a:pPr marL="0" indent="0" algn="ctr">
              <a:buNone/>
            </a:pPr>
            <a:r>
              <a:rPr lang="fr-FR" sz="2800" b="1" dirty="0" err="1"/>
              <a:t>Collections.</a:t>
            </a:r>
            <a:r>
              <a:rPr lang="fr-FR" sz="2800" b="1" dirty="0" err="1">
                <a:solidFill>
                  <a:srgbClr val="FFFF00"/>
                </a:solidFill>
              </a:rPr>
              <a:t>sort</a:t>
            </a:r>
            <a:r>
              <a:rPr lang="fr-FR" sz="2800" b="1" dirty="0"/>
              <a:t>(l</a:t>
            </a:r>
            <a:r>
              <a:rPr lang="fr-FR" sz="2800" b="1" dirty="0" smtClean="0"/>
              <a:t>);</a:t>
            </a:r>
            <a:endParaRPr lang="fr-FR" sz="2800" b="1" dirty="0"/>
          </a:p>
          <a:p>
            <a:r>
              <a:rPr lang="fr-FR" sz="2800" dirty="0" smtClean="0"/>
              <a:t>Pour que La liste soit correctement triée, </a:t>
            </a:r>
            <a:r>
              <a:rPr lang="fr-FR" sz="2800" dirty="0"/>
              <a:t>il faut que les éléments de la liste soient </a:t>
            </a:r>
            <a:r>
              <a:rPr lang="fr-FR" sz="2800" dirty="0" smtClean="0"/>
              <a:t>mutuellement </a:t>
            </a:r>
            <a:r>
              <a:rPr lang="fr-FR" sz="2800" i="1" dirty="0" smtClean="0"/>
              <a:t>comparables</a:t>
            </a:r>
          </a:p>
          <a:p>
            <a:endParaRPr lang="fr-FR" sz="2800" i="1" dirty="0"/>
          </a:p>
          <a:p>
            <a:r>
              <a:rPr lang="fr-FR" sz="2800" dirty="0"/>
              <a:t>Plus exactement, la méthode </a:t>
            </a:r>
            <a:r>
              <a:rPr lang="fr-FR" sz="2800" b="1" dirty="0">
                <a:solidFill>
                  <a:srgbClr val="FFFF00"/>
                </a:solidFill>
              </a:rPr>
              <a:t>sort</a:t>
            </a:r>
            <a:r>
              <a:rPr lang="fr-FR" sz="2800" b="1" dirty="0"/>
              <a:t>() </a:t>
            </a:r>
            <a:r>
              <a:rPr lang="fr-FR" sz="2800" dirty="0"/>
              <a:t>ne fonctionnera que si tous les éléments de la liste sont d’une classe qui </a:t>
            </a:r>
            <a:r>
              <a:rPr lang="fr-FR" sz="2800" dirty="0" smtClean="0"/>
              <a:t>implémente l’interface </a:t>
            </a:r>
            <a:r>
              <a:rPr lang="fr-FR" sz="2800" b="1" dirty="0" err="1" smtClean="0">
                <a:solidFill>
                  <a:srgbClr val="FFFF00"/>
                </a:solidFill>
              </a:rPr>
              <a:t>java.lang.Comparable</a:t>
            </a:r>
            <a:r>
              <a:rPr lang="fr-FR" sz="2800" b="1" dirty="0">
                <a:solidFill>
                  <a:srgbClr val="FFFF00"/>
                </a:solidFill>
              </a:rPr>
              <a:t>&lt;? super E&gt;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605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 fontScale="92500" lnSpcReduction="10000"/>
          </a:bodyPr>
          <a:lstStyle/>
          <a:p>
            <a:pPr fontAlgn="t"/>
            <a:endParaRPr lang="fr-FR" sz="2800" dirty="0"/>
          </a:p>
          <a:p>
            <a:r>
              <a:rPr lang="fr-FR" sz="2800" dirty="0"/>
              <a:t>Introduction </a:t>
            </a:r>
          </a:p>
          <a:p>
            <a:r>
              <a:rPr lang="fr-FR" sz="2800" dirty="0"/>
              <a:t>Classe et objet</a:t>
            </a:r>
          </a:p>
          <a:p>
            <a:r>
              <a:rPr lang="fr-FR" sz="2800" dirty="0"/>
              <a:t>Encapsulation</a:t>
            </a:r>
          </a:p>
          <a:p>
            <a:r>
              <a:rPr lang="fr-FR" sz="2800" dirty="0"/>
              <a:t>Héritage</a:t>
            </a:r>
          </a:p>
          <a:p>
            <a:pPr fontAlgn="t"/>
            <a:r>
              <a:rPr lang="fr-FR" sz="2800" dirty="0"/>
              <a:t>Polymorphisme</a:t>
            </a:r>
          </a:p>
          <a:p>
            <a:pPr fontAlgn="t"/>
            <a:r>
              <a:rPr lang="fr-FR" sz="2800" dirty="0"/>
              <a:t>Exceptions</a:t>
            </a:r>
          </a:p>
          <a:p>
            <a:r>
              <a:rPr lang="fr-FR" sz="2800" dirty="0"/>
              <a:t>Connexion Base de donnée</a:t>
            </a:r>
          </a:p>
          <a:p>
            <a:pPr fontAlgn="t"/>
            <a:r>
              <a:rPr lang="fr-FR" sz="2800" dirty="0"/>
              <a:t>Interfaces</a:t>
            </a:r>
          </a:p>
          <a:p>
            <a:pPr fontAlgn="t"/>
            <a:r>
              <a:rPr lang="fr-FR" sz="2800" dirty="0"/>
              <a:t>Lambda Expression</a:t>
            </a:r>
          </a:p>
          <a:p>
            <a:pPr fontAlgn="t"/>
            <a:r>
              <a:rPr lang="fr-FR" sz="3200" b="1" u="sng" dirty="0"/>
              <a:t>Collections</a:t>
            </a:r>
          </a:p>
          <a:p>
            <a:r>
              <a:rPr lang="fr-FR" sz="2800" dirty="0"/>
              <a:t>Stream</a:t>
            </a:r>
            <a:endParaRPr lang="fr-FR" sz="2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94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80170" y="1660401"/>
            <a:ext cx="9073008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 smtClean="0"/>
              <a:t>Il est possible d’utiliser la méthode sort de la classe Collections , dans le cas ou souhaite préciser le critère de tri à adopter, comme suit </a:t>
            </a:r>
            <a:r>
              <a:rPr lang="fr-FR" sz="2800" b="1" dirty="0" smtClean="0"/>
              <a:t>:</a:t>
            </a:r>
          </a:p>
          <a:p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85" y="3515465"/>
            <a:ext cx="9217024" cy="4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</a:t>
            </a:r>
            <a:r>
              <a:rPr lang="fr-FR" b="1" dirty="0"/>
              <a:t>Comparable&lt;T&gt;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-36512" y="1833611"/>
            <a:ext cx="9180512" cy="2472297"/>
          </a:xfrm>
          <a:prstGeom prst="rect">
            <a:avLst/>
          </a:prstGeom>
        </p:spPr>
        <p:txBody>
          <a:bodyPr/>
          <a:lstStyle/>
          <a:p>
            <a:r>
              <a:rPr lang="fr-FR" sz="2400" dirty="0"/>
              <a:t>Cette interface correspond à l’implantation d’un ordre naturel dans les instances d’une </a:t>
            </a:r>
            <a:r>
              <a:rPr lang="fr-FR" sz="2400" dirty="0" smtClean="0"/>
              <a:t>classe</a:t>
            </a:r>
          </a:p>
          <a:p>
            <a:endParaRPr lang="fr-FR" sz="2400" dirty="0"/>
          </a:p>
          <a:p>
            <a:r>
              <a:rPr lang="fr-FR" sz="2400" dirty="0" err="1"/>
              <a:t>Redéﬁnir</a:t>
            </a:r>
            <a:r>
              <a:rPr lang="fr-FR" sz="2400" dirty="0"/>
              <a:t> la méthode </a:t>
            </a:r>
          </a:p>
          <a:p>
            <a:pPr lvl="1">
              <a:buNone/>
            </a:pPr>
            <a:r>
              <a:rPr lang="fr-FR" sz="2400" b="1" dirty="0"/>
              <a:t>public </a:t>
            </a:r>
            <a:r>
              <a:rPr lang="fr-FR" sz="2400" b="1" dirty="0" err="1"/>
              <a:t>int</a:t>
            </a:r>
            <a:r>
              <a:rPr lang="fr-FR" sz="2400" b="1" dirty="0"/>
              <a:t> </a:t>
            </a:r>
            <a:r>
              <a:rPr lang="fr-FR" sz="2400" b="1" dirty="0" err="1"/>
              <a:t>compareTo</a:t>
            </a:r>
            <a:r>
              <a:rPr lang="fr-FR" sz="2400" b="1" dirty="0"/>
              <a:t> (Object o) avec</a:t>
            </a:r>
          </a:p>
          <a:p>
            <a:pPr lvl="1"/>
            <a:endParaRPr lang="fr-FR" sz="2400" b="1" dirty="0"/>
          </a:p>
          <a:p>
            <a:endParaRPr lang="fr-FR" sz="1600" dirty="0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251520" y="4381764"/>
            <a:ext cx="8712968" cy="156751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r-FR" sz="2400" dirty="0" err="1">
                <a:solidFill>
                  <a:schemeClr val="bg1"/>
                </a:solidFill>
              </a:rPr>
              <a:t>a.compareTo</a:t>
            </a:r>
            <a:r>
              <a:rPr lang="fr-FR" sz="2400" dirty="0">
                <a:solidFill>
                  <a:schemeClr val="bg1"/>
                </a:solidFill>
              </a:rPr>
              <a:t> (b) == 0 si </a:t>
            </a:r>
            <a:r>
              <a:rPr lang="fr-FR" sz="2400" dirty="0" err="1">
                <a:solidFill>
                  <a:schemeClr val="bg1"/>
                </a:solidFill>
              </a:rPr>
              <a:t>a.equals</a:t>
            </a:r>
            <a:r>
              <a:rPr lang="fr-FR" sz="2400" dirty="0">
                <a:solidFill>
                  <a:schemeClr val="bg1"/>
                </a:solidFill>
              </a:rPr>
              <a:t> To(b)</a:t>
            </a:r>
          </a:p>
          <a:p>
            <a:pPr lvl="1"/>
            <a:r>
              <a:rPr lang="fr-FR" sz="2400" dirty="0" err="1">
                <a:solidFill>
                  <a:schemeClr val="bg1"/>
                </a:solidFill>
              </a:rPr>
              <a:t>a.compareTo</a:t>
            </a:r>
            <a:r>
              <a:rPr lang="fr-FR" sz="2400" dirty="0">
                <a:solidFill>
                  <a:schemeClr val="bg1"/>
                </a:solidFill>
              </a:rPr>
              <a:t> (b) &lt; 0 si a plus « petit »que b</a:t>
            </a:r>
          </a:p>
          <a:p>
            <a:pPr lvl="1"/>
            <a:r>
              <a:rPr lang="fr-FR" sz="2400" dirty="0" err="1">
                <a:solidFill>
                  <a:schemeClr val="bg1"/>
                </a:solidFill>
              </a:rPr>
              <a:t>a.compareTo</a:t>
            </a:r>
            <a:r>
              <a:rPr lang="fr-FR" sz="2400" dirty="0">
                <a:solidFill>
                  <a:schemeClr val="bg1"/>
                </a:solidFill>
              </a:rPr>
              <a:t> (b) &gt; 0 </a:t>
            </a:r>
            <a:r>
              <a:rPr lang="fr-FR" sz="2400" dirty="0"/>
              <a:t>si a plus « grand » que b</a:t>
            </a:r>
            <a:endParaRPr lang="fr-FR" sz="1800" b="1" dirty="0"/>
          </a:p>
          <a:p>
            <a:pPr>
              <a:buFont typeface="Wingdings 2" panose="05020102010507070707" pitchFamily="18" charset="2"/>
              <a:buNone/>
            </a:pPr>
            <a:endParaRPr 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0127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</a:t>
            </a:r>
            <a:r>
              <a:rPr lang="fr-FR" b="1" dirty="0" err="1"/>
              <a:t>Comparator</a:t>
            </a:r>
            <a:r>
              <a:rPr lang="fr-FR" b="1" dirty="0"/>
              <a:t>&lt;T&gt;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179512" y="1412777"/>
            <a:ext cx="8964488" cy="475252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C’est possible de trier la liste d’une autre manière, en créant classe qui implantera l’interface </a:t>
            </a:r>
            <a:r>
              <a:rPr lang="fr-FR" sz="2400" dirty="0" err="1"/>
              <a:t>java.util.Comparator</a:t>
            </a:r>
            <a:r>
              <a:rPr lang="fr-FR" sz="2400" dirty="0"/>
              <a:t>, afin de comparer deux éléments de la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Il faut implémenter cette méthode: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000" dirty="0" smtClean="0"/>
              <a:t>P</a:t>
            </a:r>
            <a:r>
              <a:rPr lang="fr-FR" sz="2400" dirty="0"/>
              <a:t>our utiliser le critère de tri qui est implémenté précédemment, il faut appeler une instance de cette classe en paramètre de la méthode sort()</a:t>
            </a:r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endParaRPr lang="fr-FR" sz="1600" dirty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539552" y="3409110"/>
            <a:ext cx="8292355" cy="167607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fr-FR" sz="2400" b="1" dirty="0" err="1">
                <a:solidFill>
                  <a:schemeClr val="bg1"/>
                </a:solidFill>
              </a:rPr>
              <a:t>int</a:t>
            </a:r>
            <a:r>
              <a:rPr lang="fr-FR" sz="2400" b="1" dirty="0">
                <a:solidFill>
                  <a:schemeClr val="bg1"/>
                </a:solidFill>
              </a:rPr>
              <a:t> compare(T o1, T </a:t>
            </a:r>
            <a:r>
              <a:rPr lang="fr-FR" sz="2400" b="1" dirty="0" smtClean="0">
                <a:solidFill>
                  <a:schemeClr val="bg1"/>
                </a:solidFill>
              </a:rPr>
              <a:t>o2) </a:t>
            </a:r>
            <a:r>
              <a:rPr lang="fr-FR" sz="2400" dirty="0" smtClean="0">
                <a:solidFill>
                  <a:schemeClr val="bg1"/>
                </a:solidFill>
              </a:rPr>
              <a:t>qui </a:t>
            </a:r>
            <a:r>
              <a:rPr lang="fr-FR" sz="2400" dirty="0">
                <a:solidFill>
                  <a:schemeClr val="bg1"/>
                </a:solidFill>
              </a:rPr>
              <a:t>doit renvoyer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un entier positif si </a:t>
            </a:r>
            <a:r>
              <a:rPr lang="fr-FR" sz="2000" b="1" dirty="0">
                <a:solidFill>
                  <a:schemeClr val="bg1"/>
                </a:solidFill>
              </a:rPr>
              <a:t>o1 est « plus grand » que o2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 0 si </a:t>
            </a:r>
            <a:r>
              <a:rPr lang="fr-FR" sz="2000" b="1" dirty="0">
                <a:solidFill>
                  <a:schemeClr val="bg1"/>
                </a:solidFill>
              </a:rPr>
              <a:t>o1 a la même valeur (au sens de </a:t>
            </a:r>
            <a:r>
              <a:rPr lang="fr-FR" sz="2000" b="1" dirty="0" err="1">
                <a:solidFill>
                  <a:schemeClr val="bg1"/>
                </a:solidFill>
              </a:rPr>
              <a:t>equals</a:t>
            </a:r>
            <a:r>
              <a:rPr lang="fr-FR" sz="2000" b="1" dirty="0">
                <a:solidFill>
                  <a:schemeClr val="bg1"/>
                </a:solidFill>
              </a:rPr>
              <a:t>) </a:t>
            </a:r>
            <a:r>
              <a:rPr lang="fr-FR" sz="2000" dirty="0">
                <a:solidFill>
                  <a:schemeClr val="bg1"/>
                </a:solidFill>
              </a:rPr>
              <a:t>que </a:t>
            </a:r>
            <a:r>
              <a:rPr lang="fr-FR" sz="2000" b="1" dirty="0">
                <a:solidFill>
                  <a:schemeClr val="bg1"/>
                </a:solidFill>
              </a:rPr>
              <a:t>o2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un entier négatif si </a:t>
            </a:r>
            <a:r>
              <a:rPr lang="fr-FR" sz="2000" b="1" dirty="0">
                <a:solidFill>
                  <a:schemeClr val="bg1"/>
                </a:solidFill>
              </a:rPr>
              <a:t>o1 est « plus petit » que o2</a:t>
            </a:r>
          </a:p>
          <a:p>
            <a:pPr>
              <a:buFont typeface="Wingdings 2" panose="05020102010507070707" pitchFamily="18" charset="2"/>
              <a:buNone/>
            </a:pPr>
            <a:endParaRPr lang="fr-F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1033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2088000" y="2132856"/>
            <a:ext cx="4968000" cy="259228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180000" rIns="108000" bIns="45720" rtlCol="0" anchor="ctr" anchorCtr="1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000" b="1" dirty="0"/>
              <a:t>SET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511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Set&lt;E&gt;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51520" y="1711350"/>
            <a:ext cx="8820472" cy="4525963"/>
          </a:xfrm>
          <a:prstGeom prst="rect">
            <a:avLst/>
          </a:prstGeom>
        </p:spPr>
        <p:txBody>
          <a:bodyPr/>
          <a:lstStyle/>
          <a:p>
            <a:r>
              <a:rPr lang="fr-FR" sz="2400" b="1" dirty="0" smtClean="0"/>
              <a:t>Set</a:t>
            </a:r>
            <a:r>
              <a:rPr lang="fr-FR" sz="2400" dirty="0"/>
              <a:t>: est </a:t>
            </a:r>
            <a:r>
              <a:rPr lang="fr-FR" sz="2400" dirty="0" smtClean="0"/>
              <a:t>un ensemble </a:t>
            </a:r>
            <a:r>
              <a:rPr lang="fr-FR" sz="2400" dirty="0"/>
              <a:t>ne contenant que des </a:t>
            </a:r>
            <a:r>
              <a:rPr lang="fr-FR" sz="2400" dirty="0" smtClean="0"/>
              <a:t>valeurs, ces </a:t>
            </a:r>
            <a:r>
              <a:rPr lang="fr-FR" sz="2400" dirty="0"/>
              <a:t>valeurs </a:t>
            </a:r>
            <a:r>
              <a:rPr lang="fr-FR" sz="2400" u="sng" dirty="0"/>
              <a:t>ne sont pas </a:t>
            </a:r>
            <a:r>
              <a:rPr lang="fr-FR" sz="2400" u="sng" dirty="0" smtClean="0"/>
              <a:t>dupliquées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Par </a:t>
            </a:r>
            <a:r>
              <a:rPr lang="fr-FR" sz="2400" dirty="0"/>
              <a:t>exemple l'ensemble A = {1,2,4,8}. Set hérite donc de </a:t>
            </a:r>
            <a:r>
              <a:rPr lang="fr-FR" sz="2400" b="1" dirty="0"/>
              <a:t>Collection</a:t>
            </a:r>
            <a:r>
              <a:rPr lang="fr-FR" sz="2400" dirty="0"/>
              <a:t>, mais n'autorise </a:t>
            </a:r>
            <a:r>
              <a:rPr lang="fr-FR" sz="2400" dirty="0" smtClean="0"/>
              <a:t>pas la </a:t>
            </a:r>
            <a:r>
              <a:rPr lang="fr-FR" sz="2400" dirty="0"/>
              <a:t>duplication. 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Un ensemble (Set) est une collection </a:t>
            </a:r>
            <a:r>
              <a:rPr lang="fr-FR" sz="2400" u="sng" dirty="0" smtClean="0"/>
              <a:t>qui n'autorise </a:t>
            </a:r>
            <a:r>
              <a:rPr lang="fr-FR" sz="2400" u="sng" dirty="0"/>
              <a:t>pas l'insertion de doublons</a:t>
            </a:r>
            <a:r>
              <a:rPr lang="fr-FR" sz="2400" u="sng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 err="1"/>
              <a:t>SortedSet</a:t>
            </a:r>
            <a:r>
              <a:rPr lang="fr-FR" sz="2400" dirty="0"/>
              <a:t> est un Set trié.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191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Set&lt;E&gt;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640960" cy="48965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800" b="1" dirty="0"/>
              <a:t>Méthodes de Set&lt;E&gt;</a:t>
            </a:r>
          </a:p>
          <a:p>
            <a:pPr lvl="1"/>
            <a:r>
              <a:rPr lang="fr-FR" sz="2400" dirty="0" smtClean="0"/>
              <a:t> </a:t>
            </a:r>
            <a:r>
              <a:rPr lang="fr-FR" sz="2000" dirty="0" smtClean="0"/>
              <a:t>sens du </a:t>
            </a:r>
            <a:r>
              <a:rPr lang="fr-FR" sz="2000" dirty="0" err="1" smtClean="0"/>
              <a:t>hashCode</a:t>
            </a:r>
            <a:r>
              <a:rPr lang="fr-FR" sz="2000" dirty="0" smtClean="0"/>
              <a:t> à l’objet passé en paramètre sera enlevé</a:t>
            </a:r>
            <a:endParaRPr lang="fr-FR" sz="2000" dirty="0"/>
          </a:p>
          <a:p>
            <a:pPr lvl="1"/>
            <a:r>
              <a:rPr lang="fr-FR" sz="2000" dirty="0" smtClean="0"/>
              <a:t>la </a:t>
            </a:r>
            <a:r>
              <a:rPr lang="fr-FR" sz="2000" dirty="0"/>
              <a:t>méthode </a:t>
            </a:r>
            <a:r>
              <a:rPr lang="fr-FR" sz="2000" dirty="0" err="1"/>
              <a:t>add</a:t>
            </a:r>
            <a:r>
              <a:rPr lang="fr-FR" sz="2000" dirty="0"/>
              <a:t> n’ajoute pas un élément si </a:t>
            </a:r>
            <a:r>
              <a:rPr lang="fr-FR" sz="2000" dirty="0" smtClean="0"/>
              <a:t>un élément </a:t>
            </a:r>
            <a:r>
              <a:rPr lang="fr-FR" sz="2000" dirty="0"/>
              <a:t>égal est déjà dans </a:t>
            </a:r>
            <a:r>
              <a:rPr lang="fr-FR" sz="2000" dirty="0" smtClean="0"/>
              <a:t>l’ensemble</a:t>
            </a:r>
          </a:p>
          <a:p>
            <a:pPr lvl="1"/>
            <a:endParaRPr lang="fr-FR" sz="2000" dirty="0"/>
          </a:p>
          <a:p>
            <a:r>
              <a:rPr lang="fr-FR" sz="2800" b="1" dirty="0"/>
              <a:t>Set</a:t>
            </a:r>
            <a:r>
              <a:rPr lang="fr-FR" sz="2800" dirty="0"/>
              <a:t> : </a:t>
            </a:r>
            <a:r>
              <a:rPr lang="fr-FR" sz="2800" b="1" i="1" dirty="0" err="1"/>
              <a:t>TreeSet</a:t>
            </a:r>
            <a:r>
              <a:rPr lang="fr-FR" sz="2800" dirty="0"/>
              <a:t> et </a:t>
            </a:r>
            <a:r>
              <a:rPr lang="fr-FR" sz="2800" b="1" i="1" dirty="0" err="1"/>
              <a:t>HashSet</a:t>
            </a:r>
            <a:r>
              <a:rPr lang="fr-FR" sz="2800" dirty="0"/>
              <a:t> </a:t>
            </a:r>
            <a:endParaRPr lang="fr-FR" sz="2800" dirty="0" smtClean="0"/>
          </a:p>
          <a:p>
            <a:pPr marL="0" indent="0">
              <a:buNone/>
            </a:pPr>
            <a:r>
              <a:rPr lang="fr-FR" sz="2400" dirty="0" smtClean="0"/>
              <a:t> Le </a:t>
            </a:r>
            <a:r>
              <a:rPr lang="fr-FR" sz="2400" dirty="0"/>
              <a:t>choix entre ces deux objets est lié à la nécessité de trier les éléments 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/>
          </a:p>
          <a:p>
            <a:pPr lvl="1"/>
            <a:r>
              <a:rPr lang="fr-FR" sz="2000" dirty="0"/>
              <a:t>les éléments d'un objet </a:t>
            </a:r>
            <a:r>
              <a:rPr lang="fr-FR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HashSet</a:t>
            </a:r>
            <a:r>
              <a:rPr lang="fr-F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000" dirty="0"/>
              <a:t>ne </a:t>
            </a:r>
            <a:r>
              <a:rPr lang="fr-F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sont pas triés</a:t>
            </a:r>
            <a:r>
              <a:rPr lang="fr-FR" sz="2000" dirty="0"/>
              <a:t> : l'insertion d'un nouvel élément est rapide </a:t>
            </a:r>
          </a:p>
          <a:p>
            <a:pPr lvl="1"/>
            <a:r>
              <a:rPr lang="fr-FR" sz="2000" dirty="0"/>
              <a:t>les éléments d'un objet </a:t>
            </a:r>
            <a:r>
              <a:rPr lang="fr-FR" sz="2000" b="1" dirty="0" err="1">
                <a:solidFill>
                  <a:schemeClr val="tx2">
                    <a:lumMod val="10000"/>
                  </a:schemeClr>
                </a:solidFill>
              </a:rPr>
              <a:t>TreeSet</a:t>
            </a:r>
            <a:r>
              <a:rPr lang="fr-FR" sz="2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fr-FR" sz="2000" dirty="0"/>
              <a:t>sont </a:t>
            </a:r>
            <a:r>
              <a:rPr lang="fr-FR" sz="2000" dirty="0">
                <a:solidFill>
                  <a:schemeClr val="tx2">
                    <a:lumMod val="10000"/>
                  </a:schemeClr>
                </a:solidFill>
              </a:rPr>
              <a:t>triés</a:t>
            </a:r>
            <a:r>
              <a:rPr lang="fr-FR" sz="2000" dirty="0"/>
              <a:t> : l'insertion d'un nouvel élément est plus long </a:t>
            </a:r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82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Interface </a:t>
            </a:r>
            <a:r>
              <a:rPr lang="fr-FR" b="1" dirty="0" err="1"/>
              <a:t>SortedSet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107504" y="1783358"/>
            <a:ext cx="8928992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/>
              <a:t>Cette interface définit une collection de </a:t>
            </a:r>
            <a:r>
              <a:rPr lang="fr-FR" sz="2800" dirty="0" smtClean="0"/>
              <a:t>type ensemble </a:t>
            </a:r>
            <a:r>
              <a:rPr lang="fr-FR" sz="2800" dirty="0"/>
              <a:t>triée par un comparateur. </a:t>
            </a:r>
            <a:endParaRPr lang="fr-FR" sz="2800" dirty="0" smtClean="0"/>
          </a:p>
          <a:p>
            <a:r>
              <a:rPr lang="fr-FR" sz="2800" dirty="0"/>
              <a:t>Elle hérite de  l'interface Set.</a:t>
            </a:r>
          </a:p>
          <a:p>
            <a:r>
              <a:rPr lang="fr-FR" sz="2800" dirty="0"/>
              <a:t> Définit les méthodes </a:t>
            </a:r>
            <a:r>
              <a:rPr lang="fr-FR" sz="2800" dirty="0" smtClean="0"/>
              <a:t>suivantes:</a:t>
            </a:r>
          </a:p>
          <a:p>
            <a:endParaRPr lang="fr-FR" sz="2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it-IT" sz="2000" dirty="0" smtClean="0"/>
              <a:t>Comparator&lt;? super E&gt; </a:t>
            </a:r>
            <a:r>
              <a:rPr lang="it-IT" sz="2000" b="1" dirty="0" smtClean="0"/>
              <a:t>comparator() : </a:t>
            </a:r>
            <a:r>
              <a:rPr lang="it-IT" sz="2000" dirty="0" smtClean="0"/>
              <a:t>Renvoie le </a:t>
            </a:r>
            <a:r>
              <a:rPr lang="fr-FR" sz="2000" dirty="0" smtClean="0"/>
              <a:t>comparateur utilisée pour définir l'ordre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E </a:t>
            </a:r>
            <a:r>
              <a:rPr lang="fr-FR" sz="2000" b="1" dirty="0" smtClean="0"/>
              <a:t>first(), last() : </a:t>
            </a:r>
            <a:r>
              <a:rPr lang="fr-FR" sz="2000" dirty="0" smtClean="0"/>
              <a:t>Renvoie le premier/dernier élément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Très peu utilisée car </a:t>
            </a:r>
            <a:r>
              <a:rPr lang="fr-FR" sz="2000" b="1" dirty="0" err="1" smtClean="0"/>
              <a:t>SortedSet</a:t>
            </a:r>
            <a:r>
              <a:rPr lang="fr-FR" sz="2000" b="1" dirty="0" smtClean="0"/>
              <a:t> </a:t>
            </a:r>
            <a:r>
              <a:rPr lang="fr-FR" sz="2000" dirty="0" smtClean="0"/>
              <a:t>ne définie pas assez de méthodes et ne possédait qu'une implémentation =&gt;  </a:t>
            </a:r>
            <a:r>
              <a:rPr lang="fr-FR" sz="2000" b="1" dirty="0" err="1" smtClean="0"/>
              <a:t>TreeSet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463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Classe </a:t>
            </a:r>
            <a:r>
              <a:rPr lang="fr-FR" b="1" dirty="0" err="1"/>
              <a:t>HashSet</a:t>
            </a:r>
            <a:r>
              <a:rPr lang="fr-FR" b="1" dirty="0"/>
              <a:t>&lt;E&gt;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251520" y="1927374"/>
            <a:ext cx="8712968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/>
              <a:t>Cette classe est un ensemble sans ordre </a:t>
            </a:r>
            <a:r>
              <a:rPr lang="fr-FR" sz="2800" dirty="0" smtClean="0"/>
              <a:t>de tri </a:t>
            </a:r>
            <a:r>
              <a:rPr lang="fr-FR" sz="2800" dirty="0"/>
              <a:t>particulier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 Les éléments sont stockés dans une </a:t>
            </a:r>
            <a:r>
              <a:rPr lang="fr-FR" sz="2800" dirty="0" smtClean="0"/>
              <a:t>table de </a:t>
            </a:r>
            <a:r>
              <a:rPr lang="fr-FR" sz="2800" dirty="0" err="1"/>
              <a:t>hashage</a:t>
            </a:r>
            <a:r>
              <a:rPr lang="fr-FR" sz="2800" dirty="0"/>
              <a:t> : cette table possède </a:t>
            </a:r>
            <a:r>
              <a:rPr lang="fr-FR" sz="2800" dirty="0" smtClean="0"/>
              <a:t>une capacité.</a:t>
            </a:r>
          </a:p>
          <a:p>
            <a:endParaRPr lang="fr-FR" sz="2800" dirty="0"/>
          </a:p>
          <a:p>
            <a:r>
              <a:rPr lang="fr-FR" sz="2800" dirty="0"/>
              <a:t> Cette classe ne vérifie l’égalité que </a:t>
            </a:r>
            <a:r>
              <a:rPr lang="fr-FR" sz="2800" dirty="0" smtClean="0"/>
              <a:t>pour les </a:t>
            </a:r>
            <a:r>
              <a:rPr lang="fr-FR" sz="2800" dirty="0"/>
              <a:t>objets qui ont le même </a:t>
            </a:r>
            <a:r>
              <a:rPr lang="fr-FR" sz="2800" i="1" dirty="0" err="1"/>
              <a:t>hashCode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226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Classe </a:t>
            </a:r>
            <a:r>
              <a:rPr lang="fr-FR" b="1" dirty="0" err="1"/>
              <a:t>HashSet</a:t>
            </a:r>
            <a:r>
              <a:rPr lang="fr-FR" b="1" dirty="0"/>
              <a:t>&lt;E&gt;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439960" y="1700809"/>
            <a:ext cx="8596536" cy="4047563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TestHashSet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("CCCCC");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("BBBBB");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("DDDDD");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("BBBBB");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("AAAAA");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4"/>
          <p:cNvSpPr txBox="1"/>
          <p:nvPr/>
        </p:nvSpPr>
        <p:spPr>
          <a:xfrm>
            <a:off x="2734055" y="5904964"/>
            <a:ext cx="588981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Resultat</a:t>
            </a:r>
            <a:r>
              <a:rPr lang="fr-FR" dirty="0" smtClean="0">
                <a:solidFill>
                  <a:schemeClr val="bg1"/>
                </a:solidFill>
              </a:rPr>
              <a:t> :  {</a:t>
            </a:r>
            <a:r>
              <a:rPr lang="fr-F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CCCCC,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BBBBB,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DDDDD,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AAAAA</a:t>
            </a:r>
            <a:r>
              <a:rPr lang="fr-F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 err="1"/>
              <a:t>TreeSet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323528" y="1711350"/>
            <a:ext cx="8712968" cy="4525963"/>
          </a:xfrm>
          <a:prstGeom prst="rect">
            <a:avLst/>
          </a:prstGeom>
        </p:spPr>
        <p:txBody>
          <a:bodyPr/>
          <a:lstStyle/>
          <a:p>
            <a:r>
              <a:rPr lang="fr-FR" sz="2400" dirty="0"/>
              <a:t> Cette classe est un arbre qui représente un ensemble </a:t>
            </a:r>
            <a:r>
              <a:rPr lang="fr-FR" sz="2400" dirty="0" smtClean="0"/>
              <a:t>trié d'éléments.</a:t>
            </a:r>
          </a:p>
          <a:p>
            <a:endParaRPr lang="fr-FR" sz="2400" dirty="0"/>
          </a:p>
          <a:p>
            <a:r>
              <a:rPr lang="fr-FR" sz="2400" dirty="0"/>
              <a:t> L'insertion d'un nouvel élément dans un objet de </a:t>
            </a:r>
            <a:r>
              <a:rPr lang="fr-FR" sz="2400" dirty="0" smtClean="0"/>
              <a:t>la classe </a:t>
            </a:r>
            <a:r>
              <a:rPr lang="fr-FR" sz="2400" dirty="0" err="1"/>
              <a:t>TreeSet</a:t>
            </a:r>
            <a:r>
              <a:rPr lang="fr-FR" sz="2400" dirty="0"/>
              <a:t> est donc plus lent mais le tri </a:t>
            </a:r>
            <a:r>
              <a:rPr lang="fr-FR" sz="2400" dirty="0" smtClean="0"/>
              <a:t>est directement </a:t>
            </a:r>
            <a:r>
              <a:rPr lang="fr-FR" sz="2400" dirty="0"/>
              <a:t>effectué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/>
              <a:t> L'ordre utilisé est celui indiqué par les objets insérés </a:t>
            </a:r>
            <a:r>
              <a:rPr lang="fr-FR" sz="2400" dirty="0" smtClean="0"/>
              <a:t>s’ils </a:t>
            </a:r>
            <a:r>
              <a:rPr lang="fr-FR" sz="2400" dirty="0"/>
              <a:t>implémentent l'interface </a:t>
            </a:r>
            <a:r>
              <a:rPr lang="fr-FR" sz="2400" b="1" dirty="0"/>
              <a:t>Comparable </a:t>
            </a:r>
            <a:r>
              <a:rPr lang="fr-FR" sz="2400" dirty="0"/>
              <a:t>pour un </a:t>
            </a:r>
            <a:r>
              <a:rPr lang="fr-FR" sz="2400" dirty="0" smtClean="0"/>
              <a:t>ordre de </a:t>
            </a:r>
            <a:r>
              <a:rPr lang="fr-FR" sz="2400" dirty="0"/>
              <a:t>tri naturel ou fournir un objet de type </a:t>
            </a:r>
            <a:r>
              <a:rPr lang="fr-FR" sz="2400" b="1" dirty="0" err="1" smtClean="0"/>
              <a:t>Comparator</a:t>
            </a:r>
            <a:r>
              <a:rPr lang="fr-FR" sz="2400" b="1" dirty="0"/>
              <a:t> </a:t>
            </a:r>
            <a:r>
              <a:rPr lang="fr-FR" sz="2400" dirty="0" smtClean="0"/>
              <a:t>au </a:t>
            </a:r>
            <a:r>
              <a:rPr lang="fr-FR" sz="2400" dirty="0"/>
              <a:t>constructeur de l'objet </a:t>
            </a:r>
            <a:r>
              <a:rPr lang="fr-FR" sz="2400" dirty="0" err="1"/>
              <a:t>TreeSet</a:t>
            </a:r>
            <a:r>
              <a:rPr lang="fr-FR" sz="2400" dirty="0"/>
              <a:t> pour définir l'ordre </a:t>
            </a:r>
            <a:r>
              <a:rPr lang="fr-FR" sz="2400" dirty="0" smtClean="0"/>
              <a:t>de tri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9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8" y="2511476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10"/>
          <p:cNvSpPr txBox="1">
            <a:spLocks noChangeArrowheads="1"/>
          </p:cNvSpPr>
          <p:nvPr/>
        </p:nvSpPr>
        <p:spPr>
          <a:xfrm>
            <a:off x="611560" y="1988841"/>
            <a:ext cx="7704856" cy="403244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800" dirty="0" smtClean="0"/>
              <a:t>Manipuler les Collections : </a:t>
            </a:r>
            <a:endParaRPr lang="fr-FR" sz="2800" dirty="0"/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fr-FR" sz="2800" dirty="0"/>
              <a:t>List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fr-FR" sz="2800" dirty="0"/>
              <a:t>Set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fr-FR" sz="2800" dirty="0" err="1"/>
              <a:t>Map</a:t>
            </a: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800" dirty="0" smtClean="0"/>
              <a:t>Utiliser la classe « Collections »</a:t>
            </a:r>
            <a:endParaRPr lang="fr-FR" sz="2800" dirty="0"/>
          </a:p>
          <a:p>
            <a:endParaRPr lang="fr-FR" sz="2000" b="1" dirty="0" smtClean="0"/>
          </a:p>
          <a:p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800" dirty="0"/>
              <a:t>Utilitaires : 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800" dirty="0"/>
              <a:t>trier une collection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800" dirty="0"/>
              <a:t>parcourir une collection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800" dirty="0"/>
              <a:t>chercher une information dans une liste triée</a:t>
            </a:r>
          </a:p>
          <a:p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6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Classe </a:t>
            </a:r>
            <a:r>
              <a:rPr lang="fr-FR" b="1" dirty="0" err="1"/>
              <a:t>TreeSet</a:t>
            </a:r>
            <a:r>
              <a:rPr lang="fr-FR" b="1" dirty="0"/>
              <a:t>&lt;E&gt;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583976" y="1600202"/>
            <a:ext cx="8020472" cy="3657599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TestHashSet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("four");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4"/>
          <p:cNvSpPr txBox="1"/>
          <p:nvPr/>
        </p:nvSpPr>
        <p:spPr>
          <a:xfrm>
            <a:off x="2677237" y="5876365"/>
            <a:ext cx="630667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[four, one, three, two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Classes Utilitaires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639342"/>
            <a:ext cx="8496944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b="1" dirty="0" smtClean="0"/>
              <a:t>Collections </a:t>
            </a:r>
            <a:r>
              <a:rPr lang="fr-FR" sz="2800" dirty="0"/>
              <a:t>(avec un </a:t>
            </a:r>
            <a:r>
              <a:rPr lang="fr-FR" sz="2800" i="1" dirty="0" smtClean="0"/>
              <a:t>s) </a:t>
            </a:r>
            <a:r>
              <a:rPr lang="fr-FR" sz="2800" dirty="0"/>
              <a:t>fournit </a:t>
            </a:r>
            <a:r>
              <a:rPr lang="fr-FR" sz="2800" i="1" dirty="0"/>
              <a:t>des </a:t>
            </a:r>
            <a:r>
              <a:rPr lang="fr-FR" sz="2800" dirty="0"/>
              <a:t>méthodes </a:t>
            </a:r>
            <a:r>
              <a:rPr lang="fr-FR" sz="2800" b="1" dirty="0" err="1"/>
              <a:t>static</a:t>
            </a:r>
            <a:r>
              <a:rPr lang="fr-FR" sz="2800" b="1" dirty="0"/>
              <a:t> </a:t>
            </a:r>
            <a:r>
              <a:rPr lang="fr-FR" sz="2800" dirty="0" smtClean="0"/>
              <a:t>pour</a:t>
            </a:r>
            <a:endParaRPr lang="fr-FR" sz="2800" dirty="0"/>
          </a:p>
          <a:p>
            <a:pPr lvl="1"/>
            <a:r>
              <a:rPr lang="fr-FR" sz="2400" dirty="0" smtClean="0"/>
              <a:t>Trier </a:t>
            </a:r>
            <a:r>
              <a:rPr lang="fr-FR" sz="2400" dirty="0"/>
              <a:t>une collection</a:t>
            </a:r>
          </a:p>
          <a:p>
            <a:pPr lvl="1"/>
            <a:r>
              <a:rPr lang="fr-FR" sz="2400" dirty="0"/>
              <a:t>F</a:t>
            </a:r>
            <a:r>
              <a:rPr lang="fr-FR" sz="2400" dirty="0" smtClean="0"/>
              <a:t>aire </a:t>
            </a:r>
            <a:r>
              <a:rPr lang="fr-FR" sz="2400" dirty="0"/>
              <a:t>des recherches rapides dans une collection </a:t>
            </a:r>
            <a:r>
              <a:rPr lang="fr-FR" sz="2400" dirty="0" smtClean="0"/>
              <a:t>triée</a:t>
            </a:r>
          </a:p>
          <a:p>
            <a:pPr lvl="1"/>
            <a:endParaRPr lang="fr-FR" sz="2400" dirty="0"/>
          </a:p>
          <a:p>
            <a:r>
              <a:rPr lang="fr-FR" sz="2800" b="1" dirty="0" err="1" smtClean="0"/>
              <a:t>Arrays</a:t>
            </a:r>
            <a:r>
              <a:rPr lang="fr-FR" sz="2800" b="1" dirty="0" smtClean="0"/>
              <a:t> </a:t>
            </a:r>
            <a:r>
              <a:rPr lang="fr-FR" sz="2800" dirty="0"/>
              <a:t>fournit des méthodes </a:t>
            </a:r>
            <a:r>
              <a:rPr lang="fr-FR" sz="2800" b="1" dirty="0" err="1"/>
              <a:t>static</a:t>
            </a:r>
            <a:r>
              <a:rPr lang="fr-FR" sz="2800" b="1" dirty="0"/>
              <a:t> </a:t>
            </a:r>
            <a:r>
              <a:rPr lang="fr-FR" sz="2800" dirty="0" smtClean="0"/>
              <a:t>pour</a:t>
            </a:r>
          </a:p>
          <a:p>
            <a:pPr lvl="1"/>
            <a:r>
              <a:rPr lang="fr-FR" sz="2000" dirty="0" smtClean="0"/>
              <a:t>Trier</a:t>
            </a:r>
            <a:endParaRPr lang="fr-FR" sz="2000" dirty="0"/>
          </a:p>
          <a:p>
            <a:pPr lvl="1"/>
            <a:r>
              <a:rPr lang="fr-FR" sz="2400" dirty="0"/>
              <a:t>F</a:t>
            </a:r>
            <a:r>
              <a:rPr lang="fr-FR" sz="2400" dirty="0" smtClean="0"/>
              <a:t>aire </a:t>
            </a:r>
            <a:r>
              <a:rPr lang="fr-FR" sz="2400" dirty="0"/>
              <a:t>des recherches rapides dans un tableau trié</a:t>
            </a:r>
          </a:p>
          <a:p>
            <a:pPr lvl="1"/>
            <a:r>
              <a:rPr lang="fr-FR" sz="2400" dirty="0"/>
              <a:t>T</a:t>
            </a:r>
            <a:r>
              <a:rPr lang="fr-FR" sz="2400" dirty="0" smtClean="0"/>
              <a:t>ransformer </a:t>
            </a:r>
            <a:r>
              <a:rPr lang="fr-FR" sz="2400" dirty="0"/>
              <a:t>un tableau en liste</a:t>
            </a:r>
          </a:p>
        </p:txBody>
      </p:sp>
    </p:spTree>
    <p:extLst>
      <p:ext uri="{BB962C8B-B14F-4D97-AF65-F5344CB8AC3E}">
        <p14:creationId xmlns:p14="http://schemas.microsoft.com/office/powerpoint/2010/main" val="12471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" y="632764"/>
            <a:ext cx="9130352" cy="57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2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2088000" y="2132856"/>
            <a:ext cx="4968000" cy="259228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180000" rIns="108000" bIns="45720" rtlCol="0" anchor="ctr" anchorCtr="1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000" dirty="0" smtClean="0"/>
              <a:t>MAP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4718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107504" y="1554887"/>
            <a:ext cx="9145016" cy="4106361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fr-FR" sz="4400" dirty="0"/>
              <a:t>L’interface </a:t>
            </a:r>
            <a:r>
              <a:rPr lang="fr-FR" sz="4400" dirty="0" err="1"/>
              <a:t>Map</a:t>
            </a:r>
            <a:r>
              <a:rPr lang="fr-FR" sz="4400" dirty="0"/>
              <a:t>&lt;K,V&gt; correspond à un groupe de couples clés-valeurs</a:t>
            </a:r>
          </a:p>
          <a:p>
            <a:endParaRPr lang="fr-FR" sz="4400" dirty="0"/>
          </a:p>
          <a:p>
            <a:r>
              <a:rPr lang="fr-FR" sz="4400" dirty="0"/>
              <a:t>La clé est unique, contrairement à la valeur qui peut être associée à plusieurs clés (Dans la </a:t>
            </a:r>
            <a:r>
              <a:rPr lang="fr-FR" sz="4400" dirty="0" err="1"/>
              <a:t>map</a:t>
            </a:r>
            <a:r>
              <a:rPr lang="fr-FR" sz="4400" dirty="0"/>
              <a:t> il ne peut pas exister 2 clés égales)</a:t>
            </a:r>
          </a:p>
          <a:p>
            <a:endParaRPr lang="fr-FR" sz="4400" dirty="0"/>
          </a:p>
          <a:p>
            <a:r>
              <a:rPr lang="fr-FR" sz="4400" dirty="0"/>
              <a:t>Les deux classes qui </a:t>
            </a:r>
            <a:r>
              <a:rPr lang="fr-FR" sz="4400" dirty="0" err="1"/>
              <a:t>Implemente</a:t>
            </a:r>
            <a:r>
              <a:rPr lang="fr-FR" sz="4400" dirty="0"/>
              <a:t> l’interface: </a:t>
            </a:r>
          </a:p>
          <a:p>
            <a:pPr lvl="1"/>
            <a:r>
              <a:rPr lang="fr-FR" sz="4400" dirty="0" err="1"/>
              <a:t>HashMap</a:t>
            </a:r>
            <a:r>
              <a:rPr lang="fr-FR" sz="4400" dirty="0"/>
              <a:t>&lt;K,V&gt;, table de hachage ; garantit un accès en temps constant</a:t>
            </a:r>
          </a:p>
          <a:p>
            <a:pPr lvl="1"/>
            <a:endParaRPr lang="fr-FR" sz="4400" dirty="0"/>
          </a:p>
          <a:p>
            <a:pPr lvl="1"/>
            <a:r>
              <a:rPr lang="fr-FR" sz="4400" dirty="0" err="1"/>
              <a:t>TreeMap</a:t>
            </a:r>
            <a:r>
              <a:rPr lang="fr-FR" sz="4400" dirty="0"/>
              <a:t>&lt;K,V&gt;, arbre ordonné suivant les valeurs des clés avec accès en log(n) ;</a:t>
            </a:r>
          </a:p>
          <a:p>
            <a:endParaRPr lang="fr-FR" sz="4400" dirty="0"/>
          </a:p>
          <a:p>
            <a:r>
              <a:rPr lang="fr-FR" sz="4400" dirty="0"/>
              <a:t>La comparaison utilise l’ordre naturel (interface Comparable&lt;K&gt;) ou une instance de </a:t>
            </a:r>
            <a:r>
              <a:rPr lang="fr-FR" sz="4400" dirty="0" err="1"/>
              <a:t>Comparator</a:t>
            </a:r>
            <a:r>
              <a:rPr lang="fr-FR" sz="4400" dirty="0"/>
              <a:t>&lt;? super K&gt;</a:t>
            </a:r>
          </a:p>
          <a:p>
            <a:endParaRPr lang="fr-FR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928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à coins arrondis 5"/>
          <p:cNvSpPr/>
          <p:nvPr/>
        </p:nvSpPr>
        <p:spPr>
          <a:xfrm>
            <a:off x="539553" y="2348881"/>
            <a:ext cx="2071689" cy="7858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&lt;&lt;interface&gt;&gt;</a:t>
            </a:r>
          </a:p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sp>
        <p:nvSpPr>
          <p:cNvPr id="8" name="Rectangle à coins arrondis 6"/>
          <p:cNvSpPr/>
          <p:nvPr/>
        </p:nvSpPr>
        <p:spPr>
          <a:xfrm>
            <a:off x="539553" y="4206256"/>
            <a:ext cx="2214563" cy="9286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&lt;&lt;interface&gt;&gt;</a:t>
            </a:r>
          </a:p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SortedMap</a:t>
            </a:r>
            <a:r>
              <a:rPr lang="fr-FR" dirty="0">
                <a:solidFill>
                  <a:schemeClr val="tx1"/>
                </a:solidFill>
              </a:rPr>
              <a:t> &lt;K, V&gt;</a:t>
            </a:r>
          </a:p>
        </p:txBody>
      </p:sp>
      <p:cxnSp>
        <p:nvCxnSpPr>
          <p:cNvPr id="9" name="Connecteur droit avec flèche 7"/>
          <p:cNvCxnSpPr>
            <a:stCxn id="8" idx="0"/>
            <a:endCxn id="6" idx="2"/>
          </p:cNvCxnSpPr>
          <p:nvPr/>
        </p:nvCxnSpPr>
        <p:spPr>
          <a:xfrm flipH="1" flipV="1">
            <a:off x="1575398" y="3134694"/>
            <a:ext cx="71437" cy="1071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8"/>
          <p:cNvSpPr/>
          <p:nvPr/>
        </p:nvSpPr>
        <p:spPr>
          <a:xfrm>
            <a:off x="5648129" y="2348880"/>
            <a:ext cx="2686683" cy="785812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&lt;&lt;</a:t>
            </a:r>
            <a:r>
              <a:rPr lang="fr-FR" dirty="0" err="1">
                <a:solidFill>
                  <a:schemeClr val="tx1"/>
                </a:solidFill>
              </a:rPr>
              <a:t>abstrract</a:t>
            </a:r>
            <a:r>
              <a:rPr lang="fr-FR" dirty="0">
                <a:solidFill>
                  <a:schemeClr val="tx1"/>
                </a:solidFill>
              </a:rPr>
              <a:t>&gt;&gt;</a:t>
            </a:r>
          </a:p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AbstractMap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cxnSp>
        <p:nvCxnSpPr>
          <p:cNvPr id="11" name="Connecteur droit avec flèche 9"/>
          <p:cNvCxnSpPr>
            <a:stCxn id="10" idx="1"/>
            <a:endCxn id="6" idx="3"/>
          </p:cNvCxnSpPr>
          <p:nvPr/>
        </p:nvCxnSpPr>
        <p:spPr>
          <a:xfrm flipH="1">
            <a:off x="2611242" y="2741787"/>
            <a:ext cx="3036887" cy="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0"/>
          <p:cNvSpPr/>
          <p:nvPr/>
        </p:nvSpPr>
        <p:spPr>
          <a:xfrm>
            <a:off x="6567119" y="4492006"/>
            <a:ext cx="2214563" cy="785813"/>
          </a:xfrm>
          <a:prstGeom prst="roundRect">
            <a:avLst/>
          </a:prstGeom>
          <a:solidFill>
            <a:srgbClr val="FF99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HashMap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sp>
        <p:nvSpPr>
          <p:cNvPr id="13" name="Rectangle à coins arrondis 11"/>
          <p:cNvSpPr/>
          <p:nvPr/>
        </p:nvSpPr>
        <p:spPr>
          <a:xfrm>
            <a:off x="4209681" y="4492006"/>
            <a:ext cx="2214563" cy="785813"/>
          </a:xfrm>
          <a:prstGeom prst="roundRect">
            <a:avLst/>
          </a:prstGeom>
          <a:solidFill>
            <a:srgbClr val="FF99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TreeMap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cxnSp>
        <p:nvCxnSpPr>
          <p:cNvPr id="14" name="Connecteur droit avec flèche 12"/>
          <p:cNvCxnSpPr/>
          <p:nvPr/>
        </p:nvCxnSpPr>
        <p:spPr>
          <a:xfrm rot="5400000" flipH="1" flipV="1">
            <a:off x="5424119" y="3849068"/>
            <a:ext cx="128746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3"/>
          <p:cNvCxnSpPr/>
          <p:nvPr/>
        </p:nvCxnSpPr>
        <p:spPr>
          <a:xfrm rot="5400000" flipH="1" flipV="1">
            <a:off x="6566326" y="3849862"/>
            <a:ext cx="12874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4"/>
          <p:cNvCxnSpPr>
            <a:stCxn id="13" idx="0"/>
          </p:cNvCxnSpPr>
          <p:nvPr/>
        </p:nvCxnSpPr>
        <p:spPr>
          <a:xfrm flipH="1" flipV="1">
            <a:off x="2754117" y="4369793"/>
            <a:ext cx="2562847" cy="12221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</a:t>
            </a:r>
            <a:r>
              <a:rPr lang="fr-FR" dirty="0" err="1"/>
              <a:t>Map</a:t>
            </a:r>
            <a:r>
              <a:rPr lang="fr-FR" dirty="0"/>
              <a:t> : les méthodes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" name="Espace réservé du contenu 2"/>
          <p:cNvSpPr>
            <a:spLocks noGrp="1"/>
          </p:cNvSpPr>
          <p:nvPr>
            <p:ph idx="4294967295"/>
          </p:nvPr>
        </p:nvSpPr>
        <p:spPr>
          <a:xfrm>
            <a:off x="5004048" y="1830762"/>
            <a:ext cx="4032448" cy="44624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fr-FR" dirty="0"/>
              <a:t>ajouter et enlever des couples clé – valeur</a:t>
            </a:r>
          </a:p>
          <a:p>
            <a:endParaRPr lang="fr-FR" dirty="0" smtClean="0"/>
          </a:p>
          <a:p>
            <a:r>
              <a:rPr lang="fr-FR" dirty="0" smtClean="0"/>
              <a:t>savoir </a:t>
            </a:r>
            <a:r>
              <a:rPr lang="fr-FR" dirty="0"/>
              <a:t>si une table contient une clé</a:t>
            </a:r>
          </a:p>
          <a:p>
            <a:r>
              <a:rPr lang="fr-FR" dirty="0" smtClean="0"/>
              <a:t>savoir </a:t>
            </a:r>
            <a:r>
              <a:rPr lang="fr-FR" dirty="0"/>
              <a:t>si une table </a:t>
            </a:r>
            <a:r>
              <a:rPr lang="fr-FR" dirty="0" smtClean="0"/>
              <a:t>contient une valeur</a:t>
            </a:r>
          </a:p>
          <a:p>
            <a:endParaRPr lang="fr-FR" dirty="0"/>
          </a:p>
          <a:p>
            <a:r>
              <a:rPr lang="fr-FR" dirty="0"/>
              <a:t>récupérer une référence à un des éléments donnant sa </a:t>
            </a:r>
            <a:r>
              <a:rPr lang="fr-FR" dirty="0" smtClean="0"/>
              <a:t>clé</a:t>
            </a:r>
          </a:p>
          <a:p>
            <a:endParaRPr lang="fr-FR" dirty="0"/>
          </a:p>
          <a:p>
            <a:r>
              <a:rPr lang="fr-FR" dirty="0"/>
              <a:t>récupérer les </a:t>
            </a:r>
            <a:r>
              <a:rPr lang="fr-FR" dirty="0" smtClean="0"/>
              <a:t>clés  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récupérer </a:t>
            </a:r>
            <a:r>
              <a:rPr lang="fr-FR" dirty="0" smtClean="0"/>
              <a:t>les valeurs </a:t>
            </a:r>
            <a:endParaRPr lang="fr-FR" dirty="0"/>
          </a:p>
          <a:p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pPr lvl="1"/>
            <a:endParaRPr lang="fr-FR" sz="2400" b="1" dirty="0" smtClean="0"/>
          </a:p>
          <a:p>
            <a:pPr lvl="1"/>
            <a:endParaRPr lang="fr-FR" sz="2400" b="1" dirty="0"/>
          </a:p>
          <a:p>
            <a:endParaRPr lang="fr-FR" sz="1600" dirty="0"/>
          </a:p>
        </p:txBody>
      </p:sp>
      <p:sp>
        <p:nvSpPr>
          <p:cNvPr id="18" name="Rectangle 3"/>
          <p:cNvSpPr txBox="1">
            <a:spLocks/>
          </p:cNvSpPr>
          <p:nvPr/>
        </p:nvSpPr>
        <p:spPr bwMode="auto">
          <a:xfrm>
            <a:off x="107504" y="1836503"/>
            <a:ext cx="4752528" cy="440872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1800" dirty="0">
                <a:solidFill>
                  <a:schemeClr val="bg1"/>
                </a:solidFill>
              </a:rPr>
              <a:t>Object put(K clé, V valeur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 err="1">
                <a:solidFill>
                  <a:schemeClr val="bg1"/>
                </a:solidFill>
              </a:rPr>
              <a:t>void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putAll</a:t>
            </a:r>
            <a:r>
              <a:rPr lang="fr-FR" sz="1800" dirty="0">
                <a:solidFill>
                  <a:schemeClr val="bg1"/>
                </a:solidFill>
              </a:rPr>
              <a:t>(</a:t>
            </a:r>
            <a:r>
              <a:rPr lang="fr-FR" sz="1800" dirty="0" err="1">
                <a:solidFill>
                  <a:schemeClr val="bg1"/>
                </a:solidFill>
              </a:rPr>
              <a:t>Map</a:t>
            </a:r>
            <a:r>
              <a:rPr lang="fr-FR" sz="1800" dirty="0">
                <a:solidFill>
                  <a:schemeClr val="bg1"/>
                </a:solidFill>
              </a:rPr>
              <a:t>&lt;? </a:t>
            </a:r>
            <a:r>
              <a:rPr lang="fr-FR" sz="1800" dirty="0" err="1">
                <a:solidFill>
                  <a:schemeClr val="bg1"/>
                </a:solidFill>
              </a:rPr>
              <a:t>extends</a:t>
            </a:r>
            <a:r>
              <a:rPr lang="fr-FR" sz="1800" dirty="0">
                <a:solidFill>
                  <a:schemeClr val="bg1"/>
                </a:solidFill>
              </a:rPr>
              <a:t> K, ? </a:t>
            </a:r>
            <a:r>
              <a:rPr lang="fr-FR" sz="1800" dirty="0" err="1">
                <a:solidFill>
                  <a:schemeClr val="bg1"/>
                </a:solidFill>
              </a:rPr>
              <a:t>extends</a:t>
            </a:r>
            <a:r>
              <a:rPr lang="fr-FR" sz="1800" dirty="0">
                <a:solidFill>
                  <a:schemeClr val="bg1"/>
                </a:solidFill>
              </a:rPr>
              <a:t> V&gt;</a:t>
            </a:r>
            <a:r>
              <a:rPr lang="fr-FR" sz="1800" dirty="0" err="1">
                <a:solidFill>
                  <a:schemeClr val="bg1"/>
                </a:solidFill>
              </a:rPr>
              <a:t>map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 err="1">
                <a:solidFill>
                  <a:schemeClr val="bg1"/>
                </a:solidFill>
              </a:rPr>
              <a:t>void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remove</a:t>
            </a:r>
            <a:r>
              <a:rPr lang="fr-FR" sz="1800" dirty="0">
                <a:solidFill>
                  <a:schemeClr val="bg1"/>
                </a:solidFill>
              </a:rPr>
              <a:t>(Object key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 err="1" smtClean="0">
                <a:solidFill>
                  <a:schemeClr val="bg1"/>
                </a:solidFill>
              </a:rPr>
              <a:t>boolean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containsKey</a:t>
            </a:r>
            <a:r>
              <a:rPr lang="fr-FR" sz="1800" dirty="0">
                <a:solidFill>
                  <a:schemeClr val="bg1"/>
                </a:solidFill>
              </a:rPr>
              <a:t>(Object clé)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boolean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containsValue</a:t>
            </a:r>
            <a:r>
              <a:rPr lang="fr-FR" sz="1800" dirty="0">
                <a:solidFill>
                  <a:schemeClr val="bg1"/>
                </a:solidFill>
              </a:rPr>
              <a:t>(Object valeur)</a:t>
            </a:r>
          </a:p>
          <a:p>
            <a:r>
              <a:rPr lang="fr-FR" sz="1800" dirty="0">
                <a:solidFill>
                  <a:schemeClr val="bg1"/>
                </a:solidFill>
              </a:rPr>
              <a:t>Set&lt;</a:t>
            </a:r>
            <a:r>
              <a:rPr lang="fr-FR" sz="1800" dirty="0" err="1">
                <a:solidFill>
                  <a:schemeClr val="bg1"/>
                </a:solidFill>
              </a:rPr>
              <a:t>Map.Entry</a:t>
            </a:r>
            <a:r>
              <a:rPr lang="fr-FR" sz="1800" dirty="0">
                <a:solidFill>
                  <a:schemeClr val="bg1"/>
                </a:solidFill>
              </a:rPr>
              <a:t>&lt;K,V&gt;&gt; </a:t>
            </a:r>
            <a:r>
              <a:rPr lang="fr-FR" sz="1800" dirty="0" err="1">
                <a:solidFill>
                  <a:schemeClr val="bg1"/>
                </a:solidFill>
              </a:rPr>
              <a:t>entrySet</a:t>
            </a:r>
            <a:r>
              <a:rPr lang="fr-FR" sz="1800" dirty="0">
                <a:solidFill>
                  <a:schemeClr val="bg1"/>
                </a:solidFill>
              </a:rPr>
              <a:t>()</a:t>
            </a:r>
          </a:p>
          <a:p>
            <a:r>
              <a:rPr lang="fr-FR" sz="1800" dirty="0">
                <a:solidFill>
                  <a:schemeClr val="bg1"/>
                </a:solidFill>
              </a:rPr>
              <a:t>V </a:t>
            </a:r>
            <a:r>
              <a:rPr lang="fr-FR" sz="1800" dirty="0" err="1">
                <a:solidFill>
                  <a:schemeClr val="bg1"/>
                </a:solidFill>
              </a:rPr>
              <a:t>get</a:t>
            </a:r>
            <a:r>
              <a:rPr lang="fr-FR" sz="1800" dirty="0">
                <a:solidFill>
                  <a:schemeClr val="bg1"/>
                </a:solidFill>
              </a:rPr>
              <a:t>(Object clé)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boolean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isEmpty</a:t>
            </a:r>
            <a:r>
              <a:rPr lang="fr-FR" sz="1800" dirty="0">
                <a:solidFill>
                  <a:schemeClr val="bg1"/>
                </a:solidFill>
              </a:rPr>
              <a:t>()</a:t>
            </a:r>
          </a:p>
          <a:p>
            <a:r>
              <a:rPr lang="fr-FR" sz="1800" dirty="0">
                <a:solidFill>
                  <a:schemeClr val="bg1"/>
                </a:solidFill>
              </a:rPr>
              <a:t>Set&lt;K&gt; </a:t>
            </a:r>
            <a:r>
              <a:rPr lang="fr-FR" sz="1800" b="1" dirty="0" err="1">
                <a:solidFill>
                  <a:schemeClr val="bg1"/>
                </a:solidFill>
              </a:rPr>
              <a:t>keySet</a:t>
            </a:r>
            <a:r>
              <a:rPr lang="fr-FR" sz="1800" dirty="0">
                <a:solidFill>
                  <a:schemeClr val="bg1"/>
                </a:solidFill>
              </a:rPr>
              <a:t>()</a:t>
            </a:r>
          </a:p>
          <a:p>
            <a:r>
              <a:rPr lang="fr-FR" sz="1800" dirty="0" err="1" smtClean="0">
                <a:solidFill>
                  <a:schemeClr val="bg1"/>
                </a:solidFill>
              </a:rPr>
              <a:t>int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size()</a:t>
            </a:r>
          </a:p>
          <a:p>
            <a:r>
              <a:rPr lang="fr-FR" sz="1800" dirty="0">
                <a:solidFill>
                  <a:schemeClr val="bg1"/>
                </a:solidFill>
              </a:rPr>
              <a:t>Collection&lt;V&gt; values()</a:t>
            </a:r>
          </a:p>
          <a:p>
            <a:pPr>
              <a:buFont typeface="Wingdings 2" panose="05020102010507070707" pitchFamily="18" charset="2"/>
              <a:buNone/>
            </a:pPr>
            <a:endParaRPr lang="fr-FR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9402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</a:t>
            </a:r>
            <a:r>
              <a:rPr lang="fr-FR" dirty="0" err="1"/>
              <a:t>Map</a:t>
            </a:r>
            <a:r>
              <a:rPr lang="fr-FR" dirty="0"/>
              <a:t> : les méthodes d’itération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181220" y="3065148"/>
            <a:ext cx="8784977" cy="113549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>
                <a:solidFill>
                  <a:schemeClr val="bg2"/>
                </a:solidFill>
              </a:rPr>
              <a:t>// </a:t>
            </a:r>
            <a:r>
              <a:rPr lang="fr-FR" sz="2400" dirty="0" err="1" smtClean="0">
                <a:solidFill>
                  <a:schemeClr val="bg2"/>
                </a:solidFill>
              </a:rPr>
              <a:t>iterer</a:t>
            </a:r>
            <a:r>
              <a:rPr lang="fr-FR" sz="2400" dirty="0" smtClean="0">
                <a:solidFill>
                  <a:schemeClr val="bg2"/>
                </a:solidFill>
              </a:rPr>
              <a:t> sur </a:t>
            </a:r>
            <a:r>
              <a:rPr lang="fr-FR" sz="2400" dirty="0">
                <a:solidFill>
                  <a:schemeClr val="bg2"/>
                </a:solidFill>
              </a:rPr>
              <a:t>les clés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for </a:t>
            </a:r>
            <a:r>
              <a:rPr lang="fr-FR" sz="2400" dirty="0" smtClean="0"/>
              <a:t>(</a:t>
            </a:r>
            <a:r>
              <a:rPr lang="fr-FR" sz="2400" dirty="0" err="1" smtClean="0"/>
              <a:t>Integer</a:t>
            </a:r>
            <a:r>
              <a:rPr lang="fr-FR" sz="2400" dirty="0" smtClean="0"/>
              <a:t> i : </a:t>
            </a:r>
            <a:r>
              <a:rPr lang="fr-FR" sz="2400" dirty="0" err="1" smtClean="0"/>
              <a:t>map.keySet</a:t>
            </a:r>
            <a:r>
              <a:rPr lang="fr-FR" sz="2400" dirty="0" smtClean="0"/>
              <a:t>)</a:t>
            </a:r>
            <a:endParaRPr lang="fr-FR" sz="24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</a:t>
            </a:r>
            <a:r>
              <a:rPr lang="fr-FR" sz="2400" dirty="0" err="1" smtClean="0"/>
              <a:t>System.out.println</a:t>
            </a:r>
            <a:r>
              <a:rPr lang="fr-FR" sz="2400" dirty="0"/>
              <a:t>("</a:t>
            </a:r>
            <a:r>
              <a:rPr lang="fr-FR" sz="2400" dirty="0" smtClean="0"/>
              <a:t>Key </a:t>
            </a:r>
            <a:r>
              <a:rPr lang="fr-FR" sz="2400" dirty="0" smtClean="0"/>
              <a:t>« +i</a:t>
            </a:r>
            <a:r>
              <a:rPr lang="fr-FR" sz="2400" dirty="0"/>
              <a:t>+ "</a:t>
            </a:r>
            <a:r>
              <a:rPr lang="fr-FR" sz="2400" dirty="0" smtClean="0"/>
              <a:t>Value</a:t>
            </a:r>
            <a:r>
              <a:rPr lang="fr-FR" sz="2400" dirty="0"/>
              <a:t>"</a:t>
            </a:r>
            <a:r>
              <a:rPr lang="fr-FR" sz="2400" dirty="0" smtClean="0"/>
              <a:t> +</a:t>
            </a:r>
            <a:r>
              <a:rPr lang="fr-FR" sz="2400" dirty="0" err="1" smtClean="0"/>
              <a:t>map.get</a:t>
            </a:r>
            <a:r>
              <a:rPr lang="fr-FR" sz="2400" dirty="0" smtClean="0"/>
              <a:t>(i));</a:t>
            </a:r>
            <a:endParaRPr lang="fr-FR" sz="24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2400" dirty="0"/>
          </a:p>
          <a:p>
            <a:pPr>
              <a:buFont typeface="Wingdings 2" panose="05020102010507070707" pitchFamily="18" charset="2"/>
              <a:buNone/>
            </a:pPr>
            <a:endParaRPr lang="fr-FR" sz="1800" kern="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79510" y="4437112"/>
            <a:ext cx="8784977" cy="1865126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>
                <a:solidFill>
                  <a:schemeClr val="bg2"/>
                </a:solidFill>
              </a:rPr>
              <a:t>// </a:t>
            </a:r>
            <a:r>
              <a:rPr lang="fr-FR" sz="2400" dirty="0" err="1">
                <a:solidFill>
                  <a:schemeClr val="bg2"/>
                </a:solidFill>
              </a:rPr>
              <a:t>iterer</a:t>
            </a:r>
            <a:r>
              <a:rPr lang="fr-FR" sz="2400" dirty="0">
                <a:solidFill>
                  <a:schemeClr val="bg2"/>
                </a:solidFill>
              </a:rPr>
              <a:t> sur la paire </a:t>
            </a:r>
            <a:r>
              <a:rPr lang="fr-FR" sz="2400" dirty="0" smtClean="0">
                <a:solidFill>
                  <a:schemeClr val="bg2"/>
                </a:solidFill>
              </a:rPr>
              <a:t>clé/valeur</a:t>
            </a:r>
            <a:endParaRPr lang="fr-FR" sz="2400" dirty="0">
              <a:solidFill>
                <a:schemeClr val="bg2"/>
              </a:solidFill>
            </a:endParaRP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 smtClean="0"/>
              <a:t>for(</a:t>
            </a:r>
            <a:r>
              <a:rPr lang="fr-FR" sz="2400" dirty="0" err="1" smtClean="0"/>
              <a:t>Map.Entry</a:t>
            </a:r>
            <a:r>
              <a:rPr lang="fr-FR" sz="2400" dirty="0" smtClean="0"/>
              <a:t>&lt;</a:t>
            </a:r>
            <a:r>
              <a:rPr lang="fr-FR" sz="2400" dirty="0" err="1" smtClean="0"/>
              <a:t>Integer</a:t>
            </a:r>
            <a:r>
              <a:rPr lang="fr-FR" sz="2400" dirty="0"/>
              <a:t>, String&gt; entry : </a:t>
            </a:r>
            <a:r>
              <a:rPr lang="fr-FR" sz="2400" dirty="0" err="1"/>
              <a:t>map.entrySet</a:t>
            </a:r>
            <a:r>
              <a:rPr lang="fr-FR" sz="2400" dirty="0"/>
              <a:t>())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</a:t>
            </a:r>
            <a:r>
              <a:rPr lang="fr-FR" sz="2400" dirty="0" smtClean="0"/>
              <a:t>{</a:t>
            </a:r>
            <a:endParaRPr lang="fr-FR" sz="24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	</a:t>
            </a:r>
            <a:r>
              <a:rPr lang="fr-FR" sz="2400" dirty="0" err="1" smtClean="0"/>
              <a:t>System.out.println</a:t>
            </a:r>
            <a:r>
              <a:rPr lang="fr-FR" sz="2400" dirty="0" smtClean="0"/>
              <a:t>(</a:t>
            </a:r>
            <a:r>
              <a:rPr lang="fr-FR" sz="2400" dirty="0" err="1" smtClean="0"/>
              <a:t>entry.getKey</a:t>
            </a:r>
            <a:r>
              <a:rPr lang="fr-FR" sz="2400" dirty="0"/>
              <a:t>());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	</a:t>
            </a:r>
            <a:r>
              <a:rPr lang="fr-FR" sz="2400" dirty="0" err="1" smtClean="0"/>
              <a:t>System.out.println</a:t>
            </a:r>
            <a:r>
              <a:rPr lang="fr-FR" sz="2400" dirty="0" smtClean="0"/>
              <a:t>(</a:t>
            </a:r>
            <a:r>
              <a:rPr lang="fr-FR" sz="2400" dirty="0" err="1" smtClean="0"/>
              <a:t>entry.getValue</a:t>
            </a:r>
            <a:r>
              <a:rPr lang="fr-FR" sz="2400" dirty="0"/>
              <a:t>());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</a:t>
            </a:r>
            <a:r>
              <a:rPr lang="fr-FR" sz="2400" dirty="0" smtClean="0"/>
              <a:t>}</a:t>
            </a:r>
            <a:endParaRPr lang="fr-FR" sz="2400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79509" y="1603888"/>
            <a:ext cx="8784977" cy="113549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 smtClean="0">
                <a:solidFill>
                  <a:schemeClr val="bg2"/>
                </a:solidFill>
              </a:rPr>
              <a:t>Soit la </a:t>
            </a:r>
            <a:r>
              <a:rPr lang="fr-FR" sz="2400" dirty="0" err="1" smtClean="0">
                <a:solidFill>
                  <a:schemeClr val="bg2"/>
                </a:solidFill>
              </a:rPr>
              <a:t>Map</a:t>
            </a:r>
            <a:r>
              <a:rPr lang="fr-FR" sz="2400" dirty="0" smtClean="0">
                <a:solidFill>
                  <a:schemeClr val="bg2"/>
                </a:solidFill>
              </a:rPr>
              <a:t> :   </a:t>
            </a:r>
            <a:r>
              <a:rPr lang="fr-FR" sz="2400" dirty="0" err="1"/>
              <a:t>Map</a:t>
            </a:r>
            <a:r>
              <a:rPr lang="fr-FR" sz="2400" dirty="0"/>
              <a:t>&lt;</a:t>
            </a:r>
            <a:r>
              <a:rPr lang="fr-FR" sz="2400" dirty="0" err="1"/>
              <a:t>Integer</a:t>
            </a:r>
            <a:r>
              <a:rPr lang="fr-FR" sz="2400" dirty="0"/>
              <a:t>, String&gt; </a:t>
            </a:r>
            <a:r>
              <a:rPr lang="fr-FR" sz="2400" dirty="0" err="1"/>
              <a:t>map</a:t>
            </a:r>
            <a:r>
              <a:rPr lang="fr-FR" sz="2400" dirty="0"/>
              <a:t>;</a:t>
            </a:r>
            <a:endParaRPr lang="fr-FR" sz="24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2400" dirty="0"/>
          </a:p>
          <a:p>
            <a:pPr>
              <a:buFont typeface="Wingdings 2" panose="05020102010507070707" pitchFamily="18" charset="2"/>
              <a:buNone/>
            </a:pPr>
            <a:endParaRPr lang="fr-FR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50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Interface </a:t>
            </a:r>
            <a:r>
              <a:rPr lang="fr-FR" dirty="0" err="1"/>
              <a:t>Map</a:t>
            </a:r>
            <a:r>
              <a:rPr lang="fr-FR" dirty="0"/>
              <a:t> : </a:t>
            </a:r>
            <a:r>
              <a:rPr lang="fr-FR" b="1" dirty="0" err="1"/>
              <a:t>Map.Entry</a:t>
            </a:r>
            <a:r>
              <a:rPr lang="fr-FR" b="1" dirty="0"/>
              <a:t>&lt;K,V&gt;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67543" y="1484785"/>
            <a:ext cx="8524241" cy="1296144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2800" dirty="0">
                <a:solidFill>
                  <a:schemeClr val="bg1"/>
                </a:solidFill>
              </a:rPr>
              <a:t>L’interface </a:t>
            </a:r>
            <a:r>
              <a:rPr lang="fr-FR" sz="2800" dirty="0" err="1">
                <a:solidFill>
                  <a:schemeClr val="bg1"/>
                </a:solidFill>
              </a:rPr>
              <a:t>Map</a:t>
            </a:r>
            <a:r>
              <a:rPr lang="fr-FR" sz="2800" dirty="0">
                <a:solidFill>
                  <a:schemeClr val="bg1"/>
                </a:solidFill>
              </a:rPr>
              <a:t> contient l’interface interne </a:t>
            </a:r>
            <a:r>
              <a:rPr lang="fr-FR" sz="2800" b="1" dirty="0">
                <a:solidFill>
                  <a:schemeClr val="bg1"/>
                </a:solidFill>
              </a:rPr>
              <a:t>public </a:t>
            </a:r>
            <a:r>
              <a:rPr lang="fr-FR" sz="2800" b="1" dirty="0" err="1">
                <a:solidFill>
                  <a:schemeClr val="bg1"/>
                </a:solidFill>
              </a:rPr>
              <a:t>Map.Entry</a:t>
            </a:r>
            <a:r>
              <a:rPr lang="fr-FR" sz="2800" b="1" dirty="0">
                <a:solidFill>
                  <a:schemeClr val="bg1"/>
                </a:solidFill>
              </a:rPr>
              <a:t>&lt;K,V&gt; </a:t>
            </a:r>
            <a:r>
              <a:rPr lang="fr-FR" sz="2800" dirty="0">
                <a:solidFill>
                  <a:schemeClr val="bg1"/>
                </a:solidFill>
              </a:rPr>
              <a:t>qui correspond à un couple </a:t>
            </a:r>
            <a:r>
              <a:rPr lang="fr-FR" sz="2800" dirty="0" smtClean="0">
                <a:solidFill>
                  <a:schemeClr val="bg1"/>
                </a:solidFill>
              </a:rPr>
              <a:t>clé-valeur</a:t>
            </a:r>
          </a:p>
          <a:p>
            <a:endParaRPr lang="fr-FR" sz="2800" dirty="0"/>
          </a:p>
          <a:p>
            <a:r>
              <a:rPr lang="fr-FR" sz="2800" dirty="0"/>
              <a:t>Cette interface contient 3 méthodes</a:t>
            </a:r>
          </a:p>
          <a:p>
            <a:endParaRPr lang="fr-FR" sz="2800" dirty="0" smtClean="0"/>
          </a:p>
          <a:p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La </a:t>
            </a:r>
            <a:r>
              <a:rPr lang="fr-FR" sz="2800" dirty="0"/>
              <a:t>méthode </a:t>
            </a:r>
            <a:r>
              <a:rPr lang="fr-FR" sz="2800" b="1" dirty="0" err="1">
                <a:solidFill>
                  <a:srgbClr val="FFFF00"/>
                </a:solidFill>
              </a:rPr>
              <a:t>entrySet</a:t>
            </a:r>
            <a:r>
              <a:rPr lang="fr-FR" sz="2800" dirty="0">
                <a:solidFill>
                  <a:srgbClr val="FFFF00"/>
                </a:solidFill>
              </a:rPr>
              <a:t>()</a:t>
            </a:r>
            <a:r>
              <a:rPr lang="fr-FR" sz="2800" dirty="0"/>
              <a:t> de </a:t>
            </a:r>
            <a:r>
              <a:rPr lang="fr-FR" sz="2800" dirty="0" err="1"/>
              <a:t>Map</a:t>
            </a:r>
            <a:r>
              <a:rPr lang="fr-FR" sz="2800" dirty="0"/>
              <a:t> renvoie un objet de type « ensemble (Set) de Entry »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2400" dirty="0"/>
          </a:p>
          <a:p>
            <a:pPr>
              <a:buFont typeface="Wingdings 2" panose="05020102010507070707" pitchFamily="18" charset="2"/>
              <a:buNone/>
            </a:pPr>
            <a:endParaRPr lang="fr-FR" sz="1800" kern="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43608" y="4077072"/>
            <a:ext cx="7272808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fr-FR" sz="2400" dirty="0"/>
              <a:t>K </a:t>
            </a:r>
            <a:r>
              <a:rPr lang="fr-FR" sz="2400" dirty="0" err="1"/>
              <a:t>getKey</a:t>
            </a:r>
            <a:r>
              <a:rPr lang="fr-FR" sz="2400" dirty="0"/>
              <a:t>()</a:t>
            </a:r>
          </a:p>
          <a:p>
            <a:pPr lvl="1"/>
            <a:r>
              <a:rPr lang="fr-FR" sz="2400" dirty="0"/>
              <a:t>V </a:t>
            </a:r>
            <a:r>
              <a:rPr lang="fr-FR" sz="2400" dirty="0" err="1"/>
              <a:t>getValue</a:t>
            </a:r>
            <a:r>
              <a:rPr lang="fr-FR" sz="2400" dirty="0"/>
              <a:t>()</a:t>
            </a:r>
          </a:p>
          <a:p>
            <a:pPr lvl="1"/>
            <a:r>
              <a:rPr lang="fr-FR" sz="2400" dirty="0"/>
              <a:t>V </a:t>
            </a:r>
            <a:r>
              <a:rPr lang="fr-FR" sz="2400" dirty="0" err="1"/>
              <a:t>setValue</a:t>
            </a:r>
            <a:r>
              <a:rPr lang="fr-FR" sz="2400" dirty="0"/>
              <a:t>(V valeur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22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fr-FR" dirty="0"/>
              <a:t>Interface </a:t>
            </a:r>
            <a:r>
              <a:rPr lang="fr-FR" dirty="0" err="1"/>
              <a:t>Map</a:t>
            </a:r>
            <a:r>
              <a:rPr lang="fr-FR" dirty="0"/>
              <a:t> : récupération des données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2453823" y="1628800"/>
            <a:ext cx="6690178" cy="11900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 smtClean="0"/>
              <a:t>Récupérer </a:t>
            </a:r>
            <a:r>
              <a:rPr lang="fr-FR" sz="2000" dirty="0"/>
              <a:t>les clés sous forme de </a:t>
            </a:r>
            <a:r>
              <a:rPr lang="fr-FR" sz="2000" b="1" dirty="0"/>
              <a:t>Set&lt;K&gt; </a:t>
            </a:r>
            <a:r>
              <a:rPr lang="fr-FR" sz="2000" dirty="0"/>
              <a:t>avec la méthode </a:t>
            </a:r>
            <a:r>
              <a:rPr lang="fr-FR" sz="2000" b="1" dirty="0" err="1" smtClean="0"/>
              <a:t>iterator</a:t>
            </a:r>
            <a:r>
              <a:rPr lang="fr-FR" sz="2000" b="1" dirty="0"/>
              <a:t>() de </a:t>
            </a:r>
            <a:r>
              <a:rPr lang="fr-FR" sz="2000" dirty="0"/>
              <a:t>l’interface Set&lt;K&gt; pour récupérer une à une les clés</a:t>
            </a:r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Récupère </a:t>
            </a:r>
            <a:r>
              <a:rPr lang="fr-FR" sz="2000" dirty="0"/>
              <a:t>les valeurs sous forme de Collection&lt;V&gt; avec la </a:t>
            </a:r>
            <a:r>
              <a:rPr lang="fr-FR" sz="2000" dirty="0" smtClean="0"/>
              <a:t>méthode </a:t>
            </a:r>
            <a:r>
              <a:rPr lang="fr-FR" sz="2000" dirty="0" err="1" smtClean="0"/>
              <a:t>iterator</a:t>
            </a:r>
            <a:r>
              <a:rPr lang="fr-FR" sz="2000" dirty="0"/>
              <a:t>() de l’interface Collection&lt;V&gt; pour récupérer un à un les </a:t>
            </a:r>
            <a:r>
              <a:rPr lang="fr-FR" sz="2000" dirty="0" smtClean="0"/>
              <a:t>éléments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Récupère </a:t>
            </a:r>
            <a:r>
              <a:rPr lang="fr-FR" sz="2000" dirty="0"/>
              <a:t>les entrées </a:t>
            </a:r>
            <a:r>
              <a:rPr lang="fr-FR" sz="2000" dirty="0" smtClean="0"/>
              <a:t>(clé-valeur</a:t>
            </a:r>
            <a:r>
              <a:rPr lang="fr-FR" sz="2000" dirty="0"/>
              <a:t>) sous forme de </a:t>
            </a:r>
            <a:r>
              <a:rPr lang="fr-FR" sz="2000" b="1" dirty="0"/>
              <a:t>Set&lt;Entry&lt;K,V&gt;&gt; </a:t>
            </a:r>
            <a:r>
              <a:rPr lang="fr-FR" sz="2000" dirty="0"/>
              <a:t>avec </a:t>
            </a:r>
            <a:r>
              <a:rPr lang="fr-FR" sz="2000" dirty="0" smtClean="0"/>
              <a:t>la </a:t>
            </a:r>
            <a:r>
              <a:rPr lang="fr-FR" sz="2000" dirty="0"/>
              <a:t>méthode </a:t>
            </a:r>
            <a:r>
              <a:rPr lang="fr-FR" sz="2000" b="1" dirty="0" err="1"/>
              <a:t>iterator</a:t>
            </a:r>
            <a:r>
              <a:rPr lang="fr-FR" sz="2000" b="1" dirty="0"/>
              <a:t>() de </a:t>
            </a:r>
            <a:r>
              <a:rPr lang="fr-FR" sz="2000" dirty="0"/>
              <a:t>l’interface </a:t>
            </a:r>
            <a:r>
              <a:rPr lang="fr-FR" sz="2000" b="1" dirty="0"/>
              <a:t>Set&lt;Entry&lt;K,V&gt;&gt; pour récupérer </a:t>
            </a:r>
            <a:r>
              <a:rPr lang="fr-FR" sz="2000" dirty="0"/>
              <a:t>une à une les entrées</a:t>
            </a:r>
          </a:p>
          <a:p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1800" dirty="0"/>
          </a:p>
          <a:p>
            <a:pPr>
              <a:buFont typeface="Wingdings 2" panose="05020102010507070707" pitchFamily="18" charset="2"/>
              <a:buNone/>
            </a:pPr>
            <a:endParaRPr lang="fr-FR" sz="1400" kern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7504" y="1875942"/>
            <a:ext cx="2173000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fr-FR" sz="2400" b="1" dirty="0" err="1">
                <a:solidFill>
                  <a:srgbClr val="FFFF00"/>
                </a:solidFill>
              </a:rPr>
              <a:t>keySet</a:t>
            </a:r>
            <a:r>
              <a:rPr lang="fr-FR" sz="2400" b="1" dirty="0">
                <a:solidFill>
                  <a:srgbClr val="FFFF00"/>
                </a:solidFill>
              </a:rPr>
              <a:t>()</a:t>
            </a:r>
          </a:p>
          <a:p>
            <a:pPr lvl="1"/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107504" y="3682330"/>
            <a:ext cx="2173000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values()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5408036"/>
            <a:ext cx="2173000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>
                <a:solidFill>
                  <a:srgbClr val="FFFF00"/>
                </a:solidFill>
              </a:rPr>
              <a:t>entrySet</a:t>
            </a:r>
            <a:r>
              <a:rPr lang="fr-FR" sz="2400" b="1" dirty="0">
                <a:solidFill>
                  <a:srgbClr val="FFFF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33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/>
              <a:t>Collections :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534400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 smtClean="0"/>
              <a:t>Les </a:t>
            </a:r>
            <a:r>
              <a:rPr lang="fr-FR" sz="2800" dirty="0"/>
              <a:t>collections proposent une série de classes, d'interfaces et d'implémentations pour gérer efficacement les données</a:t>
            </a:r>
            <a:r>
              <a:rPr lang="fr-FR" sz="2800" dirty="0" smtClean="0"/>
              <a:t>.</a:t>
            </a:r>
          </a:p>
          <a:p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 smtClean="0"/>
              <a:t> </a:t>
            </a:r>
            <a:r>
              <a:rPr lang="fr-FR" sz="2600" dirty="0"/>
              <a:t>Les classes et </a:t>
            </a:r>
            <a:r>
              <a:rPr lang="fr-FR" sz="2600" dirty="0" smtClean="0"/>
              <a:t>les interfaces </a:t>
            </a:r>
            <a:r>
              <a:rPr lang="fr-FR" sz="2600" dirty="0"/>
              <a:t>se </a:t>
            </a:r>
            <a:r>
              <a:rPr lang="fr-FR" sz="2600" dirty="0" smtClean="0"/>
              <a:t>trouvent dans </a:t>
            </a:r>
            <a:r>
              <a:rPr lang="fr-FR" sz="2600" dirty="0"/>
              <a:t>le paquetage : </a:t>
            </a:r>
            <a:r>
              <a:rPr lang="fr-FR" sz="2600" dirty="0" err="1"/>
              <a:t>java.util</a:t>
            </a:r>
            <a:r>
              <a:rPr lang="fr-F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0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b="1" dirty="0" err="1"/>
              <a:t>HashMap</a:t>
            </a:r>
            <a:r>
              <a:rPr lang="fr-FR" b="1" dirty="0"/>
              <a:t> et </a:t>
            </a:r>
            <a:r>
              <a:rPr lang="fr-FR" b="1" dirty="0" err="1"/>
              <a:t>hashCode</a:t>
            </a:r>
            <a:r>
              <a:rPr lang="fr-FR" b="1" dirty="0"/>
              <a:t>()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-36512" y="1556792"/>
            <a:ext cx="9324527" cy="11900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2800" dirty="0"/>
              <a:t>La classe </a:t>
            </a:r>
            <a:r>
              <a:rPr lang="fr-FR" sz="2800" b="1" dirty="0" err="1"/>
              <a:t>HashMap</a:t>
            </a:r>
            <a:r>
              <a:rPr lang="fr-FR" sz="2800" dirty="0"/>
              <a:t>&lt;K,V&gt; utilise la structure informatique nommée « table de hachage » pour ranger les </a:t>
            </a:r>
            <a:r>
              <a:rPr lang="fr-FR" sz="2800" dirty="0" smtClean="0"/>
              <a:t>clés</a:t>
            </a:r>
          </a:p>
          <a:p>
            <a:endParaRPr lang="fr-FR" sz="2800" dirty="0"/>
          </a:p>
          <a:p>
            <a:r>
              <a:rPr lang="fr-FR" sz="2800" dirty="0"/>
              <a:t>La méthode </a:t>
            </a:r>
            <a:r>
              <a:rPr lang="fr-FR" sz="2800" dirty="0" err="1"/>
              <a:t>hashCode</a:t>
            </a:r>
            <a:r>
              <a:rPr lang="fr-FR" sz="2800" dirty="0"/>
              <a:t>() (héritée de Object ou redéfinie) est utilisée pour répartir les clés dans la table de hachage</a:t>
            </a:r>
          </a:p>
          <a:p>
            <a:pPr marL="0" indent="0">
              <a:buNone/>
            </a:pPr>
            <a:endParaRPr lang="fr-FR" sz="2800" dirty="0" smtClean="0"/>
          </a:p>
          <a:p>
            <a:pPr lvl="1"/>
            <a:r>
              <a:rPr lang="fr-FR" sz="2400" dirty="0" smtClean="0"/>
              <a:t>Deux </a:t>
            </a:r>
            <a:r>
              <a:rPr lang="fr-FR" sz="2400" dirty="0"/>
              <a:t>objets identiques ont le même </a:t>
            </a:r>
            <a:r>
              <a:rPr lang="fr-FR" sz="2400" dirty="0" err="1"/>
              <a:t>hashCode</a:t>
            </a:r>
            <a:r>
              <a:rPr lang="fr-FR" sz="2400" dirty="0"/>
              <a:t>.</a:t>
            </a:r>
          </a:p>
          <a:p>
            <a:pPr lvl="1"/>
            <a:r>
              <a:rPr lang="fr-FR" sz="2400" dirty="0"/>
              <a:t>Deux objets ayant le même </a:t>
            </a:r>
            <a:r>
              <a:rPr lang="fr-FR" sz="2400" dirty="0" err="1"/>
              <a:t>hashCode</a:t>
            </a:r>
            <a:r>
              <a:rPr lang="fr-FR" sz="2400" dirty="0"/>
              <a:t> ne sont pas forcément identiques</a:t>
            </a:r>
            <a:r>
              <a:rPr lang="fr-FR" sz="2400" dirty="0" smtClean="0"/>
              <a:t>.</a:t>
            </a:r>
            <a:endParaRPr lang="fr-FR" sz="2400" dirty="0"/>
          </a:p>
          <a:p>
            <a:endParaRPr lang="fr-FR" sz="28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2400" dirty="0"/>
          </a:p>
          <a:p>
            <a:pPr>
              <a:buFont typeface="Wingdings 2" panose="05020102010507070707" pitchFamily="18" charset="2"/>
              <a:buNone/>
            </a:pPr>
            <a:endParaRPr lang="fr-FR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5293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Avantages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367952" y="1556793"/>
            <a:ext cx="109728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Les </a:t>
            </a:r>
            <a:r>
              <a:rPr lang="fr-FR" sz="2800" dirty="0"/>
              <a:t>collections permettent de </a:t>
            </a:r>
            <a:r>
              <a:rPr lang="fr-FR" sz="2800" dirty="0" smtClean="0"/>
              <a:t>:</a:t>
            </a:r>
            <a:endParaRPr lang="fr-FR" sz="2800" dirty="0"/>
          </a:p>
          <a:p>
            <a:pPr marL="0" lvl="1" indent="0">
              <a:buNone/>
            </a:pPr>
            <a:r>
              <a:rPr lang="fr-FR" sz="2400" i="1" dirty="0">
                <a:ea typeface="+mn-ea"/>
              </a:rPr>
              <a:t>	</a:t>
            </a:r>
            <a:r>
              <a:rPr lang="fr-FR" sz="2400" i="1" dirty="0" smtClean="0">
                <a:ea typeface="+mn-ea"/>
              </a:rPr>
              <a:t> - Améliorer </a:t>
            </a:r>
            <a:r>
              <a:rPr lang="fr-FR" sz="2400" i="1" dirty="0">
                <a:ea typeface="+mn-ea"/>
              </a:rPr>
              <a:t>la qualité et la performance des applications</a:t>
            </a:r>
          </a:p>
          <a:p>
            <a:pPr marL="0" lvl="1" indent="0">
              <a:buNone/>
            </a:pPr>
            <a:r>
              <a:rPr lang="fr-FR" sz="2400" i="1" dirty="0">
                <a:ea typeface="+mn-ea"/>
              </a:rPr>
              <a:t>	</a:t>
            </a:r>
            <a:r>
              <a:rPr lang="fr-FR" sz="2400" i="1" dirty="0" smtClean="0">
                <a:ea typeface="+mn-ea"/>
              </a:rPr>
              <a:t>- </a:t>
            </a:r>
            <a:r>
              <a:rPr lang="fr-FR" sz="2400" dirty="0"/>
              <a:t>Gérer un groupe d'un </a:t>
            </a:r>
            <a:r>
              <a:rPr lang="fr-FR" sz="2400" i="1" dirty="0">
                <a:ea typeface="+mn-ea"/>
              </a:rPr>
              <a:t>ensemble d'objets de types différents </a:t>
            </a:r>
          </a:p>
          <a:p>
            <a:r>
              <a:rPr lang="fr-FR" sz="2400" dirty="0" smtClean="0"/>
              <a:t>Les </a:t>
            </a:r>
            <a:r>
              <a:rPr lang="fr-FR" sz="2400" dirty="0"/>
              <a:t>collections </a:t>
            </a:r>
            <a:r>
              <a:rPr lang="fr-FR" sz="2400" dirty="0" smtClean="0"/>
              <a:t>sont utilisés pour:</a:t>
            </a:r>
            <a:endParaRPr lang="fr-FR" sz="2400" dirty="0"/>
          </a:p>
          <a:p>
            <a:pPr marL="0" indent="0">
              <a:buNone/>
            </a:pPr>
            <a:r>
              <a:rPr lang="fr-FR" sz="2400" i="1" dirty="0" smtClean="0"/>
              <a:t>	- </a:t>
            </a:r>
            <a:r>
              <a:rPr lang="fr-FR" sz="2400" i="1" dirty="0"/>
              <a:t>stocker, rechercher et manipuler des données</a:t>
            </a:r>
          </a:p>
          <a:p>
            <a:pPr marL="0" indent="0">
              <a:buNone/>
            </a:pPr>
            <a:r>
              <a:rPr lang="fr-FR" sz="2400" i="1" dirty="0" smtClean="0"/>
              <a:t>	- </a:t>
            </a:r>
            <a:r>
              <a:rPr lang="fr-FR" sz="2400" i="1" dirty="0"/>
              <a:t>transmettre des données d ’une méthode à une </a:t>
            </a:r>
            <a:r>
              <a:rPr lang="fr-FR" sz="2400" i="1" dirty="0" smtClean="0"/>
              <a:t>autre</a:t>
            </a:r>
          </a:p>
          <a:p>
            <a:pPr marL="0" indent="0">
              <a:buNone/>
            </a:pPr>
            <a:endParaRPr lang="fr-FR" sz="2400" i="1" dirty="0"/>
          </a:p>
          <a:p>
            <a:r>
              <a:rPr lang="fr-FR" sz="2400" dirty="0"/>
              <a:t>Exemples :</a:t>
            </a:r>
          </a:p>
          <a:p>
            <a:pPr marL="0" indent="0">
              <a:buNone/>
            </a:pPr>
            <a:r>
              <a:rPr lang="fr-FR" sz="2400" i="1" dirty="0" smtClean="0"/>
              <a:t>	- </a:t>
            </a:r>
            <a:r>
              <a:rPr lang="fr-FR" sz="2400" i="1" dirty="0"/>
              <a:t>un dossier de courrier : collection de mails</a:t>
            </a:r>
          </a:p>
          <a:p>
            <a:pPr marL="0" indent="0">
              <a:buNone/>
            </a:pPr>
            <a:r>
              <a:rPr lang="fr-FR" sz="2400" i="1" dirty="0" smtClean="0"/>
              <a:t>	- </a:t>
            </a:r>
            <a:r>
              <a:rPr lang="fr-FR" sz="2400" i="1" dirty="0"/>
              <a:t>un répertoire téléphonique : collection d ’associations noms/ 		  numéros de téléphone</a:t>
            </a:r>
            <a:r>
              <a:rPr lang="fr-FR" sz="2400" i="1" dirty="0" smtClean="0"/>
              <a:t>.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668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600202"/>
            <a:ext cx="8496944" cy="4525963"/>
          </a:xfrm>
          <a:prstGeom prst="rect">
            <a:avLst/>
          </a:prstGeom>
        </p:spPr>
        <p:txBody>
          <a:bodyPr/>
          <a:lstStyle/>
          <a:p>
            <a:r>
              <a:rPr lang="fr-FR" sz="2400" dirty="0"/>
              <a:t>Composée de 3 parties :</a:t>
            </a:r>
          </a:p>
          <a:p>
            <a:endParaRPr lang="fr-FR" sz="2400" dirty="0"/>
          </a:p>
          <a:p>
            <a:pPr lvl="1"/>
            <a:r>
              <a:rPr lang="fr-FR" sz="2400" dirty="0"/>
              <a:t>Une hiérarchie d'interfaces permettant de représenter les collections sous forme de types abstraits.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Des implémentations de ces interfaces.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Implémentation de méthodes liées aux collections (recherche, tri, etc.).</a:t>
            </a:r>
          </a:p>
        </p:txBody>
      </p:sp>
    </p:spTree>
    <p:extLst>
      <p:ext uri="{BB962C8B-B14F-4D97-AF65-F5344CB8AC3E}">
        <p14:creationId xmlns:p14="http://schemas.microsoft.com/office/powerpoint/2010/main" val="3781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15516" y="2024806"/>
            <a:ext cx="4248472" cy="4525963"/>
          </a:xfrm>
          <a:prstGeom prst="rect">
            <a:avLst/>
          </a:prstGeom>
        </p:spPr>
        <p:txBody>
          <a:bodyPr/>
          <a:lstStyle/>
          <a:p>
            <a:r>
              <a:rPr lang="fr-FR" sz="2400" dirty="0"/>
              <a:t>2 hiérarchies principales :</a:t>
            </a:r>
          </a:p>
          <a:p>
            <a:endParaRPr lang="fr-FR" sz="2400" dirty="0"/>
          </a:p>
          <a:p>
            <a:pPr marL="400050" lvl="1" indent="0">
              <a:buNone/>
            </a:pPr>
            <a:endParaRPr lang="fr-FR" sz="2400" dirty="0"/>
          </a:p>
          <a:p>
            <a:pPr lvl="1"/>
            <a:r>
              <a:rPr lang="fr-FR" sz="2400" b="1" dirty="0"/>
              <a:t>Collection</a:t>
            </a:r>
          </a:p>
          <a:p>
            <a:pPr lvl="1"/>
            <a:endParaRPr lang="fr-FR" sz="2400" dirty="0"/>
          </a:p>
          <a:p>
            <a:pPr lvl="1"/>
            <a:r>
              <a:rPr lang="fr-FR" sz="2400" b="1" dirty="0" err="1" smtClean="0"/>
              <a:t>Map</a:t>
            </a:r>
            <a:endParaRPr lang="fr-FR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53" y="1988840"/>
            <a:ext cx="4896544" cy="31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3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460933"/>
            <a:ext cx="9077255" cy="486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8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7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/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82047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1545</Words>
  <Application>Microsoft Office PowerPoint</Application>
  <PresentationFormat>Affichage à l'écran (4:3)</PresentationFormat>
  <Paragraphs>377</Paragraphs>
  <Slides>40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Courier New</vt:lpstr>
      <vt:lpstr>Segoe UI Light</vt:lpstr>
      <vt:lpstr>Tahoma</vt:lpstr>
      <vt:lpstr>Times New Roman</vt:lpstr>
      <vt:lpstr>Trebuchet MS</vt:lpstr>
      <vt:lpstr>Verdana</vt:lpstr>
      <vt:lpstr>Wingdings</vt:lpstr>
      <vt:lpstr>Wingdings 2</vt:lpstr>
      <vt:lpstr>MetroInspired</vt:lpstr>
      <vt:lpstr>Chapitre 8 : Collections </vt:lpstr>
      <vt:lpstr>Plan</vt:lpstr>
      <vt:lpstr>Objectifs </vt:lpstr>
      <vt:lpstr>Collections : Présentation</vt:lpstr>
      <vt:lpstr>Avantages</vt:lpstr>
      <vt:lpstr>Collections : Architecture </vt:lpstr>
      <vt:lpstr>Collections : Architecture </vt:lpstr>
      <vt:lpstr>Collections : Architecture </vt:lpstr>
      <vt:lpstr>Collections : Architecture </vt:lpstr>
      <vt:lpstr>Collections : Architecture </vt:lpstr>
      <vt:lpstr>Interface Collection</vt:lpstr>
      <vt:lpstr>List </vt:lpstr>
      <vt:lpstr>List</vt:lpstr>
      <vt:lpstr>Classe ArrayList&lt;E&gt; Vs vector</vt:lpstr>
      <vt:lpstr>ArrayList</vt:lpstr>
      <vt:lpstr>ArrayList(Exemple)</vt:lpstr>
      <vt:lpstr>Présentation PowerPoint</vt:lpstr>
      <vt:lpstr>Classe Collections</vt:lpstr>
      <vt:lpstr>Tri</vt:lpstr>
      <vt:lpstr>Tri</vt:lpstr>
      <vt:lpstr>Interface Comparable&lt;T&gt;</vt:lpstr>
      <vt:lpstr>Interface Comparator&lt;T&gt;</vt:lpstr>
      <vt:lpstr>Présentation PowerPoint</vt:lpstr>
      <vt:lpstr>Set&lt;E&gt;</vt:lpstr>
      <vt:lpstr>Set&lt;E&gt;</vt:lpstr>
      <vt:lpstr>Interface SortedSet</vt:lpstr>
      <vt:lpstr>Classe HashSet&lt;E&gt;</vt:lpstr>
      <vt:lpstr>Classe HashSet&lt;E&gt;</vt:lpstr>
      <vt:lpstr>TreeSet</vt:lpstr>
      <vt:lpstr>Classe TreeSet&lt;E&gt;</vt:lpstr>
      <vt:lpstr>Classes Utilitaires</vt:lpstr>
      <vt:lpstr>Présentation PowerPoint</vt:lpstr>
      <vt:lpstr>Présentation PowerPoint</vt:lpstr>
      <vt:lpstr>Interface Map</vt:lpstr>
      <vt:lpstr>Interface Map</vt:lpstr>
      <vt:lpstr>Interface Map : les méthodes</vt:lpstr>
      <vt:lpstr>Interface Map : les méthodes d’itération</vt:lpstr>
      <vt:lpstr>Interface Map : Map.Entry&lt;K,V&gt;</vt:lpstr>
      <vt:lpstr>Interface Map : récupération des données</vt:lpstr>
      <vt:lpstr>HashMap et hashCode()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sana</dc:creator>
  <cp:lastModifiedBy>Mehdi Attia</cp:lastModifiedBy>
  <cp:revision>186</cp:revision>
  <dcterms:created xsi:type="dcterms:W3CDTF">2011-08-10T09:14:16Z</dcterms:created>
  <dcterms:modified xsi:type="dcterms:W3CDTF">2015-10-31T19:59:57Z</dcterms:modified>
</cp:coreProperties>
</file>