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8" r:id="rId3"/>
    <p:sldId id="260" r:id="rId4"/>
    <p:sldId id="269" r:id="rId5"/>
    <p:sldId id="270" r:id="rId6"/>
    <p:sldId id="271" r:id="rId7"/>
    <p:sldId id="272" r:id="rId8"/>
    <p:sldId id="273" r:id="rId9"/>
    <p:sldId id="314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10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1" r:id="rId48"/>
    <p:sldId id="312" r:id="rId49"/>
    <p:sldId id="313" r:id="rId5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D2F6B30-892D-3E47-9AA9-E0D9D1E9F6D6}">
          <p14:sldIdLst/>
        </p14:section>
        <p14:section name="Sezione senza titolo" id="{03222BC9-50AC-5641-9A4E-56F8AF5F87C7}">
          <p14:sldIdLst>
            <p14:sldId id="256"/>
            <p14:sldId id="258"/>
            <p14:sldId id="260"/>
            <p14:sldId id="269"/>
            <p14:sldId id="270"/>
            <p14:sldId id="271"/>
            <p14:sldId id="272"/>
            <p14:sldId id="273"/>
            <p14:sldId id="314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10"/>
            <p14:sldId id="303"/>
            <p14:sldId id="304"/>
          </p14:sldIdLst>
        </p14:section>
        <p14:section name="Sezione senza titolo" id="{8712A5E7-E034-0040-8C34-1BC46C75B9AD}">
          <p14:sldIdLst>
            <p14:sldId id="305"/>
            <p14:sldId id="306"/>
            <p14:sldId id="307"/>
            <p14:sldId id="308"/>
            <p14:sldId id="309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Stile con tema 1 - Color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05/09/2015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DC9F688-BF6A-43A6-B7C3-EFABF93D8162}" type="slidenum">
              <a:rPr lang="fr-FR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978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B20A69-B639-423C-9020-C74484F6ABD2}" type="slidenum">
              <a:rPr lang="fr-FR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553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b="1" i="1" dirty="0" err="1" smtClean="0"/>
              <a:t>cannot</a:t>
            </a:r>
            <a:r>
              <a:rPr lang="es-ES" dirty="0" smtClean="0"/>
              <a:t> </a:t>
            </a:r>
            <a:r>
              <a:rPr lang="es-ES" dirty="0" err="1" smtClean="0"/>
              <a:t>access</a:t>
            </a:r>
            <a:r>
              <a:rPr lang="es-ES" dirty="0" smtClean="0"/>
              <a:t> </a:t>
            </a:r>
            <a:r>
              <a:rPr lang="es-ES" dirty="0" err="1" smtClean="0"/>
              <a:t>instance</a:t>
            </a:r>
            <a:r>
              <a:rPr lang="es-ES" dirty="0" smtClean="0"/>
              <a:t> variables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instance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directly—they</a:t>
            </a:r>
            <a:r>
              <a:rPr lang="es-ES" dirty="0" smtClean="0"/>
              <a:t> </a:t>
            </a:r>
            <a:r>
              <a:rPr lang="es-ES" dirty="0" err="1" smtClean="0"/>
              <a:t>must</a:t>
            </a:r>
            <a:r>
              <a:rPr lang="es-ES" dirty="0" smtClean="0"/>
              <a:t> use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reference</a:t>
            </a:r>
            <a:r>
              <a:rPr lang="es-ES" dirty="0" smtClean="0"/>
              <a:t>. </a:t>
            </a:r>
            <a:r>
              <a:rPr lang="es-ES" dirty="0" err="1" smtClean="0"/>
              <a:t>Also</a:t>
            </a:r>
            <a:r>
              <a:rPr lang="es-ES" dirty="0" smtClean="0"/>
              <a:t>,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cannot</a:t>
            </a:r>
            <a:r>
              <a:rPr lang="es-ES" dirty="0" smtClean="0"/>
              <a:t> use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sz="900" dirty="0" err="1" smtClean="0">
                <a:latin typeface="Arial Unicode MS" pitchFamily="34" charset="-128"/>
              </a:rPr>
              <a:t>this</a:t>
            </a:r>
            <a:r>
              <a:rPr lang="es-ES" sz="900" dirty="0" smtClean="0"/>
              <a:t> </a:t>
            </a:r>
            <a:r>
              <a:rPr lang="es-ES" sz="900" dirty="0" err="1" smtClean="0"/>
              <a:t>keyword</a:t>
            </a:r>
            <a:r>
              <a:rPr lang="es-ES" sz="900" dirty="0" smtClean="0"/>
              <a:t> as </a:t>
            </a:r>
            <a:r>
              <a:rPr lang="es-ES" sz="900" dirty="0" err="1" smtClean="0"/>
              <a:t>there</a:t>
            </a:r>
            <a:r>
              <a:rPr lang="es-ES" sz="900" dirty="0" smtClean="0"/>
              <a:t> </a:t>
            </a:r>
            <a:r>
              <a:rPr lang="es-ES" sz="900" dirty="0" err="1" smtClean="0"/>
              <a:t>is</a:t>
            </a:r>
            <a:r>
              <a:rPr lang="es-ES" sz="900" dirty="0" smtClean="0"/>
              <a:t> no </a:t>
            </a:r>
            <a:r>
              <a:rPr lang="es-ES" sz="900" dirty="0" err="1" smtClean="0"/>
              <a:t>instance</a:t>
            </a:r>
            <a:r>
              <a:rPr lang="es-ES" sz="900" dirty="0" smtClean="0"/>
              <a:t> </a:t>
            </a:r>
            <a:r>
              <a:rPr lang="es-ES" sz="900" dirty="0" err="1" smtClean="0"/>
              <a:t>for</a:t>
            </a:r>
            <a:r>
              <a:rPr lang="es-ES" sz="900" dirty="0" smtClean="0"/>
              <a:t> </a:t>
            </a:r>
            <a:r>
              <a:rPr lang="es-ES" sz="900" dirty="0" err="1" smtClean="0">
                <a:latin typeface="Arial Unicode MS" pitchFamily="34" charset="-128"/>
              </a:rPr>
              <a:t>this</a:t>
            </a:r>
            <a:r>
              <a:rPr lang="es-ES" sz="900" dirty="0" smtClean="0"/>
              <a:t> </a:t>
            </a:r>
            <a:r>
              <a:rPr lang="es-ES" sz="900" dirty="0" err="1" smtClean="0"/>
              <a:t>to</a:t>
            </a:r>
            <a:r>
              <a:rPr lang="es-ES" sz="900" dirty="0" smtClean="0"/>
              <a:t> </a:t>
            </a:r>
            <a:r>
              <a:rPr lang="es-ES" sz="900" dirty="0" err="1" smtClean="0"/>
              <a:t>refer</a:t>
            </a:r>
            <a:r>
              <a:rPr lang="es-ES" sz="900" dirty="0" smtClean="0"/>
              <a:t> </a:t>
            </a:r>
            <a:r>
              <a:rPr lang="es-ES" sz="900" dirty="0" err="1" smtClean="0"/>
              <a:t>to</a:t>
            </a:r>
            <a:r>
              <a:rPr lang="es-ES" dirty="0" smtClean="0"/>
              <a:t> </a:t>
            </a:r>
          </a:p>
          <a:p>
            <a:endParaRPr lang="fr-FR" dirty="0" smtClean="0"/>
          </a:p>
        </p:txBody>
      </p:sp>
      <p:sp>
        <p:nvSpPr>
          <p:cNvPr id="307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00A9E9-F62E-4BB4-8AFE-C48A7E59AF70}" type="slidenum">
              <a:rPr lang="fr-FR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305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b="1" i="1" dirty="0" err="1" smtClean="0"/>
              <a:t>cannot</a:t>
            </a:r>
            <a:r>
              <a:rPr lang="es-ES" dirty="0" smtClean="0"/>
              <a:t> </a:t>
            </a:r>
            <a:r>
              <a:rPr lang="es-ES" dirty="0" err="1" smtClean="0"/>
              <a:t>access</a:t>
            </a:r>
            <a:r>
              <a:rPr lang="es-ES" dirty="0" smtClean="0"/>
              <a:t> </a:t>
            </a:r>
            <a:r>
              <a:rPr lang="es-ES" dirty="0" err="1" smtClean="0"/>
              <a:t>instance</a:t>
            </a:r>
            <a:r>
              <a:rPr lang="es-ES" dirty="0" smtClean="0"/>
              <a:t> variables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instance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directly—they</a:t>
            </a:r>
            <a:r>
              <a:rPr lang="es-ES" dirty="0" smtClean="0"/>
              <a:t> </a:t>
            </a:r>
            <a:r>
              <a:rPr lang="es-ES" dirty="0" err="1" smtClean="0"/>
              <a:t>must</a:t>
            </a:r>
            <a:r>
              <a:rPr lang="es-ES" dirty="0" smtClean="0"/>
              <a:t> use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reference</a:t>
            </a:r>
            <a:r>
              <a:rPr lang="es-ES" dirty="0" smtClean="0"/>
              <a:t>. </a:t>
            </a:r>
            <a:r>
              <a:rPr lang="es-ES" dirty="0" err="1" smtClean="0"/>
              <a:t>Also</a:t>
            </a:r>
            <a:r>
              <a:rPr lang="es-ES" dirty="0" smtClean="0"/>
              <a:t>, </a:t>
            </a:r>
            <a:r>
              <a:rPr lang="es-ES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methods</a:t>
            </a:r>
            <a:r>
              <a:rPr lang="es-ES" dirty="0" smtClean="0"/>
              <a:t> </a:t>
            </a:r>
            <a:r>
              <a:rPr lang="es-ES" dirty="0" err="1" smtClean="0"/>
              <a:t>cannot</a:t>
            </a:r>
            <a:r>
              <a:rPr lang="es-ES" dirty="0" smtClean="0"/>
              <a:t> use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sz="900" dirty="0" err="1" smtClean="0">
                <a:latin typeface="Arial Unicode MS" pitchFamily="34" charset="-128"/>
              </a:rPr>
              <a:t>this</a:t>
            </a:r>
            <a:r>
              <a:rPr lang="es-ES" sz="900" dirty="0" smtClean="0"/>
              <a:t> </a:t>
            </a:r>
            <a:r>
              <a:rPr lang="es-ES" sz="900" dirty="0" err="1" smtClean="0"/>
              <a:t>keyword</a:t>
            </a:r>
            <a:r>
              <a:rPr lang="es-ES" sz="900" dirty="0" smtClean="0"/>
              <a:t> as </a:t>
            </a:r>
            <a:r>
              <a:rPr lang="es-ES" sz="900" dirty="0" err="1" smtClean="0"/>
              <a:t>there</a:t>
            </a:r>
            <a:r>
              <a:rPr lang="es-ES" sz="900" dirty="0" smtClean="0"/>
              <a:t> </a:t>
            </a:r>
            <a:r>
              <a:rPr lang="es-ES" sz="900" dirty="0" err="1" smtClean="0"/>
              <a:t>is</a:t>
            </a:r>
            <a:r>
              <a:rPr lang="es-ES" sz="900" dirty="0" smtClean="0"/>
              <a:t> no </a:t>
            </a:r>
            <a:r>
              <a:rPr lang="es-ES" sz="900" dirty="0" err="1" smtClean="0"/>
              <a:t>instance</a:t>
            </a:r>
            <a:r>
              <a:rPr lang="es-ES" sz="900" dirty="0" smtClean="0"/>
              <a:t> </a:t>
            </a:r>
            <a:r>
              <a:rPr lang="es-ES" sz="900" dirty="0" err="1" smtClean="0"/>
              <a:t>for</a:t>
            </a:r>
            <a:r>
              <a:rPr lang="es-ES" sz="900" dirty="0" smtClean="0"/>
              <a:t> </a:t>
            </a:r>
            <a:r>
              <a:rPr lang="es-ES" sz="900" dirty="0" err="1" smtClean="0">
                <a:latin typeface="Arial Unicode MS" pitchFamily="34" charset="-128"/>
              </a:rPr>
              <a:t>this</a:t>
            </a:r>
            <a:r>
              <a:rPr lang="es-ES" sz="900" dirty="0" smtClean="0"/>
              <a:t> </a:t>
            </a:r>
            <a:r>
              <a:rPr lang="es-ES" sz="900" dirty="0" err="1" smtClean="0"/>
              <a:t>to</a:t>
            </a:r>
            <a:r>
              <a:rPr lang="es-ES" sz="900" dirty="0" smtClean="0"/>
              <a:t> </a:t>
            </a:r>
            <a:r>
              <a:rPr lang="es-ES" sz="900" dirty="0" err="1" smtClean="0"/>
              <a:t>refer</a:t>
            </a:r>
            <a:r>
              <a:rPr lang="es-ES" sz="900" dirty="0" smtClean="0"/>
              <a:t> </a:t>
            </a:r>
            <a:r>
              <a:rPr lang="es-ES" sz="900" dirty="0" err="1" smtClean="0"/>
              <a:t>to</a:t>
            </a:r>
            <a:r>
              <a:rPr lang="es-ES" dirty="0" smtClean="0"/>
              <a:t> </a:t>
            </a:r>
          </a:p>
          <a:p>
            <a:endParaRPr lang="fr-FR" dirty="0" smtClean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575CEE-0606-49C0-804E-CF0996D5A294}" type="slidenum">
              <a:rPr lang="fr-FR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484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2355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E6641E-7A96-4D52-9BD6-B375CC3C1AC3}" type="slidenum">
              <a:rPr lang="fr-FR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86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2560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99475A-E974-41B2-96E3-BB53605F2F3C}" type="slidenum">
              <a:rPr lang="fr-FR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476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2765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19881C-4A63-417A-BA23-2AF83E9D2FA3}" type="slidenum">
              <a:rPr lang="fr-FR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51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A94DD6-0079-4618-86A2-FB7816AA207F}" type="slidenum">
              <a:rPr lang="fr-FR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37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3584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E7319A-B28C-4F49-A2F5-A6C740AA51FD}" type="slidenum">
              <a:rPr lang="fr-FR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795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962B8E-B860-4BB4-BB49-79ECE288ACC9}" type="slidenum">
              <a:rPr lang="fr-FR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66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3994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087216-2C5F-4666-A080-9548D8A665C8}" type="slidenum">
              <a:rPr lang="fr-FR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39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smtClean="0"/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A3DC5A-9E70-4E2B-97BF-CFBA7AE99350}" type="slidenum">
              <a:rPr lang="fr-FR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70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056631"/>
            <a:ext cx="7177609" cy="1123337"/>
          </a:xfrm>
        </p:spPr>
        <p:txBody>
          <a:bodyPr>
            <a:normAutofit/>
          </a:bodyPr>
          <a:lstStyle>
            <a:lvl1pPr marL="0" indent="0" algn="l">
              <a:buNone/>
              <a:defRPr sz="2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4FFD5892-7259-4B36-9D1B-D8A878709325}" type="datetime1">
              <a:rPr lang="en-US" smtClean="0"/>
              <a:t>9/5/2015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51520" y="188640"/>
            <a:ext cx="6480720" cy="79208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43608" y="1844824"/>
            <a:ext cx="7200800" cy="995784"/>
          </a:xfrm>
        </p:spPr>
        <p:txBody>
          <a:bodyPr>
            <a:normAutofit/>
          </a:bodyPr>
          <a:lstStyle>
            <a:lvl1pPr>
              <a:defRPr sz="5400" b="0" cap="none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6552728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1520" y="980728"/>
            <a:ext cx="8640960" cy="4436789"/>
          </a:xfrm>
        </p:spPr>
        <p:txBody>
          <a:bodyPr>
            <a:normAutofit/>
          </a:bodyPr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5589240"/>
            <a:ext cx="8640960" cy="648072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6873-7AA2-4846-9BBC-4DC90039BBE8}" type="datetime1">
              <a:rPr lang="en-US" smtClean="0"/>
              <a:t>9/5/2015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220024" cy="5112568"/>
          </a:xfrm>
        </p:spPr>
        <p:txBody>
          <a:bodyPr/>
          <a:lstStyle>
            <a:lvl1pPr>
              <a:defRPr i="0"/>
            </a:lvl1pPr>
            <a:lvl2pPr>
              <a:defRPr i="0"/>
            </a:lvl2pPr>
            <a:lvl3pPr marL="1143000" indent="-228600">
              <a:buFont typeface="Wingdings" pitchFamily="2" charset="2"/>
              <a:buChar char="§"/>
              <a:defRPr i="0"/>
            </a:lvl3pPr>
            <a:lvl4pPr marL="1600200" indent="-228600">
              <a:buFont typeface="Courier New" pitchFamily="49" charset="0"/>
              <a:buChar char="o"/>
              <a:defRPr i="0"/>
            </a:lvl4pPr>
            <a:lvl5pPr>
              <a:defRPr i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38886A-2D3D-4EAB-ADD9-7CDA3DD7703D}" type="datetime1">
              <a:rPr lang="en-US" smtClean="0"/>
              <a:t>9/5/2015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536" y="692696"/>
            <a:ext cx="2675652" cy="1979466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3600">
                <a:latin typeface="Segoe UI Light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1920" y="1556792"/>
            <a:ext cx="4824536" cy="2016224"/>
          </a:xfrm>
        </p:spPr>
        <p:txBody>
          <a:bodyPr anchor="t">
            <a:normAutofit/>
          </a:bodyPr>
          <a:lstStyle>
            <a:lvl1pPr marL="0" indent="0">
              <a:buNone/>
              <a:defRPr sz="1800" i="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8A1AC278-476B-4D99-B96A-FF6AD8438B5F}" type="datetime1">
              <a:rPr lang="en-US" smtClean="0"/>
              <a:t>9/5/2015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159752" y="6356350"/>
            <a:ext cx="1876744" cy="365125"/>
          </a:xfrm>
        </p:spPr>
        <p:txBody>
          <a:bodyPr/>
          <a:lstStyle>
            <a:lvl1pPr algn="r">
              <a:defRPr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7678624" cy="540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412776"/>
            <a:ext cx="3646966" cy="28814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412798"/>
            <a:ext cx="3639311" cy="288139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dirty="0" smtClean="0"/>
            </a:lvl1pPr>
            <a:lvl2pPr>
              <a:defRPr lang="pl-PL" i="0" dirty="0" smtClean="0"/>
            </a:lvl2pPr>
            <a:lvl3pPr>
              <a:defRPr lang="pl-PL" i="0" dirty="0" smtClean="0"/>
            </a:lvl3pPr>
            <a:lvl4pPr>
              <a:defRPr lang="pl-PL" i="0" dirty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DBBE-F421-4A7D-AB01-C4174A4D0880}" type="datetime1">
              <a:rPr lang="en-US" smtClean="0"/>
              <a:t>9/5/2015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1"/>
            <a:ext cx="7678624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800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412776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357339"/>
            <a:ext cx="3638550" cy="288289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412776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357339"/>
            <a:ext cx="3651250" cy="28829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8A2E-6BE9-42BF-A9E5-545E0ED10089}" type="datetime1">
              <a:rPr lang="en-US" smtClean="0"/>
              <a:t>9/5/2015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412777"/>
            <a:ext cx="3654425" cy="288924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pl-PL" i="0" smtClean="0"/>
            </a:lvl1pPr>
            <a:lvl2pPr>
              <a:defRPr lang="pl-PL" i="0" smtClean="0"/>
            </a:lvl2pPr>
            <a:lvl3pPr>
              <a:defRPr lang="pl-PL" i="0" smtClean="0"/>
            </a:lvl3pPr>
            <a:lvl4pPr>
              <a:defRPr lang="pl-PL" i="0" smtClean="0"/>
            </a:lvl4pPr>
            <a:lvl5pPr>
              <a:defRPr lang="en-US" i="0" dirty="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12000"/>
            <a:ext cx="7678624" cy="540000"/>
          </a:xfrm>
        </p:spPr>
        <p:txBody>
          <a:bodyPr anchor="t">
            <a:no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12776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 i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5CB8-125E-4B25-AE7E-E060E1512E50}" type="datetime1">
              <a:rPr lang="en-US" smtClean="0"/>
              <a:t>9/5/2015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922E262-842E-4628-AEEB-269BDA082E40}" type="datetime1">
              <a:rPr lang="en-US" smtClean="0"/>
              <a:t>9/5/2015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554480"/>
            <a:ext cx="6480720" cy="1979466"/>
          </a:xfr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600" dirty="0">
                <a:latin typeface="Segoe UI Light" pitchFamily="34" charset="0"/>
              </a:defRPr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30DA-60E4-496C-BC47-9BE4F4CE6666}" type="datetime1">
              <a:rPr lang="en-US" smtClean="0"/>
              <a:t>9/5/2015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9552" y="6356350"/>
            <a:ext cx="5632648" cy="365125"/>
          </a:xfrm>
        </p:spPr>
        <p:txBody>
          <a:bodyPr vert="horz" lIns="91440" tIns="45720" rIns="91440" bIns="45720" rtlCol="0" anchor="t"/>
          <a:lstStyle>
            <a:lvl1pPr>
              <a:defRPr lang="pl-PL" smtClean="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56752"/>
            <a:ext cx="7704856" cy="540000"/>
          </a:xfr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800" b="1" dirty="0"/>
            </a:lvl1pPr>
          </a:lstStyle>
          <a:p>
            <a:pPr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484784"/>
            <a:ext cx="5627687" cy="4220765"/>
          </a:xfrm>
        </p:spPr>
        <p:txBody>
          <a:bodyPr/>
          <a:lstStyle>
            <a:lvl1pPr marL="0" indent="0">
              <a:buNone/>
              <a:defRPr sz="32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484784"/>
            <a:ext cx="2160240" cy="4176464"/>
          </a:xfrm>
        </p:spPr>
        <p:txBody>
          <a:bodyPr>
            <a:normAutofit/>
          </a:bodyPr>
          <a:lstStyle>
            <a:lvl1pPr marL="0" indent="0">
              <a:buNone/>
              <a:defRPr sz="1800" i="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2F8-4EBC-44D3-8336-B9C84AB36043}" type="datetime1">
              <a:rPr lang="en-US" smtClean="0"/>
              <a:t>9/5/2015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1554480"/>
            <a:ext cx="2675652" cy="197946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5294064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5AF13443-A946-4243-9DC6-243941B9CF2C}" type="datetime1">
              <a:rPr lang="en-US" smtClean="0"/>
              <a:t>9/5/2015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>
              <a:defRPr lang="en-US" sz="1600" b="1" smtClean="0">
                <a:solidFill>
                  <a:schemeClr val="tx1">
                    <a:lumMod val="8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en-US" sz="1200" smtClean="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206" y="6386134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17" y="6381328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085" y="6386106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977" y="6376580"/>
            <a:ext cx="419159" cy="419159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3600" b="0" kern="1200" cap="none" baseline="0" dirty="0">
          <a:solidFill>
            <a:schemeClr val="tx1"/>
          </a:solidFill>
          <a:latin typeface="Segoe UI Light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542082" y="2945353"/>
            <a:ext cx="8422406" cy="1650926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Chapitre 2 : </a:t>
            </a:r>
            <a:r>
              <a:rPr lang="es-UY" b="1" kern="0" dirty="0" err="1"/>
              <a:t>Classe</a:t>
            </a:r>
            <a:r>
              <a:rPr lang="es-UY" b="1" kern="0" dirty="0"/>
              <a:t> et </a:t>
            </a:r>
            <a:r>
              <a:rPr lang="es-UY" b="1" kern="0" dirty="0" err="1"/>
              <a:t>Objet</a:t>
            </a:r>
            <a: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ES" b="1" kern="0" dirty="0">
                <a:solidFill>
                  <a:schemeClr val="accent2">
                    <a:lumMod val="75000"/>
                  </a:schemeClr>
                </a:solidFill>
              </a:rPr>
            </a:br>
            <a:endParaRPr lang="fr-FR" dirty="0"/>
          </a:p>
        </p:txBody>
      </p:sp>
      <p:sp>
        <p:nvSpPr>
          <p:cNvPr id="11" name="Rectangle 110"/>
          <p:cNvSpPr txBox="1">
            <a:spLocks noChangeArrowheads="1"/>
          </p:cNvSpPr>
          <p:nvPr/>
        </p:nvSpPr>
        <p:spPr>
          <a:xfrm>
            <a:off x="6169594" y="5301208"/>
            <a:ext cx="4427538" cy="54451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UY" sz="2800" b="1" dirty="0" smtClean="0"/>
              <a:t>Equipe JAVA</a:t>
            </a:r>
            <a:endParaRPr lang="es-ES" sz="2800" b="1" dirty="0" smtClean="0"/>
          </a:p>
        </p:txBody>
      </p:sp>
      <p:sp>
        <p:nvSpPr>
          <p:cNvPr id="12" name="Rectangle 110"/>
          <p:cNvSpPr txBox="1">
            <a:spLocks noChangeArrowheads="1"/>
          </p:cNvSpPr>
          <p:nvPr/>
        </p:nvSpPr>
        <p:spPr bwMode="auto">
          <a:xfrm>
            <a:off x="2504777" y="2511475"/>
            <a:ext cx="52149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4000" b="1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2"/>
          <p:cNvSpPr>
            <a:spLocks noChangeArrowheads="1"/>
          </p:cNvSpPr>
          <p:nvPr/>
        </p:nvSpPr>
        <p:spPr bwMode="auto">
          <a:xfrm>
            <a:off x="183329" y="6165304"/>
            <a:ext cx="3773093" cy="57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s-UY" sz="2000" b="1" dirty="0" err="1">
                <a:latin typeface="Segoe UI Light" pitchFamily="34" charset="0"/>
                <a:ea typeface="+mj-ea"/>
                <a:cs typeface="Calibri" pitchFamily="34" charset="0"/>
              </a:rPr>
              <a:t>Année</a:t>
            </a:r>
            <a:r>
              <a:rPr lang="es-UY" sz="2000" b="1" dirty="0">
                <a:latin typeface="Segoe UI Light" pitchFamily="34" charset="0"/>
                <a:ea typeface="+mj-ea"/>
                <a:cs typeface="Calibri" pitchFamily="34" charset="0"/>
              </a:rPr>
              <a:t> </a:t>
            </a:r>
            <a:r>
              <a:rPr lang="es-UY" sz="2000" b="1" dirty="0" err="1">
                <a:latin typeface="Segoe UI Light" pitchFamily="34" charset="0"/>
                <a:ea typeface="+mj-ea"/>
                <a:cs typeface="Calibri" pitchFamily="34" charset="0"/>
              </a:rPr>
              <a:t>universitaire</a:t>
            </a:r>
            <a:r>
              <a:rPr lang="es-UY" sz="2000" b="1" dirty="0">
                <a:latin typeface="Segoe UI Light" pitchFamily="34" charset="0"/>
                <a:ea typeface="+mj-ea"/>
                <a:cs typeface="Calibri" pitchFamily="34" charset="0"/>
              </a:rPr>
              <a:t> </a:t>
            </a:r>
            <a:r>
              <a:rPr lang="es-UY" sz="2000" b="1" dirty="0" smtClean="0">
                <a:latin typeface="Segoe UI Light" pitchFamily="34" charset="0"/>
                <a:ea typeface="+mj-ea"/>
                <a:cs typeface="Calibri" pitchFamily="34" charset="0"/>
              </a:rPr>
              <a:t>2014-2015</a:t>
            </a:r>
            <a:endParaRPr lang="es-ES" sz="2000" b="1" dirty="0">
              <a:latin typeface="Segoe UI Light" pitchFamily="34" charset="0"/>
              <a:ea typeface="+mj-ea"/>
              <a:cs typeface="Calibri" pitchFamily="34" charset="0"/>
            </a:endParaRPr>
          </a:p>
        </p:txBody>
      </p:sp>
      <p:sp>
        <p:nvSpPr>
          <p:cNvPr id="15" name="ZoneTexte 8"/>
          <p:cNvSpPr txBox="1">
            <a:spLocks noChangeArrowheads="1"/>
          </p:cNvSpPr>
          <p:nvPr/>
        </p:nvSpPr>
        <p:spPr bwMode="auto">
          <a:xfrm>
            <a:off x="796441" y="1987600"/>
            <a:ext cx="79136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/>
              <a:t>Conception par Objet et Programmation Java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6" y="201086"/>
            <a:ext cx="3200400" cy="1428750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34302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6" name="AutoShape 11" descr="3. java reserved word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>
              <a:solidFill>
                <a:schemeClr val="bg1"/>
              </a:solidFill>
            </a:endParaRPr>
          </a:p>
        </p:txBody>
      </p:sp>
      <p:pic>
        <p:nvPicPr>
          <p:cNvPr id="12297" name="Picture 13" descr="3. java reserved w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411" y="2564904"/>
            <a:ext cx="6865937" cy="388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/>
              <a:t>1/7</a:t>
            </a:r>
            <a:endParaRPr lang="fr-FR" b="1" kern="0" dirty="0"/>
          </a:p>
        </p:txBody>
      </p:sp>
      <p:sp>
        <p:nvSpPr>
          <p:cNvPr id="17" name="ZoneTexte 6"/>
          <p:cNvSpPr txBox="1">
            <a:spLocks noChangeArrowheads="1"/>
          </p:cNvSpPr>
          <p:nvPr/>
        </p:nvSpPr>
        <p:spPr bwMode="auto">
          <a:xfrm>
            <a:off x="1000125" y="1844824"/>
            <a:ext cx="45304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Évitez les mots réservés de </a:t>
            </a:r>
            <a:r>
              <a:rPr lang="fr-FR" dirty="0" smtClean="0">
                <a:solidFill>
                  <a:schemeClr val="bg1"/>
                </a:solidFill>
              </a:rPr>
              <a:t>java tel que :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1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428750" y="2289051"/>
            <a:ext cx="7715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déclare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constante</a:t>
            </a:r>
            <a:r>
              <a:rPr lang="en-US" dirty="0">
                <a:solidFill>
                  <a:schemeClr val="bg1"/>
                </a:solidFill>
              </a:rPr>
              <a:t> avec le mot final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Exemple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		final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MAX_STOCK</a:t>
            </a:r>
            <a:r>
              <a:rPr lang="en-US" dirty="0">
                <a:solidFill>
                  <a:schemeClr val="bg1"/>
                </a:solidFill>
              </a:rPr>
              <a:t>=100;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07282" y="3763856"/>
            <a:ext cx="764118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fr-FR" sz="2000" dirty="0">
                <a:solidFill>
                  <a:schemeClr val="bg1"/>
                </a:solidFill>
                <a:latin typeface="+mj-lt"/>
              </a:rPr>
              <a:t>Le nom de la constante doit être en majuscule.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fr-FR" sz="2000" dirty="0">
                <a:solidFill>
                  <a:schemeClr val="bg1"/>
                </a:solidFill>
                <a:latin typeface="+mj-lt"/>
              </a:rPr>
              <a:t>Si le nom est composé de plusieurs mots, on utilise </a:t>
            </a:r>
            <a:r>
              <a:rPr lang="fr-FR" sz="2000" b="1" dirty="0">
                <a:solidFill>
                  <a:schemeClr val="bg1"/>
                </a:solidFill>
                <a:latin typeface="+mj-lt"/>
              </a:rPr>
              <a:t>_ 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pour la séparation des mots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+mj-lt"/>
              </a:rPr>
              <a:t>	</a:t>
            </a:r>
            <a:endParaRPr lang="fr-FR" dirty="0" smtClean="0">
              <a:solidFill>
                <a:schemeClr val="bg1"/>
              </a:solidFill>
              <a:latin typeface="+mj-lt"/>
            </a:endParaRPr>
          </a:p>
          <a:p>
            <a:pPr eaLnBrk="1" hangingPunct="1">
              <a:defRPr/>
            </a:pPr>
            <a:r>
              <a:rPr lang="fr-FR" dirty="0" smtClean="0">
                <a:solidFill>
                  <a:schemeClr val="bg1"/>
                </a:solidFill>
                <a:latin typeface="+mj-lt"/>
              </a:rPr>
              <a:t>Exemple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: 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+mj-lt"/>
              </a:rPr>
              <a:t>		final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TAILLE;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+mj-lt"/>
              </a:rPr>
              <a:t>		final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MAX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_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STOCK;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  <a:latin typeface="+mj-lt"/>
              </a:rPr>
              <a:t>		final </a:t>
            </a:r>
            <a:r>
              <a:rPr lang="fr-FR" dirty="0" err="1">
                <a:solidFill>
                  <a:schemeClr val="bg1"/>
                </a:solidFill>
                <a:latin typeface="+mj-lt"/>
              </a:rPr>
              <a:t>int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CAPACITE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_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DANS</a:t>
            </a:r>
            <a:r>
              <a:rPr lang="fr-FR" b="1" dirty="0">
                <a:solidFill>
                  <a:schemeClr val="bg1"/>
                </a:solidFill>
                <a:latin typeface="+mj-lt"/>
              </a:rPr>
              <a:t>_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STOCK;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42938" y="1643063"/>
            <a:ext cx="19143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fr-FR" sz="2400" b="1" dirty="0">
                <a:solidFill>
                  <a:schemeClr val="bg1"/>
                </a:solidFill>
              </a:rPr>
              <a:t>Constante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-7-</a:t>
            </a:r>
          </a:p>
        </p:txBody>
      </p:sp>
      <p:sp>
        <p:nvSpPr>
          <p:cNvPr id="10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/>
              <a:t>2</a:t>
            </a:r>
            <a:r>
              <a:rPr lang="fr-FR" sz="1800" b="1" kern="0" dirty="0" smtClean="0"/>
              <a:t>/7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38048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66408"/>
              </p:ext>
            </p:extLst>
          </p:nvPr>
        </p:nvGraphicFramePr>
        <p:xfrm>
          <a:off x="785813" y="2492896"/>
          <a:ext cx="7167561" cy="2392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1918"/>
                <a:gridCol w="2202854"/>
                <a:gridCol w="2143136"/>
                <a:gridCol w="1309653"/>
              </a:tblGrid>
              <a:tr h="267000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T="45704" marB="45704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Valeur minimale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Valeur maximale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Codé</a:t>
                      </a:r>
                      <a:r>
                        <a:rPr lang="fr-FR" sz="1800" baseline="0" dirty="0" smtClean="0"/>
                        <a:t> sur</a:t>
                      </a:r>
                      <a:endParaRPr lang="fr-FR" sz="1800" dirty="0"/>
                    </a:p>
                  </a:txBody>
                  <a:tcPr marT="45704" marB="45704"/>
                </a:tc>
              </a:tr>
              <a:tr h="370708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byte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baseline="0" dirty="0" smtClean="0"/>
                        <a:t>- 128</a:t>
                      </a:r>
                      <a:endParaRPr lang="fr-FR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127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8 bits</a:t>
                      </a:r>
                      <a:endParaRPr lang="fr-FR" sz="1800" dirty="0"/>
                    </a:p>
                  </a:txBody>
                  <a:tcPr marT="45704" marB="45704"/>
                </a:tc>
              </a:tr>
              <a:tr h="370708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short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- 32 768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32767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16 bits</a:t>
                      </a:r>
                      <a:endParaRPr lang="fr-FR" sz="1800" dirty="0"/>
                    </a:p>
                  </a:txBody>
                  <a:tcPr marT="45704" marB="45704"/>
                </a:tc>
              </a:tr>
              <a:tr h="370708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int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- </a:t>
                      </a:r>
                      <a:r>
                        <a:rPr lang="fr-FR" sz="1800" kern="1200" baseline="0" dirty="0" smtClean="0"/>
                        <a:t>2147 483 648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2 147 483 647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32 bits</a:t>
                      </a:r>
                      <a:endParaRPr lang="fr-FR" sz="1800" dirty="0"/>
                    </a:p>
                  </a:txBody>
                  <a:tcPr marT="45704" marB="45704"/>
                </a:tc>
              </a:tr>
              <a:tr h="914292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long</a:t>
                      </a:r>
                      <a:endParaRPr lang="fr-FR" sz="1800" b="1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-9223372036854775808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9223372036854775807</a:t>
                      </a:r>
                      <a:endParaRPr lang="fr-FR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64 bits</a:t>
                      </a:r>
                      <a:endParaRPr lang="fr-FR" sz="1800" dirty="0"/>
                    </a:p>
                  </a:txBody>
                  <a:tcPr marT="45704" marB="45704"/>
                </a:tc>
              </a:tr>
            </a:tbl>
          </a:graphicData>
        </a:graphic>
      </p:graphicFrame>
      <p:sp>
        <p:nvSpPr>
          <p:cNvPr id="14370" name="Rectangle 4"/>
          <p:cNvSpPr>
            <a:spLocks noChangeArrowheads="1"/>
          </p:cNvSpPr>
          <p:nvPr/>
        </p:nvSpPr>
        <p:spPr bwMode="auto">
          <a:xfrm>
            <a:off x="642938" y="1643063"/>
            <a:ext cx="30460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/>
              <a:t>Les types entiers</a:t>
            </a:r>
            <a:endParaRPr lang="fr-FR" sz="2800" dirty="0"/>
          </a:p>
        </p:txBody>
      </p:sp>
      <p:sp>
        <p:nvSpPr>
          <p:cNvPr id="8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 smtClean="0"/>
              <a:t>3/7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3511076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642938" y="1643063"/>
            <a:ext cx="23326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400" b="1" dirty="0"/>
              <a:t>Les types réels</a:t>
            </a:r>
            <a:endParaRPr lang="fr-FR" sz="240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42938" y="2571750"/>
          <a:ext cx="7429500" cy="13812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1656"/>
                <a:gridCol w="2107406"/>
                <a:gridCol w="2143125"/>
                <a:gridCol w="1357313"/>
              </a:tblGrid>
              <a:tr h="370602"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691" marB="45691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Valeur minimale</a:t>
                      </a:r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Valeur maximale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Codé</a:t>
                      </a:r>
                      <a:r>
                        <a:rPr lang="fr-FR" sz="1800" baseline="0" dirty="0" smtClean="0"/>
                        <a:t> sur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</a:tr>
              <a:tr h="370602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float</a:t>
                      </a:r>
                      <a:endParaRPr lang="fr-FR" sz="1800" b="1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1.4E45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3.4028235E38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4 octets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</a:tr>
              <a:tr h="639921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double</a:t>
                      </a:r>
                      <a:endParaRPr lang="fr-FR" sz="1800" b="1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4.9E324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1.7976931348623157E308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  <a:tc>
                  <a:txBody>
                    <a:bodyPr/>
                    <a:lstStyle/>
                    <a:p>
                      <a:r>
                        <a:rPr lang="fr-FR" sz="1800" kern="1200" baseline="0" dirty="0" smtClean="0"/>
                        <a:t>8 octets</a:t>
                      </a:r>
                      <a:endParaRPr lang="fr-FR" sz="1800" dirty="0"/>
                    </a:p>
                  </a:txBody>
                  <a:tcPr marL="91439" marR="91439" marT="45691" marB="45691"/>
                </a:tc>
              </a:tr>
            </a:tbl>
          </a:graphicData>
        </a:graphic>
      </p:graphicFrame>
      <p:sp>
        <p:nvSpPr>
          <p:cNvPr id="15385" name="ZoneTexte 8"/>
          <p:cNvSpPr txBox="1">
            <a:spLocks noChangeArrowheads="1"/>
          </p:cNvSpPr>
          <p:nvPr/>
        </p:nvSpPr>
        <p:spPr bwMode="auto">
          <a:xfrm>
            <a:off x="1428750" y="4572000"/>
            <a:ext cx="1781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 err="1"/>
              <a:t>float</a:t>
            </a:r>
            <a:r>
              <a:rPr lang="fr-FR" dirty="0"/>
              <a:t> f=1.2f</a:t>
            </a:r>
          </a:p>
          <a:p>
            <a:pPr eaLnBrk="1" hangingPunct="1"/>
            <a:r>
              <a:rPr lang="fr-FR" dirty="0"/>
              <a:t>double d=34.8d</a:t>
            </a:r>
          </a:p>
        </p:txBody>
      </p:sp>
      <p:sp>
        <p:nvSpPr>
          <p:cNvPr id="15389" name="ZoneTexte 10"/>
          <p:cNvSpPr txBox="1">
            <a:spLocks noChangeArrowheads="1"/>
          </p:cNvSpPr>
          <p:nvPr/>
        </p:nvSpPr>
        <p:spPr bwMode="auto">
          <a:xfrm>
            <a:off x="785813" y="4214813"/>
            <a:ext cx="1146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Exemple:</a:t>
            </a:r>
          </a:p>
        </p:txBody>
      </p:sp>
      <p:sp>
        <p:nvSpPr>
          <p:cNvPr id="11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 smtClean="0"/>
              <a:t>4/7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335099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85813" y="1928813"/>
            <a:ext cx="26336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Le type caractère char</a:t>
            </a:r>
            <a:endParaRPr lang="fr-FR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44550" y="2987675"/>
            <a:ext cx="1941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Le type boolean</a:t>
            </a:r>
            <a:endParaRPr lang="fr-FR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57250" y="3916363"/>
            <a:ext cx="39417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Le type chaine de caractère String</a:t>
            </a:r>
            <a:endParaRPr lang="fr-FR"/>
          </a:p>
        </p:txBody>
      </p:sp>
      <p:sp>
        <p:nvSpPr>
          <p:cNvPr id="16389" name="ZoneTexte 6"/>
          <p:cNvSpPr txBox="1">
            <a:spLocks noChangeArrowheads="1"/>
          </p:cNvSpPr>
          <p:nvPr/>
        </p:nvSpPr>
        <p:spPr bwMode="auto">
          <a:xfrm>
            <a:off x="2286000" y="2286000"/>
            <a:ext cx="1677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char sexe=‘M’;</a:t>
            </a:r>
          </a:p>
        </p:txBody>
      </p:sp>
      <p:sp>
        <p:nvSpPr>
          <p:cNvPr id="16390" name="ZoneTexte 7"/>
          <p:cNvSpPr txBox="1">
            <a:spLocks noChangeArrowheads="1"/>
          </p:cNvSpPr>
          <p:nvPr/>
        </p:nvSpPr>
        <p:spPr bwMode="auto">
          <a:xfrm>
            <a:off x="2286000" y="3344863"/>
            <a:ext cx="2435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boolean abonne=true;</a:t>
            </a:r>
          </a:p>
        </p:txBody>
      </p:sp>
      <p:sp>
        <p:nvSpPr>
          <p:cNvPr id="16391" name="ZoneTexte 8"/>
          <p:cNvSpPr txBox="1">
            <a:spLocks noChangeArrowheads="1"/>
          </p:cNvSpPr>
          <p:nvPr/>
        </p:nvSpPr>
        <p:spPr bwMode="auto">
          <a:xfrm>
            <a:off x="2286000" y="4273550"/>
            <a:ext cx="4021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String message = ‘’Bonjour les amis’’;</a:t>
            </a:r>
          </a:p>
        </p:txBody>
      </p:sp>
      <p:sp>
        <p:nvSpPr>
          <p:cNvPr id="12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 smtClean="0"/>
              <a:t>5/7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813272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919163" y="3273494"/>
            <a:ext cx="45386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fr-FR" dirty="0" err="1">
                <a:latin typeface="+mj-lt"/>
              </a:rPr>
              <a:t>int</a:t>
            </a:r>
            <a:r>
              <a:rPr lang="fr-FR" dirty="0">
                <a:latin typeface="+mj-lt"/>
              </a:rPr>
              <a:t>[] tab; </a:t>
            </a:r>
          </a:p>
          <a:p>
            <a:pPr eaLnBrk="1" hangingPunct="1">
              <a:defRPr/>
            </a:pPr>
            <a:r>
              <a:rPr lang="fr-FR" dirty="0">
                <a:latin typeface="+mj-lt"/>
              </a:rPr>
              <a:t>tab = new </a:t>
            </a:r>
            <a:r>
              <a:rPr lang="fr-FR" dirty="0" err="1">
                <a:latin typeface="+mj-lt"/>
              </a:rPr>
              <a:t>int</a:t>
            </a:r>
            <a:r>
              <a:rPr lang="fr-FR" dirty="0">
                <a:latin typeface="+mj-lt"/>
              </a:rPr>
              <a:t>[5]; </a:t>
            </a:r>
          </a:p>
          <a:p>
            <a:pPr eaLnBrk="1" hangingPunct="1">
              <a:defRPr/>
            </a:pPr>
            <a:r>
              <a:rPr lang="en-US" dirty="0">
                <a:latin typeface="+mj-lt"/>
              </a:rPr>
              <a:t>tab[0] = 10;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initialiser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le premier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élément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</a:p>
          <a:p>
            <a:pPr eaLnBrk="1" hangingPunct="1">
              <a:defRPr/>
            </a:pPr>
            <a:r>
              <a:rPr lang="en-US" dirty="0">
                <a:latin typeface="+mj-lt"/>
              </a:rPr>
              <a:t>tab[1] = 20;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initialiser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le second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élément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071563" y="5252383"/>
            <a:ext cx="6121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fr-FR" dirty="0" err="1">
                <a:latin typeface="+mj-lt"/>
              </a:rPr>
              <a:t>int</a:t>
            </a:r>
            <a:r>
              <a:rPr lang="fr-FR" dirty="0">
                <a:latin typeface="+mj-lt"/>
              </a:rPr>
              <a:t>[] tab = { 10, 20, 30, 40, 50}; 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//déclaration + initialisation </a:t>
            </a: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785813" y="1928813"/>
            <a:ext cx="21531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b="1" dirty="0"/>
              <a:t>Le tableaux</a:t>
            </a:r>
            <a:endParaRPr lang="fr-FR" sz="28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5740400" y="2928938"/>
          <a:ext cx="1928813" cy="371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694"/>
                <a:gridCol w="414454"/>
                <a:gridCol w="392140"/>
                <a:gridCol w="420833"/>
                <a:gridCol w="350692"/>
              </a:tblGrid>
              <a:tr h="371475"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91439" marR="91439" marT="45798" marB="45798"/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 marL="91439" marR="91439" marT="45798" marB="45798"/>
                </a:tc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5740400" y="2500313"/>
            <a:ext cx="1916113" cy="369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/>
              <a:t>0    1    2    3    4</a:t>
            </a:r>
          </a:p>
        </p:txBody>
      </p:sp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7929563" y="2428875"/>
            <a:ext cx="903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indices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86438" y="2500313"/>
            <a:ext cx="214312" cy="2857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5572125" y="1844675"/>
            <a:ext cx="1116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1</a:t>
            </a:r>
            <a:r>
              <a:rPr lang="fr-FR" baseline="30000"/>
              <a:t>er</a:t>
            </a:r>
            <a:r>
              <a:rPr lang="fr-FR"/>
              <a:t> indice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6000750" y="3357563"/>
            <a:ext cx="1460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tab.length=5</a:t>
            </a:r>
          </a:p>
        </p:txBody>
      </p:sp>
      <p:cxnSp>
        <p:nvCxnSpPr>
          <p:cNvPr id="21" name="Connecteur droit 20"/>
          <p:cNvCxnSpPr/>
          <p:nvPr/>
        </p:nvCxnSpPr>
        <p:spPr>
          <a:xfrm rot="16200000" flipH="1">
            <a:off x="5643562" y="2286001"/>
            <a:ext cx="428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643813" y="2643188"/>
            <a:ext cx="357187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715000" y="3571875"/>
            <a:ext cx="357188" cy="1588"/>
          </a:xfrm>
          <a:prstGeom prst="line">
            <a:avLst/>
          </a:pr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7358063" y="3571875"/>
            <a:ext cx="285750" cy="1588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>
            <a:spLocks noChangeArrowheads="1"/>
          </p:cNvSpPr>
          <p:nvPr/>
        </p:nvSpPr>
        <p:spPr bwMode="auto">
          <a:xfrm>
            <a:off x="5715000" y="292893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6" name="ZoneTexte 45"/>
          <p:cNvSpPr txBox="1">
            <a:spLocks noChangeArrowheads="1"/>
          </p:cNvSpPr>
          <p:nvPr/>
        </p:nvSpPr>
        <p:spPr bwMode="auto">
          <a:xfrm>
            <a:off x="6059488" y="2928938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4" name="Titre 9"/>
          <p:cNvSpPr txBox="1">
            <a:spLocks/>
          </p:cNvSpPr>
          <p:nvPr/>
        </p:nvSpPr>
        <p:spPr>
          <a:xfrm>
            <a:off x="1043038" y="356556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 smtClean="0"/>
              <a:t>6/7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143885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 animBg="1"/>
      <p:bldP spid="18" grpId="0"/>
      <p:bldP spid="19" grpId="0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35695"/>
              </p:ext>
            </p:extLst>
          </p:nvPr>
        </p:nvGraphicFramePr>
        <p:xfrm>
          <a:off x="1428750" y="2564903"/>
          <a:ext cx="6096000" cy="365760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3048000"/>
                <a:gridCol w="3048000"/>
              </a:tblGrid>
              <a:tr h="301170"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smtClean="0"/>
                        <a:t>Valeur par défaut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byte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short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 err="1"/>
                        <a:t>int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long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float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double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0.0d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char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'\u0000'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boolean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455" name="Rectangle 2"/>
          <p:cNvSpPr>
            <a:spLocks noChangeArrowheads="1"/>
          </p:cNvSpPr>
          <p:nvPr/>
        </p:nvSpPr>
        <p:spPr bwMode="auto">
          <a:xfrm>
            <a:off x="785813" y="1928813"/>
            <a:ext cx="5147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400" dirty="0"/>
              <a:t>Les valeurs par défaut des variables</a:t>
            </a:r>
          </a:p>
        </p:txBody>
      </p:sp>
      <p:sp>
        <p:nvSpPr>
          <p:cNvPr id="8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 smtClean="0"/>
              <a:t>7/7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3716206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>
          <a:xfrm>
            <a:off x="683568" y="473776"/>
            <a:ext cx="6183064" cy="1146993"/>
          </a:xfrm>
        </p:spPr>
        <p:txBody>
          <a:bodyPr/>
          <a:lstStyle/>
          <a:p>
            <a:r>
              <a:rPr lang="fr-FR" dirty="0" smtClean="0"/>
              <a:t>Catégories des variables    </a:t>
            </a:r>
            <a:r>
              <a:rPr lang="fr-FR" sz="2400" dirty="0" smtClean="0"/>
              <a:t>1/7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71600" y="2214563"/>
            <a:ext cx="78866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2000" dirty="0">
                <a:solidFill>
                  <a:schemeClr val="bg1"/>
                </a:solidFill>
              </a:rPr>
              <a:t>Il existe deux sortes de variables :</a:t>
            </a:r>
          </a:p>
          <a:p>
            <a:pPr eaLnBrk="1" hangingPunct="1"/>
            <a:endParaRPr lang="fr-FR" sz="20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Une variable primitive contient des bits qui représentent sa valeur. </a:t>
            </a:r>
          </a:p>
          <a:p>
            <a:pPr eaLnBrk="1" hangingPunct="1"/>
            <a:r>
              <a:rPr lang="fr-FR" sz="2000" dirty="0">
                <a:solidFill>
                  <a:schemeClr val="bg1"/>
                </a:solidFill>
              </a:rPr>
              <a:t>	Exemple : </a:t>
            </a:r>
            <a:r>
              <a:rPr lang="fr-FR" sz="2000" dirty="0" err="1">
                <a:solidFill>
                  <a:schemeClr val="bg1"/>
                </a:solidFill>
              </a:rPr>
              <a:t>int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foat</a:t>
            </a:r>
            <a:r>
              <a:rPr lang="fr-FR" sz="2000" dirty="0">
                <a:solidFill>
                  <a:schemeClr val="bg1"/>
                </a:solidFill>
              </a:rPr>
              <a:t> , </a:t>
            </a:r>
            <a:r>
              <a:rPr lang="fr-FR" sz="2000" dirty="0" err="1">
                <a:solidFill>
                  <a:schemeClr val="bg1"/>
                </a:solidFill>
              </a:rPr>
              <a:t>boolean</a:t>
            </a:r>
            <a:r>
              <a:rPr lang="fr-FR" sz="20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endParaRPr lang="fr-FR" sz="20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Une variable référence contient des bits qui indiquent comment accéder à l'objet.</a:t>
            </a:r>
          </a:p>
          <a:p>
            <a:pPr eaLnBrk="1" hangingPunct="1"/>
            <a:r>
              <a:rPr lang="fr-FR" sz="2000" dirty="0">
                <a:solidFill>
                  <a:schemeClr val="bg1"/>
                </a:solidFill>
              </a:rPr>
              <a:t>	Exemple : String, Chien, Joueur,...</a:t>
            </a:r>
          </a:p>
          <a:p>
            <a:pPr eaLnBrk="1" hangingPunct="1"/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-13-</a:t>
            </a:r>
          </a:p>
        </p:txBody>
      </p:sp>
    </p:spTree>
    <p:extLst>
      <p:ext uri="{BB962C8B-B14F-4D97-AF65-F5344CB8AC3E}">
        <p14:creationId xmlns:p14="http://schemas.microsoft.com/office/powerpoint/2010/main" val="367313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7537" y="1676400"/>
            <a:ext cx="33575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 dirty="0">
                <a:solidFill>
                  <a:schemeClr val="bg1"/>
                </a:solidFill>
              </a:rPr>
              <a:t>Les variables primitives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-14-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2714625"/>
            <a:ext cx="67738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necteur droit 12"/>
          <p:cNvCxnSpPr/>
          <p:nvPr/>
        </p:nvCxnSpPr>
        <p:spPr>
          <a:xfrm rot="10800000">
            <a:off x="1000125" y="3357563"/>
            <a:ext cx="3286125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5400000">
            <a:off x="929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5400000">
            <a:off x="2072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5400000">
            <a:off x="4215606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5400000">
            <a:off x="2822575" y="3249613"/>
            <a:ext cx="21431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91" name="Picture 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2652713"/>
            <a:ext cx="2263775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Picture 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8594" y="1928811"/>
            <a:ext cx="15255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Connecteur droit avec flèche 19"/>
          <p:cNvCxnSpPr/>
          <p:nvPr/>
        </p:nvCxnSpPr>
        <p:spPr>
          <a:xfrm rot="5400000">
            <a:off x="3819525" y="1843088"/>
            <a:ext cx="338138" cy="154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16200000" flipH="1">
            <a:off x="5462588" y="1747837"/>
            <a:ext cx="266700" cy="166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143125" y="2714625"/>
            <a:ext cx="1357313" cy="42862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4" name="Titre 1"/>
          <p:cNvSpPr txBox="1">
            <a:spLocks/>
          </p:cNvSpPr>
          <p:nvPr/>
        </p:nvSpPr>
        <p:spPr>
          <a:xfrm>
            <a:off x="683568" y="473776"/>
            <a:ext cx="6183064" cy="11469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Catégories des variables    </a:t>
            </a:r>
            <a:r>
              <a:rPr lang="fr-FR" sz="2400" dirty="0" smtClean="0"/>
              <a:t>1/7</a:t>
            </a:r>
          </a:p>
        </p:txBody>
      </p:sp>
      <p:sp>
        <p:nvSpPr>
          <p:cNvPr id="26" name="Titre 1"/>
          <p:cNvSpPr txBox="1">
            <a:spLocks/>
          </p:cNvSpPr>
          <p:nvPr/>
        </p:nvSpPr>
        <p:spPr>
          <a:xfrm>
            <a:off x="655018" y="241661"/>
            <a:ext cx="6725294" cy="114699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Autofit/>
          </a:bodyPr>
          <a:lstStyle>
            <a:lvl1pPr>
              <a:spcBef>
                <a:spcPct val="0"/>
              </a:spcBef>
              <a:buNone/>
              <a:defRPr lang="en-US" sz="3600" b="0" cap="none" baseline="0" dirty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Catégories des variables    </a:t>
            </a:r>
            <a:r>
              <a:rPr lang="fr-FR" dirty="0" smtClean="0"/>
              <a:t>2/7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5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>
            <a:spLocks noChangeArrowheads="1"/>
          </p:cNvSpPr>
          <p:nvPr/>
        </p:nvSpPr>
        <p:spPr bwMode="auto">
          <a:xfrm>
            <a:off x="831850" y="3000375"/>
            <a:ext cx="19034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int age;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boolean abonne;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char sexe;</a:t>
            </a:r>
          </a:p>
        </p:txBody>
      </p:sp>
      <p:sp>
        <p:nvSpPr>
          <p:cNvPr id="10" name="ZoneTexte 9"/>
          <p:cNvSpPr txBox="1">
            <a:spLocks noChangeArrowheads="1"/>
          </p:cNvSpPr>
          <p:nvPr/>
        </p:nvSpPr>
        <p:spPr bwMode="auto">
          <a:xfrm>
            <a:off x="4311650" y="2773363"/>
            <a:ext cx="5699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1775" y="31559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5168900" y="2786063"/>
            <a:ext cx="954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abonne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29375" y="31559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6454775" y="2786063"/>
            <a:ext cx="6715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sexe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11650" y="31432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515" name="ZoneTexte 25"/>
          <p:cNvSpPr txBox="1">
            <a:spLocks noChangeArrowheads="1"/>
          </p:cNvSpPr>
          <p:nvPr/>
        </p:nvSpPr>
        <p:spPr bwMode="auto">
          <a:xfrm>
            <a:off x="214313" y="2143125"/>
            <a:ext cx="8715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 dirty="0">
                <a:solidFill>
                  <a:schemeClr val="bg1"/>
                </a:solidFill>
              </a:rPr>
              <a:t>Déclaration d’une variable primitive      </a:t>
            </a:r>
            <a:r>
              <a:rPr lang="fr-FR" dirty="0" smtClean="0">
                <a:solidFill>
                  <a:schemeClr val="bg1"/>
                </a:solidFill>
              </a:rPr>
              <a:t>    réservation </a:t>
            </a:r>
            <a:r>
              <a:rPr lang="fr-FR" dirty="0">
                <a:solidFill>
                  <a:schemeClr val="bg1"/>
                </a:solidFill>
              </a:rPr>
              <a:t>de l’espace  mémoire.</a:t>
            </a:r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831850" y="5214938"/>
            <a:ext cx="16398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age=18;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abonne=false;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sexe=‘M’;</a:t>
            </a:r>
          </a:p>
        </p:txBody>
      </p:sp>
      <p:sp>
        <p:nvSpPr>
          <p:cNvPr id="21517" name="ZoneTexte 28"/>
          <p:cNvSpPr txBox="1">
            <a:spLocks noChangeArrowheads="1"/>
          </p:cNvSpPr>
          <p:nvPr/>
        </p:nvSpPr>
        <p:spPr bwMode="auto">
          <a:xfrm>
            <a:off x="214313" y="4357688"/>
            <a:ext cx="8715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>
                <a:solidFill>
                  <a:schemeClr val="bg1"/>
                </a:solidFill>
              </a:rPr>
              <a:t>La valeur affectée à la variable sera stockée dans l’espace mémoire réservé.</a:t>
            </a:r>
          </a:p>
        </p:txBody>
      </p:sp>
      <p:sp>
        <p:nvSpPr>
          <p:cNvPr id="31" name="ZoneTexte 30"/>
          <p:cNvSpPr txBox="1">
            <a:spLocks noChangeArrowheads="1"/>
          </p:cNvSpPr>
          <p:nvPr/>
        </p:nvSpPr>
        <p:spPr bwMode="auto">
          <a:xfrm>
            <a:off x="4286250" y="5059363"/>
            <a:ext cx="5699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86375" y="54419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3" name="ZoneTexte 32"/>
          <p:cNvSpPr txBox="1">
            <a:spLocks noChangeArrowheads="1"/>
          </p:cNvSpPr>
          <p:nvPr/>
        </p:nvSpPr>
        <p:spPr bwMode="auto">
          <a:xfrm>
            <a:off x="5143500" y="5072063"/>
            <a:ext cx="954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abonne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03975" y="54419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5" name="ZoneTexte 34"/>
          <p:cNvSpPr txBox="1">
            <a:spLocks noChangeArrowheads="1"/>
          </p:cNvSpPr>
          <p:nvPr/>
        </p:nvSpPr>
        <p:spPr bwMode="auto">
          <a:xfrm>
            <a:off x="6429375" y="5072063"/>
            <a:ext cx="6715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sexe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86250" y="5429250"/>
            <a:ext cx="714375" cy="701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0" name="Flèche droite 39"/>
          <p:cNvSpPr/>
          <p:nvPr/>
        </p:nvSpPr>
        <p:spPr>
          <a:xfrm flipV="1">
            <a:off x="4240212" y="2285999"/>
            <a:ext cx="331788" cy="1428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311274" y="1542040"/>
            <a:ext cx="3357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 dirty="0">
                <a:solidFill>
                  <a:schemeClr val="bg1"/>
                </a:solidFill>
              </a:rPr>
              <a:t>Les variables primitives</a:t>
            </a:r>
          </a:p>
        </p:txBody>
      </p:sp>
      <p:sp>
        <p:nvSpPr>
          <p:cNvPr id="24" name="Titre 1"/>
          <p:cNvSpPr txBox="1">
            <a:spLocks/>
          </p:cNvSpPr>
          <p:nvPr/>
        </p:nvSpPr>
        <p:spPr>
          <a:xfrm>
            <a:off x="294556" y="205942"/>
            <a:ext cx="6725716" cy="114699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Catégories des variables    </a:t>
            </a:r>
            <a:r>
              <a:rPr lang="fr-FR" dirty="0" smtClean="0"/>
              <a:t>3/7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392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31" grpId="0"/>
      <p:bldP spid="32" grpId="0" animBg="1"/>
      <p:bldP spid="33" grpId="0"/>
      <p:bldP spid="34" grpId="0" animBg="1"/>
      <p:bldP spid="35" grpId="0"/>
      <p:bldP spid="39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sz="quarter" idx="13"/>
          </p:nvPr>
        </p:nvSpPr>
        <p:spPr>
          <a:xfrm>
            <a:off x="3456432" y="692696"/>
            <a:ext cx="5364040" cy="5400600"/>
          </a:xfrm>
        </p:spPr>
        <p:txBody>
          <a:bodyPr>
            <a:normAutofit lnSpcReduction="10000"/>
          </a:bodyPr>
          <a:lstStyle/>
          <a:p>
            <a:r>
              <a:rPr lang="fr-FR" sz="2800" dirty="0"/>
              <a:t>Introduction </a:t>
            </a:r>
          </a:p>
          <a:p>
            <a:r>
              <a:rPr lang="fr-FR" sz="3200" b="1" u="sng" dirty="0"/>
              <a:t>Classe et objet</a:t>
            </a:r>
          </a:p>
          <a:p>
            <a:r>
              <a:rPr lang="fr-FR" sz="2800" dirty="0"/>
              <a:t>Encapsulation</a:t>
            </a:r>
          </a:p>
          <a:p>
            <a:r>
              <a:rPr lang="fr-FR" sz="2800" dirty="0"/>
              <a:t>Héritage</a:t>
            </a:r>
          </a:p>
          <a:p>
            <a:pPr fontAlgn="t"/>
            <a:r>
              <a:rPr lang="fr-FR" sz="2800" dirty="0"/>
              <a:t>Polymorphisme</a:t>
            </a:r>
          </a:p>
          <a:p>
            <a:r>
              <a:rPr lang="fr-FR" sz="2800" dirty="0"/>
              <a:t>Exceptions</a:t>
            </a:r>
          </a:p>
          <a:p>
            <a:r>
              <a:rPr lang="fr-FR" sz="2800" dirty="0"/>
              <a:t>Connexion Base de donnée</a:t>
            </a:r>
          </a:p>
          <a:p>
            <a:r>
              <a:rPr lang="fr-FR" sz="2800" dirty="0"/>
              <a:t>Interfaces</a:t>
            </a:r>
          </a:p>
          <a:p>
            <a:r>
              <a:rPr lang="fr-FR" sz="2800" dirty="0"/>
              <a:t>Lambda Expression</a:t>
            </a:r>
          </a:p>
          <a:p>
            <a:r>
              <a:rPr lang="fr-FR" sz="2800" dirty="0"/>
              <a:t>Collections</a:t>
            </a:r>
          </a:p>
          <a:p>
            <a:r>
              <a:rPr lang="fr-FR" sz="2800" dirty="0"/>
              <a:t>Stream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fr-FR" b="1" kern="0" dirty="0"/>
              <a:t>Plan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066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oneTexte 38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-16-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2714625"/>
            <a:ext cx="67738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3" name="Connecteur droit 42"/>
          <p:cNvCxnSpPr/>
          <p:nvPr/>
        </p:nvCxnSpPr>
        <p:spPr>
          <a:xfrm rot="10800000">
            <a:off x="1000125" y="3357563"/>
            <a:ext cx="3286125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rot="5400000">
            <a:off x="929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rot="5400000">
            <a:off x="2072481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rot="5400000">
            <a:off x="4215606" y="3428207"/>
            <a:ext cx="1428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2822575" y="3249613"/>
            <a:ext cx="214313" cy="1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538" name="Picture 2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25" y="2652713"/>
            <a:ext cx="2263775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00500" y="2000250"/>
            <a:ext cx="15255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Connecteur droit avec flèche 54"/>
          <p:cNvCxnSpPr/>
          <p:nvPr/>
        </p:nvCxnSpPr>
        <p:spPr>
          <a:xfrm rot="5400000">
            <a:off x="3819525" y="1843088"/>
            <a:ext cx="338138" cy="154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rot="16200000" flipH="1">
            <a:off x="5462588" y="1747837"/>
            <a:ext cx="266700" cy="166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0031" y="1873399"/>
            <a:ext cx="3357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 dirty="0">
                <a:solidFill>
                  <a:schemeClr val="bg1"/>
                </a:solidFill>
              </a:rPr>
              <a:t>Les variables références</a:t>
            </a:r>
          </a:p>
        </p:txBody>
      </p:sp>
      <p:sp>
        <p:nvSpPr>
          <p:cNvPr id="17" name="Ellipse 16"/>
          <p:cNvSpPr/>
          <p:nvPr/>
        </p:nvSpPr>
        <p:spPr>
          <a:xfrm>
            <a:off x="6000750" y="2643188"/>
            <a:ext cx="1928813" cy="42862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683568" y="473776"/>
            <a:ext cx="6840760" cy="114699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Catégories des variables    </a:t>
            </a:r>
            <a:r>
              <a:rPr lang="fr-FR" dirty="0" smtClean="0"/>
              <a:t>4/7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11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1000125" y="3000375"/>
            <a:ext cx="1851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String message;</a:t>
            </a:r>
          </a:p>
        </p:txBody>
      </p: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5022850" y="2773363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14938" y="3084513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bg1"/>
                </a:solidFill>
              </a:rPr>
              <a:t>ref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4583" name="ZoneTexte 20"/>
          <p:cNvSpPr txBox="1">
            <a:spLocks noChangeArrowheads="1"/>
          </p:cNvSpPr>
          <p:nvPr/>
        </p:nvSpPr>
        <p:spPr bwMode="auto">
          <a:xfrm>
            <a:off x="214313" y="1883507"/>
            <a:ext cx="871537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 dirty="0">
                <a:solidFill>
                  <a:schemeClr val="bg1"/>
                </a:solidFill>
              </a:rPr>
              <a:t>on crée une référence sur une </a:t>
            </a:r>
            <a:r>
              <a:rPr lang="fr-FR" b="1" dirty="0">
                <a:solidFill>
                  <a:schemeClr val="bg1"/>
                </a:solidFill>
              </a:rPr>
              <a:t>String</a:t>
            </a:r>
            <a:r>
              <a:rPr lang="fr-FR" dirty="0">
                <a:solidFill>
                  <a:schemeClr val="bg1"/>
                </a:solidFill>
              </a:rPr>
              <a:t> </a:t>
            </a:r>
          </a:p>
          <a:p>
            <a:pPr eaLnBrk="1" hangingPunct="1">
              <a:buFontTx/>
              <a:buChar char="•"/>
            </a:pPr>
            <a:r>
              <a:rPr lang="fr-FR" dirty="0">
                <a:solidFill>
                  <a:schemeClr val="bg1"/>
                </a:solidFill>
              </a:rPr>
              <a:t>Lorsqu’on déclare une variable objet , on est </a:t>
            </a:r>
            <a:r>
              <a:rPr lang="fr-FR" dirty="0" smtClean="0">
                <a:solidFill>
                  <a:schemeClr val="bg1"/>
                </a:solidFill>
              </a:rPr>
              <a:t>entrain </a:t>
            </a:r>
            <a:r>
              <a:rPr lang="fr-FR" dirty="0">
                <a:solidFill>
                  <a:schemeClr val="bg1"/>
                </a:solidFill>
              </a:rPr>
              <a:t>de faire la réservation de l’espace mémoire pour la référence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28688" y="3857625"/>
            <a:ext cx="4572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message=‘’Bonjour’’;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//équivalent à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message=new String(‘’Bonjour’’);</a:t>
            </a:r>
          </a:p>
        </p:txBody>
      </p:sp>
      <p:sp>
        <p:nvSpPr>
          <p:cNvPr id="23" name="ZoneTexte 22"/>
          <p:cNvSpPr txBox="1">
            <a:spLocks noChangeArrowheads="1"/>
          </p:cNvSpPr>
          <p:nvPr/>
        </p:nvSpPr>
        <p:spPr bwMode="auto">
          <a:xfrm>
            <a:off x="5000625" y="3857625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92713" y="4168775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bg1"/>
                </a:solidFill>
              </a:rPr>
              <a:t>ref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6764338" y="4227513"/>
            <a:ext cx="1928812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>
            <a:spLocks noChangeArrowheads="1"/>
          </p:cNvSpPr>
          <p:nvPr/>
        </p:nvSpPr>
        <p:spPr bwMode="auto">
          <a:xfrm>
            <a:off x="7302500" y="4370388"/>
            <a:ext cx="9012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Bonjour</a:t>
            </a:r>
          </a:p>
        </p:txBody>
      </p:sp>
      <p:cxnSp>
        <p:nvCxnSpPr>
          <p:cNvPr id="38" name="Connecteur droit avec flèche 37"/>
          <p:cNvCxnSpPr>
            <a:endCxn id="36" idx="1"/>
          </p:cNvCxnSpPr>
          <p:nvPr/>
        </p:nvCxnSpPr>
        <p:spPr>
          <a:xfrm flipV="1">
            <a:off x="5907088" y="4549775"/>
            <a:ext cx="85725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ZoneTexte 40"/>
          <p:cNvSpPr txBox="1">
            <a:spLocks noChangeArrowheads="1"/>
          </p:cNvSpPr>
          <p:nvPr/>
        </p:nvSpPr>
        <p:spPr bwMode="auto">
          <a:xfrm>
            <a:off x="928688" y="5572125"/>
            <a:ext cx="211333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message=‘’Hello’’;</a:t>
            </a:r>
          </a:p>
          <a:p>
            <a:pPr eaLnBrk="1" hangingPunct="1"/>
            <a:endParaRPr lang="fr-FR">
              <a:solidFill>
                <a:schemeClr val="bg1"/>
              </a:solidFill>
            </a:endParaRPr>
          </a:p>
        </p:txBody>
      </p:sp>
      <p:sp>
        <p:nvSpPr>
          <p:cNvPr id="42" name="ZoneTexte 41"/>
          <p:cNvSpPr txBox="1">
            <a:spLocks noChangeArrowheads="1"/>
          </p:cNvSpPr>
          <p:nvPr/>
        </p:nvSpPr>
        <p:spPr bwMode="auto">
          <a:xfrm>
            <a:off x="5000625" y="5059363"/>
            <a:ext cx="1053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message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92713" y="5373688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bg1"/>
                </a:solidFill>
              </a:rPr>
              <a:t>ref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764338" y="5432425"/>
            <a:ext cx="1928812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45" name="ZoneTexte 44"/>
          <p:cNvSpPr txBox="1">
            <a:spLocks noChangeArrowheads="1"/>
          </p:cNvSpPr>
          <p:nvPr/>
        </p:nvSpPr>
        <p:spPr bwMode="auto">
          <a:xfrm>
            <a:off x="7302500" y="5575300"/>
            <a:ext cx="9012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Bonjour</a:t>
            </a:r>
          </a:p>
        </p:txBody>
      </p:sp>
      <p:sp>
        <p:nvSpPr>
          <p:cNvPr id="46" name="Rectangle à coins arrondis 45"/>
          <p:cNvSpPr/>
          <p:nvPr/>
        </p:nvSpPr>
        <p:spPr>
          <a:xfrm>
            <a:off x="6764338" y="6143625"/>
            <a:ext cx="1928812" cy="642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47" name="ZoneTexte 46"/>
          <p:cNvSpPr txBox="1">
            <a:spLocks noChangeArrowheads="1"/>
          </p:cNvSpPr>
          <p:nvPr/>
        </p:nvSpPr>
        <p:spPr bwMode="auto">
          <a:xfrm>
            <a:off x="7351713" y="6215063"/>
            <a:ext cx="6639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Hello</a:t>
            </a:r>
          </a:p>
        </p:txBody>
      </p:sp>
      <p:cxnSp>
        <p:nvCxnSpPr>
          <p:cNvPr id="48" name="Connecteur droit avec flèche 47"/>
          <p:cNvCxnSpPr>
            <a:endCxn id="46" idx="1"/>
          </p:cNvCxnSpPr>
          <p:nvPr/>
        </p:nvCxnSpPr>
        <p:spPr>
          <a:xfrm>
            <a:off x="5907088" y="5929313"/>
            <a:ext cx="857250" cy="536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143000" y="3857625"/>
            <a:ext cx="650081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1143000" y="5070475"/>
            <a:ext cx="6500813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à coins arrondis 54"/>
          <p:cNvSpPr/>
          <p:nvPr/>
        </p:nvSpPr>
        <p:spPr>
          <a:xfrm>
            <a:off x="6858000" y="3071813"/>
            <a:ext cx="1928813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56" name="ZoneTexte 55"/>
          <p:cNvSpPr txBox="1">
            <a:spLocks noChangeArrowheads="1"/>
          </p:cNvSpPr>
          <p:nvPr/>
        </p:nvSpPr>
        <p:spPr bwMode="auto">
          <a:xfrm>
            <a:off x="7500938" y="3214688"/>
            <a:ext cx="53091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null</a:t>
            </a:r>
          </a:p>
        </p:txBody>
      </p:sp>
      <p:cxnSp>
        <p:nvCxnSpPr>
          <p:cNvPr id="57" name="Connecteur droit avec flèche 56"/>
          <p:cNvCxnSpPr>
            <a:endCxn id="55" idx="1"/>
          </p:cNvCxnSpPr>
          <p:nvPr/>
        </p:nvCxnSpPr>
        <p:spPr>
          <a:xfrm flipV="1">
            <a:off x="6000750" y="3394075"/>
            <a:ext cx="85725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643063" y="1428750"/>
            <a:ext cx="557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 dirty="0">
                <a:solidFill>
                  <a:schemeClr val="bg1"/>
                </a:solidFill>
              </a:rPr>
              <a:t>Les variables références: </a:t>
            </a:r>
            <a:r>
              <a:rPr lang="fr-FR" sz="2000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24604" name="Rectangle 36"/>
          <p:cNvSpPr>
            <a:spLocks noChangeArrowheads="1"/>
          </p:cNvSpPr>
          <p:nvPr/>
        </p:nvSpPr>
        <p:spPr bwMode="auto">
          <a:xfrm>
            <a:off x="7227888" y="2749550"/>
            <a:ext cx="10871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objet null</a:t>
            </a:r>
          </a:p>
        </p:txBody>
      </p:sp>
      <p:sp>
        <p:nvSpPr>
          <p:cNvPr id="24605" name="Rectangle 36"/>
          <p:cNvSpPr>
            <a:spLocks noChangeArrowheads="1"/>
          </p:cNvSpPr>
          <p:nvPr/>
        </p:nvSpPr>
        <p:spPr bwMode="auto">
          <a:xfrm>
            <a:off x="7178675" y="3948113"/>
            <a:ext cx="12763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objet String</a:t>
            </a:r>
          </a:p>
        </p:txBody>
      </p:sp>
      <p:sp>
        <p:nvSpPr>
          <p:cNvPr id="24606" name="Rectangle 36"/>
          <p:cNvSpPr>
            <a:spLocks noChangeArrowheads="1"/>
          </p:cNvSpPr>
          <p:nvPr/>
        </p:nvSpPr>
        <p:spPr bwMode="auto">
          <a:xfrm>
            <a:off x="7143750" y="5143500"/>
            <a:ext cx="12763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objet String</a:t>
            </a:r>
          </a:p>
        </p:txBody>
      </p:sp>
      <p:sp>
        <p:nvSpPr>
          <p:cNvPr id="34" name="Titre 1"/>
          <p:cNvSpPr txBox="1">
            <a:spLocks/>
          </p:cNvSpPr>
          <p:nvPr/>
        </p:nvSpPr>
        <p:spPr>
          <a:xfrm>
            <a:off x="683568" y="473776"/>
            <a:ext cx="6183064" cy="11469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Catégories des variables    </a:t>
            </a:r>
            <a:r>
              <a:rPr lang="fr-FR" sz="2400" dirty="0" smtClean="0"/>
              <a:t>1/7</a:t>
            </a:r>
          </a:p>
        </p:txBody>
      </p:sp>
      <p:sp>
        <p:nvSpPr>
          <p:cNvPr id="35" name="Titre 1"/>
          <p:cNvSpPr txBox="1">
            <a:spLocks/>
          </p:cNvSpPr>
          <p:nvPr/>
        </p:nvSpPr>
        <p:spPr>
          <a:xfrm>
            <a:off x="335012" y="171364"/>
            <a:ext cx="7045300" cy="114699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Catégories des variables    </a:t>
            </a:r>
            <a:r>
              <a:rPr lang="fr-FR" dirty="0" smtClean="0"/>
              <a:t>5/7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52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nimBg="1" autoUpdateAnimBg="0"/>
      <p:bldP spid="23" grpId="0" autoUpdateAnimBg="0"/>
      <p:bldP spid="32" grpId="0" animBg="1" autoUpdateAnimBg="0"/>
      <p:bldP spid="36" grpId="0" animBg="1" autoUpdateAnimBg="0"/>
      <p:bldP spid="37" grpId="0" autoUpdateAnimBg="0"/>
      <p:bldP spid="41" grpId="0" autoUpdateAnimBg="0"/>
      <p:bldP spid="42" grpId="0" autoUpdateAnimBg="0"/>
      <p:bldP spid="43" grpId="0" animBg="1" autoUpdateAnimBg="0"/>
      <p:bldP spid="44" grpId="0" animBg="1" autoUpdateAnimBg="0"/>
      <p:bldP spid="45" grpId="0" autoUpdateAnimBg="0"/>
      <p:bldP spid="46" grpId="0" animBg="1" autoUpdateAnimBg="0"/>
      <p:bldP spid="47" grpId="0" autoUpdateAnimBg="0"/>
      <p:bldP spid="55" grpId="0" animBg="1" autoUpdateAnimBg="0"/>
      <p:bldP spid="56" grpId="0" autoUpdateAnimBg="0"/>
      <p:bldP spid="5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>
            <a:spLocks noChangeArrowheads="1"/>
          </p:cNvSpPr>
          <p:nvPr/>
        </p:nvSpPr>
        <p:spPr bwMode="auto">
          <a:xfrm>
            <a:off x="993775" y="2497138"/>
            <a:ext cx="25458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int[] notes={10,12,15};</a:t>
            </a:r>
          </a:p>
          <a:p>
            <a:pPr eaLnBrk="1" hangingPunct="1"/>
            <a:endParaRPr lang="fr-FR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4394200" y="2227263"/>
            <a:ext cx="7493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notes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29125" y="2597150"/>
            <a:ext cx="857250" cy="773113"/>
          </a:xfrm>
          <a:prstGeom prst="rect">
            <a:avLst/>
          </a:prstGeom>
          <a:solidFill>
            <a:srgbClr val="E5B9D9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900" dirty="0" err="1">
                <a:solidFill>
                  <a:schemeClr val="bg1"/>
                </a:solidFill>
              </a:rPr>
              <a:t>reference</a:t>
            </a:r>
            <a:endParaRPr lang="fr-FR" sz="900" dirty="0">
              <a:solidFill>
                <a:schemeClr val="bg1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357813" y="2983706"/>
            <a:ext cx="1106668" cy="29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>
            <a:spLocks noChangeArrowheads="1"/>
          </p:cNvSpPr>
          <p:nvPr/>
        </p:nvSpPr>
        <p:spPr bwMode="auto">
          <a:xfrm>
            <a:off x="6715125" y="3286125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86625" y="25717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01000" y="25717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72250" y="2571750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8143875" y="3286125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21" name="ZoneTexte 20"/>
          <p:cNvSpPr txBox="1">
            <a:spLocks noChangeArrowheads="1"/>
          </p:cNvSpPr>
          <p:nvPr/>
        </p:nvSpPr>
        <p:spPr bwMode="auto">
          <a:xfrm>
            <a:off x="7500938" y="3286125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int</a:t>
            </a:r>
          </a:p>
        </p:txBody>
      </p:sp>
      <p:sp>
        <p:nvSpPr>
          <p:cNvPr id="26639" name="AutoShape 4" descr="data:image/jpeg;base64,/9j/4AAQSkZJRgABAQAAAQABAAD/2wCEAAkGBhIPERIUEBERExUUFBQUEhYVFBcVGBIQFBQVFRQUFhQYGyYeFxkkGhQXHy8gIycpLC0sFx4xNzAqNSgsLSkBCQoKDgwOGg8PGi8kHyQvLC8zNTIsLjIsNS8pKSowLCksNCwvKy4vLC0tLC0sLCwtLSwqLC0sLCksLCwsMCwpKf/AABEIAMwAzAMBIgACEQEDEQH/xAAcAAEAAgMBAQEAAAAAAAAAAAAABgcDBAUCAQj/xABGEAABAwIBBwcICAUCBwAAAAABAAIDBBEFBgcSITFBcRMiMlFhgZFCUmKSobHB0RQWM0NTcoKTI1TC0uEVFzQ1RHOio/D/xAAaAQEAAgMBAAAAAAAAAAAAAAAAAwQBAgUG/8QANhEAAgEDAQQHBgYCAwAAAAAAAAECAwQREiExQZEFUWFxgbHhFBWhwdHwEyIjMkJSM1NiovH/2gAMAwEAAhEDEQA/ALxREQBERAEREAREQBERAEREAXGyxr309DUyxmzmRuc09oGpdlR3OH/yys/7L/chlbzBkTj8k0ZjqDeaMMLja3KRyMD45QOotPcQ4blKAVA3NFPPhjwbcrS/R3+lybGSR94u9TinfcLWLJKsUns4mVERbEQREQBERAEREAREQBERAEREAREQBERAEREAREQBQ/OHWmSIUUPOmq/4YHmRfeSO6g1tyurlNlOyjaAAZJpDowxN1ue87NXV2qP08Qw+GeurnB87mXkIOpjb8yniPVpWF9517gtWyWnByaNfKOVpr8NpmHXAySV35dARMuO2xKnND0VWeQOHyzyS11T9pUG7R5sXkgdQtYDsAVoUzLBYhuyb3GFLSnnGz5v4szIiLcrhERAEREAREQBERAEREAREQBERAEREARF8JsgPqi+P5Y6D/o9Gzl6kjog82IefK7Y0f/BaGM5Qy1sjqehdoRsOjUVFr6J3xxec/wBg3r7DFTYZA51xGwc6R7jpOkf1udte87h4LVyJ6dJvHkesKwcU2nUVUoknLSZZnamxs2lkYPQYOvad+4CF4niT8dqmxRXFHC4OcdYMrvOPVfYBuBJ2latbiFVjshZHeGla7X6Vt7/Od6OwdpUhpaplHaloIeWlAu7XZrL+XLJu953KFfn28PM6Ekrb8q21Hyj6+RNsMpWxNF7Na0cAAFz8UzkUdOS1jzM9oJLYhp2A2lxGpoHWdQUWxilbHHyuLVb5B5MERLGOd5jQOfKeJA61GIaWoxc8nDGylo2kcxjQGnR3uI+2fx1Dit5VMPC3kFGz1R/EqPEVx+S632ItDIjL1uKcqWxOj5MgayDpA7DqUqBUWyUydjoo9CFtr63E6y93WSpQwKRZxtKdTRqejcekRFkjCIiAIiIAiIgCIiAIiIAiIgCIiAKHZZ4y+R7aKmdoySDSmkH3MGwn8x2Adals8oY1zjsaCT3BVxks4yiWqf06mRzgeqFhLYmjssC79XYtZPBPRhqeXwOm6aDD6fXaOKMWG8uPV6T3HxJUHignxyflJbx0zCdBo39djvcd7u4LaxGifite+NxIp6UhhAvzpCLv791+oDrUsx0fQKCR0TQC1oZGBqAc7mt96hUde17jpTqq2WintqPe+rPBdvW+Heca7pXGlobRRRc2eYDon8OMb327hvXzGMcp8GhEUDA6V/ODSSS4nUZZXbTr1dZ2Cy7OCYcKaGOIbQOed7pHa3uPaXEqOZLYKKyqqKuYaR5Z7IgfIaw6I1deq3cstuTwiOnGnSi5z2pfFv5bGaODZI1GISfSMQc432MOolu5th0GeiO9WfheDNjaA1oaALAAWAC3KKgAGxdBrbKSEFHcUri5nXeZbluXBdx4jiAWREW5XCIiAIiIAiIgCIiAIiIAiIgCIiAIiIDVxRhdDKBtLHAcbFVnkFiAkpGN8qEuheOotJt/4ke1WqQqZygp3YLiTpbH6LVHn2Gpj+viNZ4FyiqbFkvWWJScOL3d64EmyQhaJqttrO+kvc7tDwHMPqkLfznWZhsh810ZPAPBXGjrBT1cU4IMc4bFIRs0tsL79oJb6qmOUOGiso5ovPYQONtSQ2xwLlOnX1Pjt+vx2HDjnDrOGxw0hwOsLSwWUUtY+N2qOoJliO4S/es8ecOJ6lwchcXMkHIyapaY8k8b9FuprvZbu7V3cTo+XjLQdFwIfG7zJW62u+B7CVFqw8l+VFSi4cvk/vgywYjqXtcDJLG/pMDXOFni7JG+bI02cPELvq0nk4couLae9BERDAREQBERAEREAREQBERAEREAREQBERAFycpsnoq+B0UouCNR3tduIPWutdfA4HeEMptPKKEEkmGSPoa+5gfcRSeYCdTh2A2Ntx1hWbkRjplYYpXAyxWBIOqRh6EjesOGvxXTypyVhxCExyt/K4bWu3EFU9T0dbg1bC1+k6PTDI3eS6N7gNHs67dezeq+l05ZW467qwvKTjPZNbV29fi/PHad3OFgz8Nq219O28byG1DRsN9546te4gLtUVc2aNr2G7XAEHsPxUoyhliNHMagAx8m7SvwVR0eOtoKSOJt3TEFzWbeT03FzdPtsRzdpK1rJReSfo5yrR0Y/bx7O3uJ7kZOOXrA3Zyzb287k2aXfe6nbDqUAzd4M+CG8t+UlcZJL7dJ2491lP2bFPTTUVk5N3KM60nHdn7Z6REW5WCIStaXE4WGzpY2ntcAgNlFhgrY5Og9ruBBWZAEREAREQBERAEREAWvW4hFA0ulkaxo2lxAWWV+i0nqBPgqX+lfT3vmnJkPKPDWE3bE1riGgM2XsL3KmpUnUZHUqKCJtXZz4dYpIpKg+cBos9d1go7iuXlba75aeladgaDK8js2a+AK8RxE9g9yi7cLayZxreWLb6nsaXaY9Jw1t4Cy6ELWnFapp/P77ylKvOT0xwea7KuqmOjHPVyOOw3DL8I2An2qZ5s6CtikfJUukDHNs1r3knSve9iTb3rzhGUWF04szmdvJuueJI1ruQ5wcOb98fUd8lBWqqUdEKeF3bSanDD1SnnyJqw3WCpomv6TQbaxcX1qNDOfQD7x/wC2/wCSf7pUHnyftP8Akqf4c+p8izrj1nPzpYZVTU0UdIwvLpW6YHm6yCb6gAQNq52SebZtLaSc8rMdZJ1hhO219p9I+xdqTOnSnoR1L+ETviFrPzmM8ijqnHtaGjxJWPZ5N6tL5EyvHGn+EpYT39pMKKj0Qt5V5JnMqD9nQ27XysA8ASVqS5c4i/otpou3nPPhYKVW9R8Cs60FxLOXgztvbSF+q6pnEspag/8AEYg4dbIQGnu2lauSQkqK6J8Ql0InaT3yPc5ztR1G5sL32BTexTUHOWxIj9pg5KK2slGdOqr+UjZTCXki27jG1xu6+wlusBV7oyxa5qZjusyxyXP63E2X6FZzwtebC2v2gEdoWKN0qSxoT8zFW3dR51NeRTuDyQy64NKmlbr/AIbtHvAHNe3iFY2SeUz5SYKgjlWAEOGoSx7NIDcdxChuXeS4oJoamAaLXSBkjRs55tcDde6zMnLHwyt1FkjRxZIQ1w9x7lanCnXg5w+8cCGMp0ZKMvvPEtcFfVr0kukFsLknQCIiAIiIAiIgPjhcWVTY/m0mhmfLSOu1zi7RDtBzbm5AOwjiraXlzLqajXnRlqgyKrSjVjpkUk+SvhHOikPGMO9rVz6nKCpb0obfoe1XrJRNKqfKPHn1UsjInGOFjiy7elI5vS1+SNy6lPpCpVenRE58rKFL8ykyNMypkP3TT3uWUZRP/Bb6x+SkGbyiZy1TpFtgQxrXG7iRr0jfrVjR4LGRqazwCVL2FOTi6afj6G0LaU46lNrwKcGUT98bPXPxC9fWJ+6Nn7h+AVxPyeiO1jD+kI3J+MbGM8Ao/eMP9S5+hn2Kf+z4epThyhk/DZ6zj8F4GMVDuhEDwY8q6BgUfmt8AsgwxjfNHgE94x4U1zMqylxmylmf6hL0InjhGB7XLZiyMr5/tHFo285+zuCtiqqaaEXkmibbrcFGcUzn0MBtHpTG+vQGod52rCv683inFLuRl2lKKzOT8WcjC81rAQZnl/YOaPHap1hOAshaGsaGgbgLLxk3ldSVw/gvAdvY7U4dykQCo1qtWo/1Gy3TpwgvyI8xR2C9oovlZlvHRjQjtJO4c1g3ek8+SFCk28IkbSWWcTOhiQe6ClabnTEsvosZrF+Jso4+a5hjGsySs1ei03JXOlrNFzpJnacsh0ndZ6gB5LQu7kbg75ZfpEo3WiHUOsdn+SuzCCt6DlPjnHe/ocyc/wAaqox7OS+pZeG7At9a1HFYLZXFOoEREAREQBERAEREB8cLgr874/FPR1U0LiWgyOe022tcb3BO5folcXKHJeCtbaZgJHRcNTm8CrVrXVGeqSyivcUnVhhPDPz5Mx5OlpOJ67m/ivcOK1cfRnmHB7vmpvjOb6OncA2qjaSbNbLa54EEFa78haluxjXDrbIR7HNK7/tVlV2y2d6OM6N5S2RWe5+pFfrBW/zE/ruXr6xVv8zP65UkdkhUD7h54PjPvaF4OS9R/Ly+tEs5seuPJEbne/1lzI/9Ya3+Zn9crBNiVTJ05pncXu+alIyQqjsicOL2fBq+syIrHeS1vGT+1qa7CPFcjK9tl/F8yGmke7bc8blZGYYfKIHEqbR5tqhx58rQP1O95XRpM1rB9pI93AAI+kLSG5t9y/8ADZWd1PfhEIw+0UjDEXGQObolvXcb96vpuKCOEySGwa3Sd3DWuDhORUMBBZGL+cdZ8SpDLhbZInRv6LgWngVxb67jczTjHCXM6tnbSt4tSlnJVeUmduae7KNpjbs0z0iOzc1Q/D8NqKiQuaZXvcbuLSSSe1+weKuKHNvRRG7YQ785LrdxNguzTYM1os1oaOoCy2hd0qK/Sht62aytqlV/qS2dSIBgGQJuHVGs7dG97n03HpcNisTD8ODQNS24aQNWwAqVWtOtLVN5LVKlCksQQaLL6iKIlCIiAIiIAiIgCLUr8WhpxpTSsYPSICj1RnQw5hty+l+VpKyot7kYbS3ksXLynxU0lJNMBcsYSOO5cKLOtQOIAe8X2XYQF38WoWVtNJGTzZWEX4jUVs4OL/MsGFJS/az851eIyzymWR5c8m9zu4dQVk4VnYiDGiohfpAAEssQe221QzEcm5aKQsnZqvZrvJeOsO2dxssL8Oad9uIsvUOzoXNOLjuW7B5x3tS2qNS49ZZYzqUJ8mb1FnGcrDzvk/bKqxuCuPRseBv7l9/0R/UVB7np/wBn8Df313FlyZ0aEbGTH9Flry52aYDm08pPboj4qvW4I/qKyjAX7xZbLoiit7fw+hpLpru+/Ek9fnalcLQwMZ2uOkfDUs+AZ2HtOjVxaY89gsRxbv7lEm4O0dJ7B+oH2BZhTRMF9buAsPWNgpfddu44x45+0QPpmpqytvhsLwwfGoatmnC8OG/rB6iNxXRVbZt2PaZXluix+iG9tr3PbxVjsOpear01TqOEXlI9NQqOpTjOSw3wPtl9RFCTBFibVMLi0OaXDaL6x3LKgCIiAIiIAiIgBKqzLnOwYnugorXbcPkOsA7w0b1Z1UwljwNpaQONl+ZqrB5Gyva8EFr3B3WDc7eO26v2FvGvUxLgU7us6MMow1dfNUv0ppHPJ3uOy/sAXcwbI+WoALGXafKcdBvcOkfYtKPDLN1WPDWvkNTUQH+FJIy24E28Ni9FVt6tOGKOEcOnXpVJ/qtlgYVmyaCDM+9iDosboi46ybkqzKKPRaBuAsOAVGUecTEItXKB35mg+0LtQZ4qoW0oYT4j5rhVrS7qPM1nxR16NzbQWIbOZa9dhrJmlr2tcDuIuopW5uKc35PTi/I4geqdS4ceed3lUo7n/MLahzyRnp00g4OafioY211TeYxa7vQllWtqixJp9/qYKjNq6+qa49KNp9oWm/N5UDoyR+q5vucuz/u7Af8Ap5fFvzXw52YP5aXxZ81ZjV6QW5S5ehWlQsHv08/U4ozf1J2ys8Hn3uWdmbd/4rRwjHxW0/Oy3dSO73tXj/dk7qUd8nyC319Iy6+SRoqfR8ermZ4M3TdWlLIeGi33BdaiyGgjIPJ6R63kuPtUfkztSeTTRji8/wBq13Z2KrdDCPWPyUUra+qbJJvx9SWFaypbY4XcvQsqkw4M3LoNFlT0+dSucOa2Fv6SfeVzKvLrEJds7mj0AG+1aR6LuXvWPFfI3l0jbr+WfAvGWoawXc5reJAUexfOFRUzSeWbI4bGsOkSerVsVIVdfJJ9rK9/Fxd7NiYdgs9UbQRkje7YBxds8Lqf3Yqa1VZpL76yP3hreKUGzs4blJLLijagEsMsrRog+QTbRPXqV6wS6SqrBcmafDQJ6uVpeNl9jT6I2k9qPznSyVMUdK3RjMjWkuHOeC4A2G7Uq1eMa8sUFsit/cT0m6Uc1Xtb8y20WOOS6yLnl0IiIAiIgCj+P5IU9WdJ7LP3PbzXDvCkCLMZOLymYcVJYaKwrs2zxfk5QerTYCfWbYrkVGQVU3YGO4SOHscCrkLAV4NOFeh0lcw3S8ijLo62l/HHdlFE4nktUQNL5I7NG08o3V4gLkNguLjX+qM/1K8crcmPptM+JpDXEgtO7Sabi/ZqVTV+R9TASHwPt1tAkb4izvFdK2vp1c65pPtXqihc2UKWNEG12P0Zx/oku6Nx/T8ivLoph9wbflcsj4dDbHa23U5vsLfisYqmDc/9Lvk4LoJ13+2UXz+rKLVFb4S+HofBI8bYXeq75L22c74neDv7V7jr2edKP1O/uWVtaw+XL4v+a2Tuf+Px+hpL2b+s/vxMbJCdkZ9V5/pWyynlOsRO/akPxXxtU3c6b/2fNexU+nP4yfNG7rhp/wC30I82nFT5IfRJfwn/ALTvi5ZW4TOdkb+8Rt97rrA8g7TMeOn8SsbmM813fb+opi6f8o8mFK0/rJ8jcOBS+W+Jn55gLdzR8V4OD07b8rWRat0bTIfEkrROgNjW34s/puVmhoZpNUcLjwa4+02CgnCqv8lZLwS8y1TnSf8Ajot+LfkbQnoouhDLO7cZDot9X/C81WV9SRZjmQN3BgA1cStykyBq5emWxjtNz4N+a7lDmrjH2j3u7AA0fNUJTs4PM5Ob7dv0R0YQu5LEUoLs+8ldz1DpXXc58rjsuSfD/Cm2Q+RsnKMnnbo6OuNm+/nFTfCsjIIPs4mg9drnxKkNNh4aq1fpDVH8OlHSixRstMtdR5Zko2EDWtpfGtsvq5Z0AiIgCIiAIiIAiIgCwS0wcs6IDmy4Ox21oPctOTJeE7YmeqF3kQEVkyFpTtp4vVCwnIGl/Aj8FMF8stlOS3M1cU+BD/qBS/gM8E+oFL+AzwUwslln8SfWzGiPURD6g0v4EfgskWQ9M3WIIvVCldkssOcnvZlRS4HBiyaibsjYODQtyPCQNy6aLU2NVlCBuWZsACyIgPgavqIgCIiAIiID/9k="/>
          <p:cNvSpPr>
            <a:spLocks noChangeAspect="1" noChangeArrowheads="1"/>
          </p:cNvSpPr>
          <p:nvPr/>
        </p:nvSpPr>
        <p:spPr bwMode="auto">
          <a:xfrm>
            <a:off x="155575" y="-928688"/>
            <a:ext cx="1943100" cy="194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>
              <a:solidFill>
                <a:schemeClr val="bg1"/>
              </a:solidFill>
            </a:endParaRPr>
          </a:p>
        </p:txBody>
      </p:sp>
      <p:sp>
        <p:nvSpPr>
          <p:cNvPr id="26640" name="AutoShape 6" descr="data:image/jpeg;base64,/9j/4AAQSkZJRgABAQAAAQABAAD/2wCEAAkGBhIPERIUEBERExUUFBQUEhYVFBcVGBIQFBQVFRQUFhQYGyYeFxkkGhQXHy8gIycpLC0sFx4xNzAqNSgsLSkBCQoKDgwOGg8PGi8kHyQvLC8zNTIsLjIsNS8pKSowLCksNCwvKy4vLC0tLC0sLCwtLSwqLC0sLCksLCwsMCwpKf/AABEIAMwAzAMBIgACEQEDEQH/xAAcAAEAAgMBAQEAAAAAAAAAAAAABgcDBAUCAQj/xABGEAABAwIBBwcICAUCBwAAAAABAAIDBBEFBgcSITFBcRMiMlFhgZFCUmKSobHB0RQWM0NTcoKTI1TC0uEVFzQ1RHOio/D/xAAaAQEAAgMBAAAAAAAAAAAAAAAAAwQBAgUG/8QANhEAAgEDAQQHBgYCAwAAAAAAAAECAwQREiExQZEFUWFxgbHhFBWhwdHwEyIjMkJSM1NiovH/2gAMAwEAAhEDEQA/ALxREQBERAEREAREQBERAEREAXGyxr309DUyxmzmRuc09oGpdlR3OH/yys/7L/chlbzBkTj8k0ZjqDeaMMLja3KRyMD45QOotPcQ4blKAVA3NFPPhjwbcrS/R3+lybGSR94u9TinfcLWLJKsUns4mVERbEQREQBERAEREAREQBERAEREAREQBERAEREAREQBQ/OHWmSIUUPOmq/4YHmRfeSO6g1tyurlNlOyjaAAZJpDowxN1ue87NXV2qP08Qw+GeurnB87mXkIOpjb8yniPVpWF9517gtWyWnByaNfKOVpr8NpmHXAySV35dARMuO2xKnND0VWeQOHyzyS11T9pUG7R5sXkgdQtYDsAVoUzLBYhuyb3GFLSnnGz5v4szIiLcrhERAEREAREQBERAEREAREQBERAEREARF8JsgPqi+P5Y6D/o9Gzl6kjog82IefK7Y0f/BaGM5Qy1sjqehdoRsOjUVFr6J3xxec/wBg3r7DFTYZA51xGwc6R7jpOkf1udte87h4LVyJ6dJvHkesKwcU2nUVUoknLSZZnamxs2lkYPQYOvad+4CF4niT8dqmxRXFHC4OcdYMrvOPVfYBuBJ2latbiFVjshZHeGla7X6Vt7/Od6OwdpUhpaplHaloIeWlAu7XZrL+XLJu953KFfn28PM6Ekrb8q21Hyj6+RNsMpWxNF7Na0cAAFz8UzkUdOS1jzM9oJLYhp2A2lxGpoHWdQUWxilbHHyuLVb5B5MERLGOd5jQOfKeJA61GIaWoxc8nDGylo2kcxjQGnR3uI+2fx1Dit5VMPC3kFGz1R/EqPEVx+S632ItDIjL1uKcqWxOj5MgayDpA7DqUqBUWyUydjoo9CFtr63E6y93WSpQwKRZxtKdTRqejcekRFkjCIiAIiIAiIgCIiAIiIAiIgCIiAKHZZ4y+R7aKmdoySDSmkH3MGwn8x2Adals8oY1zjsaCT3BVxks4yiWqf06mRzgeqFhLYmjssC79XYtZPBPRhqeXwOm6aDD6fXaOKMWG8uPV6T3HxJUHignxyflJbx0zCdBo39djvcd7u4LaxGifite+NxIp6UhhAvzpCLv791+oDrUsx0fQKCR0TQC1oZGBqAc7mt96hUde17jpTqq2WintqPe+rPBdvW+Heca7pXGlobRRRc2eYDon8OMb327hvXzGMcp8GhEUDA6V/ODSSS4nUZZXbTr1dZ2Cy7OCYcKaGOIbQOed7pHa3uPaXEqOZLYKKyqqKuYaR5Z7IgfIaw6I1deq3cstuTwiOnGnSi5z2pfFv5bGaODZI1GISfSMQc432MOolu5th0GeiO9WfheDNjaA1oaALAAWAC3KKgAGxdBrbKSEFHcUri5nXeZbluXBdx4jiAWREW5XCIiAIiIAiIgCIiAIiIAiIgCIiAIiIDVxRhdDKBtLHAcbFVnkFiAkpGN8qEuheOotJt/4ke1WqQqZygp3YLiTpbH6LVHn2Gpj+viNZ4FyiqbFkvWWJScOL3d64EmyQhaJqttrO+kvc7tDwHMPqkLfznWZhsh810ZPAPBXGjrBT1cU4IMc4bFIRs0tsL79oJb6qmOUOGiso5ovPYQONtSQ2xwLlOnX1Pjt+vx2HDjnDrOGxw0hwOsLSwWUUtY+N2qOoJliO4S/es8ecOJ6lwchcXMkHIyapaY8k8b9FuprvZbu7V3cTo+XjLQdFwIfG7zJW62u+B7CVFqw8l+VFSi4cvk/vgywYjqXtcDJLG/pMDXOFni7JG+bI02cPELvq0nk4couLae9BERDAREQBERAEREAREQBERAEREAREQBERAFycpsnoq+B0UouCNR3tduIPWutdfA4HeEMptPKKEEkmGSPoa+5gfcRSeYCdTh2A2Ntx1hWbkRjplYYpXAyxWBIOqRh6EjesOGvxXTypyVhxCExyt/K4bWu3EFU9T0dbg1bC1+k6PTDI3eS6N7gNHs67dezeq+l05ZW467qwvKTjPZNbV29fi/PHad3OFgz8Nq219O28byG1DRsN9546te4gLtUVc2aNr2G7XAEHsPxUoyhliNHMagAx8m7SvwVR0eOtoKSOJt3TEFzWbeT03FzdPtsRzdpK1rJReSfo5yrR0Y/bx7O3uJ7kZOOXrA3Zyzb287k2aXfe6nbDqUAzd4M+CG8t+UlcZJL7dJ2491lP2bFPTTUVk5N3KM60nHdn7Z6REW5WCIStaXE4WGzpY2ntcAgNlFhgrY5Og9ruBBWZAEREAREQBERAEREAWvW4hFA0ulkaxo2lxAWWV+i0nqBPgqX+lfT3vmnJkPKPDWE3bE1riGgM2XsL3KmpUnUZHUqKCJtXZz4dYpIpKg+cBos9d1go7iuXlba75aeladgaDK8js2a+AK8RxE9g9yi7cLayZxreWLb6nsaXaY9Jw1t4Cy6ELWnFapp/P77ylKvOT0xwea7KuqmOjHPVyOOw3DL8I2An2qZ5s6CtikfJUukDHNs1r3knSve9iTb3rzhGUWF04szmdvJuueJI1ruQ5wcOb98fUd8lBWqqUdEKeF3bSanDD1SnnyJqw3WCpomv6TQbaxcX1qNDOfQD7x/wC2/wCSf7pUHnyftP8Akqf4c+p8izrj1nPzpYZVTU0UdIwvLpW6YHm6yCb6gAQNq52SebZtLaSc8rMdZJ1hhO219p9I+xdqTOnSnoR1L+ETviFrPzmM8ijqnHtaGjxJWPZ5N6tL5EyvHGn+EpYT39pMKKj0Qt5V5JnMqD9nQ27XysA8ASVqS5c4i/otpou3nPPhYKVW9R8Cs60FxLOXgztvbSF+q6pnEspag/8AEYg4dbIQGnu2lauSQkqK6J8Ql0InaT3yPc5ztR1G5sL32BTexTUHOWxIj9pg5KK2slGdOqr+UjZTCXki27jG1xu6+wlusBV7oyxa5qZjusyxyXP63E2X6FZzwtebC2v2gEdoWKN0qSxoT8zFW3dR51NeRTuDyQy64NKmlbr/AIbtHvAHNe3iFY2SeUz5SYKgjlWAEOGoSx7NIDcdxChuXeS4oJoamAaLXSBkjRs55tcDde6zMnLHwyt1FkjRxZIQ1w9x7lanCnXg5w+8cCGMp0ZKMvvPEtcFfVr0kukFsLknQCIiAIiIAiIgPjhcWVTY/m0mhmfLSOu1zi7RDtBzbm5AOwjiraXlzLqajXnRlqgyKrSjVjpkUk+SvhHOikPGMO9rVz6nKCpb0obfoe1XrJRNKqfKPHn1UsjInGOFjiy7elI5vS1+SNy6lPpCpVenRE58rKFL8ykyNMypkP3TT3uWUZRP/Bb6x+SkGbyiZy1TpFtgQxrXG7iRr0jfrVjR4LGRqazwCVL2FOTi6afj6G0LaU46lNrwKcGUT98bPXPxC9fWJ+6Nn7h+AVxPyeiO1jD+kI3J+MbGM8Ao/eMP9S5+hn2Kf+z4epThyhk/DZ6zj8F4GMVDuhEDwY8q6BgUfmt8AsgwxjfNHgE94x4U1zMqylxmylmf6hL0InjhGB7XLZiyMr5/tHFo285+zuCtiqqaaEXkmibbrcFGcUzn0MBtHpTG+vQGod52rCv683inFLuRl2lKKzOT8WcjC81rAQZnl/YOaPHap1hOAshaGsaGgbgLLxk3ldSVw/gvAdvY7U4dykQCo1qtWo/1Gy3TpwgvyI8xR2C9oovlZlvHRjQjtJO4c1g3ek8+SFCk28IkbSWWcTOhiQe6ClabnTEsvosZrF+Jso4+a5hjGsySs1ei03JXOlrNFzpJnacsh0ndZ6gB5LQu7kbg75ZfpEo3WiHUOsdn+SuzCCt6DlPjnHe/ocyc/wAaqox7OS+pZeG7At9a1HFYLZXFOoEREAREQBERAEREB8cLgr874/FPR1U0LiWgyOe022tcb3BO5folcXKHJeCtbaZgJHRcNTm8CrVrXVGeqSyivcUnVhhPDPz5Mx5OlpOJ67m/ivcOK1cfRnmHB7vmpvjOb6OncA2qjaSbNbLa54EEFa78haluxjXDrbIR7HNK7/tVlV2y2d6OM6N5S2RWe5+pFfrBW/zE/ruXr6xVv8zP65UkdkhUD7h54PjPvaF4OS9R/Ly+tEs5seuPJEbne/1lzI/9Ya3+Zn9crBNiVTJ05pncXu+alIyQqjsicOL2fBq+syIrHeS1vGT+1qa7CPFcjK9tl/F8yGmke7bc8blZGYYfKIHEqbR5tqhx58rQP1O95XRpM1rB9pI93AAI+kLSG5t9y/8ADZWd1PfhEIw+0UjDEXGQObolvXcb96vpuKCOEySGwa3Sd3DWuDhORUMBBZGL+cdZ8SpDLhbZInRv6LgWngVxb67jczTjHCXM6tnbSt4tSlnJVeUmduae7KNpjbs0z0iOzc1Q/D8NqKiQuaZXvcbuLSSSe1+weKuKHNvRRG7YQ785LrdxNguzTYM1os1oaOoCy2hd0qK/Sht62aytqlV/qS2dSIBgGQJuHVGs7dG97n03HpcNisTD8ODQNS24aQNWwAqVWtOtLVN5LVKlCksQQaLL6iKIlCIiAIiIAiIgCLUr8WhpxpTSsYPSICj1RnQw5hty+l+VpKyot7kYbS3ksXLynxU0lJNMBcsYSOO5cKLOtQOIAe8X2XYQF38WoWVtNJGTzZWEX4jUVs4OL/MsGFJS/az851eIyzymWR5c8m9zu4dQVk4VnYiDGiohfpAAEssQe221QzEcm5aKQsnZqvZrvJeOsO2dxssL8Oad9uIsvUOzoXNOLjuW7B5x3tS2qNS49ZZYzqUJ8mb1FnGcrDzvk/bKqxuCuPRseBv7l9/0R/UVB7np/wBn8Df313FlyZ0aEbGTH9Flry52aYDm08pPboj4qvW4I/qKyjAX7xZbLoiit7fw+hpLpru+/Ek9fnalcLQwMZ2uOkfDUs+AZ2HtOjVxaY89gsRxbv7lEm4O0dJ7B+oH2BZhTRMF9buAsPWNgpfddu44x45+0QPpmpqytvhsLwwfGoatmnC8OG/rB6iNxXRVbZt2PaZXluix+iG9tr3PbxVjsOpear01TqOEXlI9NQqOpTjOSw3wPtl9RFCTBFibVMLi0OaXDaL6x3LKgCIiAIiIAiIgBKqzLnOwYnugorXbcPkOsA7w0b1Z1UwljwNpaQONl+ZqrB5Gyva8EFr3B3WDc7eO26v2FvGvUxLgU7us6MMow1dfNUv0ppHPJ3uOy/sAXcwbI+WoALGXafKcdBvcOkfYtKPDLN1WPDWvkNTUQH+FJIy24E28Ni9FVt6tOGKOEcOnXpVJ/qtlgYVmyaCDM+9iDosboi46ybkqzKKPRaBuAsOAVGUecTEItXKB35mg+0LtQZ4qoW0oYT4j5rhVrS7qPM1nxR16NzbQWIbOZa9dhrJmlr2tcDuIuopW5uKc35PTi/I4geqdS4ceed3lUo7n/MLahzyRnp00g4OafioY211TeYxa7vQllWtqixJp9/qYKjNq6+qa49KNp9oWm/N5UDoyR+q5vucuz/u7Af8Ap5fFvzXw52YP5aXxZ81ZjV6QW5S5ehWlQsHv08/U4ozf1J2ys8Hn3uWdmbd/4rRwjHxW0/Oy3dSO73tXj/dk7qUd8nyC319Iy6+SRoqfR8ermZ4M3TdWlLIeGi33BdaiyGgjIPJ6R63kuPtUfkztSeTTRji8/wBq13Z2KrdDCPWPyUUra+qbJJvx9SWFaypbY4XcvQsqkw4M3LoNFlT0+dSucOa2Fv6SfeVzKvLrEJds7mj0AG+1aR6LuXvWPFfI3l0jbr+WfAvGWoawXc5reJAUexfOFRUzSeWbI4bGsOkSerVsVIVdfJJ9rK9/Fxd7NiYdgs9UbQRkje7YBxds8Lqf3Yqa1VZpL76yP3hreKUGzs4blJLLijagEsMsrRog+QTbRPXqV6wS6SqrBcmafDQJ6uVpeNl9jT6I2k9qPznSyVMUdK3RjMjWkuHOeC4A2G7Uq1eMa8sUFsit/cT0m6Uc1Xtb8y20WOOS6yLnl0IiIAiIgCj+P5IU9WdJ7LP3PbzXDvCkCLMZOLymYcVJYaKwrs2zxfk5QerTYCfWbYrkVGQVU3YGO4SOHscCrkLAV4NOFeh0lcw3S8ijLo62l/HHdlFE4nktUQNL5I7NG08o3V4gLkNguLjX+qM/1K8crcmPptM+JpDXEgtO7Sabi/ZqVTV+R9TASHwPt1tAkb4izvFdK2vp1c65pPtXqihc2UKWNEG12P0Zx/oku6Nx/T8ivLoph9wbflcsj4dDbHa23U5vsLfisYqmDc/9Lvk4LoJ13+2UXz+rKLVFb4S+HofBI8bYXeq75L22c74neDv7V7jr2edKP1O/uWVtaw+XL4v+a2Tuf+Px+hpL2b+s/vxMbJCdkZ9V5/pWyynlOsRO/akPxXxtU3c6b/2fNexU+nP4yfNG7rhp/wC30I82nFT5IfRJfwn/ALTvi5ZW4TOdkb+8Rt97rrA8g7TMeOn8SsbmM813fb+opi6f8o8mFK0/rJ8jcOBS+W+Jn55gLdzR8V4OD07b8rWRat0bTIfEkrROgNjW34s/puVmhoZpNUcLjwa4+02CgnCqv8lZLwS8y1TnSf8Ajot+LfkbQnoouhDLO7cZDot9X/C81WV9SRZjmQN3BgA1cStykyBq5emWxjtNz4N+a7lDmrjH2j3u7AA0fNUJTs4PM5Ob7dv0R0YQu5LEUoLs+8ldz1DpXXc58rjsuSfD/Cm2Q+RsnKMnnbo6OuNm+/nFTfCsjIIPs4mg9drnxKkNNh4aq1fpDVH8OlHSixRstMtdR5Zko2EDWtpfGtsvq5Z0AiIgCIiAIiIAiIgCwS0wcs6IDmy4Ox21oPctOTJeE7YmeqF3kQEVkyFpTtp4vVCwnIGl/Aj8FMF8stlOS3M1cU+BD/qBS/gM8E+oFL+AzwUwslln8SfWzGiPURD6g0v4EfgskWQ9M3WIIvVCldkssOcnvZlRS4HBiyaibsjYODQtyPCQNy6aLU2NVlCBuWZsACyIgPgavqIgCIiAIiID/9k="/>
          <p:cNvSpPr>
            <a:spLocks noChangeAspect="1" noChangeArrowheads="1"/>
          </p:cNvSpPr>
          <p:nvPr/>
        </p:nvSpPr>
        <p:spPr bwMode="auto">
          <a:xfrm>
            <a:off x="155575" y="-928688"/>
            <a:ext cx="1943100" cy="194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>
            <a:spLocks noChangeArrowheads="1"/>
          </p:cNvSpPr>
          <p:nvPr/>
        </p:nvSpPr>
        <p:spPr bwMode="auto">
          <a:xfrm>
            <a:off x="889000" y="4140200"/>
            <a:ext cx="41753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String[] animaux={‘’</a:t>
            </a:r>
            <a:r>
              <a:rPr lang="fr-FR" dirty="0" err="1">
                <a:solidFill>
                  <a:schemeClr val="bg1"/>
                </a:solidFill>
              </a:rPr>
              <a:t>chat’’,’’poisson</a:t>
            </a:r>
            <a:r>
              <a:rPr lang="fr-FR" dirty="0">
                <a:solidFill>
                  <a:schemeClr val="bg1"/>
                </a:solidFill>
              </a:rPr>
              <a:t>’’};</a:t>
            </a:r>
          </a:p>
          <a:p>
            <a:pPr eaLnBrk="1" hangingPunct="1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ZoneTexte 24"/>
          <p:cNvSpPr txBox="1">
            <a:spLocks noChangeArrowheads="1"/>
          </p:cNvSpPr>
          <p:nvPr/>
        </p:nvSpPr>
        <p:spPr bwMode="auto">
          <a:xfrm>
            <a:off x="1028452" y="5337394"/>
            <a:ext cx="1057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animaux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171327" y="5661244"/>
            <a:ext cx="857250" cy="773113"/>
          </a:xfrm>
          <a:prstGeom prst="rect">
            <a:avLst/>
          </a:prstGeom>
          <a:solidFill>
            <a:srgbClr val="E5B9D9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900" dirty="0" err="1">
                <a:solidFill>
                  <a:schemeClr val="bg1"/>
                </a:solidFill>
              </a:rPr>
              <a:t>reference</a:t>
            </a:r>
            <a:endParaRPr lang="fr-FR" sz="900" dirty="0">
              <a:solidFill>
                <a:schemeClr val="bg1"/>
              </a:solidFill>
            </a:endParaRPr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2100014" y="6077169"/>
            <a:ext cx="8572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743077" y="5635844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bg1"/>
                </a:solidFill>
              </a:rPr>
              <a:t>ref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28702" y="5635844"/>
            <a:ext cx="714375" cy="701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bg1"/>
                </a:solidFill>
              </a:rPr>
              <a:t>ref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5337001" y="4786531"/>
            <a:ext cx="1071563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44" name="ZoneTexte 43"/>
          <p:cNvSpPr txBox="1">
            <a:spLocks noChangeArrowheads="1"/>
          </p:cNvSpPr>
          <p:nvPr/>
        </p:nvSpPr>
        <p:spPr bwMode="auto">
          <a:xfrm>
            <a:off x="5551314" y="4786531"/>
            <a:ext cx="5870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26649" name="ZoneTexte 57"/>
          <p:cNvSpPr txBox="1">
            <a:spLocks noChangeArrowheads="1"/>
          </p:cNvSpPr>
          <p:nvPr/>
        </p:nvSpPr>
        <p:spPr bwMode="auto">
          <a:xfrm>
            <a:off x="500063" y="1857375"/>
            <a:ext cx="5694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fr-FR">
                <a:solidFill>
                  <a:schemeClr val="bg1"/>
                </a:solidFill>
              </a:rPr>
              <a:t>Un tableau contenant des éléments de type primitif</a:t>
            </a:r>
          </a:p>
        </p:txBody>
      </p:sp>
      <p:sp>
        <p:nvSpPr>
          <p:cNvPr id="26650" name="ZoneTexte 58"/>
          <p:cNvSpPr txBox="1">
            <a:spLocks noChangeArrowheads="1"/>
          </p:cNvSpPr>
          <p:nvPr/>
        </p:nvSpPr>
        <p:spPr bwMode="auto">
          <a:xfrm>
            <a:off x="373063" y="3630613"/>
            <a:ext cx="54649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fr-FR">
                <a:solidFill>
                  <a:schemeClr val="bg1"/>
                </a:solidFill>
              </a:rPr>
              <a:t>Un tableau contenant des éléments de type objet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43063" y="1428750"/>
            <a:ext cx="557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 b="1">
                <a:solidFill>
                  <a:schemeClr val="bg1"/>
                </a:solidFill>
              </a:rPr>
              <a:t>Les variables références: </a:t>
            </a:r>
            <a:r>
              <a:rPr lang="fr-FR" sz="2000">
                <a:solidFill>
                  <a:schemeClr val="bg1"/>
                </a:solidFill>
              </a:rPr>
              <a:t>Les tableaux</a:t>
            </a:r>
          </a:p>
        </p:txBody>
      </p:sp>
      <p:sp>
        <p:nvSpPr>
          <p:cNvPr id="26652" name="Rectangle 36"/>
          <p:cNvSpPr>
            <a:spLocks noChangeArrowheads="1"/>
          </p:cNvSpPr>
          <p:nvPr/>
        </p:nvSpPr>
        <p:spPr bwMode="auto">
          <a:xfrm>
            <a:off x="7010400" y="2286000"/>
            <a:ext cx="12698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objet int [ ]</a:t>
            </a:r>
          </a:p>
        </p:txBody>
      </p:sp>
      <p:sp>
        <p:nvSpPr>
          <p:cNvPr id="26653" name="Rectangle 40"/>
          <p:cNvSpPr>
            <a:spLocks noChangeArrowheads="1"/>
          </p:cNvSpPr>
          <p:nvPr/>
        </p:nvSpPr>
        <p:spPr bwMode="auto">
          <a:xfrm>
            <a:off x="5265564" y="4448394"/>
            <a:ext cx="12763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objet String</a:t>
            </a:r>
          </a:p>
        </p:txBody>
      </p:sp>
      <p:sp>
        <p:nvSpPr>
          <p:cNvPr id="48" name="Rectangle à coins arrondis 47"/>
          <p:cNvSpPr/>
          <p:nvPr/>
        </p:nvSpPr>
        <p:spPr>
          <a:xfrm>
            <a:off x="6622876" y="4786531"/>
            <a:ext cx="1071563" cy="35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>
            <a:spLocks noChangeArrowheads="1"/>
          </p:cNvSpPr>
          <p:nvPr/>
        </p:nvSpPr>
        <p:spPr bwMode="auto">
          <a:xfrm>
            <a:off x="6697307" y="4761767"/>
            <a:ext cx="8905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poisson</a:t>
            </a:r>
          </a:p>
        </p:txBody>
      </p:sp>
      <p:sp>
        <p:nvSpPr>
          <p:cNvPr id="26656" name="Rectangle 49"/>
          <p:cNvSpPr>
            <a:spLocks noChangeArrowheads="1"/>
          </p:cNvSpPr>
          <p:nvPr/>
        </p:nvSpPr>
        <p:spPr bwMode="auto">
          <a:xfrm>
            <a:off x="6551439" y="4429344"/>
            <a:ext cx="12763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objet String</a:t>
            </a:r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3570813" y="5267761"/>
            <a:ext cx="1715563" cy="368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48" idx="2"/>
          </p:cNvCxnSpPr>
          <p:nvPr/>
        </p:nvCxnSpPr>
        <p:spPr>
          <a:xfrm flipV="1">
            <a:off x="4554698" y="5143719"/>
            <a:ext cx="2603960" cy="843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itre 1"/>
          <p:cNvSpPr txBox="1">
            <a:spLocks/>
          </p:cNvSpPr>
          <p:nvPr/>
        </p:nvSpPr>
        <p:spPr>
          <a:xfrm>
            <a:off x="122237" y="228253"/>
            <a:ext cx="7143749" cy="1046738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Catégories des variables   6/7</a:t>
            </a:r>
          </a:p>
        </p:txBody>
      </p:sp>
    </p:spTree>
    <p:extLst>
      <p:ext uri="{BB962C8B-B14F-4D97-AF65-F5344CB8AC3E}">
        <p14:creationId xmlns:p14="http://schemas.microsoft.com/office/powerpoint/2010/main" val="201063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nimBg="1" autoUpdateAnimBg="0"/>
      <p:bldP spid="32" grpId="0"/>
      <p:bldP spid="36" grpId="0" animBg="1"/>
      <p:bldP spid="38" grpId="0" animBg="1"/>
      <p:bldP spid="42" grpId="0" animBg="1"/>
      <p:bldP spid="19" grpId="0"/>
      <p:bldP spid="21" grpId="0"/>
      <p:bldP spid="23" grpId="0" autoUpdateAnimBg="0"/>
      <p:bldP spid="25" grpId="0" autoUpdateAnimBg="0"/>
      <p:bldP spid="26" grpId="0" animBg="1" autoUpdateAnimBg="0"/>
      <p:bldP spid="30" grpId="0" animBg="1"/>
      <p:bldP spid="33" grpId="0" animBg="1"/>
      <p:bldP spid="43" grpId="0" animBg="1" autoUpdateAnimBg="0"/>
      <p:bldP spid="44" grpId="0" autoUpdateAnimBg="0"/>
      <p:bldP spid="34" grpId="0" autoUpdateAnimBg="0"/>
      <p:bldP spid="48" grpId="0" animBg="1" autoUpdateAnimBg="0"/>
      <p:bldP spid="4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3.ntu.edu.sg/home/ehchua/programming/java/images/OOP_PrimitiveVs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856699"/>
            <a:ext cx="596743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4" descr="http://www3.ntu.edu.sg/home/ehchua/programming/java/images/Type_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5251" y="4300128"/>
            <a:ext cx="6858023" cy="238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9552" y="1508770"/>
            <a:ext cx="69580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 dirty="0">
                <a:solidFill>
                  <a:schemeClr val="bg1"/>
                </a:solidFill>
              </a:rPr>
              <a:t>Récapitulation sur les types objets et les types primitifs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414463" y="214313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fr-FR" sz="2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395536" y="190476"/>
            <a:ext cx="6183064" cy="114699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Catégories </a:t>
            </a:r>
            <a:r>
              <a:rPr lang="fr-FR" dirty="0"/>
              <a:t>des variables </a:t>
            </a:r>
            <a:r>
              <a:rPr lang="fr-FR" dirty="0" smtClean="0"/>
              <a:t>7/7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50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1285875" y="1613699"/>
            <a:ext cx="5786438" cy="2031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b="1" dirty="0" err="1">
                <a:solidFill>
                  <a:schemeClr val="bg1"/>
                </a:solidFill>
              </a:rPr>
              <a:t>Syntaxe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Type_retour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nom_method</a:t>
            </a:r>
            <a:r>
              <a:rPr lang="en-US" dirty="0">
                <a:solidFill>
                  <a:schemeClr val="bg1"/>
                </a:solidFill>
              </a:rPr>
              <a:t>([arguments])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20015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700" name="ZoneTexte 3"/>
          <p:cNvSpPr txBox="1">
            <a:spLocks noChangeArrowheads="1"/>
          </p:cNvSpPr>
          <p:nvPr/>
        </p:nvSpPr>
        <p:spPr bwMode="auto">
          <a:xfrm>
            <a:off x="1285875" y="5124450"/>
            <a:ext cx="59170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 eaLnBrk="1" hangingPunct="1">
              <a:buFont typeface="Wingdings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Le nom de la méthode doit commencer par un verbe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3042" y="378619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u="sng" dirty="0" err="1" smtClean="0">
                <a:solidFill>
                  <a:schemeClr val="bg1"/>
                </a:solidFill>
              </a:rPr>
              <a:t>Exemple</a:t>
            </a:r>
            <a:r>
              <a:rPr lang="en-US" u="sng" dirty="0" smtClean="0">
                <a:solidFill>
                  <a:schemeClr val="bg1"/>
                </a:solidFill>
              </a:rPr>
              <a:t>: 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    void </a:t>
            </a:r>
            <a:r>
              <a:rPr lang="en-US" dirty="0" err="1" smtClean="0">
                <a:solidFill>
                  <a:schemeClr val="bg1"/>
                </a:solidFill>
              </a:rPr>
              <a:t>afficherInfoChemise</a:t>
            </a:r>
            <a:r>
              <a:rPr lang="en-US" dirty="0" smtClean="0">
                <a:solidFill>
                  <a:schemeClr val="bg1"/>
                </a:solidFill>
              </a:rPr>
              <a:t> (){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re 9"/>
          <p:cNvSpPr txBox="1">
            <a:spLocks/>
          </p:cNvSpPr>
          <p:nvPr/>
        </p:nvSpPr>
        <p:spPr>
          <a:xfrm>
            <a:off x="611560" y="344984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fr-FR" kern="0" dirty="0"/>
              <a:t>Déclaration des méthodes</a:t>
            </a:r>
          </a:p>
        </p:txBody>
      </p:sp>
    </p:spTree>
    <p:extLst>
      <p:ext uri="{BB962C8B-B14F-4D97-AF65-F5344CB8AC3E}">
        <p14:creationId xmlns:p14="http://schemas.microsoft.com/office/powerpoint/2010/main" val="3759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25" y="2060848"/>
            <a:ext cx="4071938" cy="135731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43125" y="3413547"/>
            <a:ext cx="4071938" cy="3286125"/>
          </a:xfrm>
          <a:prstGeom prst="rect">
            <a:avLst/>
          </a:prstGeom>
          <a:solidFill>
            <a:srgbClr val="E5B9D9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0724" name="ZoneTexte 5"/>
          <p:cNvSpPr txBox="1">
            <a:spLocks noChangeArrowheads="1"/>
          </p:cNvSpPr>
          <p:nvPr/>
        </p:nvSpPr>
        <p:spPr bwMode="auto">
          <a:xfrm>
            <a:off x="1979712" y="1735063"/>
            <a:ext cx="741682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p</a:t>
            </a:r>
            <a:r>
              <a:rPr lang="fr-FR" dirty="0" smtClean="0">
                <a:solidFill>
                  <a:schemeClr val="bg1"/>
                </a:solidFill>
              </a:rPr>
              <a:t>ublic class </a:t>
            </a:r>
            <a:r>
              <a:rPr lang="fr-FR" dirty="0">
                <a:solidFill>
                  <a:schemeClr val="bg1"/>
                </a:solidFill>
              </a:rPr>
              <a:t>Chemise{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id;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char couleur;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float</a:t>
            </a:r>
            <a:r>
              <a:rPr lang="fr-FR" dirty="0">
                <a:solidFill>
                  <a:schemeClr val="bg1"/>
                </a:solidFill>
              </a:rPr>
              <a:t> prix;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String description;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quantite</a:t>
            </a:r>
            <a:r>
              <a:rPr lang="fr-FR" dirty="0">
                <a:solidFill>
                  <a:schemeClr val="bg1"/>
                </a:solidFill>
              </a:rPr>
              <a:t>;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>
                <a:solidFill>
                  <a:schemeClr val="bg1"/>
                </a:solidFill>
              </a:rPr>
              <a:t>void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ajouterChemise</a:t>
            </a:r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nombre) {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>
                <a:solidFill>
                  <a:schemeClr val="bg1"/>
                </a:solidFill>
              </a:rPr>
              <a:t>quantite</a:t>
            </a:r>
            <a:r>
              <a:rPr lang="fr-FR" dirty="0">
                <a:solidFill>
                  <a:schemeClr val="bg1"/>
                </a:solidFill>
              </a:rPr>
              <a:t> += nombre;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 }</a:t>
            </a:r>
          </a:p>
          <a:p>
            <a:pPr eaLnBrk="1" hangingPunct="1"/>
            <a:endParaRPr 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 </a:t>
            </a:r>
            <a:r>
              <a:rPr lang="fr-FR" dirty="0" err="1">
                <a:solidFill>
                  <a:schemeClr val="bg1"/>
                </a:solidFill>
              </a:rPr>
              <a:t>void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dimunierChemise</a:t>
            </a:r>
            <a:r>
              <a:rPr lang="fr-FR" dirty="0">
                <a:solidFill>
                  <a:schemeClr val="bg1"/>
                </a:solidFill>
              </a:rPr>
              <a:t> (</a:t>
            </a:r>
            <a:r>
              <a:rPr lang="fr-FR" dirty="0" err="1">
                <a:solidFill>
                  <a:schemeClr val="bg1"/>
                </a:solidFill>
              </a:rPr>
              <a:t>int</a:t>
            </a:r>
            <a:r>
              <a:rPr lang="fr-FR" dirty="0">
                <a:solidFill>
                  <a:schemeClr val="bg1"/>
                </a:solidFill>
              </a:rPr>
              <a:t> nombre) {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err="1">
                <a:solidFill>
                  <a:schemeClr val="bg1"/>
                </a:solidFill>
              </a:rPr>
              <a:t>quantite</a:t>
            </a:r>
            <a:r>
              <a:rPr lang="fr-FR" dirty="0">
                <a:solidFill>
                  <a:schemeClr val="bg1"/>
                </a:solidFill>
              </a:rPr>
              <a:t> - = nombre;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  }</a:t>
            </a:r>
          </a:p>
          <a:p>
            <a:pPr eaLnBrk="1" hangingPunct="1"/>
            <a:endParaRPr 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   </a:t>
            </a:r>
            <a:r>
              <a:rPr lang="fr-FR" dirty="0" err="1" smtClean="0">
                <a:solidFill>
                  <a:schemeClr val="bg1"/>
                </a:solidFill>
              </a:rPr>
              <a:t>void</a:t>
            </a:r>
            <a:r>
              <a:rPr lang="fr-FR" dirty="0" smtClean="0">
                <a:solidFill>
                  <a:schemeClr val="bg1"/>
                </a:solidFill>
              </a:rPr>
              <a:t>  </a:t>
            </a:r>
            <a:r>
              <a:rPr lang="fr-FR" dirty="0" err="1">
                <a:solidFill>
                  <a:schemeClr val="bg1"/>
                </a:solidFill>
              </a:rPr>
              <a:t>afficherInfoChemise</a:t>
            </a:r>
            <a:r>
              <a:rPr lang="fr-FR" dirty="0">
                <a:solidFill>
                  <a:schemeClr val="bg1"/>
                </a:solidFill>
              </a:rPr>
              <a:t>() {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dirty="0" smtClean="0">
                <a:solidFill>
                  <a:schemeClr val="bg1"/>
                </a:solidFill>
              </a:rPr>
              <a:t>System.out.println(id+  info);</a:t>
            </a:r>
          </a:p>
          <a:p>
            <a:pPr eaLnBrk="1" hangingPunct="1"/>
            <a:r>
              <a:rPr lang="fr-FR" dirty="0" smtClean="0">
                <a:solidFill>
                  <a:schemeClr val="bg1"/>
                </a:solidFill>
              </a:rPr>
              <a:t>     }</a:t>
            </a:r>
          </a:p>
          <a:p>
            <a:pPr eaLnBrk="1" hangingPunct="1"/>
            <a:r>
              <a:rPr lang="fr-FR" dirty="0" smtClean="0">
                <a:solidFill>
                  <a:schemeClr val="bg1"/>
                </a:solidFill>
              </a:rPr>
              <a:t>}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200150" y="142875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323528" y="103175"/>
            <a:ext cx="6183064" cy="114699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>
              <a:spcBef>
                <a:spcPct val="0"/>
              </a:spcBef>
              <a:buNone/>
              <a:defRPr sz="3600" b="0" cap="none" baseline="0"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sz="4400" b="1" kern="0" dirty="0"/>
              <a:t>Classe chemise</a:t>
            </a:r>
          </a:p>
        </p:txBody>
      </p:sp>
    </p:spTree>
    <p:extLst>
      <p:ext uri="{BB962C8B-B14F-4D97-AF65-F5344CB8AC3E}">
        <p14:creationId xmlns:p14="http://schemas.microsoft.com/office/powerpoint/2010/main" val="37487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6072188" y="3357563"/>
            <a:ext cx="1500187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4000500" y="3357563"/>
            <a:ext cx="1500188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4643438"/>
            <a:ext cx="4748213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itre 1"/>
          <p:cNvSpPr>
            <a:spLocks noGrp="1"/>
          </p:cNvSpPr>
          <p:nvPr>
            <p:ph type="title"/>
          </p:nvPr>
        </p:nvSpPr>
        <p:spPr>
          <a:xfrm>
            <a:off x="911225" y="427036"/>
            <a:ext cx="4657725" cy="981077"/>
          </a:xfrm>
        </p:spPr>
        <p:txBody>
          <a:bodyPr/>
          <a:lstStyle/>
          <a:p>
            <a:pPr eaLnBrk="1" hangingPunct="1"/>
            <a:r>
              <a:rPr lang="fr-FR" b="1" dirty="0" smtClean="0"/>
              <a:t>Création des objets</a:t>
            </a: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4463" y="2286000"/>
            <a:ext cx="1781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8" y="2286000"/>
            <a:ext cx="1685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43588" y="2357438"/>
            <a:ext cx="1943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7625" y="1500188"/>
            <a:ext cx="1600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00500" y="3924300"/>
            <a:ext cx="1524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necteur droit 14"/>
          <p:cNvCxnSpPr/>
          <p:nvPr/>
        </p:nvCxnSpPr>
        <p:spPr>
          <a:xfrm>
            <a:off x="1214438" y="3998913"/>
            <a:ext cx="6715125" cy="15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5429250" y="1785938"/>
            <a:ext cx="23070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Plan de construction</a:t>
            </a:r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5440363" y="4071938"/>
            <a:ext cx="2143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Classe « Chemise »</a:t>
            </a:r>
          </a:p>
        </p:txBody>
      </p:sp>
      <p:sp>
        <p:nvSpPr>
          <p:cNvPr id="31758" name="ZoneTexte 15"/>
          <p:cNvSpPr txBox="1">
            <a:spLocks noChangeArrowheads="1"/>
          </p:cNvSpPr>
          <p:nvPr/>
        </p:nvSpPr>
        <p:spPr bwMode="auto">
          <a:xfrm>
            <a:off x="4000500" y="3406775"/>
            <a:ext cx="14684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9, Rue Hannibal</a:t>
            </a:r>
          </a:p>
        </p:txBody>
      </p:sp>
      <p:sp>
        <p:nvSpPr>
          <p:cNvPr id="31759" name="ZoneTexte 18"/>
          <p:cNvSpPr txBox="1">
            <a:spLocks noChangeArrowheads="1"/>
          </p:cNvSpPr>
          <p:nvPr/>
        </p:nvSpPr>
        <p:spPr bwMode="auto">
          <a:xfrm>
            <a:off x="6019800" y="3406775"/>
            <a:ext cx="16189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23, Rue des anges</a:t>
            </a:r>
          </a:p>
        </p:txBody>
      </p:sp>
      <p:sp>
        <p:nvSpPr>
          <p:cNvPr id="31760" name="ZoneTexte 19"/>
          <p:cNvSpPr txBox="1">
            <a:spLocks noChangeArrowheads="1"/>
          </p:cNvSpPr>
          <p:nvPr/>
        </p:nvSpPr>
        <p:spPr bwMode="auto">
          <a:xfrm>
            <a:off x="2760663" y="6121400"/>
            <a:ext cx="1158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Référence 1</a:t>
            </a:r>
          </a:p>
        </p:txBody>
      </p:sp>
      <p:sp>
        <p:nvSpPr>
          <p:cNvPr id="31761" name="ZoneTexte 20"/>
          <p:cNvSpPr txBox="1">
            <a:spLocks noChangeArrowheads="1"/>
          </p:cNvSpPr>
          <p:nvPr/>
        </p:nvSpPr>
        <p:spPr bwMode="auto">
          <a:xfrm>
            <a:off x="5919788" y="6143625"/>
            <a:ext cx="1158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Référence 2</a:t>
            </a:r>
          </a:p>
        </p:txBody>
      </p:sp>
      <p:sp>
        <p:nvSpPr>
          <p:cNvPr id="31762" name="ZoneTexte 21"/>
          <p:cNvSpPr txBox="1">
            <a:spLocks noChangeArrowheads="1"/>
          </p:cNvSpPr>
          <p:nvPr/>
        </p:nvSpPr>
        <p:spPr bwMode="auto">
          <a:xfrm>
            <a:off x="4071938" y="5072063"/>
            <a:ext cx="7873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Objet 1</a:t>
            </a:r>
          </a:p>
        </p:txBody>
      </p:sp>
      <p:sp>
        <p:nvSpPr>
          <p:cNvPr id="31763" name="ZoneTexte 22"/>
          <p:cNvSpPr txBox="1">
            <a:spLocks noChangeArrowheads="1"/>
          </p:cNvSpPr>
          <p:nvPr/>
        </p:nvSpPr>
        <p:spPr bwMode="auto">
          <a:xfrm>
            <a:off x="6715125" y="5072063"/>
            <a:ext cx="7873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Objet 2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1714500" y="3357563"/>
            <a:ext cx="1500188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1765" name="ZoneTexte 24"/>
          <p:cNvSpPr txBox="1">
            <a:spLocks noChangeArrowheads="1"/>
          </p:cNvSpPr>
          <p:nvPr/>
        </p:nvSpPr>
        <p:spPr bwMode="auto">
          <a:xfrm>
            <a:off x="1643063" y="3357563"/>
            <a:ext cx="1597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17, Rue Carthage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2571750" y="6072188"/>
            <a:ext cx="1500188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5715000" y="6072188"/>
            <a:ext cx="1500188" cy="357187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 rot="5400000" flipH="1" flipV="1">
            <a:off x="6500813" y="5572125"/>
            <a:ext cx="642938" cy="357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endCxn id="31762" idx="2"/>
          </p:cNvCxnSpPr>
          <p:nvPr/>
        </p:nvCxnSpPr>
        <p:spPr>
          <a:xfrm flipV="1">
            <a:off x="3929063" y="5379840"/>
            <a:ext cx="536573" cy="670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5400000" flipH="1" flipV="1">
            <a:off x="1833563" y="3095625"/>
            <a:ext cx="357188" cy="166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rot="5400000" flipH="1" flipV="1">
            <a:off x="4262438" y="3095625"/>
            <a:ext cx="357188" cy="166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rot="5400000" flipH="1" flipV="1">
            <a:off x="6191250" y="3095625"/>
            <a:ext cx="357188" cy="166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84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38017"/>
              </p:ext>
            </p:extLst>
          </p:nvPr>
        </p:nvGraphicFramePr>
        <p:xfrm>
          <a:off x="899592" y="2708920"/>
          <a:ext cx="7776864" cy="308835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88432"/>
                <a:gridCol w="3888432"/>
              </a:tblGrid>
              <a:tr h="3088358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fr-FR" dirty="0" smtClean="0"/>
                        <a:t> Une référence nous permet de trouver l’objet.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dirty="0" smtClean="0"/>
                        <a:t> En utilisant la référence, on peut accéder aux attributs et méthodes de l’objet.</a:t>
                      </a:r>
                    </a:p>
                    <a:p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dirty="0" smtClean="0"/>
                        <a:t> Une adresse nous permet de trouver une maison.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fr-FR" dirty="0" smtClean="0"/>
                        <a:t> En</a:t>
                      </a:r>
                      <a:r>
                        <a:rPr lang="fr-FR" baseline="0" dirty="0" smtClean="0"/>
                        <a:t> utilisant</a:t>
                      </a:r>
                      <a:r>
                        <a:rPr lang="fr-FR" dirty="0" smtClean="0"/>
                        <a:t> l’adresse, on peut envoyer une lettre à cette maison.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802" name="ZoneTexte 5"/>
          <p:cNvSpPr txBox="1">
            <a:spLocks noChangeArrowheads="1"/>
          </p:cNvSpPr>
          <p:nvPr/>
        </p:nvSpPr>
        <p:spPr bwMode="auto">
          <a:xfrm>
            <a:off x="4714875" y="2000250"/>
            <a:ext cx="2307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800" dirty="0">
                <a:solidFill>
                  <a:schemeClr val="bg1"/>
                </a:solidFill>
              </a:rPr>
              <a:t>Par </a:t>
            </a:r>
            <a:r>
              <a:rPr lang="fr-FR" sz="2800" b="1" dirty="0">
                <a:solidFill>
                  <a:schemeClr val="bg1"/>
                </a:solidFill>
              </a:rPr>
              <a:t>analogie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803" name="ZoneTexte 6"/>
          <p:cNvSpPr txBox="1">
            <a:spLocks noChangeArrowheads="1"/>
          </p:cNvSpPr>
          <p:nvPr/>
        </p:nvSpPr>
        <p:spPr bwMode="auto">
          <a:xfrm>
            <a:off x="1571625" y="2000250"/>
            <a:ext cx="1827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400" b="1" dirty="0">
                <a:solidFill>
                  <a:schemeClr val="bg1"/>
                </a:solidFill>
              </a:rPr>
              <a:t>Réellement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 bwMode="auto">
          <a:xfrm>
            <a:off x="609600" y="-71438"/>
            <a:ext cx="82296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911225" y="427037"/>
            <a:ext cx="5100935" cy="913732"/>
          </a:xfrm>
        </p:spPr>
        <p:txBody>
          <a:bodyPr/>
          <a:lstStyle/>
          <a:p>
            <a:pPr algn="ctr">
              <a:defRPr/>
            </a:pPr>
            <a:r>
              <a:rPr lang="fr-FR" b="1" kern="0" dirty="0"/>
              <a:t>Référence d’un objet</a:t>
            </a:r>
          </a:p>
        </p:txBody>
      </p:sp>
    </p:spTree>
    <p:extLst>
      <p:ext uri="{BB962C8B-B14F-4D97-AF65-F5344CB8AC3E}">
        <p14:creationId xmlns:p14="http://schemas.microsoft.com/office/powerpoint/2010/main" val="30676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ZoneTexte 3"/>
          <p:cNvSpPr txBox="1">
            <a:spLocks noChangeArrowheads="1"/>
          </p:cNvSpPr>
          <p:nvPr/>
        </p:nvSpPr>
        <p:spPr bwMode="auto">
          <a:xfrm>
            <a:off x="250502" y="2284834"/>
            <a:ext cx="4681538" cy="2800350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public class Test{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public static void main(String[] args){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	Chemise maChemise;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	maChemise=new Chemise();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	maChemise.couleur=‘R’;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}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998662" y="3284984"/>
            <a:ext cx="2143125" cy="3571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4820" name="ZoneTexte 6"/>
          <p:cNvSpPr txBox="1">
            <a:spLocks noChangeArrowheads="1"/>
          </p:cNvSpPr>
          <p:nvPr/>
        </p:nvSpPr>
        <p:spPr bwMode="auto">
          <a:xfrm>
            <a:off x="6143625" y="207168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Mémoire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2714625"/>
            <a:ext cx="2214563" cy="26431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429250" y="4143375"/>
            <a:ext cx="785813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>
            <a:spLocks noChangeArrowheads="1"/>
          </p:cNvSpPr>
          <p:nvPr/>
        </p:nvSpPr>
        <p:spPr bwMode="auto">
          <a:xfrm>
            <a:off x="5143500" y="3773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maChemise</a:t>
            </a:r>
          </a:p>
        </p:txBody>
      </p:sp>
      <p:sp>
        <p:nvSpPr>
          <p:cNvPr id="34825" name="ZoneTexte 11"/>
          <p:cNvSpPr txBox="1">
            <a:spLocks noChangeArrowheads="1"/>
          </p:cNvSpPr>
          <p:nvPr/>
        </p:nvSpPr>
        <p:spPr bwMode="auto">
          <a:xfrm>
            <a:off x="214313" y="5643563"/>
            <a:ext cx="5711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Création d’une variable </a:t>
            </a:r>
            <a:r>
              <a:rPr lang="fr-FR" i="1" dirty="0" err="1">
                <a:solidFill>
                  <a:schemeClr val="bg1"/>
                </a:solidFill>
              </a:rPr>
              <a:t>maChemise</a:t>
            </a:r>
            <a:r>
              <a:rPr lang="fr-FR" dirty="0">
                <a:solidFill>
                  <a:schemeClr val="bg1"/>
                </a:solidFill>
              </a:rPr>
              <a:t> de type Chemise </a:t>
            </a:r>
          </a:p>
        </p:txBody>
      </p:sp>
      <p:sp>
        <p:nvSpPr>
          <p:cNvPr id="34826" name="ZoneTexte 12"/>
          <p:cNvSpPr txBox="1">
            <a:spLocks noChangeArrowheads="1"/>
          </p:cNvSpPr>
          <p:nvPr/>
        </p:nvSpPr>
        <p:spPr bwMode="auto">
          <a:xfrm>
            <a:off x="5453063" y="5357813"/>
            <a:ext cx="633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4827" name="ZoneTexte 13"/>
          <p:cNvSpPr txBox="1">
            <a:spLocks noChangeArrowheads="1"/>
          </p:cNvSpPr>
          <p:nvPr/>
        </p:nvSpPr>
        <p:spPr bwMode="auto">
          <a:xfrm>
            <a:off x="7358063" y="5357813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6" name="Titre 9"/>
          <p:cNvSpPr txBox="1">
            <a:spLocks/>
          </p:cNvSpPr>
          <p:nvPr/>
        </p:nvSpPr>
        <p:spPr>
          <a:xfrm>
            <a:off x="310407" y="437307"/>
            <a:ext cx="5904656" cy="903461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dirty="0"/>
              <a:t>Notion de référence	</a:t>
            </a:r>
            <a:r>
              <a:rPr lang="fr-FR" sz="2400" dirty="0"/>
              <a:t>1/5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168920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ZoneTexte 3"/>
          <p:cNvSpPr txBox="1">
            <a:spLocks noChangeArrowheads="1"/>
          </p:cNvSpPr>
          <p:nvPr/>
        </p:nvSpPr>
        <p:spPr bwMode="auto">
          <a:xfrm>
            <a:off x="0" y="2071688"/>
            <a:ext cx="4751622" cy="2800767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 dirty="0"/>
              <a:t>public class Test{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public </a:t>
            </a:r>
            <a:r>
              <a:rPr lang="fr-FR" sz="1600" dirty="0" err="1"/>
              <a:t>static</a:t>
            </a:r>
            <a:r>
              <a:rPr lang="fr-FR" sz="1600" dirty="0"/>
              <a:t> </a:t>
            </a:r>
            <a:r>
              <a:rPr lang="fr-FR" sz="1600" dirty="0" err="1"/>
              <a:t>void</a:t>
            </a:r>
            <a:r>
              <a:rPr lang="fr-FR" sz="1600" dirty="0"/>
              <a:t> main(String[] </a:t>
            </a:r>
            <a:r>
              <a:rPr lang="fr-FR" sz="1600" dirty="0" err="1"/>
              <a:t>args</a:t>
            </a:r>
            <a:r>
              <a:rPr lang="fr-FR" sz="1600" dirty="0"/>
              <a:t>){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	Chemise </a:t>
            </a:r>
            <a:r>
              <a:rPr lang="fr-FR" sz="1600" dirty="0" err="1"/>
              <a:t>maChemise</a:t>
            </a:r>
            <a:r>
              <a:rPr lang="fr-FR" sz="1600" dirty="0"/>
              <a:t>;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	</a:t>
            </a:r>
            <a:r>
              <a:rPr lang="fr-FR" sz="1600" dirty="0" err="1" smtClean="0"/>
              <a:t>maChemise</a:t>
            </a:r>
            <a:r>
              <a:rPr lang="fr-FR" sz="1600" dirty="0" smtClean="0"/>
              <a:t> = new </a:t>
            </a:r>
            <a:r>
              <a:rPr lang="fr-FR" sz="1600" dirty="0"/>
              <a:t>Chemise();</a:t>
            </a:r>
          </a:p>
          <a:p>
            <a:pPr eaLnBrk="1" hangingPunct="1"/>
            <a:endParaRPr lang="fr-FR" sz="1600" dirty="0"/>
          </a:p>
          <a:p>
            <a:pPr eaLnBrk="1" hangingPunct="1"/>
            <a:r>
              <a:rPr lang="fr-FR" sz="1600" dirty="0"/>
              <a:t>		</a:t>
            </a:r>
            <a:r>
              <a:rPr lang="fr-FR" sz="1600" dirty="0" err="1"/>
              <a:t>maChemise.couleur</a:t>
            </a:r>
            <a:r>
              <a:rPr lang="fr-FR" sz="1600" dirty="0"/>
              <a:t>=‘R’;</a:t>
            </a:r>
          </a:p>
          <a:p>
            <a:pPr eaLnBrk="1" hangingPunct="1"/>
            <a:r>
              <a:rPr lang="fr-FR" sz="1600" dirty="0"/>
              <a:t>	}</a:t>
            </a:r>
          </a:p>
          <a:p>
            <a:pPr eaLnBrk="1" hangingPunct="1"/>
            <a:r>
              <a:rPr lang="fr-FR" sz="1600" dirty="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1840" y="3533577"/>
            <a:ext cx="1571625" cy="3611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2714625"/>
            <a:ext cx="2214563" cy="26431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6870" name="ZoneTexte 10"/>
          <p:cNvSpPr txBox="1">
            <a:spLocks noChangeArrowheads="1"/>
          </p:cNvSpPr>
          <p:nvPr/>
        </p:nvSpPr>
        <p:spPr bwMode="auto">
          <a:xfrm>
            <a:off x="5143500" y="3773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maChemise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715125" y="3214688"/>
            <a:ext cx="1928813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858125" y="3286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858125" y="38576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858125" y="41433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858125" y="4429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6715125" y="3319463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7072313" y="27860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6878" name="ZoneTexte 19"/>
          <p:cNvSpPr txBox="1">
            <a:spLocks noChangeArrowheads="1"/>
          </p:cNvSpPr>
          <p:nvPr/>
        </p:nvSpPr>
        <p:spPr bwMode="auto">
          <a:xfrm>
            <a:off x="310407" y="5572125"/>
            <a:ext cx="97622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/>
              <a:t>Instanciation de la classe Chemise    </a:t>
            </a:r>
            <a:r>
              <a:rPr lang="fr-FR" dirty="0" smtClean="0"/>
              <a:t>           Création </a:t>
            </a:r>
            <a:r>
              <a:rPr lang="fr-FR" dirty="0"/>
              <a:t>d’un objet. </a:t>
            </a:r>
          </a:p>
          <a:p>
            <a:pPr eaLnBrk="1" hangingPunct="1"/>
            <a:r>
              <a:rPr lang="fr-FR" dirty="0"/>
              <a:t>Cet objet possède une adresse de son emplacement dans la mémoire (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0x034009</a:t>
            </a:r>
            <a:r>
              <a:rPr lang="fr-FR" dirty="0"/>
              <a:t>)</a:t>
            </a:r>
          </a:p>
        </p:txBody>
      </p:sp>
      <p:sp>
        <p:nvSpPr>
          <p:cNvPr id="36879" name="ZoneTexte 20"/>
          <p:cNvSpPr txBox="1">
            <a:spLocks noChangeArrowheads="1"/>
          </p:cNvSpPr>
          <p:nvPr/>
        </p:nvSpPr>
        <p:spPr bwMode="auto">
          <a:xfrm>
            <a:off x="5453063" y="5357813"/>
            <a:ext cx="633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Stack</a:t>
            </a:r>
          </a:p>
        </p:txBody>
      </p:sp>
      <p:sp>
        <p:nvSpPr>
          <p:cNvPr id="36880" name="ZoneTexte 21"/>
          <p:cNvSpPr txBox="1">
            <a:spLocks noChangeArrowheads="1"/>
          </p:cNvSpPr>
          <p:nvPr/>
        </p:nvSpPr>
        <p:spPr bwMode="auto">
          <a:xfrm>
            <a:off x="7358063" y="5357813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Heap</a:t>
            </a:r>
          </a:p>
        </p:txBody>
      </p:sp>
      <p:sp>
        <p:nvSpPr>
          <p:cNvPr id="36881" name="ZoneTexte 22"/>
          <p:cNvSpPr txBox="1">
            <a:spLocks noChangeArrowheads="1"/>
          </p:cNvSpPr>
          <p:nvPr/>
        </p:nvSpPr>
        <p:spPr bwMode="auto">
          <a:xfrm>
            <a:off x="6143625" y="207168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Mémoire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214938" y="4143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2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3995936" y="5674395"/>
            <a:ext cx="864096" cy="20287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7858125" y="35718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000" dirty="0">
                <a:solidFill>
                  <a:schemeClr val="tx1"/>
                </a:solidFill>
              </a:rPr>
              <a:t>'\u0000’</a:t>
            </a:r>
          </a:p>
        </p:txBody>
      </p:sp>
      <p:sp>
        <p:nvSpPr>
          <p:cNvPr id="25" name="Titre 9"/>
          <p:cNvSpPr txBox="1">
            <a:spLocks/>
          </p:cNvSpPr>
          <p:nvPr/>
        </p:nvSpPr>
        <p:spPr>
          <a:xfrm>
            <a:off x="310407" y="437307"/>
            <a:ext cx="5904656" cy="903461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dirty="0"/>
              <a:t>Notion de référence	</a:t>
            </a:r>
            <a:r>
              <a:rPr lang="fr-FR" sz="2400" dirty="0" smtClean="0"/>
              <a:t>2/5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289619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/>
      <p:bldP spid="19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899592" y="644538"/>
            <a:ext cx="7200800" cy="99578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Objectifs</a:t>
            </a:r>
            <a:r>
              <a:rPr lang="es-ES" b="1" kern="0" dirty="0"/>
              <a:t/>
            </a:r>
            <a:br>
              <a:rPr lang="es-ES" b="1" kern="0" dirty="0"/>
            </a:br>
            <a:endParaRPr lang="fr-FR" dirty="0"/>
          </a:p>
        </p:txBody>
      </p:sp>
      <p:sp>
        <p:nvSpPr>
          <p:cNvPr id="11" name="Rectangle 110"/>
          <p:cNvSpPr txBox="1">
            <a:spLocks noChangeArrowheads="1"/>
          </p:cNvSpPr>
          <p:nvPr/>
        </p:nvSpPr>
        <p:spPr>
          <a:xfrm>
            <a:off x="611560" y="2239218"/>
            <a:ext cx="7488832" cy="378207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5400" b="0" kern="1200" cap="none" baseline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indent="533400">
              <a:buFont typeface="Wingdings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Notion de classe et d’objet</a:t>
            </a:r>
          </a:p>
          <a:p>
            <a:pPr indent="533400"/>
            <a:endParaRPr lang="fr-FR" sz="2800" dirty="0">
              <a:solidFill>
                <a:schemeClr val="bg1"/>
              </a:solidFill>
            </a:endParaRPr>
          </a:p>
          <a:p>
            <a:pPr indent="533400">
              <a:buFont typeface="Wingdings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Déclaration de classe</a:t>
            </a:r>
          </a:p>
          <a:p>
            <a:pPr indent="533400">
              <a:buFont typeface="Wingdings" pitchFamily="2" charset="2"/>
              <a:buChar char="ü"/>
            </a:pPr>
            <a:endParaRPr lang="fr-FR" sz="2800" dirty="0">
              <a:solidFill>
                <a:schemeClr val="bg1"/>
              </a:solidFill>
            </a:endParaRPr>
          </a:p>
          <a:p>
            <a:pPr indent="533400">
              <a:buFont typeface="Wingdings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Déclarations des attributs et des méthodes</a:t>
            </a:r>
          </a:p>
          <a:p>
            <a:pPr indent="533400">
              <a:buFont typeface="Wingdings" pitchFamily="2" charset="2"/>
              <a:buChar char="ü"/>
            </a:pPr>
            <a:endParaRPr lang="fr-FR" sz="2800" dirty="0">
              <a:solidFill>
                <a:schemeClr val="bg1"/>
              </a:solidFill>
            </a:endParaRPr>
          </a:p>
          <a:p>
            <a:pPr indent="533400">
              <a:buFont typeface="Wingdings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Les types des variables (primitives et objets)</a:t>
            </a:r>
          </a:p>
          <a:p>
            <a:pPr indent="533400">
              <a:buFont typeface="Wingdings" pitchFamily="2" charset="2"/>
              <a:buChar char="ü"/>
            </a:pPr>
            <a:endParaRPr lang="fr-FR" sz="2800" dirty="0">
              <a:solidFill>
                <a:schemeClr val="bg1"/>
              </a:solidFill>
            </a:endParaRPr>
          </a:p>
          <a:p>
            <a:pPr indent="533400">
              <a:buFont typeface="Wingdings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Notion de référence</a:t>
            </a:r>
          </a:p>
          <a:p>
            <a:pPr indent="533400">
              <a:buFont typeface="Wingdings" pitchFamily="2" charset="2"/>
              <a:buChar char="ü"/>
            </a:pPr>
            <a:endParaRPr lang="fr-FR" sz="2800" dirty="0">
              <a:solidFill>
                <a:schemeClr val="bg1"/>
              </a:solidFill>
            </a:endParaRPr>
          </a:p>
          <a:p>
            <a:pPr indent="533400">
              <a:buFont typeface="Wingdings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</a:rPr>
              <a:t>Les constructeurs</a:t>
            </a:r>
          </a:p>
          <a:p>
            <a:pPr>
              <a:buFont typeface="Wingdings" pitchFamily="2" charset="2"/>
              <a:buChar char="ü"/>
              <a:defRPr/>
            </a:pPr>
            <a:endParaRPr lang="fr-FR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0"/>
          <p:cNvSpPr txBox="1">
            <a:spLocks noChangeArrowheads="1"/>
          </p:cNvSpPr>
          <p:nvPr/>
        </p:nvSpPr>
        <p:spPr bwMode="auto">
          <a:xfrm>
            <a:off x="2504777" y="2511475"/>
            <a:ext cx="5214937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s-ES" sz="4000" b="1" kern="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166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ZoneTexte 3"/>
          <p:cNvSpPr txBox="1">
            <a:spLocks noChangeArrowheads="1"/>
          </p:cNvSpPr>
          <p:nvPr/>
        </p:nvSpPr>
        <p:spPr bwMode="auto">
          <a:xfrm>
            <a:off x="106362" y="2071688"/>
            <a:ext cx="4681538" cy="2800350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public class Test{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public static void main(String[] args){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Chemise maChemise;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maChemise=new Chemise();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maChemise.couleur=‘R’;</a:t>
            </a:r>
          </a:p>
          <a:p>
            <a:pPr eaLnBrk="1" hangingPunct="1"/>
            <a:r>
              <a:rPr lang="fr-FR" sz="1600"/>
              <a:t>	}</a:t>
            </a:r>
          </a:p>
          <a:p>
            <a:pPr eaLnBrk="1" hangingPunct="1"/>
            <a:r>
              <a:rPr lang="fr-FR" sz="160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7375" y="3571875"/>
            <a:ext cx="1285875" cy="2857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2714625"/>
            <a:ext cx="2214563" cy="26431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8918" name="ZoneTexte 10"/>
          <p:cNvSpPr txBox="1">
            <a:spLocks noChangeArrowheads="1"/>
          </p:cNvSpPr>
          <p:nvPr/>
        </p:nvSpPr>
        <p:spPr bwMode="auto">
          <a:xfrm>
            <a:off x="5143500" y="3773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 err="1">
                <a:solidFill>
                  <a:schemeClr val="bg2"/>
                </a:solidFill>
              </a:rPr>
              <a:t>maChemise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6715125" y="3214688"/>
            <a:ext cx="1928813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858125" y="3286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858125" y="38576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858125" y="41433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858125" y="4429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924" name="ZoneTexte 17"/>
          <p:cNvSpPr txBox="1">
            <a:spLocks noChangeArrowheads="1"/>
          </p:cNvSpPr>
          <p:nvPr/>
        </p:nvSpPr>
        <p:spPr bwMode="auto">
          <a:xfrm>
            <a:off x="6715125" y="3319463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38925" name="ZoneTexte 18"/>
          <p:cNvSpPr txBox="1">
            <a:spLocks noChangeArrowheads="1"/>
          </p:cNvSpPr>
          <p:nvPr/>
        </p:nvSpPr>
        <p:spPr bwMode="auto">
          <a:xfrm>
            <a:off x="7072313" y="27860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8926" name="ZoneTexte 21"/>
          <p:cNvSpPr txBox="1">
            <a:spLocks noChangeArrowheads="1"/>
          </p:cNvSpPr>
          <p:nvPr/>
        </p:nvSpPr>
        <p:spPr bwMode="auto">
          <a:xfrm>
            <a:off x="5453063" y="5357813"/>
            <a:ext cx="633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Stack</a:t>
            </a:r>
          </a:p>
        </p:txBody>
      </p:sp>
      <p:sp>
        <p:nvSpPr>
          <p:cNvPr id="38927" name="ZoneTexte 22"/>
          <p:cNvSpPr txBox="1">
            <a:spLocks noChangeArrowheads="1"/>
          </p:cNvSpPr>
          <p:nvPr/>
        </p:nvSpPr>
        <p:spPr bwMode="auto">
          <a:xfrm>
            <a:off x="7358063" y="5357813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Heap</a:t>
            </a:r>
          </a:p>
        </p:txBody>
      </p:sp>
      <p:sp>
        <p:nvSpPr>
          <p:cNvPr id="38928" name="ZoneTexte 23"/>
          <p:cNvSpPr txBox="1">
            <a:spLocks noChangeArrowheads="1"/>
          </p:cNvSpPr>
          <p:nvPr/>
        </p:nvSpPr>
        <p:spPr bwMode="auto">
          <a:xfrm>
            <a:off x="6143625" y="207168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Mémoire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5214938" y="4143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6" name="Flèche droite 25"/>
          <p:cNvSpPr/>
          <p:nvPr/>
        </p:nvSpPr>
        <p:spPr>
          <a:xfrm>
            <a:off x="6357938" y="4214813"/>
            <a:ext cx="357187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7" name="ZoneTexte 26"/>
          <p:cNvSpPr txBox="1">
            <a:spLocks noChangeArrowheads="1"/>
          </p:cNvSpPr>
          <p:nvPr/>
        </p:nvSpPr>
        <p:spPr bwMode="auto">
          <a:xfrm>
            <a:off x="7070725" y="2786063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8932" name="ZoneTexte 27"/>
          <p:cNvSpPr txBox="1">
            <a:spLocks noChangeArrowheads="1"/>
          </p:cNvSpPr>
          <p:nvPr/>
        </p:nvSpPr>
        <p:spPr bwMode="auto">
          <a:xfrm>
            <a:off x="642938" y="5643563"/>
            <a:ext cx="54943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Lier l’objet créé et la variable </a:t>
            </a:r>
            <a:r>
              <a:rPr lang="fr-FR" i="1"/>
              <a:t>maChemise </a:t>
            </a:r>
          </a:p>
          <a:p>
            <a:pPr eaLnBrk="1" hangingPunct="1"/>
            <a:r>
              <a:rPr lang="fr-FR" i="1"/>
              <a:t>	maChemise</a:t>
            </a:r>
            <a:r>
              <a:rPr lang="fr-FR"/>
              <a:t> est la référence de l’objet créé</a:t>
            </a:r>
          </a:p>
        </p:txBody>
      </p:sp>
      <p:sp>
        <p:nvSpPr>
          <p:cNvPr id="38936" name="ZoneTexte 19"/>
          <p:cNvSpPr txBox="1">
            <a:spLocks noChangeArrowheads="1"/>
          </p:cNvSpPr>
          <p:nvPr/>
        </p:nvSpPr>
        <p:spPr bwMode="auto">
          <a:xfrm>
            <a:off x="5143500" y="4143375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7858125" y="3573463"/>
            <a:ext cx="642938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000" dirty="0">
                <a:solidFill>
                  <a:schemeClr val="tx1"/>
                </a:solidFill>
              </a:rPr>
              <a:t>'\u0000’</a:t>
            </a:r>
          </a:p>
        </p:txBody>
      </p:sp>
      <p:sp>
        <p:nvSpPr>
          <p:cNvPr id="29" name="Flèche droite 28"/>
          <p:cNvSpPr/>
          <p:nvPr/>
        </p:nvSpPr>
        <p:spPr>
          <a:xfrm>
            <a:off x="611560" y="6072188"/>
            <a:ext cx="960065" cy="1651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8" name="Titre 9"/>
          <p:cNvSpPr txBox="1">
            <a:spLocks/>
          </p:cNvSpPr>
          <p:nvPr/>
        </p:nvSpPr>
        <p:spPr>
          <a:xfrm>
            <a:off x="310407" y="437307"/>
            <a:ext cx="5904656" cy="903461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dirty="0"/>
              <a:t>Notion de référence	</a:t>
            </a:r>
            <a:r>
              <a:rPr lang="fr-FR" sz="2400" dirty="0" smtClean="0"/>
              <a:t>3/5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265213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5607E-6 L -0.20973 0.192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0" y="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ZoneTexte 3"/>
          <p:cNvSpPr txBox="1">
            <a:spLocks noChangeArrowheads="1"/>
          </p:cNvSpPr>
          <p:nvPr/>
        </p:nvSpPr>
        <p:spPr bwMode="auto">
          <a:xfrm>
            <a:off x="0" y="2071688"/>
            <a:ext cx="4681538" cy="2800350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public class Test{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public static void main(String[] args){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Chemise maChemise;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maChemise=new Chemise();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	maChemise.couleur=‘R’;</a:t>
            </a:r>
          </a:p>
          <a:p>
            <a:pPr eaLnBrk="1" hangingPunct="1"/>
            <a:r>
              <a:rPr lang="fr-FR" sz="1600"/>
              <a:t>	}</a:t>
            </a:r>
          </a:p>
          <a:p>
            <a:pPr eaLnBrk="1" hangingPunct="1"/>
            <a:r>
              <a:rPr lang="fr-FR" sz="160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7375" y="4071938"/>
            <a:ext cx="2357438" cy="2857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714625"/>
            <a:ext cx="1357313" cy="264318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572250" y="2714625"/>
            <a:ext cx="2214563" cy="264318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214938" y="4143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0967" name="ZoneTexte 10"/>
          <p:cNvSpPr txBox="1">
            <a:spLocks noChangeArrowheads="1"/>
          </p:cNvSpPr>
          <p:nvPr/>
        </p:nvSpPr>
        <p:spPr bwMode="auto">
          <a:xfrm>
            <a:off x="5143500" y="3773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maChemise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715125" y="3214688"/>
            <a:ext cx="1928813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858125" y="3286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858125" y="35718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858125" y="38576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7858125" y="414337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858125" y="4429125"/>
            <a:ext cx="642938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974" name="ZoneTexte 17"/>
          <p:cNvSpPr txBox="1">
            <a:spLocks noChangeArrowheads="1"/>
          </p:cNvSpPr>
          <p:nvPr/>
        </p:nvSpPr>
        <p:spPr bwMode="auto">
          <a:xfrm>
            <a:off x="6715125" y="3319463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40975" name="ZoneTexte 18"/>
          <p:cNvSpPr txBox="1">
            <a:spLocks noChangeArrowheads="1"/>
          </p:cNvSpPr>
          <p:nvPr/>
        </p:nvSpPr>
        <p:spPr bwMode="auto">
          <a:xfrm>
            <a:off x="7072313" y="27860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0976" name="ZoneTexte 19"/>
          <p:cNvSpPr txBox="1">
            <a:spLocks noChangeArrowheads="1"/>
          </p:cNvSpPr>
          <p:nvPr/>
        </p:nvSpPr>
        <p:spPr bwMode="auto">
          <a:xfrm>
            <a:off x="5143500" y="4143375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0977" name="ZoneTexte 21"/>
          <p:cNvSpPr txBox="1">
            <a:spLocks noChangeArrowheads="1"/>
          </p:cNvSpPr>
          <p:nvPr/>
        </p:nvSpPr>
        <p:spPr bwMode="auto">
          <a:xfrm>
            <a:off x="5453063" y="5357813"/>
            <a:ext cx="633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Stack</a:t>
            </a:r>
          </a:p>
        </p:txBody>
      </p:sp>
      <p:sp>
        <p:nvSpPr>
          <p:cNvPr id="40978" name="ZoneTexte 22"/>
          <p:cNvSpPr txBox="1">
            <a:spLocks noChangeArrowheads="1"/>
          </p:cNvSpPr>
          <p:nvPr/>
        </p:nvSpPr>
        <p:spPr bwMode="auto">
          <a:xfrm>
            <a:off x="7358063" y="5357813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Heap</a:t>
            </a:r>
          </a:p>
        </p:txBody>
      </p:sp>
      <p:sp>
        <p:nvSpPr>
          <p:cNvPr id="24" name="Flèche droite 23"/>
          <p:cNvSpPr/>
          <p:nvPr/>
        </p:nvSpPr>
        <p:spPr>
          <a:xfrm>
            <a:off x="6357938" y="4214813"/>
            <a:ext cx="357187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0980" name="ZoneTexte 24"/>
          <p:cNvSpPr txBox="1">
            <a:spLocks noChangeArrowheads="1"/>
          </p:cNvSpPr>
          <p:nvPr/>
        </p:nvSpPr>
        <p:spPr bwMode="auto">
          <a:xfrm>
            <a:off x="6143625" y="2071688"/>
            <a:ext cx="1082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Mémoire</a:t>
            </a:r>
          </a:p>
        </p:txBody>
      </p:sp>
      <p:sp>
        <p:nvSpPr>
          <p:cNvPr id="40981" name="ZoneTexte 25"/>
          <p:cNvSpPr txBox="1">
            <a:spLocks noChangeArrowheads="1"/>
          </p:cNvSpPr>
          <p:nvPr/>
        </p:nvSpPr>
        <p:spPr bwMode="auto">
          <a:xfrm>
            <a:off x="357188" y="5786438"/>
            <a:ext cx="7981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En utilisant la référence </a:t>
            </a:r>
            <a:r>
              <a:rPr lang="fr-FR" i="1"/>
              <a:t>maChemise</a:t>
            </a:r>
            <a:r>
              <a:rPr lang="fr-FR"/>
              <a:t>, on peut accéder aux attributs de l’objet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-27-</a:t>
            </a:r>
          </a:p>
        </p:txBody>
      </p:sp>
      <p:sp>
        <p:nvSpPr>
          <p:cNvPr id="26" name="Titre 9"/>
          <p:cNvSpPr txBox="1">
            <a:spLocks/>
          </p:cNvSpPr>
          <p:nvPr/>
        </p:nvSpPr>
        <p:spPr>
          <a:xfrm>
            <a:off x="310407" y="437307"/>
            <a:ext cx="5904656" cy="903461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dirty="0"/>
              <a:t>Notion de référence	</a:t>
            </a:r>
            <a:r>
              <a:rPr lang="fr-FR" sz="2400" dirty="0" smtClean="0"/>
              <a:t>4/5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3333792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ZoneTexte 3"/>
          <p:cNvSpPr txBox="1">
            <a:spLocks noChangeArrowheads="1"/>
          </p:cNvSpPr>
          <p:nvPr/>
        </p:nvSpPr>
        <p:spPr bwMode="auto">
          <a:xfrm>
            <a:off x="0" y="2071688"/>
            <a:ext cx="4738688" cy="2554287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public class Test{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public static void main(String[] args){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   Chemise maChemise=new Chemise()</a:t>
            </a:r>
          </a:p>
          <a:p>
            <a:pPr eaLnBrk="1" hangingPunct="1"/>
            <a:r>
              <a:rPr lang="fr-FR" sz="1600"/>
              <a:t>		</a:t>
            </a:r>
          </a:p>
          <a:p>
            <a:pPr eaLnBrk="1" hangingPunct="1"/>
            <a:r>
              <a:rPr lang="fr-FR" sz="1600"/>
              <a:t>	   Chemise taChemise=new Chemise();</a:t>
            </a:r>
          </a:p>
          <a:p>
            <a:pPr eaLnBrk="1" hangingPunct="1"/>
            <a:endParaRPr lang="fr-FR" sz="1600"/>
          </a:p>
          <a:p>
            <a:pPr eaLnBrk="1" hangingPunct="1"/>
            <a:r>
              <a:rPr lang="fr-FR" sz="1600"/>
              <a:t>	}</a:t>
            </a:r>
          </a:p>
          <a:p>
            <a:pPr eaLnBrk="1" hangingPunct="1"/>
            <a:r>
              <a:rPr lang="fr-FR" sz="1600"/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63" y="3571875"/>
            <a:ext cx="3500437" cy="2857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5143500" y="2000250"/>
            <a:ext cx="1357313" cy="4214813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605909" y="1928813"/>
            <a:ext cx="2214563" cy="428625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286375" y="3000375"/>
            <a:ext cx="1143000" cy="35718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3015" name="ZoneTexte 10"/>
          <p:cNvSpPr txBox="1">
            <a:spLocks noChangeArrowheads="1"/>
          </p:cNvSpPr>
          <p:nvPr/>
        </p:nvSpPr>
        <p:spPr bwMode="auto">
          <a:xfrm>
            <a:off x="5214938" y="2630488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maChemise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786563" y="2286000"/>
            <a:ext cx="1928812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7929563" y="2357438"/>
            <a:ext cx="642937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929563" y="2643188"/>
            <a:ext cx="642937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7929563" y="2928938"/>
            <a:ext cx="642937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929563" y="3500438"/>
            <a:ext cx="642937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021" name="ZoneTexte 17"/>
          <p:cNvSpPr txBox="1">
            <a:spLocks noChangeArrowheads="1"/>
          </p:cNvSpPr>
          <p:nvPr/>
        </p:nvSpPr>
        <p:spPr bwMode="auto">
          <a:xfrm>
            <a:off x="6786563" y="2390775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43022" name="ZoneTexte 18"/>
          <p:cNvSpPr txBox="1">
            <a:spLocks noChangeArrowheads="1"/>
          </p:cNvSpPr>
          <p:nvPr/>
        </p:nvSpPr>
        <p:spPr bwMode="auto">
          <a:xfrm>
            <a:off x="7000875" y="1928813"/>
            <a:ext cx="1287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3023" name="ZoneTexte 19"/>
          <p:cNvSpPr txBox="1">
            <a:spLocks noChangeArrowheads="1"/>
          </p:cNvSpPr>
          <p:nvPr/>
        </p:nvSpPr>
        <p:spPr bwMode="auto">
          <a:xfrm>
            <a:off x="5214938" y="3000375"/>
            <a:ext cx="1287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0x034009</a:t>
            </a:r>
          </a:p>
        </p:txBody>
      </p:sp>
      <p:sp>
        <p:nvSpPr>
          <p:cNvPr id="43024" name="ZoneTexte 21"/>
          <p:cNvSpPr txBox="1">
            <a:spLocks noChangeArrowheads="1"/>
          </p:cNvSpPr>
          <p:nvPr/>
        </p:nvSpPr>
        <p:spPr bwMode="auto">
          <a:xfrm>
            <a:off x="5453063" y="6192838"/>
            <a:ext cx="633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Stack</a:t>
            </a:r>
          </a:p>
        </p:txBody>
      </p:sp>
      <p:sp>
        <p:nvSpPr>
          <p:cNvPr id="43025" name="ZoneTexte 22"/>
          <p:cNvSpPr txBox="1">
            <a:spLocks noChangeArrowheads="1"/>
          </p:cNvSpPr>
          <p:nvPr/>
        </p:nvSpPr>
        <p:spPr bwMode="auto">
          <a:xfrm>
            <a:off x="7358063" y="6192838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400"/>
              <a:t>Heap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6786563" y="4478338"/>
            <a:ext cx="1928812" cy="1571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7929563" y="4549775"/>
            <a:ext cx="642937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7929563" y="5121275"/>
            <a:ext cx="642937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0.0f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7929563" y="5692775"/>
            <a:ext cx="642937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030" name="ZoneTexte 29"/>
          <p:cNvSpPr txBox="1">
            <a:spLocks noChangeArrowheads="1"/>
          </p:cNvSpPr>
          <p:nvPr/>
        </p:nvSpPr>
        <p:spPr bwMode="auto">
          <a:xfrm>
            <a:off x="6786563" y="4583113"/>
            <a:ext cx="1174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/>
              <a:t>id</a:t>
            </a:r>
          </a:p>
          <a:p>
            <a:pPr eaLnBrk="1" hangingPunct="1"/>
            <a:r>
              <a:rPr lang="fr-FR" sz="1600"/>
              <a:t>couleur</a:t>
            </a:r>
          </a:p>
          <a:p>
            <a:pPr eaLnBrk="1" hangingPunct="1"/>
            <a:r>
              <a:rPr lang="fr-FR" sz="1600"/>
              <a:t>prix</a:t>
            </a:r>
          </a:p>
          <a:p>
            <a:pPr eaLnBrk="1" hangingPunct="1"/>
            <a:r>
              <a:rPr lang="fr-FR" sz="1600"/>
              <a:t>description</a:t>
            </a:r>
          </a:p>
          <a:p>
            <a:pPr eaLnBrk="1" hangingPunct="1"/>
            <a:r>
              <a:rPr lang="fr-FR" sz="1600"/>
              <a:t>quantite</a:t>
            </a:r>
          </a:p>
        </p:txBody>
      </p:sp>
      <p:sp>
        <p:nvSpPr>
          <p:cNvPr id="43031" name="ZoneTexte 30"/>
          <p:cNvSpPr txBox="1">
            <a:spLocks noChangeArrowheads="1"/>
          </p:cNvSpPr>
          <p:nvPr/>
        </p:nvSpPr>
        <p:spPr bwMode="auto">
          <a:xfrm>
            <a:off x="7000875" y="4121150"/>
            <a:ext cx="1287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latin typeface="Courier New" pitchFamily="49" charset="0"/>
                <a:cs typeface="Courier New" pitchFamily="49" charset="0"/>
              </a:rPr>
              <a:t>0x99f311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5286375" y="5084763"/>
            <a:ext cx="1143000" cy="34448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3033" name="ZoneTexte 32"/>
          <p:cNvSpPr txBox="1">
            <a:spLocks noChangeArrowheads="1"/>
          </p:cNvSpPr>
          <p:nvPr/>
        </p:nvSpPr>
        <p:spPr bwMode="auto">
          <a:xfrm>
            <a:off x="5214938" y="4714875"/>
            <a:ext cx="1287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taChemise</a:t>
            </a:r>
          </a:p>
        </p:txBody>
      </p:sp>
      <p:sp>
        <p:nvSpPr>
          <p:cNvPr id="43034" name="ZoneTexte 33"/>
          <p:cNvSpPr txBox="1">
            <a:spLocks noChangeArrowheads="1"/>
          </p:cNvSpPr>
          <p:nvPr/>
        </p:nvSpPr>
        <p:spPr bwMode="auto">
          <a:xfrm>
            <a:off x="5214938" y="5059363"/>
            <a:ext cx="1287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0x99f311</a:t>
            </a:r>
          </a:p>
        </p:txBody>
      </p:sp>
      <p:sp>
        <p:nvSpPr>
          <p:cNvPr id="35" name="Flèche droite 34"/>
          <p:cNvSpPr/>
          <p:nvPr/>
        </p:nvSpPr>
        <p:spPr>
          <a:xfrm>
            <a:off x="6429375" y="5143500"/>
            <a:ext cx="357188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36" name="Flèche droite 35"/>
          <p:cNvSpPr/>
          <p:nvPr/>
        </p:nvSpPr>
        <p:spPr>
          <a:xfrm>
            <a:off x="6429375" y="3143250"/>
            <a:ext cx="357188" cy="1301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43037" name="ZoneTexte 36"/>
          <p:cNvSpPr txBox="1">
            <a:spLocks noChangeArrowheads="1"/>
          </p:cNvSpPr>
          <p:nvPr/>
        </p:nvSpPr>
        <p:spPr bwMode="auto">
          <a:xfrm>
            <a:off x="6143625" y="1571625"/>
            <a:ext cx="1082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Mémoire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7929563" y="3214688"/>
            <a:ext cx="642937" cy="214312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7929563" y="5429250"/>
            <a:ext cx="642937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>
                <a:solidFill>
                  <a:schemeClr val="tx1"/>
                </a:solidFill>
              </a:rPr>
              <a:t>null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Rectangle à coins arrondis 32"/>
          <p:cNvSpPr/>
          <p:nvPr/>
        </p:nvSpPr>
        <p:spPr>
          <a:xfrm>
            <a:off x="7929563" y="4848225"/>
            <a:ext cx="642937" cy="21431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000" dirty="0">
                <a:solidFill>
                  <a:schemeClr val="tx1"/>
                </a:solidFill>
              </a:rPr>
              <a:t>'\u0000’</a:t>
            </a:r>
          </a:p>
        </p:txBody>
      </p:sp>
      <p:sp>
        <p:nvSpPr>
          <p:cNvPr id="39" name="Titre 9"/>
          <p:cNvSpPr txBox="1">
            <a:spLocks/>
          </p:cNvSpPr>
          <p:nvPr/>
        </p:nvSpPr>
        <p:spPr>
          <a:xfrm>
            <a:off x="310407" y="437307"/>
            <a:ext cx="5904656" cy="903461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dirty="0"/>
              <a:t>Notion de référence	</a:t>
            </a:r>
            <a:r>
              <a:rPr lang="fr-FR" sz="2400" dirty="0" smtClean="0"/>
              <a:t>5/5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3928669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310407" y="3474022"/>
            <a:ext cx="872608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Pour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manipuler</a:t>
            </a:r>
            <a:r>
              <a:rPr lang="es-ES" dirty="0">
                <a:solidFill>
                  <a:schemeClr val="bg2"/>
                </a:solidFill>
              </a:rPr>
              <a:t> un </a:t>
            </a:r>
            <a:r>
              <a:rPr lang="es-ES" dirty="0" err="1">
                <a:solidFill>
                  <a:schemeClr val="bg2"/>
                </a:solidFill>
              </a:rPr>
              <a:t>attribut</a:t>
            </a:r>
            <a:r>
              <a:rPr lang="es-ES" dirty="0">
                <a:solidFill>
                  <a:schemeClr val="bg2"/>
                </a:solidFill>
              </a:rPr>
              <a:t> de </a:t>
            </a:r>
            <a:r>
              <a:rPr lang="es-ES" dirty="0" err="1">
                <a:solidFill>
                  <a:schemeClr val="bg2"/>
                </a:solidFill>
              </a:rPr>
              <a:t>l’objet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courant</a:t>
            </a:r>
            <a:r>
              <a:rPr lang="es-ES" dirty="0">
                <a:solidFill>
                  <a:schemeClr val="bg2"/>
                </a:solidFill>
              </a:rPr>
              <a:t>: </a:t>
            </a:r>
            <a:r>
              <a:rPr lang="es-ES" dirty="0">
                <a:solidFill>
                  <a:schemeClr val="bg2"/>
                </a:solidFill>
                <a:latin typeface="Arial Unicode MS" pitchFamily="34" charset="-128"/>
              </a:rPr>
              <a:t> </a:t>
            </a:r>
            <a:r>
              <a:rPr lang="es-ES" dirty="0" smtClean="0">
                <a:solidFill>
                  <a:schemeClr val="bg2"/>
                </a:solidFill>
                <a:latin typeface="Arial Unicode MS" pitchFamily="34" charset="-128"/>
              </a:rPr>
              <a:t> </a:t>
            </a:r>
            <a:r>
              <a:rPr lang="es-ES" sz="2400" dirty="0" err="1" smtClean="0">
                <a:solidFill>
                  <a:schemeClr val="bg2"/>
                </a:solidFill>
                <a:latin typeface="Arial Unicode MS" pitchFamily="34" charset="-128"/>
              </a:rPr>
              <a:t>this.couleur</a:t>
            </a:r>
            <a:endParaRPr lang="es-ES" sz="2400" dirty="0">
              <a:solidFill>
                <a:schemeClr val="bg2"/>
              </a:solidFill>
              <a:latin typeface="Arial Unicode MS" pitchFamily="34" charset="-128"/>
            </a:endParaRPr>
          </a:p>
          <a:p>
            <a:endParaRPr lang="es-ES" dirty="0">
              <a:solidFill>
                <a:schemeClr val="bg2"/>
              </a:solidFill>
            </a:endParaRPr>
          </a:p>
          <a:p>
            <a:endParaRPr lang="es-ES" dirty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Pour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manipuler</a:t>
            </a:r>
            <a:r>
              <a:rPr lang="es-ES" dirty="0">
                <a:solidFill>
                  <a:schemeClr val="bg2"/>
                </a:solidFill>
              </a:rPr>
              <a:t> une </a:t>
            </a:r>
            <a:r>
              <a:rPr lang="es-ES" dirty="0" err="1">
                <a:solidFill>
                  <a:schemeClr val="bg2"/>
                </a:solidFill>
              </a:rPr>
              <a:t>méthode</a:t>
            </a:r>
            <a:r>
              <a:rPr lang="es-ES" dirty="0">
                <a:solidFill>
                  <a:schemeClr val="bg2"/>
                </a:solidFill>
              </a:rPr>
              <a:t> de la </a:t>
            </a:r>
            <a:r>
              <a:rPr lang="es-ES" dirty="0" err="1">
                <a:solidFill>
                  <a:schemeClr val="bg2"/>
                </a:solidFill>
              </a:rPr>
              <a:t>super-classe</a:t>
            </a:r>
            <a:r>
              <a:rPr lang="es-ES" dirty="0">
                <a:solidFill>
                  <a:schemeClr val="bg2"/>
                </a:solidFill>
              </a:rPr>
              <a:t> </a:t>
            </a:r>
            <a:r>
              <a:rPr lang="es-ES" dirty="0" smtClean="0">
                <a:solidFill>
                  <a:schemeClr val="bg2"/>
                </a:solidFill>
              </a:rPr>
              <a:t>: </a:t>
            </a:r>
            <a:r>
              <a:rPr lang="es-ES" sz="2000" dirty="0" err="1" smtClean="0">
                <a:solidFill>
                  <a:schemeClr val="bg2"/>
                </a:solidFill>
                <a:latin typeface="Arial Unicode MS" pitchFamily="34" charset="-128"/>
              </a:rPr>
              <a:t>this.ajouterChemise</a:t>
            </a:r>
            <a:r>
              <a:rPr lang="es-ES" sz="2000" dirty="0" smtClean="0">
                <a:solidFill>
                  <a:schemeClr val="bg2"/>
                </a:solidFill>
                <a:latin typeface="Arial Unicode MS" pitchFamily="34" charset="-128"/>
              </a:rPr>
              <a:t> </a:t>
            </a:r>
            <a:r>
              <a:rPr lang="es-ES" sz="2000" dirty="0">
                <a:solidFill>
                  <a:schemeClr val="bg2"/>
                </a:solidFill>
                <a:latin typeface="Arial Unicode MS" pitchFamily="34" charset="-128"/>
              </a:rPr>
              <a:t>(100) </a:t>
            </a:r>
            <a:endParaRPr lang="es-ES" dirty="0">
              <a:solidFill>
                <a:schemeClr val="bg2"/>
              </a:solidFill>
              <a:latin typeface="Arial Unicode MS" pitchFamily="34" charset="-128"/>
            </a:endParaRPr>
          </a:p>
          <a:p>
            <a:endParaRPr lang="es-ES" dirty="0">
              <a:solidFill>
                <a:schemeClr val="bg2"/>
              </a:solidFill>
            </a:endParaRPr>
          </a:p>
          <a:p>
            <a:endParaRPr lang="es-ES" dirty="0">
              <a:solidFill>
                <a:schemeClr val="bg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Pour</a:t>
            </a:r>
            <a:r>
              <a:rPr lang="es-ES" dirty="0">
                <a:solidFill>
                  <a:schemeClr val="bg2"/>
                </a:solidFill>
              </a:rPr>
              <a:t> faire </a:t>
            </a:r>
            <a:r>
              <a:rPr lang="es-ES" dirty="0" err="1">
                <a:solidFill>
                  <a:schemeClr val="bg2"/>
                </a:solidFill>
              </a:rPr>
              <a:t>appel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au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>
                <a:solidFill>
                  <a:schemeClr val="bg2"/>
                </a:solidFill>
              </a:rPr>
              <a:t>constructeur</a:t>
            </a:r>
            <a:r>
              <a:rPr lang="es-ES" dirty="0">
                <a:solidFill>
                  <a:schemeClr val="bg2"/>
                </a:solidFill>
              </a:rPr>
              <a:t> de </a:t>
            </a:r>
            <a:r>
              <a:rPr lang="es-ES" dirty="0" err="1">
                <a:solidFill>
                  <a:schemeClr val="bg2"/>
                </a:solidFill>
              </a:rPr>
              <a:t>l’objet</a:t>
            </a:r>
            <a:r>
              <a:rPr lang="es-ES" dirty="0">
                <a:solidFill>
                  <a:schemeClr val="bg2"/>
                </a:solidFill>
              </a:rPr>
              <a:t> </a:t>
            </a:r>
            <a:r>
              <a:rPr lang="es-ES" dirty="0" err="1" smtClean="0">
                <a:solidFill>
                  <a:schemeClr val="bg2"/>
                </a:solidFill>
              </a:rPr>
              <a:t>courant</a:t>
            </a:r>
            <a:r>
              <a:rPr lang="es-ES" dirty="0" smtClean="0">
                <a:solidFill>
                  <a:schemeClr val="bg2"/>
                </a:solidFill>
              </a:rPr>
              <a:t>:  </a:t>
            </a:r>
            <a:r>
              <a:rPr lang="es-ES" sz="2400" dirty="0" err="1" smtClean="0">
                <a:solidFill>
                  <a:schemeClr val="bg2"/>
                </a:solidFill>
                <a:latin typeface="Arial Unicode MS" pitchFamily="34" charset="-128"/>
              </a:rPr>
              <a:t>this</a:t>
            </a:r>
            <a:r>
              <a:rPr lang="es-ES" sz="2400" dirty="0">
                <a:solidFill>
                  <a:schemeClr val="bg2"/>
                </a:solidFill>
                <a:latin typeface="Arial Unicode MS" pitchFamily="34" charset="-128"/>
              </a:rPr>
              <a:t>()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45059" name="Rectangle 12"/>
          <p:cNvSpPr>
            <a:spLocks noChangeArrowheads="1"/>
          </p:cNvSpPr>
          <p:nvPr/>
        </p:nvSpPr>
        <p:spPr bwMode="auto">
          <a:xfrm>
            <a:off x="465138" y="1528093"/>
            <a:ext cx="88582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dirty="0">
                <a:solidFill>
                  <a:schemeClr val="bg2"/>
                </a:solidFill>
              </a:rPr>
              <a:t>Le mot-clé </a:t>
            </a:r>
            <a:r>
              <a:rPr lang="fr-FR" i="1" dirty="0" err="1">
                <a:solidFill>
                  <a:schemeClr val="bg2"/>
                </a:solidFill>
              </a:rPr>
              <a:t>this</a:t>
            </a:r>
            <a:r>
              <a:rPr lang="fr-FR" dirty="0">
                <a:solidFill>
                  <a:schemeClr val="bg2"/>
                </a:solidFill>
              </a:rPr>
              <a:t> permet de désigner l’objet courant</a:t>
            </a:r>
            <a:r>
              <a:rPr lang="fr-FR" dirty="0" smtClean="0">
                <a:solidFill>
                  <a:schemeClr val="bg2"/>
                </a:solidFill>
              </a:rPr>
              <a:t>,</a:t>
            </a:r>
          </a:p>
          <a:p>
            <a:pPr eaLnBrk="1" hangingPunct="1"/>
            <a:endParaRPr lang="fr-FR" dirty="0">
              <a:solidFill>
                <a:schemeClr val="bg2"/>
              </a:solidFill>
            </a:endParaRPr>
          </a:p>
          <a:p>
            <a:pPr eaLnBrk="1" hangingPunct="1"/>
            <a:r>
              <a:rPr lang="fr-FR" i="1" dirty="0">
                <a:solidFill>
                  <a:schemeClr val="bg2"/>
                </a:solidFill>
              </a:rPr>
              <a:t>	   </a:t>
            </a:r>
            <a:r>
              <a:rPr lang="fr-FR" i="1" dirty="0" err="1">
                <a:solidFill>
                  <a:schemeClr val="bg2"/>
                </a:solidFill>
              </a:rPr>
              <a:t>this</a:t>
            </a:r>
            <a:r>
              <a:rPr lang="fr-FR" dirty="0">
                <a:solidFill>
                  <a:schemeClr val="bg2"/>
                </a:solidFill>
              </a:rPr>
              <a:t> permet d'accéder aux attributs et méthodes de l’objet courant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687561" y="2154883"/>
            <a:ext cx="812006" cy="29654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-29-</a:t>
            </a:r>
          </a:p>
        </p:txBody>
      </p:sp>
      <p:sp>
        <p:nvSpPr>
          <p:cNvPr id="9" name="Titre 9"/>
          <p:cNvSpPr txBox="1">
            <a:spLocks/>
          </p:cNvSpPr>
          <p:nvPr/>
        </p:nvSpPr>
        <p:spPr>
          <a:xfrm>
            <a:off x="310407" y="437307"/>
            <a:ext cx="5904656" cy="903461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Le mot-clé </a:t>
            </a:r>
            <a:r>
              <a:rPr lang="en-US" sz="4500" b="1" dirty="0">
                <a:solidFill>
                  <a:schemeClr val="tx2"/>
                </a:solidFill>
              </a:rPr>
              <a:t>this</a:t>
            </a:r>
            <a:endParaRPr lang="fr-FR" sz="45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7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/>
          <p:cNvSpPr>
            <a:spLocks noGrp="1"/>
          </p:cNvSpPr>
          <p:nvPr>
            <p:ph type="title"/>
          </p:nvPr>
        </p:nvSpPr>
        <p:spPr>
          <a:xfrm>
            <a:off x="943149" y="115887"/>
            <a:ext cx="4597697" cy="1122363"/>
          </a:xfrm>
        </p:spPr>
        <p:txBody>
          <a:bodyPr>
            <a:normAutofit/>
          </a:bodyPr>
          <a:lstStyle/>
          <a:p>
            <a:pPr eaLnBrk="1" hangingPunct="1"/>
            <a:r>
              <a:rPr lang="fr-FR" b="1" dirty="0" smtClean="0"/>
              <a:t>Les constructeurs  </a:t>
            </a:r>
            <a:r>
              <a:rPr lang="fr-FR" sz="2400" b="1" dirty="0" smtClean="0"/>
              <a:t>1/4</a:t>
            </a:r>
            <a:r>
              <a:rPr lang="fr-FR" sz="3600" b="1" dirty="0" smtClean="0"/>
              <a:t> </a:t>
            </a:r>
          </a:p>
        </p:txBody>
      </p:sp>
      <p:sp>
        <p:nvSpPr>
          <p:cNvPr id="29699" name="Rectangle 14"/>
          <p:cNvSpPr>
            <a:spLocks noChangeArrowheads="1"/>
          </p:cNvSpPr>
          <p:nvPr/>
        </p:nvSpPr>
        <p:spPr bwMode="auto">
          <a:xfrm>
            <a:off x="571500" y="5214938"/>
            <a:ext cx="8215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fr-FR">
                <a:solidFill>
                  <a:schemeClr val="bg1"/>
                </a:solidFill>
              </a:rPr>
              <a:t>un constructeur porte le même nom que la classe dans laquelle il est défini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fr-FR">
                <a:solidFill>
                  <a:schemeClr val="bg1"/>
                </a:solidFill>
              </a:rPr>
              <a:t>un constructeur n'a pas de type de retour (même pas </a:t>
            </a:r>
            <a:r>
              <a:rPr lang="fr-FR" i="1">
                <a:solidFill>
                  <a:schemeClr val="bg1"/>
                </a:solidFill>
              </a:rPr>
              <a:t>void</a:t>
            </a:r>
            <a:r>
              <a:rPr lang="fr-FR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142875" y="135413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Pour créer un </a:t>
            </a:r>
            <a:r>
              <a:rPr lang="fr-FR" i="1" u="sng">
                <a:solidFill>
                  <a:schemeClr val="bg1"/>
                </a:solidFill>
              </a:rPr>
              <a:t>objet</a:t>
            </a:r>
            <a:r>
              <a:rPr lang="fr-FR">
                <a:solidFill>
                  <a:schemeClr val="bg1"/>
                </a:solidFill>
              </a:rPr>
              <a:t> à partir d'une classe, on utilise l'opérateur </a:t>
            </a:r>
            <a:r>
              <a:rPr lang="fr-FR" i="1" u="sng">
                <a:solidFill>
                  <a:schemeClr val="bg1"/>
                </a:solidFill>
              </a:rPr>
              <a:t>new</a:t>
            </a:r>
            <a:r>
              <a:rPr lang="fr-FR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085" name="ZoneTexte 3"/>
          <p:cNvSpPr txBox="1">
            <a:spLocks noChangeArrowheads="1"/>
          </p:cNvSpPr>
          <p:nvPr/>
        </p:nvSpPr>
        <p:spPr bwMode="auto">
          <a:xfrm>
            <a:off x="175468" y="2243931"/>
            <a:ext cx="4681538" cy="2554288"/>
          </a:xfrm>
          <a:prstGeom prst="rect">
            <a:avLst/>
          </a:prstGeom>
          <a:noFill/>
          <a:ln w="9525">
            <a:solidFill>
              <a:srgbClr val="0C788E"/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public class Test{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public static void main(String[] args){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	Chemise maChemise;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	maChemise=</a:t>
            </a:r>
            <a:r>
              <a:rPr lang="fr-FR" sz="1600" b="1">
                <a:solidFill>
                  <a:schemeClr val="bg1"/>
                </a:solidFill>
              </a:rPr>
              <a:t>new</a:t>
            </a:r>
            <a:r>
              <a:rPr lang="fr-FR" sz="1600">
                <a:solidFill>
                  <a:schemeClr val="bg1"/>
                </a:solidFill>
              </a:rPr>
              <a:t> Chemise();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}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72125" y="2286000"/>
            <a:ext cx="37861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L’opérateur </a:t>
            </a:r>
            <a:r>
              <a:rPr lang="fr-FR" i="1" u="sng">
                <a:solidFill>
                  <a:schemeClr val="bg1"/>
                </a:solidFill>
              </a:rPr>
              <a:t>new</a:t>
            </a:r>
            <a:r>
              <a:rPr lang="fr-FR">
                <a:solidFill>
                  <a:schemeClr val="bg1"/>
                </a:solidFill>
              </a:rPr>
              <a:t> fait appel au </a:t>
            </a:r>
            <a:r>
              <a:rPr lang="fr-FR" i="1" u="sng">
                <a:solidFill>
                  <a:schemeClr val="bg1"/>
                </a:solidFill>
              </a:rPr>
              <a:t>constructeur</a:t>
            </a:r>
            <a:r>
              <a:rPr lang="fr-FR">
                <a:solidFill>
                  <a:schemeClr val="bg1"/>
                </a:solidFill>
              </a:rPr>
              <a:t> de la classe </a:t>
            </a:r>
          </a:p>
        </p:txBody>
      </p:sp>
      <p:sp>
        <p:nvSpPr>
          <p:cNvPr id="11" name="ZoneTexte 5"/>
          <p:cNvSpPr txBox="1">
            <a:spLocks noChangeArrowheads="1"/>
          </p:cNvSpPr>
          <p:nvPr/>
        </p:nvSpPr>
        <p:spPr bwMode="auto">
          <a:xfrm>
            <a:off x="5643563" y="3143250"/>
            <a:ext cx="2714625" cy="1323975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class </a:t>
            </a:r>
            <a:r>
              <a:rPr lang="fr-FR" sz="1600" b="1">
                <a:solidFill>
                  <a:schemeClr val="bg1"/>
                </a:solidFill>
              </a:rPr>
              <a:t>Chemise</a:t>
            </a:r>
            <a:r>
              <a:rPr lang="fr-FR" sz="160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</a:t>
            </a:r>
            <a:r>
              <a:rPr lang="fr-FR" sz="1600" b="1">
                <a:solidFill>
                  <a:schemeClr val="bg1"/>
                </a:solidFill>
              </a:rPr>
              <a:t>Chemise</a:t>
            </a:r>
            <a:r>
              <a:rPr lang="fr-FR" sz="1600">
                <a:solidFill>
                  <a:schemeClr val="bg1"/>
                </a:solidFill>
              </a:rPr>
              <a:t> () {}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Flèche droite 11"/>
          <p:cNvSpPr/>
          <p:nvPr/>
        </p:nvSpPr>
        <p:spPr>
          <a:xfrm>
            <a:off x="4714875" y="3786189"/>
            <a:ext cx="1785938" cy="13970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ZoneTexte 3"/>
          <p:cNvSpPr txBox="1">
            <a:spLocks noChangeArrowheads="1"/>
          </p:cNvSpPr>
          <p:nvPr/>
        </p:nvSpPr>
        <p:spPr bwMode="auto">
          <a:xfrm>
            <a:off x="521250" y="1643063"/>
            <a:ext cx="3275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Constructeur par défaut</a:t>
            </a:r>
          </a:p>
        </p:txBody>
      </p:sp>
      <p:sp>
        <p:nvSpPr>
          <p:cNvPr id="25604" name="ZoneTexte 5"/>
          <p:cNvSpPr txBox="1">
            <a:spLocks noChangeArrowheads="1"/>
          </p:cNvSpPr>
          <p:nvPr/>
        </p:nvSpPr>
        <p:spPr bwMode="auto">
          <a:xfrm>
            <a:off x="2643188" y="2071688"/>
            <a:ext cx="1403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Chemise(){}</a:t>
            </a:r>
          </a:p>
        </p:txBody>
      </p:sp>
      <p:sp>
        <p:nvSpPr>
          <p:cNvPr id="25605" name="ZoneTexte 6"/>
          <p:cNvSpPr txBox="1">
            <a:spLocks noChangeArrowheads="1"/>
          </p:cNvSpPr>
          <p:nvPr/>
        </p:nvSpPr>
        <p:spPr bwMode="auto">
          <a:xfrm>
            <a:off x="1857375" y="3071813"/>
            <a:ext cx="387826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	Chemise(){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	id=0;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	couleur=‘B’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	prix=10.2f;	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}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1928813" y="5000625"/>
            <a:ext cx="530542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	Chemise(int id, char couleur, float prix){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	</a:t>
            </a:r>
            <a:r>
              <a:rPr lang="fr-FR" b="1">
                <a:solidFill>
                  <a:schemeClr val="bg1"/>
                </a:solidFill>
              </a:rPr>
              <a:t>this</a:t>
            </a:r>
            <a:r>
              <a:rPr lang="fr-FR">
                <a:solidFill>
                  <a:schemeClr val="bg1"/>
                </a:solidFill>
              </a:rPr>
              <a:t>.id=id;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	</a:t>
            </a:r>
            <a:r>
              <a:rPr lang="fr-FR" b="1">
                <a:solidFill>
                  <a:schemeClr val="bg1"/>
                </a:solidFill>
              </a:rPr>
              <a:t>this</a:t>
            </a:r>
            <a:r>
              <a:rPr lang="fr-FR">
                <a:solidFill>
                  <a:schemeClr val="bg1"/>
                </a:solidFill>
              </a:rPr>
              <a:t>.couleur=couleur;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	</a:t>
            </a:r>
            <a:r>
              <a:rPr lang="fr-FR" b="1">
                <a:solidFill>
                  <a:schemeClr val="bg1"/>
                </a:solidFill>
              </a:rPr>
              <a:t>this</a:t>
            </a:r>
            <a:r>
              <a:rPr lang="fr-FR">
                <a:solidFill>
                  <a:schemeClr val="bg1"/>
                </a:solidFill>
              </a:rPr>
              <a:t>.prix=prix;	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}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521250" y="4552949"/>
            <a:ext cx="31999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fr-FR" sz="2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Constructeur surchargé</a:t>
            </a:r>
          </a:p>
        </p:txBody>
      </p:sp>
      <p:sp>
        <p:nvSpPr>
          <p:cNvPr id="32777" name="Rectangle 10"/>
          <p:cNvSpPr>
            <a:spLocks noChangeArrowheads="1"/>
          </p:cNvSpPr>
          <p:nvPr/>
        </p:nvSpPr>
        <p:spPr bwMode="auto">
          <a:xfrm>
            <a:off x="4427984" y="2043173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Le </a:t>
            </a:r>
            <a:r>
              <a:rPr lang="en-US" dirty="0" err="1">
                <a:solidFill>
                  <a:schemeClr val="bg1"/>
                </a:solidFill>
              </a:rPr>
              <a:t>constructeur</a:t>
            </a:r>
            <a:r>
              <a:rPr lang="en-US" dirty="0">
                <a:solidFill>
                  <a:schemeClr val="bg1"/>
                </a:solidFill>
              </a:rPr>
              <a:t> par </a:t>
            </a:r>
            <a:r>
              <a:rPr lang="en-US" dirty="0" err="1">
                <a:solidFill>
                  <a:schemeClr val="bg1"/>
                </a:solidFill>
              </a:rPr>
              <a:t>défaut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initialise</a:t>
            </a:r>
            <a:r>
              <a:rPr lang="en-US" dirty="0">
                <a:solidFill>
                  <a:schemeClr val="bg1"/>
                </a:solidFill>
              </a:rPr>
              <a:t> les variables de la </a:t>
            </a:r>
            <a:r>
              <a:rPr lang="en-US" dirty="0" err="1">
                <a:solidFill>
                  <a:schemeClr val="bg1"/>
                </a:solidFill>
              </a:rPr>
              <a:t>classe</a:t>
            </a:r>
            <a:r>
              <a:rPr lang="en-US" dirty="0">
                <a:solidFill>
                  <a:schemeClr val="bg1"/>
                </a:solidFill>
              </a:rPr>
              <a:t> aux </a:t>
            </a:r>
            <a:r>
              <a:rPr lang="en-US" dirty="0" err="1">
                <a:solidFill>
                  <a:schemeClr val="bg1"/>
                </a:solidFill>
              </a:rPr>
              <a:t>valeurs</a:t>
            </a:r>
            <a:r>
              <a:rPr lang="en-US" dirty="0">
                <a:solidFill>
                  <a:schemeClr val="bg1"/>
                </a:solidFill>
              </a:rPr>
              <a:t> par </a:t>
            </a:r>
            <a:r>
              <a:rPr lang="en-US" dirty="0" err="1">
                <a:solidFill>
                  <a:schemeClr val="bg1"/>
                </a:solidFill>
              </a:rPr>
              <a:t>défaut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7114" name="Titre 1"/>
          <p:cNvSpPr>
            <a:spLocks noGrp="1"/>
          </p:cNvSpPr>
          <p:nvPr>
            <p:ph type="title"/>
          </p:nvPr>
        </p:nvSpPr>
        <p:spPr>
          <a:xfrm>
            <a:off x="971600" y="161924"/>
            <a:ext cx="5184576" cy="1192213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200" b="1" dirty="0" smtClean="0"/>
              <a:t>Les constructeurs  2/4 </a:t>
            </a:r>
          </a:p>
        </p:txBody>
      </p:sp>
    </p:spTree>
    <p:extLst>
      <p:ext uri="{BB962C8B-B14F-4D97-AF65-F5344CB8AC3E}">
        <p14:creationId xmlns:p14="http://schemas.microsoft.com/office/powerpoint/2010/main" val="99644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5605" grpId="0"/>
      <p:bldP spid="7" grpId="0"/>
      <p:bldP spid="8" grpId="0"/>
      <p:bldP spid="3277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ZoneTexte 7"/>
          <p:cNvSpPr txBox="1">
            <a:spLocks noChangeArrowheads="1"/>
          </p:cNvSpPr>
          <p:nvPr/>
        </p:nvSpPr>
        <p:spPr bwMode="auto">
          <a:xfrm>
            <a:off x="417240" y="2366616"/>
            <a:ext cx="86439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>
                <a:solidFill>
                  <a:schemeClr val="bg1"/>
                </a:solidFill>
              </a:rPr>
              <a:t> Si le constructeur surchargé est créé, le constructeur par défaut implicite ne sera plus créer par le compilateur</a:t>
            </a:r>
          </a:p>
        </p:txBody>
      </p:sp>
      <p:sp>
        <p:nvSpPr>
          <p:cNvPr id="33796" name="ZoneTexte 8"/>
          <p:cNvSpPr txBox="1">
            <a:spLocks noChangeArrowheads="1"/>
          </p:cNvSpPr>
          <p:nvPr/>
        </p:nvSpPr>
        <p:spPr bwMode="auto">
          <a:xfrm>
            <a:off x="345802" y="1580803"/>
            <a:ext cx="8715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>
                <a:solidFill>
                  <a:schemeClr val="bg1"/>
                </a:solidFill>
              </a:rPr>
              <a:t> Si vous ne créez pas un constructeur dans votre classe, le compilateur va  automatiquement vous créer un constructeur par défaut implicite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240" y="3152428"/>
            <a:ext cx="82867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>
                <a:solidFill>
                  <a:schemeClr val="bg1"/>
                </a:solidFill>
              </a:rPr>
              <a:t> La plateforme java différencie entre les différents constructeurs déclarés au sein d’une même classe en se basant sur le nombre des paramètres et leurs types.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83768" y="4941168"/>
            <a:ext cx="3816424" cy="18158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Chemise(</a:t>
            </a:r>
            <a:r>
              <a:rPr lang="en-US" sz="1600" b="1" dirty="0" err="1">
                <a:solidFill>
                  <a:schemeClr val="bg1"/>
                </a:solidFill>
              </a:rPr>
              <a:t>int</a:t>
            </a:r>
            <a:r>
              <a:rPr lang="en-US" sz="1600" b="1" dirty="0">
                <a:solidFill>
                  <a:schemeClr val="bg1"/>
                </a:solidFill>
              </a:rPr>
              <a:t> id)</a:t>
            </a:r>
            <a:r>
              <a:rPr lang="en-US" sz="1600" dirty="0">
                <a:solidFill>
                  <a:schemeClr val="bg1"/>
                </a:solidFill>
              </a:rPr>
              <a:t> 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this.id=id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}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b="1" dirty="0">
                <a:solidFill>
                  <a:schemeClr val="bg1"/>
                </a:solidFill>
              </a:rPr>
              <a:t>Chemise(</a:t>
            </a:r>
            <a:r>
              <a:rPr lang="en-US" sz="1600" b="1" dirty="0" err="1">
                <a:solidFill>
                  <a:schemeClr val="bg1"/>
                </a:solidFill>
              </a:rPr>
              <a:t>int</a:t>
            </a:r>
            <a:r>
              <a:rPr lang="en-US" sz="1600" b="1" dirty="0">
                <a:solidFill>
                  <a:schemeClr val="bg1"/>
                </a:solidFill>
              </a:rPr>
              <a:t> id) </a:t>
            </a:r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	this.id=id*2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}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6444133" y="5581303"/>
            <a:ext cx="2570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1"/>
                </a:solidFill>
              </a:rPr>
              <a:t>Erreur de compilation</a:t>
            </a:r>
          </a:p>
        </p:txBody>
      </p:sp>
      <p:sp>
        <p:nvSpPr>
          <p:cNvPr id="48138" name="Titre 1"/>
          <p:cNvSpPr>
            <a:spLocks noGrp="1"/>
          </p:cNvSpPr>
          <p:nvPr>
            <p:ph type="title"/>
          </p:nvPr>
        </p:nvSpPr>
        <p:spPr>
          <a:xfrm>
            <a:off x="539552" y="310803"/>
            <a:ext cx="5328592" cy="108743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4000" b="1" dirty="0" smtClean="0"/>
              <a:t>Les constructeurs  </a:t>
            </a:r>
            <a:r>
              <a:rPr lang="fr-FR" sz="2800" b="1" dirty="0" smtClean="0"/>
              <a:t>3/4</a:t>
            </a:r>
            <a:r>
              <a:rPr lang="fr-FR" sz="4000" b="1" dirty="0" smtClean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608" y="4076353"/>
            <a:ext cx="650274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ne </a:t>
            </a:r>
            <a:r>
              <a:rPr lang="en-US" dirty="0" err="1">
                <a:solidFill>
                  <a:schemeClr val="bg1"/>
                </a:solidFill>
              </a:rPr>
              <a:t>peut</a:t>
            </a:r>
            <a:r>
              <a:rPr lang="en-US" dirty="0">
                <a:solidFill>
                  <a:schemeClr val="bg1"/>
                </a:solidFill>
              </a:rPr>
              <a:t> pas </a:t>
            </a:r>
            <a:r>
              <a:rPr lang="en-US" dirty="0" err="1">
                <a:solidFill>
                  <a:schemeClr val="bg1"/>
                </a:solidFill>
              </a:rPr>
              <a:t>créer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deux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constructeurs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ayant</a:t>
            </a:r>
            <a:r>
              <a:rPr lang="en-US" dirty="0">
                <a:solidFill>
                  <a:schemeClr val="bg1"/>
                </a:solidFill>
              </a:rPr>
              <a:t> le </a:t>
            </a:r>
            <a:r>
              <a:rPr lang="en-US" dirty="0" err="1">
                <a:solidFill>
                  <a:schemeClr val="bg1"/>
                </a:solidFill>
              </a:rPr>
              <a:t>même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nombre</a:t>
            </a:r>
            <a:r>
              <a:rPr lang="en-US" dirty="0">
                <a:solidFill>
                  <a:schemeClr val="bg1"/>
                </a:solidFill>
              </a:rPr>
              <a:t> et types des </a:t>
            </a:r>
            <a:r>
              <a:rPr lang="en-US" dirty="0" err="1">
                <a:solidFill>
                  <a:schemeClr val="bg1"/>
                </a:solidFill>
              </a:rPr>
              <a:t>paramètres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0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5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57188" y="1500188"/>
            <a:ext cx="8429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2000">
                <a:solidFill>
                  <a:schemeClr val="bg1"/>
                </a:solidFill>
              </a:rPr>
              <a:t>Quel constructeur va choisir Java lorsque vous allez créer votre objet ?</a:t>
            </a:r>
          </a:p>
        </p:txBody>
      </p:sp>
      <p:sp>
        <p:nvSpPr>
          <p:cNvPr id="8" name="ZoneTexte 5"/>
          <p:cNvSpPr txBox="1">
            <a:spLocks noChangeArrowheads="1"/>
          </p:cNvSpPr>
          <p:nvPr/>
        </p:nvSpPr>
        <p:spPr bwMode="auto">
          <a:xfrm>
            <a:off x="214313" y="2143125"/>
            <a:ext cx="4714875" cy="427831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600">
                <a:solidFill>
                  <a:schemeClr val="bg1"/>
                </a:solidFill>
              </a:rPr>
              <a:t>class </a:t>
            </a:r>
            <a:r>
              <a:rPr lang="fr-FR" sz="1600" b="1">
                <a:solidFill>
                  <a:schemeClr val="bg1"/>
                </a:solidFill>
              </a:rPr>
              <a:t>Chemise</a:t>
            </a:r>
            <a:r>
              <a:rPr lang="fr-FR" sz="160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int id;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 	char couleur;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    	float prix;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   	String description;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    	int quantite;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</a:t>
            </a:r>
            <a:r>
              <a:rPr lang="fr-FR" sz="1600" b="1">
                <a:solidFill>
                  <a:schemeClr val="bg1"/>
                </a:solidFill>
              </a:rPr>
              <a:t>Chemise</a:t>
            </a:r>
            <a:r>
              <a:rPr lang="fr-FR" sz="1600">
                <a:solidFill>
                  <a:schemeClr val="bg1"/>
                </a:solidFill>
              </a:rPr>
              <a:t> () {}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</a:t>
            </a:r>
            <a:r>
              <a:rPr lang="fr-FR" sz="1600" b="1">
                <a:solidFill>
                  <a:schemeClr val="bg1"/>
                </a:solidFill>
              </a:rPr>
              <a:t>Chemise(int id) </a:t>
            </a:r>
            <a:r>
              <a:rPr lang="fr-FR" sz="160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	this.id=id;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}</a:t>
            </a:r>
          </a:p>
          <a:p>
            <a:pPr eaLnBrk="1" hangingPunct="1"/>
            <a:endParaRPr lang="fr-FR" sz="1600">
              <a:solidFill>
                <a:schemeClr val="bg1"/>
              </a:solidFill>
            </a:endParaRP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</a:t>
            </a:r>
            <a:r>
              <a:rPr lang="fr-FR" sz="1600" b="1">
                <a:solidFill>
                  <a:schemeClr val="bg1"/>
                </a:solidFill>
              </a:rPr>
              <a:t>Chemise(int id, char couleur) </a:t>
            </a:r>
            <a:r>
              <a:rPr lang="fr-FR" sz="160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	this.couleur=couleur;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	}</a:t>
            </a:r>
          </a:p>
          <a:p>
            <a:pPr eaLnBrk="1" hangingPunct="1"/>
            <a:r>
              <a:rPr lang="fr-FR" sz="16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9156" name="ZoneTexte 8"/>
          <p:cNvSpPr txBox="1">
            <a:spLocks noChangeArrowheads="1"/>
          </p:cNvSpPr>
          <p:nvPr/>
        </p:nvSpPr>
        <p:spPr bwMode="auto">
          <a:xfrm>
            <a:off x="5362575" y="3857625"/>
            <a:ext cx="3281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Chemise ch1=new Chemise();</a:t>
            </a:r>
          </a:p>
        </p:txBody>
      </p:sp>
      <p:sp>
        <p:nvSpPr>
          <p:cNvPr id="49157" name="ZoneTexte 9"/>
          <p:cNvSpPr txBox="1">
            <a:spLocks noChangeArrowheads="1"/>
          </p:cNvSpPr>
          <p:nvPr/>
        </p:nvSpPr>
        <p:spPr bwMode="auto">
          <a:xfrm>
            <a:off x="5362575" y="4414840"/>
            <a:ext cx="36671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Chemise ch1=new Chemise(122);</a:t>
            </a:r>
          </a:p>
        </p:txBody>
      </p:sp>
      <p:sp>
        <p:nvSpPr>
          <p:cNvPr id="49158" name="ZoneTexte 10"/>
          <p:cNvSpPr txBox="1">
            <a:spLocks noChangeArrowheads="1"/>
          </p:cNvSpPr>
          <p:nvPr/>
        </p:nvSpPr>
        <p:spPr bwMode="auto">
          <a:xfrm>
            <a:off x="5072063" y="5286375"/>
            <a:ext cx="41120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 smtClean="0">
                <a:solidFill>
                  <a:schemeClr val="bg1"/>
                </a:solidFill>
              </a:rPr>
              <a:t> Chemise </a:t>
            </a:r>
            <a:r>
              <a:rPr lang="fr-FR" dirty="0">
                <a:solidFill>
                  <a:schemeClr val="bg1"/>
                </a:solidFill>
              </a:rPr>
              <a:t>ch1=new Chemise(122, ‘B’);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928938" y="4065587"/>
            <a:ext cx="2291134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143250" y="4570413"/>
            <a:ext cx="2076822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214813" y="5499100"/>
            <a:ext cx="92868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64" name="Titre 1"/>
          <p:cNvSpPr>
            <a:spLocks noGrp="1"/>
          </p:cNvSpPr>
          <p:nvPr>
            <p:ph type="title"/>
          </p:nvPr>
        </p:nvSpPr>
        <p:spPr>
          <a:xfrm>
            <a:off x="539552" y="346074"/>
            <a:ext cx="5533801" cy="941388"/>
          </a:xfrm>
        </p:spPr>
        <p:txBody>
          <a:bodyPr/>
          <a:lstStyle/>
          <a:p>
            <a:pPr eaLnBrk="1" hangingPunct="1"/>
            <a:r>
              <a:rPr lang="fr-FR" sz="4000" b="1" dirty="0" smtClean="0"/>
              <a:t>Les</a:t>
            </a:r>
            <a:r>
              <a:rPr lang="fr-FR" sz="4000" dirty="0" smtClean="0"/>
              <a:t> </a:t>
            </a:r>
            <a:r>
              <a:rPr lang="fr-FR" sz="4000" b="1" dirty="0"/>
              <a:t>constructeurs</a:t>
            </a:r>
            <a:r>
              <a:rPr lang="fr-FR" dirty="0" smtClean="0"/>
              <a:t>  </a:t>
            </a:r>
            <a:r>
              <a:rPr lang="fr-FR" sz="2400" dirty="0" smtClean="0"/>
              <a:t>4/4</a:t>
            </a:r>
            <a:r>
              <a:rPr lang="fr-FR" sz="3600" dirty="0" smtClean="0"/>
              <a:t> </a:t>
            </a:r>
          </a:p>
        </p:txBody>
      </p:sp>
      <p:sp>
        <p:nvSpPr>
          <p:cNvPr id="49165" name="ZoneTexte 13"/>
          <p:cNvSpPr txBox="1">
            <a:spLocks noChangeArrowheads="1"/>
          </p:cNvSpPr>
          <p:nvPr/>
        </p:nvSpPr>
        <p:spPr bwMode="auto">
          <a:xfrm>
            <a:off x="5072063" y="3344863"/>
            <a:ext cx="1377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u="sng">
                <a:solidFill>
                  <a:schemeClr val="bg1"/>
                </a:solidFill>
              </a:rPr>
              <a:t>Utilisation:</a:t>
            </a:r>
          </a:p>
        </p:txBody>
      </p:sp>
    </p:spTree>
    <p:extLst>
      <p:ext uri="{BB962C8B-B14F-4D97-AF65-F5344CB8AC3E}">
        <p14:creationId xmlns:p14="http://schemas.microsoft.com/office/powerpoint/2010/main" val="145963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re 1"/>
          <p:cNvSpPr>
            <a:spLocks noGrp="1"/>
          </p:cNvSpPr>
          <p:nvPr>
            <p:ph type="title"/>
          </p:nvPr>
        </p:nvSpPr>
        <p:spPr>
          <a:xfrm>
            <a:off x="528638" y="476672"/>
            <a:ext cx="4475410" cy="967953"/>
          </a:xfrm>
          <a:solidFill>
            <a:srgbClr val="002060"/>
          </a:solidFill>
        </p:spPr>
        <p:txBody>
          <a:bodyPr>
            <a:normAutofit fontScale="97500"/>
          </a:bodyPr>
          <a:lstStyle/>
          <a:p>
            <a:pPr algn="ctr"/>
            <a:r>
              <a:rPr lang="fr-FR">
                <a:solidFill>
                  <a:schemeClr val="tx1"/>
                </a:solidFill>
                <a:ea typeface="+mj-ea"/>
                <a:cs typeface="Calibri" pitchFamily="34" charset="0"/>
              </a:rPr>
              <a:t>Destructeur </a:t>
            </a: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571500" y="2857500"/>
            <a:ext cx="7643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Le </a:t>
            </a:r>
            <a:r>
              <a:rPr lang="fr-FR" b="1"/>
              <a:t>Garbage Collector </a:t>
            </a:r>
            <a:r>
              <a:rPr lang="fr-FR"/>
              <a:t>est exécuté automatiquement dès que la mémoire disponible devient inférieure à un certain seuil.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571500" y="2000250"/>
            <a:ext cx="8215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/>
              <a:t>le programmeur  java n’a pas à s’occuper lui-même de libérer la mémoire en supprimant les objets devenus inutiles, c’est le rôle du </a:t>
            </a:r>
            <a:r>
              <a:rPr lang="fr-FR" b="1"/>
              <a:t>Garbage Collector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571500" y="3786188"/>
            <a:ext cx="7572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dirty="0"/>
              <a:t>Le </a:t>
            </a:r>
            <a:r>
              <a:rPr lang="fr-FR" b="1" dirty="0"/>
              <a:t>destructeur</a:t>
            </a:r>
            <a:r>
              <a:rPr lang="fr-FR" dirty="0"/>
              <a:t> est une méthode spéciale qui sera appelée lorsque l'objet sera nettoyé de la mémoire par le </a:t>
            </a:r>
            <a:r>
              <a:rPr lang="fr-FR" b="1" dirty="0" err="1"/>
              <a:t>Garbage</a:t>
            </a:r>
            <a:r>
              <a:rPr lang="fr-FR" b="1" dirty="0"/>
              <a:t> </a:t>
            </a:r>
            <a:r>
              <a:rPr lang="fr-FR" b="1" dirty="0" err="1"/>
              <a:t>Collector</a:t>
            </a:r>
            <a:r>
              <a:rPr lang="fr-FR" dirty="0"/>
              <a:t>.</a:t>
            </a:r>
          </a:p>
        </p:txBody>
      </p:sp>
      <p:pic>
        <p:nvPicPr>
          <p:cNvPr id="50182" name="Picture 7" descr="Java Destructor finalize(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7678" y="4786313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1684182" y="5241716"/>
            <a:ext cx="3102131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fr-FR" sz="2000" dirty="0"/>
              <a:t>Java </a:t>
            </a:r>
            <a:r>
              <a:rPr lang="fr-FR" sz="2000" dirty="0" err="1"/>
              <a:t>Destructor</a:t>
            </a:r>
            <a:r>
              <a:rPr lang="fr-FR" sz="2000" dirty="0"/>
              <a:t> </a:t>
            </a:r>
            <a:r>
              <a:rPr lang="fr-FR" sz="2000" dirty="0" err="1"/>
              <a:t>finalize</a:t>
            </a:r>
            <a:r>
              <a:rPr lang="fr-FR" sz="2000" dirty="0"/>
              <a:t>()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6614160" y="5486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1608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6834" y="332656"/>
            <a:ext cx="8229600" cy="1143000"/>
          </a:xfrm>
        </p:spPr>
        <p:txBody>
          <a:bodyPr/>
          <a:lstStyle/>
          <a:p>
            <a:r>
              <a:rPr lang="fr-FR" smtClean="0"/>
              <a:t>Les associations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42910" y="1643050"/>
            <a:ext cx="441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>
                <a:solidFill>
                  <a:schemeClr val="bg1"/>
                </a:solidFill>
              </a:rPr>
              <a:t> Association one-to-one bidirectionnelle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09984"/>
              </p:ext>
            </p:extLst>
          </p:nvPr>
        </p:nvGraphicFramePr>
        <p:xfrm>
          <a:off x="857224" y="3009076"/>
          <a:ext cx="1266504" cy="92397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66504"/>
              </a:tblGrid>
              <a:tr h="30799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 smtClean="0"/>
                        <a:t>Employe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307993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307993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81765"/>
              </p:ext>
            </p:extLst>
          </p:nvPr>
        </p:nvGraphicFramePr>
        <p:xfrm>
          <a:off x="899592" y="4653136"/>
          <a:ext cx="1071570" cy="79208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Compte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274012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cxnSp>
        <p:nvCxnSpPr>
          <p:cNvPr id="8" name="Connecteur droit 7"/>
          <p:cNvCxnSpPr/>
          <p:nvPr/>
        </p:nvCxnSpPr>
        <p:spPr>
          <a:xfrm flipH="1">
            <a:off x="1331640" y="3863898"/>
            <a:ext cx="26444" cy="717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403648" y="3959478"/>
            <a:ext cx="145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331640" y="4437112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2357422" y="3580580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Mapping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5"/>
          <p:cNvSpPr txBox="1">
            <a:spLocks noChangeArrowheads="1"/>
          </p:cNvSpPr>
          <p:nvPr/>
        </p:nvSpPr>
        <p:spPr bwMode="auto">
          <a:xfrm>
            <a:off x="3923928" y="2112235"/>
            <a:ext cx="4968552" cy="2369880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class </a:t>
            </a:r>
            <a:r>
              <a:rPr lang="fr-FR" sz="1600" b="1" dirty="0" err="1" smtClean="0">
                <a:solidFill>
                  <a:schemeClr val="bg1"/>
                </a:solidFill>
              </a:rPr>
              <a:t>Employe</a:t>
            </a:r>
            <a:r>
              <a:rPr lang="fr-FR" sz="1600" dirty="0" smtClean="0">
                <a:solidFill>
                  <a:schemeClr val="bg1"/>
                </a:solidFill>
              </a:rPr>
              <a:t>{</a:t>
            </a:r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sz="1400" b="1" dirty="0" smtClean="0">
                <a:solidFill>
                  <a:schemeClr val="bg1"/>
                </a:solidFill>
              </a:rPr>
              <a:t>public Compte </a:t>
            </a:r>
            <a:r>
              <a:rPr lang="fr-FR" sz="1400" b="1" dirty="0" err="1" smtClean="0">
                <a:solidFill>
                  <a:schemeClr val="bg1"/>
                </a:solidFill>
              </a:rPr>
              <a:t>compte</a:t>
            </a:r>
            <a:r>
              <a:rPr lang="fr-FR" sz="1400" dirty="0" smtClean="0">
                <a:solidFill>
                  <a:schemeClr val="bg1"/>
                </a:solidFill>
              </a:rPr>
              <a:t>;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</a:t>
            </a:r>
            <a:r>
              <a:rPr lang="fr-FR" sz="1400" b="1" dirty="0" smtClean="0">
                <a:solidFill>
                  <a:schemeClr val="bg1"/>
                </a:solidFill>
              </a:rPr>
              <a:t>public </a:t>
            </a:r>
            <a:r>
              <a:rPr lang="fr-FR" sz="1400" b="1" dirty="0" err="1" smtClean="0">
                <a:solidFill>
                  <a:schemeClr val="bg1"/>
                </a:solidFill>
              </a:rPr>
              <a:t>void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</a:rPr>
              <a:t>setCompte</a:t>
            </a:r>
            <a:r>
              <a:rPr lang="fr-FR" sz="1400" b="1" dirty="0" smtClean="0">
                <a:solidFill>
                  <a:schemeClr val="bg1"/>
                </a:solidFill>
              </a:rPr>
              <a:t>(Compte </a:t>
            </a:r>
            <a:r>
              <a:rPr lang="fr-FR" sz="1400" b="1" dirty="0" err="1" smtClean="0">
                <a:solidFill>
                  <a:schemeClr val="bg1"/>
                </a:solidFill>
              </a:rPr>
              <a:t>compte</a:t>
            </a:r>
            <a:r>
              <a:rPr lang="fr-FR" sz="1400" b="1" dirty="0" smtClean="0">
                <a:solidFill>
                  <a:schemeClr val="bg1"/>
                </a:solidFill>
              </a:rPr>
              <a:t>) </a:t>
            </a:r>
            <a:r>
              <a:rPr lang="fr-FR" sz="14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	</a:t>
            </a:r>
            <a:r>
              <a:rPr lang="fr-FR" sz="1400" dirty="0" err="1" smtClean="0">
                <a:solidFill>
                  <a:schemeClr val="bg1"/>
                </a:solidFill>
              </a:rPr>
              <a:t>this.compte</a:t>
            </a:r>
            <a:r>
              <a:rPr lang="fr-FR" sz="1400" dirty="0" smtClean="0">
                <a:solidFill>
                  <a:schemeClr val="bg1"/>
                </a:solidFill>
              </a:rPr>
              <a:t>=compte;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</a:t>
            </a:r>
            <a:r>
              <a:rPr lang="fr-FR" sz="14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/>
            <a:r>
              <a:rPr lang="fr-FR" sz="1400" b="1" dirty="0" smtClean="0">
                <a:solidFill>
                  <a:schemeClr val="bg1"/>
                </a:solidFill>
              </a:rPr>
              <a:t>	public Compte </a:t>
            </a:r>
            <a:r>
              <a:rPr lang="fr-FR" sz="1400" b="1" dirty="0" err="1" smtClean="0">
                <a:solidFill>
                  <a:schemeClr val="bg1"/>
                </a:solidFill>
              </a:rPr>
              <a:t>getCompte</a:t>
            </a:r>
            <a:r>
              <a:rPr lang="fr-FR" sz="1400" b="1" dirty="0" smtClean="0">
                <a:solidFill>
                  <a:schemeClr val="bg1"/>
                </a:solidFill>
              </a:rPr>
              <a:t>() </a:t>
            </a:r>
            <a:r>
              <a:rPr lang="fr-FR" sz="1400" dirty="0" smtClean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400" dirty="0" smtClean="0">
                <a:solidFill>
                  <a:schemeClr val="bg1"/>
                </a:solidFill>
              </a:rPr>
              <a:t>		return compte;</a:t>
            </a:r>
          </a:p>
          <a:p>
            <a:pPr eaLnBrk="1" hangingPunct="1"/>
            <a:r>
              <a:rPr lang="fr-FR" sz="1400" dirty="0" smtClean="0">
                <a:solidFill>
                  <a:schemeClr val="bg1"/>
                </a:solidFill>
              </a:rPr>
              <a:t>	</a:t>
            </a:r>
            <a:r>
              <a:rPr lang="fr-FR" sz="12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/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 smtClean="0">
                <a:solidFill>
                  <a:schemeClr val="bg1"/>
                </a:solidFill>
              </a:rPr>
              <a:t>}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3" name="ZoneTexte 5"/>
          <p:cNvSpPr txBox="1">
            <a:spLocks noChangeArrowheads="1"/>
          </p:cNvSpPr>
          <p:nvPr/>
        </p:nvSpPr>
        <p:spPr bwMode="auto">
          <a:xfrm>
            <a:off x="3929628" y="4586932"/>
            <a:ext cx="5034860" cy="215443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class </a:t>
            </a:r>
            <a:r>
              <a:rPr lang="fr-FR" sz="1600" b="1" dirty="0" smtClean="0">
                <a:solidFill>
                  <a:schemeClr val="bg1"/>
                </a:solidFill>
              </a:rPr>
              <a:t>Compte</a:t>
            </a:r>
            <a:r>
              <a:rPr lang="fr-FR" sz="1600" dirty="0" smtClean="0">
                <a:solidFill>
                  <a:schemeClr val="bg1"/>
                </a:solidFill>
              </a:rPr>
              <a:t>{</a:t>
            </a:r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sz="1400" b="1" dirty="0" smtClean="0">
                <a:solidFill>
                  <a:schemeClr val="bg1"/>
                </a:solidFill>
              </a:rPr>
              <a:t>public </a:t>
            </a:r>
            <a:r>
              <a:rPr lang="fr-FR" sz="1400" b="1" dirty="0" err="1" smtClean="0">
                <a:solidFill>
                  <a:schemeClr val="bg1"/>
                </a:solidFill>
              </a:rPr>
              <a:t>Employe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</a:rPr>
              <a:t>employe</a:t>
            </a:r>
            <a:r>
              <a:rPr lang="fr-FR" sz="1400" dirty="0" smtClean="0">
                <a:solidFill>
                  <a:schemeClr val="bg1"/>
                </a:solidFill>
              </a:rPr>
              <a:t>;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</a:t>
            </a:r>
            <a:r>
              <a:rPr lang="fr-FR" sz="1400" b="1" dirty="0" smtClean="0">
                <a:solidFill>
                  <a:schemeClr val="bg1"/>
                </a:solidFill>
              </a:rPr>
              <a:t>public </a:t>
            </a:r>
            <a:r>
              <a:rPr lang="fr-FR" sz="1400" b="1" dirty="0" err="1" smtClean="0">
                <a:solidFill>
                  <a:schemeClr val="bg1"/>
                </a:solidFill>
              </a:rPr>
              <a:t>void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</a:rPr>
              <a:t>setEmploye</a:t>
            </a:r>
            <a:r>
              <a:rPr lang="fr-FR" sz="1400" b="1" dirty="0" smtClean="0">
                <a:solidFill>
                  <a:schemeClr val="bg1"/>
                </a:solidFill>
              </a:rPr>
              <a:t>(</a:t>
            </a:r>
            <a:r>
              <a:rPr lang="fr-FR" sz="1400" b="1" dirty="0" err="1" smtClean="0">
                <a:solidFill>
                  <a:schemeClr val="bg1"/>
                </a:solidFill>
              </a:rPr>
              <a:t>Employe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</a:rPr>
              <a:t>employe</a:t>
            </a:r>
            <a:r>
              <a:rPr lang="fr-FR" sz="1400" b="1" dirty="0" smtClean="0">
                <a:solidFill>
                  <a:schemeClr val="bg1"/>
                </a:solidFill>
              </a:rPr>
              <a:t>) </a:t>
            </a:r>
            <a:r>
              <a:rPr lang="fr-FR" sz="14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	</a:t>
            </a:r>
            <a:r>
              <a:rPr lang="fr-FR" sz="1400" dirty="0" err="1" smtClean="0">
                <a:solidFill>
                  <a:schemeClr val="bg1"/>
                </a:solidFill>
              </a:rPr>
              <a:t>this.employe</a:t>
            </a:r>
            <a:r>
              <a:rPr lang="fr-FR" sz="1400" dirty="0" smtClean="0">
                <a:solidFill>
                  <a:schemeClr val="bg1"/>
                </a:solidFill>
              </a:rPr>
              <a:t>=</a:t>
            </a:r>
            <a:r>
              <a:rPr lang="fr-FR" sz="1400" dirty="0" err="1" smtClean="0">
                <a:solidFill>
                  <a:schemeClr val="bg1"/>
                </a:solidFill>
              </a:rPr>
              <a:t>employe</a:t>
            </a:r>
            <a:r>
              <a:rPr lang="fr-FR" sz="1400" dirty="0" smtClean="0">
                <a:solidFill>
                  <a:schemeClr val="bg1"/>
                </a:solidFill>
              </a:rPr>
              <a:t>;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</a:t>
            </a:r>
            <a:r>
              <a:rPr lang="fr-FR" sz="14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/>
            <a:r>
              <a:rPr lang="fr-FR" sz="1400" b="1" dirty="0" smtClean="0">
                <a:solidFill>
                  <a:schemeClr val="bg1"/>
                </a:solidFill>
              </a:rPr>
              <a:t>	public </a:t>
            </a:r>
            <a:r>
              <a:rPr lang="fr-FR" sz="1400" b="1" dirty="0" err="1" smtClean="0">
                <a:solidFill>
                  <a:schemeClr val="bg1"/>
                </a:solidFill>
              </a:rPr>
              <a:t>Employe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</a:rPr>
              <a:t>getEmploye</a:t>
            </a:r>
            <a:r>
              <a:rPr lang="fr-FR" sz="1400" b="1" dirty="0" smtClean="0">
                <a:solidFill>
                  <a:schemeClr val="bg1"/>
                </a:solidFill>
              </a:rPr>
              <a:t>() </a:t>
            </a:r>
            <a:r>
              <a:rPr lang="fr-FR" sz="1400" dirty="0" smtClean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400" dirty="0" smtClean="0">
                <a:solidFill>
                  <a:schemeClr val="bg1"/>
                </a:solidFill>
              </a:rPr>
              <a:t>		return </a:t>
            </a:r>
            <a:r>
              <a:rPr lang="fr-FR" sz="1400" dirty="0" err="1" smtClean="0">
                <a:solidFill>
                  <a:schemeClr val="bg1"/>
                </a:solidFill>
              </a:rPr>
              <a:t>empl;oye</a:t>
            </a:r>
            <a:endParaRPr lang="fr-FR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 smtClean="0">
                <a:solidFill>
                  <a:schemeClr val="bg1"/>
                </a:solidFill>
              </a:rPr>
              <a:t>	</a:t>
            </a:r>
            <a:r>
              <a:rPr lang="fr-FR" sz="1200" dirty="0" smtClean="0">
                <a:solidFill>
                  <a:schemeClr val="bg1"/>
                </a:solidFill>
              </a:rPr>
              <a:t>}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 smtClean="0">
                <a:solidFill>
                  <a:schemeClr val="bg1"/>
                </a:solidFill>
              </a:rPr>
              <a:t>}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3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4812" y="2093119"/>
            <a:ext cx="735806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dirty="0" err="1">
                <a:solidFill>
                  <a:schemeClr val="bg1"/>
                </a:solidFill>
              </a:rPr>
              <a:t>Une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société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nommé</a:t>
            </a:r>
            <a:r>
              <a:rPr lang="en-US" dirty="0">
                <a:solidFill>
                  <a:schemeClr val="bg1"/>
                </a:solidFill>
              </a:rPr>
              <a:t> “Direct Clothing” vend des chemises par catalogue.  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veut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développer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programme</a:t>
            </a:r>
            <a:r>
              <a:rPr lang="en-US" dirty="0">
                <a:solidFill>
                  <a:schemeClr val="bg1"/>
                </a:solidFill>
              </a:rPr>
              <a:t> pour </a:t>
            </a:r>
            <a:r>
              <a:rPr lang="en-US" dirty="0" err="1">
                <a:solidFill>
                  <a:schemeClr val="bg1"/>
                </a:solidFill>
              </a:rPr>
              <a:t>cette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société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sait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qu’une</a:t>
            </a:r>
            <a:r>
              <a:rPr lang="en-US" dirty="0">
                <a:solidFill>
                  <a:schemeClr val="bg1"/>
                </a:solidFill>
              </a:rPr>
              <a:t> chemise </a:t>
            </a:r>
            <a:r>
              <a:rPr lang="en-US" dirty="0" err="1">
                <a:solidFill>
                  <a:schemeClr val="bg1"/>
                </a:solidFill>
              </a:rPr>
              <a:t>posède</a:t>
            </a:r>
            <a:r>
              <a:rPr lang="en-US" dirty="0">
                <a:solidFill>
                  <a:schemeClr val="bg1"/>
                </a:solidFill>
              </a:rPr>
              <a:t> les </a:t>
            </a:r>
            <a:r>
              <a:rPr lang="en-US" dirty="0" err="1">
                <a:solidFill>
                  <a:schemeClr val="bg1"/>
                </a:solidFill>
              </a:rPr>
              <a:t>caractéristiques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suivantes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Chaque</a:t>
            </a:r>
            <a:r>
              <a:rPr lang="en-US" dirty="0">
                <a:solidFill>
                  <a:schemeClr val="bg1"/>
                </a:solidFill>
              </a:rPr>
              <a:t> chemise: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possède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identifiant</a:t>
            </a:r>
            <a:r>
              <a:rPr lang="en-US" dirty="0">
                <a:solidFill>
                  <a:schemeClr val="bg1"/>
                </a:solidFill>
              </a:rPr>
              <a:t>- code à </a:t>
            </a:r>
            <a:r>
              <a:rPr lang="en-US" dirty="0" err="1">
                <a:solidFill>
                  <a:schemeClr val="bg1"/>
                </a:solidFill>
              </a:rPr>
              <a:t>barre</a:t>
            </a:r>
            <a:endParaRPr lang="en-US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disponible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plusieurs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coloris</a:t>
            </a:r>
            <a:r>
              <a:rPr lang="en-US" dirty="0">
                <a:solidFill>
                  <a:schemeClr val="bg1"/>
                </a:solidFill>
              </a:rPr>
              <a:t>– bleu, </a:t>
            </a:r>
            <a:r>
              <a:rPr lang="en-US" dirty="0" err="1">
                <a:solidFill>
                  <a:schemeClr val="bg1"/>
                </a:solidFill>
              </a:rPr>
              <a:t>gris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disponible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plusieurs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tailles</a:t>
            </a:r>
            <a:endParaRPr lang="en-US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a un prix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une</a:t>
            </a:r>
            <a:r>
              <a:rPr lang="en-US" dirty="0">
                <a:solidFill>
                  <a:schemeClr val="bg1"/>
                </a:solidFill>
              </a:rPr>
              <a:t> description – type du </a:t>
            </a:r>
            <a:r>
              <a:rPr lang="en-US" dirty="0" err="1">
                <a:solidFill>
                  <a:schemeClr val="bg1"/>
                </a:solidFill>
              </a:rPr>
              <a:t>tissu</a:t>
            </a:r>
            <a:r>
              <a:rPr lang="en-US" dirty="0">
                <a:solidFill>
                  <a:schemeClr val="bg1"/>
                </a:solidFill>
              </a:rPr>
              <a:t>, style,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quantité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dans</a:t>
            </a:r>
            <a:r>
              <a:rPr lang="en-US" dirty="0">
                <a:solidFill>
                  <a:schemeClr val="bg1"/>
                </a:solidFill>
              </a:rPr>
              <a:t> le stock</a:t>
            </a:r>
          </a:p>
          <a:p>
            <a:pPr lvl="1" eaLnBrk="1" hangingPunct="1"/>
            <a:endParaRPr lang="en-US" dirty="0">
              <a:solidFill>
                <a:schemeClr val="bg1"/>
              </a:solidFill>
            </a:endParaRPr>
          </a:p>
          <a:p>
            <a:pPr lvl="1" eaLnBrk="1" hangingPunct="1"/>
            <a:r>
              <a:rPr lang="en-US" dirty="0">
                <a:solidFill>
                  <a:schemeClr val="bg1"/>
                </a:solidFill>
              </a:rPr>
              <a:t>On </a:t>
            </a:r>
            <a:r>
              <a:rPr lang="en-US" dirty="0" err="1">
                <a:solidFill>
                  <a:schemeClr val="bg1"/>
                </a:solidFill>
              </a:rPr>
              <a:t>peut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ajouter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diminuer</a:t>
            </a:r>
            <a:r>
              <a:rPr lang="en-US" dirty="0">
                <a:solidFill>
                  <a:schemeClr val="bg1"/>
                </a:solidFill>
              </a:rPr>
              <a:t> des chemises du stock.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63" y="1428750"/>
            <a:ext cx="1143000" cy="11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25" y="2674938"/>
            <a:ext cx="128587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813" y="3817938"/>
            <a:ext cx="1500187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2875" y="4818063"/>
            <a:ext cx="13811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1"/>
          <p:cNvSpPr txBox="1">
            <a:spLocks/>
          </p:cNvSpPr>
          <p:nvPr/>
        </p:nvSpPr>
        <p:spPr bwMode="auto">
          <a:xfrm>
            <a:off x="2106613" y="177800"/>
            <a:ext cx="6637338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endParaRPr lang="fr-FR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52" name="ZoneTexte 7"/>
          <p:cNvSpPr txBox="1">
            <a:spLocks noChangeArrowheads="1"/>
          </p:cNvSpPr>
          <p:nvPr/>
        </p:nvSpPr>
        <p:spPr bwMode="auto">
          <a:xfrm>
            <a:off x="417438" y="1573287"/>
            <a:ext cx="1749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u="sng" dirty="0">
                <a:solidFill>
                  <a:schemeClr val="bg1"/>
                </a:solidFill>
              </a:rPr>
              <a:t>Etude de cas: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-1-</a:t>
            </a:r>
          </a:p>
        </p:txBody>
      </p:sp>
      <p:sp>
        <p:nvSpPr>
          <p:cNvPr id="12" name="Titre 9"/>
          <p:cNvSpPr>
            <a:spLocks noGrp="1"/>
          </p:cNvSpPr>
          <p:nvPr>
            <p:ph type="title"/>
          </p:nvPr>
        </p:nvSpPr>
        <p:spPr>
          <a:xfrm>
            <a:off x="1187624" y="260648"/>
            <a:ext cx="7200800" cy="99578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</a:rPr>
              <a:t>Analyse d’un problème en utilisant l’approche OO</a:t>
            </a: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7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>
          <a:xfrm>
            <a:off x="271463" y="285749"/>
            <a:ext cx="5586412" cy="1143001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fr-FR"/>
              <a:t>Les attributs static 		1/4</a:t>
            </a:r>
          </a:p>
        </p:txBody>
      </p:sp>
      <p:sp>
        <p:nvSpPr>
          <p:cNvPr id="25603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590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 dirty="0">
                <a:solidFill>
                  <a:schemeClr val="bg1"/>
                </a:solidFill>
              </a:rPr>
              <a:t>Variable d’instance:</a:t>
            </a:r>
          </a:p>
        </p:txBody>
      </p:sp>
      <p:sp>
        <p:nvSpPr>
          <p:cNvPr id="25604" name="ZoneTexte 17"/>
          <p:cNvSpPr txBox="1">
            <a:spLocks noChangeArrowheads="1"/>
          </p:cNvSpPr>
          <p:nvPr/>
        </p:nvSpPr>
        <p:spPr bwMode="auto">
          <a:xfrm>
            <a:off x="571500" y="2143125"/>
            <a:ext cx="42862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Chaque instance de la classe possède ses propres valeurs des variables. 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71500" y="3071813"/>
            <a:ext cx="3551238" cy="2032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Class Etudiant{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}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96001"/>
              </p:ext>
            </p:extLst>
          </p:nvPr>
        </p:nvGraphicFramePr>
        <p:xfrm>
          <a:off x="6143625" y="1857375"/>
          <a:ext cx="2500313" cy="128587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500313"/>
              </a:tblGrid>
              <a:tr h="37102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[class]</a:t>
                      </a:r>
                      <a:endParaRPr lang="fr-FR" sz="1800" dirty="0"/>
                    </a:p>
                  </a:txBody>
                  <a:tcPr marL="91439" marR="91439" marT="45743" marB="45743"/>
                </a:tc>
              </a:tr>
              <a:tr h="914852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 marL="91439" marR="91439" marT="45743" marB="45743"/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75162"/>
              </p:ext>
            </p:extLst>
          </p:nvPr>
        </p:nvGraphicFramePr>
        <p:xfrm>
          <a:off x="4214814" y="3857625"/>
          <a:ext cx="2393156" cy="1280251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393156"/>
              </a:tblGrid>
              <a:tr h="327966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43" marB="45743"/>
                </a:tc>
              </a:tr>
              <a:tr h="808685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 marL="91441" marR="91441" marT="45743" marB="45743"/>
                </a:tc>
              </a:tr>
            </a:tbl>
          </a:graphicData>
        </a:graphic>
      </p:graphicFrame>
      <p:cxnSp>
        <p:nvCxnSpPr>
          <p:cNvPr id="11" name="Connecteur droit 10"/>
          <p:cNvCxnSpPr/>
          <p:nvPr/>
        </p:nvCxnSpPr>
        <p:spPr>
          <a:xfrm rot="5400000" flipH="1" flipV="1">
            <a:off x="6143625" y="3286125"/>
            <a:ext cx="714375" cy="4286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16200000" flipV="1">
            <a:off x="7108031" y="3250407"/>
            <a:ext cx="714375" cy="5000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0063" y="5643563"/>
            <a:ext cx="45833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solidFill>
                  <a:schemeClr val="bg1"/>
                </a:solidFill>
              </a:rPr>
              <a:t>Etudiant</a:t>
            </a:r>
            <a:r>
              <a:rPr lang="en-US" dirty="0">
                <a:solidFill>
                  <a:schemeClr val="bg1"/>
                </a:solidFill>
              </a:rPr>
              <a:t> etud1 = new </a:t>
            </a:r>
            <a:r>
              <a:rPr lang="en-US" dirty="0" err="1">
                <a:solidFill>
                  <a:schemeClr val="bg1"/>
                </a:solidFill>
              </a:rPr>
              <a:t>Etudiant</a:t>
            </a:r>
            <a:r>
              <a:rPr lang="en-US" dirty="0">
                <a:solidFill>
                  <a:schemeClr val="bg1"/>
                </a:solidFill>
              </a:rPr>
              <a:t> (“Ahmed");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0063" y="5916613"/>
            <a:ext cx="4541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solidFill>
                  <a:schemeClr val="bg1"/>
                </a:solidFill>
              </a:rPr>
              <a:t>Etudiant</a:t>
            </a:r>
            <a:r>
              <a:rPr lang="en-US" dirty="0">
                <a:solidFill>
                  <a:schemeClr val="bg1"/>
                </a:solidFill>
              </a:rPr>
              <a:t> etud2 = new </a:t>
            </a:r>
            <a:r>
              <a:rPr lang="en-US" dirty="0" err="1">
                <a:solidFill>
                  <a:schemeClr val="bg1"/>
                </a:solidFill>
              </a:rPr>
              <a:t>Etudiant</a:t>
            </a:r>
            <a:r>
              <a:rPr lang="en-US" dirty="0">
                <a:solidFill>
                  <a:schemeClr val="bg1"/>
                </a:solidFill>
              </a:rPr>
              <a:t> (“</a:t>
            </a:r>
            <a:r>
              <a:rPr lang="en-US" dirty="0" err="1">
                <a:solidFill>
                  <a:schemeClr val="bg1"/>
                </a:solidFill>
              </a:rPr>
              <a:t>Marwa</a:t>
            </a:r>
            <a:r>
              <a:rPr lang="en-US" dirty="0">
                <a:solidFill>
                  <a:schemeClr val="bg1"/>
                </a:solidFill>
              </a:rPr>
              <a:t>");</a:t>
            </a:r>
          </a:p>
        </p:txBody>
      </p: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5224463" y="4214813"/>
            <a:ext cx="633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nom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72063" y="4572000"/>
            <a:ext cx="1000125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Ahmed</a:t>
            </a:r>
          </a:p>
        </p:txBody>
      </p: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10944"/>
              </p:ext>
            </p:extLst>
          </p:nvPr>
        </p:nvGraphicFramePr>
        <p:xfrm>
          <a:off x="6715126" y="3857626"/>
          <a:ext cx="2357438" cy="1324133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2357438"/>
              </a:tblGrid>
              <a:tr h="40968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43" marB="45743"/>
                </a:tc>
              </a:tr>
              <a:tr h="836499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 marL="91441" marR="91441" marT="45743" marB="45743"/>
                </a:tc>
              </a:tr>
            </a:tbl>
          </a:graphicData>
        </a:graphic>
      </p:graphicFrame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7653338" y="4214813"/>
            <a:ext cx="633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nom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00938" y="4572000"/>
            <a:ext cx="1000125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 err="1"/>
              <a:t>Marwa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-17-</a:t>
            </a:r>
          </a:p>
        </p:txBody>
      </p:sp>
    </p:spTree>
    <p:extLst>
      <p:ext uri="{BB962C8B-B14F-4D97-AF65-F5344CB8AC3E}">
        <p14:creationId xmlns:p14="http://schemas.microsoft.com/office/powerpoint/2010/main" val="12075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 animBg="1"/>
      <p:bldP spid="22" grpId="0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590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>
                <a:solidFill>
                  <a:schemeClr val="bg1"/>
                </a:solidFill>
              </a:rPr>
              <a:t>Variable d’instance: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41338" y="3071813"/>
            <a:ext cx="3551237" cy="20320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Class Etudiant{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857250" y="2071688"/>
            <a:ext cx="7929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u="sng">
                <a:solidFill>
                  <a:schemeClr val="bg1"/>
                </a:solidFill>
              </a:rPr>
              <a:t>Utilisation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	On invoque les variables d’instance avec le nom de l’instance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327525" y="3049588"/>
            <a:ext cx="4325223" cy="2308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class Test{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    public </a:t>
            </a:r>
            <a:r>
              <a:rPr lang="fr-FR" dirty="0" err="1">
                <a:solidFill>
                  <a:schemeClr val="bg1"/>
                </a:solidFill>
              </a:rPr>
              <a:t>static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void</a:t>
            </a:r>
            <a:r>
              <a:rPr lang="fr-FR" dirty="0">
                <a:solidFill>
                  <a:schemeClr val="bg1"/>
                </a:solidFill>
              </a:rPr>
              <a:t> main(String[] </a:t>
            </a:r>
            <a:r>
              <a:rPr lang="fr-FR" dirty="0" err="1">
                <a:solidFill>
                  <a:schemeClr val="bg1"/>
                </a:solidFill>
              </a:rPr>
              <a:t>args</a:t>
            </a:r>
            <a:r>
              <a:rPr lang="fr-FR" dirty="0">
                <a:solidFill>
                  <a:schemeClr val="bg1"/>
                </a:solidFill>
              </a:rPr>
              <a:t>){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      Etudiant </a:t>
            </a:r>
            <a:r>
              <a:rPr lang="fr-FR" dirty="0" err="1">
                <a:solidFill>
                  <a:schemeClr val="bg1"/>
                </a:solidFill>
              </a:rPr>
              <a:t>etudiant</a:t>
            </a:r>
            <a:r>
              <a:rPr lang="fr-FR" dirty="0">
                <a:solidFill>
                  <a:schemeClr val="bg1"/>
                </a:solidFill>
              </a:rPr>
              <a:t>=new Etudiant();</a:t>
            </a:r>
          </a:p>
          <a:p>
            <a:pPr eaLnBrk="1" hangingPunct="1">
              <a:defRPr/>
            </a:pPr>
            <a:endParaRPr lang="fr-F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      System.out.println(etudiant.nom);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    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271462" y="285749"/>
            <a:ext cx="5956721" cy="1143001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Les attributs </a:t>
            </a:r>
            <a:r>
              <a:rPr lang="fr-FR" dirty="0" err="1" smtClean="0"/>
              <a:t>static</a:t>
            </a:r>
            <a:r>
              <a:rPr lang="fr-FR" dirty="0" smtClean="0"/>
              <a:t> 	2/4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88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oneTexte 3"/>
          <p:cNvSpPr txBox="1">
            <a:spLocks noChangeArrowheads="1"/>
          </p:cNvSpPr>
          <p:nvPr/>
        </p:nvSpPr>
        <p:spPr bwMode="auto">
          <a:xfrm>
            <a:off x="500063" y="1357313"/>
            <a:ext cx="2476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 dirty="0">
                <a:solidFill>
                  <a:srgbClr val="000000"/>
                </a:solidFill>
              </a:rPr>
              <a:t>Variable de classe: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928688" y="1719263"/>
            <a:ext cx="55006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fr-FR" dirty="0">
                <a:solidFill>
                  <a:srgbClr val="000000"/>
                </a:solidFill>
              </a:rPr>
              <a:t>n'appartient pas à une instance particulière, elle appartient à la classe.</a:t>
            </a:r>
          </a:p>
          <a:p>
            <a:pPr eaLnBrk="1" hangingPunct="1">
              <a:buFontTx/>
              <a:buChar char="•"/>
            </a:pPr>
            <a:r>
              <a:rPr lang="fr-FR" dirty="0">
                <a:solidFill>
                  <a:srgbClr val="000000"/>
                </a:solidFill>
              </a:rPr>
              <a:t>est partagée par toutes les instances de la classe</a:t>
            </a: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77"/>
              </p:ext>
            </p:extLst>
          </p:nvPr>
        </p:nvGraphicFramePr>
        <p:xfrm>
          <a:off x="6338960" y="2000595"/>
          <a:ext cx="2000250" cy="1285875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2000250"/>
              </a:tblGrid>
              <a:tr h="37102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[class]</a:t>
                      </a:r>
                      <a:endParaRPr lang="fr-FR" sz="1800" dirty="0"/>
                    </a:p>
                  </a:txBody>
                  <a:tcPr marL="91439" marR="91439" marT="45743" marB="45743"/>
                </a:tc>
              </a:tr>
              <a:tr h="914852"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 smtClean="0"/>
                    </a:p>
                    <a:p>
                      <a:pPr algn="ctr"/>
                      <a:endParaRPr lang="fr-FR" sz="1800" dirty="0"/>
                    </a:p>
                  </a:txBody>
                  <a:tcPr marL="91439" marR="91439" marT="45743" marB="45743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0</a:t>
            </a:r>
          </a:p>
        </p:txBody>
      </p:sp>
      <p:sp>
        <p:nvSpPr>
          <p:cNvPr id="27661" name="ZoneTexte 9"/>
          <p:cNvSpPr txBox="1">
            <a:spLocks noChangeArrowheads="1"/>
          </p:cNvSpPr>
          <p:nvPr/>
        </p:nvSpPr>
        <p:spPr bwMode="auto">
          <a:xfrm>
            <a:off x="6450013" y="2544763"/>
            <a:ext cx="1479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/>
              <a:t>nbrEtudiants</a:t>
            </a: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81728"/>
              </p:ext>
            </p:extLst>
          </p:nvPr>
        </p:nvGraphicFramePr>
        <p:xfrm>
          <a:off x="7000875" y="4044950"/>
          <a:ext cx="2143125" cy="101072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43125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11932"/>
              </p:ext>
            </p:extLst>
          </p:nvPr>
        </p:nvGraphicFramePr>
        <p:xfrm>
          <a:off x="5357813" y="4973638"/>
          <a:ext cx="2143125" cy="101072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43125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9361"/>
              </p:ext>
            </p:extLst>
          </p:nvPr>
        </p:nvGraphicFramePr>
        <p:xfrm>
          <a:off x="4429125" y="3759200"/>
          <a:ext cx="2143125" cy="101072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143125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Etudiant [instance]</a:t>
                      </a:r>
                      <a:endParaRPr lang="fr-FR" sz="1800" dirty="0"/>
                    </a:p>
                  </a:txBody>
                  <a:tcPr marL="91441" marR="91441"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fr-FR" sz="1800" dirty="0"/>
                    </a:p>
                  </a:txBody>
                  <a:tcPr marL="91441" marR="91441" marT="45700" marB="45700"/>
                </a:tc>
              </a:tr>
            </a:tbl>
          </a:graphicData>
        </a:graphic>
      </p:graphicFrame>
      <p:cxnSp>
        <p:nvCxnSpPr>
          <p:cNvPr id="17" name="Connecteur droit 16"/>
          <p:cNvCxnSpPr/>
          <p:nvPr/>
        </p:nvCxnSpPr>
        <p:spPr>
          <a:xfrm rot="5400000" flipH="1" flipV="1">
            <a:off x="6036469" y="3437732"/>
            <a:ext cx="357187" cy="2857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5400000" flipH="1" flipV="1">
            <a:off x="5965032" y="4152106"/>
            <a:ext cx="1500188" cy="1428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16200000" flipV="1">
            <a:off x="7465219" y="3509169"/>
            <a:ext cx="571500" cy="5000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00063" y="2914650"/>
            <a:ext cx="3800475" cy="25860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Class Etudiant{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b="1" dirty="0" err="1">
                <a:solidFill>
                  <a:schemeClr val="bg1"/>
                </a:solidFill>
              </a:rPr>
              <a:t>static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int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nbrEtudiants</a:t>
            </a:r>
            <a:r>
              <a:rPr lang="fr-FR" b="1" dirty="0">
                <a:solidFill>
                  <a:schemeClr val="bg1"/>
                </a:solidFill>
              </a:rPr>
              <a:t>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	</a:t>
            </a:r>
            <a:r>
              <a:rPr lang="fr-FR" b="1" dirty="0" err="1">
                <a:solidFill>
                  <a:schemeClr val="bg1"/>
                </a:solidFill>
              </a:rPr>
              <a:t>nbrEtudiants</a:t>
            </a:r>
            <a:r>
              <a:rPr lang="fr-FR" b="1" dirty="0">
                <a:solidFill>
                  <a:schemeClr val="bg1"/>
                </a:solidFill>
              </a:rPr>
              <a:t>++;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0063" y="5643563"/>
            <a:ext cx="4578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etud1 = new </a:t>
            </a:r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(“Ahmed");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00063" y="5916613"/>
            <a:ext cx="45377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etud2 = new </a:t>
            </a:r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(“</a:t>
            </a:r>
            <a:r>
              <a:rPr lang="en-US" dirty="0" err="1">
                <a:solidFill>
                  <a:srgbClr val="000000"/>
                </a:solidFill>
              </a:rPr>
              <a:t>Marwa</a:t>
            </a:r>
            <a:r>
              <a:rPr lang="en-US" dirty="0">
                <a:solidFill>
                  <a:srgbClr val="000000"/>
                </a:solidFill>
              </a:rPr>
              <a:t>");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00063" y="6202363"/>
            <a:ext cx="45168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etud3 = new </a:t>
            </a:r>
            <a:r>
              <a:rPr lang="en-US" dirty="0" err="1">
                <a:solidFill>
                  <a:srgbClr val="000000"/>
                </a:solidFill>
              </a:rPr>
              <a:t>Etudiant</a:t>
            </a:r>
            <a:r>
              <a:rPr lang="en-US" dirty="0">
                <a:solidFill>
                  <a:srgbClr val="000000"/>
                </a:solidFill>
              </a:rPr>
              <a:t> (“</a:t>
            </a:r>
            <a:r>
              <a:rPr lang="en-US" dirty="0" err="1">
                <a:solidFill>
                  <a:srgbClr val="000000"/>
                </a:solidFill>
              </a:rPr>
              <a:t>Fatma</a:t>
            </a:r>
            <a:r>
              <a:rPr lang="en-US" dirty="0">
                <a:solidFill>
                  <a:srgbClr val="000000"/>
                </a:solidFill>
              </a:rPr>
              <a:t>");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29438" y="2901950"/>
            <a:ext cx="357187" cy="357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dirty="0"/>
              <a:t>3</a:t>
            </a:r>
          </a:p>
        </p:txBody>
      </p:sp>
      <p:sp>
        <p:nvSpPr>
          <p:cNvPr id="22" name="ZoneTexte 21"/>
          <p:cNvSpPr txBox="1">
            <a:spLocks noChangeArrowheads="1"/>
          </p:cNvSpPr>
          <p:nvPr/>
        </p:nvSpPr>
        <p:spPr bwMode="auto">
          <a:xfrm>
            <a:off x="5224463" y="4044950"/>
            <a:ext cx="633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200"/>
              <a:t>nom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48064" y="4509120"/>
            <a:ext cx="714375" cy="214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/>
              <a:t>Ahmed</a:t>
            </a:r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6153150" y="5259388"/>
            <a:ext cx="633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200"/>
              <a:t>nom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72188" y="5734967"/>
            <a:ext cx="714375" cy="214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 err="1"/>
              <a:t>Marwa</a:t>
            </a:r>
            <a:endParaRPr lang="fr-FR" sz="1100" dirty="0"/>
          </a:p>
        </p:txBody>
      </p:sp>
      <p:sp>
        <p:nvSpPr>
          <p:cNvPr id="30" name="ZoneTexte 29"/>
          <p:cNvSpPr txBox="1">
            <a:spLocks noChangeArrowheads="1"/>
          </p:cNvSpPr>
          <p:nvPr/>
        </p:nvSpPr>
        <p:spPr bwMode="auto">
          <a:xfrm>
            <a:off x="7796213" y="4330700"/>
            <a:ext cx="6334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sz="1200"/>
              <a:t>nom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15250" y="4798864"/>
            <a:ext cx="714375" cy="214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fr-FR" sz="1100" dirty="0"/>
              <a:t>Fatma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-19-</a:t>
            </a: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271462" y="285749"/>
            <a:ext cx="6100738" cy="1143001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Les attributs </a:t>
            </a:r>
            <a:r>
              <a:rPr lang="fr-FR" dirty="0" err="1" smtClean="0"/>
              <a:t>static</a:t>
            </a:r>
            <a:r>
              <a:rPr lang="fr-FR" dirty="0" smtClean="0"/>
              <a:t> 	3/4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41" grpId="0" animBg="1"/>
      <p:bldP spid="42" grpId="0" animBg="1"/>
      <p:bldP spid="43" grpId="0" animBg="1"/>
      <p:bldP spid="22" grpId="0"/>
      <p:bldP spid="23" grpId="0" animBg="1"/>
      <p:bldP spid="28" grpId="0"/>
      <p:bldP spid="29" grpId="0" animBg="1"/>
      <p:bldP spid="30" grpId="0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ZoneTexte 3"/>
          <p:cNvSpPr txBox="1">
            <a:spLocks noChangeArrowheads="1"/>
          </p:cNvSpPr>
          <p:nvPr/>
        </p:nvSpPr>
        <p:spPr bwMode="auto">
          <a:xfrm>
            <a:off x="500063" y="1671638"/>
            <a:ext cx="2476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sz="2000" b="1" dirty="0">
                <a:solidFill>
                  <a:srgbClr val="000000"/>
                </a:solidFill>
              </a:rPr>
              <a:t>Variable de classe: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857250" y="2068513"/>
            <a:ext cx="7929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u="sng" dirty="0">
                <a:solidFill>
                  <a:srgbClr val="000000"/>
                </a:solidFill>
              </a:rPr>
              <a:t>Utilisation</a:t>
            </a:r>
          </a:p>
          <a:p>
            <a:pPr eaLnBrk="1" hangingPunct="1"/>
            <a:r>
              <a:rPr lang="fr-FR" dirty="0">
                <a:solidFill>
                  <a:srgbClr val="000000"/>
                </a:solidFill>
              </a:rPr>
              <a:t>	On invoque les variables </a:t>
            </a:r>
            <a:r>
              <a:rPr lang="fr-FR" dirty="0" err="1">
                <a:solidFill>
                  <a:srgbClr val="000000"/>
                </a:solidFill>
              </a:rPr>
              <a:t>static</a:t>
            </a:r>
            <a:r>
              <a:rPr lang="fr-FR" dirty="0">
                <a:solidFill>
                  <a:srgbClr val="000000"/>
                </a:solidFill>
              </a:rPr>
              <a:t> avec le nom de la classe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14313" y="2986088"/>
            <a:ext cx="3800475" cy="25860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class Etudiant{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String nom;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b="1" dirty="0" err="1">
                <a:solidFill>
                  <a:srgbClr val="000000"/>
                </a:solidFill>
              </a:rPr>
              <a:t>static</a:t>
            </a:r>
            <a:r>
              <a:rPr lang="fr-FR" b="1" dirty="0">
                <a:solidFill>
                  <a:srgbClr val="000000"/>
                </a:solidFill>
              </a:rPr>
              <a:t> </a:t>
            </a:r>
            <a:r>
              <a:rPr lang="fr-FR" b="1" dirty="0" err="1">
                <a:solidFill>
                  <a:srgbClr val="000000"/>
                </a:solidFill>
              </a:rPr>
              <a:t>int</a:t>
            </a:r>
            <a:r>
              <a:rPr lang="fr-FR" b="1" dirty="0">
                <a:solidFill>
                  <a:srgbClr val="000000"/>
                </a:solidFill>
              </a:rPr>
              <a:t> </a:t>
            </a:r>
            <a:r>
              <a:rPr lang="fr-FR" b="1" dirty="0" err="1">
                <a:solidFill>
                  <a:srgbClr val="000000"/>
                </a:solidFill>
              </a:rPr>
              <a:t>nbrEtudiants</a:t>
            </a:r>
            <a:r>
              <a:rPr lang="fr-FR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Etudiant(String nom){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	this.nom=nom;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	</a:t>
            </a:r>
            <a:r>
              <a:rPr lang="fr-FR" b="1" dirty="0" err="1">
                <a:solidFill>
                  <a:srgbClr val="000000"/>
                </a:solidFill>
              </a:rPr>
              <a:t>nbrEtudiants</a:t>
            </a:r>
            <a:r>
              <a:rPr lang="fr-FR" b="1" dirty="0">
                <a:solidFill>
                  <a:srgbClr val="000000"/>
                </a:solidFill>
              </a:rPr>
              <a:t>++;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140200" y="3540125"/>
            <a:ext cx="5062466" cy="2031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class Test{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    public </a:t>
            </a:r>
            <a:r>
              <a:rPr lang="fr-FR" dirty="0" err="1">
                <a:solidFill>
                  <a:srgbClr val="000000"/>
                </a:solidFill>
              </a:rPr>
              <a:t>static</a:t>
            </a: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void</a:t>
            </a:r>
            <a:r>
              <a:rPr lang="fr-FR" dirty="0">
                <a:solidFill>
                  <a:srgbClr val="000000"/>
                </a:solidFill>
              </a:rPr>
              <a:t> main(String[] </a:t>
            </a:r>
            <a:r>
              <a:rPr lang="fr-FR" dirty="0" err="1">
                <a:solidFill>
                  <a:srgbClr val="000000"/>
                </a:solidFill>
              </a:rPr>
              <a:t>args</a:t>
            </a:r>
            <a:r>
              <a:rPr lang="fr-FR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defRPr/>
            </a:pPr>
            <a:endParaRPr lang="fr-FR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      System.out.println(</a:t>
            </a:r>
            <a:r>
              <a:rPr lang="fr-FR" dirty="0" err="1">
                <a:solidFill>
                  <a:srgbClr val="000000"/>
                </a:solidFill>
              </a:rPr>
              <a:t>Etudiant.nbrEtudiants</a:t>
            </a:r>
            <a:r>
              <a:rPr lang="fr-FR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defRPr/>
            </a:pPr>
            <a:endParaRPr lang="fr-FR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14313" y="6572250"/>
            <a:ext cx="1309687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rgbClr val="000000"/>
                </a:solidFill>
              </a:rPr>
              <a:t>Encapsulation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643438" y="6572250"/>
            <a:ext cx="501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rgbClr val="000000"/>
                </a:solidFill>
              </a:rPr>
              <a:t>-20-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271462" y="285749"/>
            <a:ext cx="6100738" cy="1143001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Les attributs </a:t>
            </a:r>
            <a:r>
              <a:rPr lang="fr-FR" dirty="0" err="1" smtClean="0"/>
              <a:t>static</a:t>
            </a:r>
            <a:r>
              <a:rPr lang="fr-FR" dirty="0" smtClean="0"/>
              <a:t> 	4/4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23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5904656" cy="1143000"/>
          </a:xfrm>
        </p:spPr>
        <p:txBody>
          <a:bodyPr/>
          <a:lstStyle/>
          <a:p>
            <a:r>
              <a:rPr lang="fr-FR" dirty="0" smtClean="0"/>
              <a:t>Les méthodes </a:t>
            </a:r>
            <a:r>
              <a:rPr lang="fr-FR" dirty="0" err="1" smtClean="0"/>
              <a:t>static</a:t>
            </a:r>
            <a:r>
              <a:rPr lang="fr-FR" dirty="0" smtClean="0"/>
              <a:t>   </a:t>
            </a:r>
            <a:r>
              <a:rPr lang="fr-FR" sz="2800" dirty="0" smtClean="0"/>
              <a:t>1/2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571500" y="1711325"/>
            <a:ext cx="7786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dirty="0">
                <a:solidFill>
                  <a:srgbClr val="000000"/>
                </a:solidFill>
              </a:rPr>
              <a:t>Le comportement d’une méthode statique ne dépend pas de la valeur des variables d'instance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088" y="2781300"/>
            <a:ext cx="4083169" cy="28623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class </a:t>
            </a:r>
            <a:r>
              <a:rPr lang="fr-FR" dirty="0" err="1">
                <a:solidFill>
                  <a:srgbClr val="000000"/>
                </a:solidFill>
              </a:rPr>
              <a:t>MaClassMath</a:t>
            </a:r>
            <a:r>
              <a:rPr lang="fr-FR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	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b="1" dirty="0" err="1">
                <a:solidFill>
                  <a:srgbClr val="000000"/>
                </a:solidFill>
              </a:rPr>
              <a:t>static</a:t>
            </a:r>
            <a:r>
              <a:rPr lang="fr-FR" b="1" dirty="0">
                <a:solidFill>
                  <a:srgbClr val="000000"/>
                </a:solidFill>
              </a:rPr>
              <a:t> </a:t>
            </a:r>
            <a:r>
              <a:rPr lang="fr-FR" b="1" dirty="0" err="1">
                <a:solidFill>
                  <a:srgbClr val="000000"/>
                </a:solidFill>
              </a:rPr>
              <a:t>int</a:t>
            </a:r>
            <a:r>
              <a:rPr lang="fr-FR" b="1" dirty="0">
                <a:solidFill>
                  <a:srgbClr val="000000"/>
                </a:solidFill>
              </a:rPr>
              <a:t>  min(</a:t>
            </a:r>
            <a:r>
              <a:rPr lang="fr-FR" b="1" dirty="0" err="1">
                <a:solidFill>
                  <a:srgbClr val="000000"/>
                </a:solidFill>
              </a:rPr>
              <a:t>int</a:t>
            </a:r>
            <a:r>
              <a:rPr lang="fr-FR" b="1" dirty="0">
                <a:solidFill>
                  <a:srgbClr val="000000"/>
                </a:solidFill>
              </a:rPr>
              <a:t> a , </a:t>
            </a:r>
            <a:r>
              <a:rPr lang="fr-FR" b="1" dirty="0" err="1">
                <a:solidFill>
                  <a:srgbClr val="000000"/>
                </a:solidFill>
              </a:rPr>
              <a:t>int</a:t>
            </a:r>
            <a:r>
              <a:rPr lang="fr-FR" b="1" dirty="0">
                <a:solidFill>
                  <a:srgbClr val="000000"/>
                </a:solidFill>
              </a:rPr>
              <a:t> b)</a:t>
            </a:r>
            <a:r>
              <a:rPr lang="fr-FR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     if(a&lt;b){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	return a;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      }</a:t>
            </a:r>
            <a:r>
              <a:rPr lang="fr-FR" dirty="0" err="1">
                <a:solidFill>
                  <a:srgbClr val="000000"/>
                </a:solidFill>
              </a:rPr>
              <a:t>else</a:t>
            </a:r>
            <a:r>
              <a:rPr lang="fr-FR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	return b;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      }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4581" name="ZoneTexte 4"/>
          <p:cNvSpPr txBox="1">
            <a:spLocks noChangeArrowheads="1"/>
          </p:cNvSpPr>
          <p:nvPr/>
        </p:nvSpPr>
        <p:spPr bwMode="auto">
          <a:xfrm>
            <a:off x="4214813" y="4165600"/>
            <a:ext cx="4602162" cy="1477963"/>
          </a:xfrm>
          <a:prstGeom prst="rect">
            <a:avLst/>
          </a:prstGeom>
          <a:noFill/>
          <a:ln w="9525">
            <a:solidFill>
              <a:schemeClr val="accent1">
                <a:lumMod val="90000"/>
              </a:schemeClr>
            </a:solidFill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class Test {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public static void main ( String [] </a:t>
            </a:r>
            <a:r>
              <a:rPr lang="en-US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000000"/>
                </a:solidFill>
              </a:rPr>
              <a:t> ){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dirty="0" err="1">
                <a:solidFill>
                  <a:srgbClr val="000000"/>
                </a:solidFill>
              </a:rPr>
              <a:t>int</a:t>
            </a:r>
            <a:r>
              <a:rPr lang="fr-FR" dirty="0">
                <a:solidFill>
                  <a:srgbClr val="000000"/>
                </a:solidFill>
              </a:rPr>
              <a:t> x = </a:t>
            </a:r>
            <a:r>
              <a:rPr lang="fr-FR" dirty="0" err="1">
                <a:solidFill>
                  <a:srgbClr val="000000"/>
                </a:solidFill>
              </a:rPr>
              <a:t>MaClassMath</a:t>
            </a:r>
            <a:r>
              <a:rPr lang="fr-FR" dirty="0">
                <a:solidFill>
                  <a:srgbClr val="000000"/>
                </a:solidFill>
              </a:rPr>
              <a:t> .min (21 ,4);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214813" y="27813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FR" u="sng">
                <a:solidFill>
                  <a:srgbClr val="000000"/>
                </a:solidFill>
              </a:rPr>
              <a:t>Utilisation:</a:t>
            </a:r>
          </a:p>
          <a:p>
            <a:pPr eaLnBrk="1" hangingPunct="1"/>
            <a:r>
              <a:rPr lang="fr-FR">
                <a:solidFill>
                  <a:srgbClr val="000000"/>
                </a:solidFill>
              </a:rPr>
              <a:t>L'appel à une méthode statique se fait en</a:t>
            </a:r>
          </a:p>
          <a:p>
            <a:pPr eaLnBrk="1" hangingPunct="1"/>
            <a:r>
              <a:rPr lang="fr-FR">
                <a:solidFill>
                  <a:srgbClr val="000000"/>
                </a:solidFill>
              </a:rPr>
              <a:t>utilisant le nom de la classe.</a:t>
            </a:r>
          </a:p>
        </p:txBody>
      </p:sp>
    </p:spTree>
    <p:extLst>
      <p:ext uri="{BB962C8B-B14F-4D97-AF65-F5344CB8AC3E}">
        <p14:creationId xmlns:p14="http://schemas.microsoft.com/office/powerpoint/2010/main" val="193598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1187624" y="1772816"/>
            <a:ext cx="6143625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Puisque les méthodes </a:t>
            </a:r>
            <a:r>
              <a:rPr lang="fr-FR" dirty="0" err="1">
                <a:solidFill>
                  <a:schemeClr val="bg1"/>
                </a:solidFill>
              </a:rPr>
              <a:t>static</a:t>
            </a:r>
            <a:r>
              <a:rPr lang="fr-FR" dirty="0">
                <a:solidFill>
                  <a:schemeClr val="bg1"/>
                </a:solidFill>
              </a:rPr>
              <a:t> appartiennent à la classe, elles ne peuvent en aucun cas accéder aux variables d'instances qui appartiennent aux instances de la classe.</a:t>
            </a:r>
          </a:p>
        </p:txBody>
      </p:sp>
      <p:sp>
        <p:nvSpPr>
          <p:cNvPr id="14340" name="Rectangle 1"/>
          <p:cNvSpPr>
            <a:spLocks noChangeArrowheads="1"/>
          </p:cNvSpPr>
          <p:nvPr/>
        </p:nvSpPr>
        <p:spPr bwMode="auto">
          <a:xfrm>
            <a:off x="285750" y="3076159"/>
            <a:ext cx="8102674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s-ES" dirty="0">
                <a:solidFill>
                  <a:schemeClr val="bg1"/>
                </a:solidFill>
              </a:rPr>
              <a:t>Les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d’instances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accèdent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aux</a:t>
            </a:r>
            <a:r>
              <a:rPr lang="es-ES" dirty="0">
                <a:solidFill>
                  <a:schemeClr val="bg1"/>
                </a:solidFill>
              </a:rPr>
              <a:t> variables </a:t>
            </a:r>
            <a:r>
              <a:rPr lang="es-ES" dirty="0" err="1">
                <a:solidFill>
                  <a:schemeClr val="bg1"/>
                </a:solidFill>
              </a:rPr>
              <a:t>d’instance</a:t>
            </a:r>
            <a:r>
              <a:rPr lang="es-ES" dirty="0">
                <a:solidFill>
                  <a:schemeClr val="bg1"/>
                </a:solidFill>
              </a:rPr>
              <a:t> et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d’instances</a:t>
            </a:r>
            <a:endParaRPr lang="es-E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s-ES" dirty="0">
                <a:solidFill>
                  <a:schemeClr val="bg1"/>
                </a:solidFill>
              </a:rPr>
              <a:t>Les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d’instances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accèdent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aux</a:t>
            </a:r>
            <a:r>
              <a:rPr lang="es-ES" dirty="0">
                <a:solidFill>
                  <a:schemeClr val="bg1"/>
                </a:solidFill>
              </a:rPr>
              <a:t> variables de </a:t>
            </a:r>
            <a:r>
              <a:rPr lang="es-ES" dirty="0" err="1">
                <a:solidFill>
                  <a:schemeClr val="bg1"/>
                </a:solidFill>
              </a:rPr>
              <a:t>classe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static</a:t>
            </a:r>
            <a:r>
              <a:rPr lang="es-ES" dirty="0">
                <a:solidFill>
                  <a:schemeClr val="bg1"/>
                </a:solidFill>
              </a:rPr>
              <a:t>) et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classe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static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>
              <a:buFontTx/>
              <a:buChar char="•"/>
            </a:pPr>
            <a:r>
              <a:rPr lang="es-ES" dirty="0">
                <a:solidFill>
                  <a:schemeClr val="bg1"/>
                </a:solidFill>
              </a:rPr>
              <a:t> Les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classe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static</a:t>
            </a:r>
            <a:r>
              <a:rPr lang="es-ES" dirty="0">
                <a:solidFill>
                  <a:schemeClr val="bg1"/>
                </a:solidFill>
              </a:rPr>
              <a:t>) </a:t>
            </a:r>
            <a:r>
              <a:rPr lang="es-ES" dirty="0" err="1">
                <a:solidFill>
                  <a:schemeClr val="bg1"/>
                </a:solidFill>
              </a:rPr>
              <a:t>accèdent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aux</a:t>
            </a:r>
            <a:r>
              <a:rPr lang="es-ES" dirty="0">
                <a:solidFill>
                  <a:schemeClr val="bg1"/>
                </a:solidFill>
              </a:rPr>
              <a:t> variables de </a:t>
            </a:r>
            <a:r>
              <a:rPr lang="es-ES" dirty="0" err="1">
                <a:solidFill>
                  <a:schemeClr val="bg1"/>
                </a:solidFill>
              </a:rPr>
              <a:t>classe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static</a:t>
            </a:r>
            <a:r>
              <a:rPr lang="es-ES" dirty="0">
                <a:solidFill>
                  <a:schemeClr val="bg1"/>
                </a:solidFill>
              </a:rPr>
              <a:t>) et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classe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static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>
              <a:buFontTx/>
              <a:buChar char="•"/>
            </a:pPr>
            <a:r>
              <a:rPr lang="es-ES" dirty="0">
                <a:solidFill>
                  <a:schemeClr val="bg1"/>
                </a:solidFill>
              </a:rPr>
              <a:t> Les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classe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s-ES" dirty="0" err="1">
                <a:solidFill>
                  <a:schemeClr val="bg1"/>
                </a:solidFill>
              </a:rPr>
              <a:t>static</a:t>
            </a:r>
            <a:r>
              <a:rPr lang="es-ES" dirty="0">
                <a:solidFill>
                  <a:schemeClr val="bg1"/>
                </a:solidFill>
              </a:rPr>
              <a:t>) </a:t>
            </a:r>
            <a:r>
              <a:rPr lang="es-ES" dirty="0" err="1">
                <a:solidFill>
                  <a:schemeClr val="bg1"/>
                </a:solidFill>
              </a:rPr>
              <a:t>n’accèdent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pas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aux</a:t>
            </a:r>
            <a:r>
              <a:rPr lang="es-ES" dirty="0">
                <a:solidFill>
                  <a:schemeClr val="bg1"/>
                </a:solidFill>
              </a:rPr>
              <a:t> variables de </a:t>
            </a:r>
            <a:r>
              <a:rPr lang="es-ES" dirty="0" err="1">
                <a:solidFill>
                  <a:schemeClr val="bg1"/>
                </a:solidFill>
              </a:rPr>
              <a:t>d’instance</a:t>
            </a:r>
            <a:r>
              <a:rPr lang="es-ES" dirty="0">
                <a:solidFill>
                  <a:schemeClr val="bg1"/>
                </a:solidFill>
              </a:rPr>
              <a:t> et </a:t>
            </a:r>
            <a:r>
              <a:rPr lang="es-ES" dirty="0" err="1">
                <a:solidFill>
                  <a:schemeClr val="bg1"/>
                </a:solidFill>
              </a:rPr>
              <a:t>méthodes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d’instance</a:t>
            </a:r>
            <a:endParaRPr lang="es-ES" dirty="0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Dans</a:t>
            </a:r>
            <a:r>
              <a:rPr lang="es-ES" dirty="0">
                <a:solidFill>
                  <a:schemeClr val="bg1"/>
                </a:solidFill>
              </a:rPr>
              <a:t> une </a:t>
            </a:r>
            <a:r>
              <a:rPr lang="es-ES" dirty="0" err="1">
                <a:solidFill>
                  <a:schemeClr val="bg1"/>
                </a:solidFill>
              </a:rPr>
              <a:t>méthode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static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peut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pas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utiliser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i="1" dirty="0" err="1">
                <a:solidFill>
                  <a:schemeClr val="bg1"/>
                </a:solidFill>
              </a:rPr>
              <a:t>this</a:t>
            </a:r>
            <a:endParaRPr lang="es-ES" i="1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5904656" cy="1143000"/>
          </a:xfrm>
        </p:spPr>
        <p:txBody>
          <a:bodyPr/>
          <a:lstStyle/>
          <a:p>
            <a:r>
              <a:rPr lang="fr-FR" dirty="0" smtClean="0"/>
              <a:t>Les méthodes </a:t>
            </a:r>
            <a:r>
              <a:rPr lang="fr-FR" dirty="0" err="1" smtClean="0"/>
              <a:t>static</a:t>
            </a:r>
            <a:r>
              <a:rPr lang="fr-FR" dirty="0" smtClean="0"/>
              <a:t>   </a:t>
            </a:r>
            <a:r>
              <a:rPr lang="fr-FR" sz="2800" dirty="0" smtClean="0"/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49618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5760640" cy="1143000"/>
          </a:xfrm>
        </p:spPr>
        <p:txBody>
          <a:bodyPr/>
          <a:lstStyle/>
          <a:p>
            <a:r>
              <a:rPr lang="fr-FR" dirty="0" smtClean="0"/>
              <a:t>La méthode </a:t>
            </a:r>
            <a:r>
              <a:rPr lang="fr-FR" dirty="0" err="1" smtClean="0"/>
              <a:t>toString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1214422"/>
            <a:ext cx="8643998" cy="194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La méthode </a:t>
            </a:r>
            <a:r>
              <a:rPr lang="fr-FR" dirty="0" err="1" smtClean="0">
                <a:solidFill>
                  <a:srgbClr val="000000"/>
                </a:solidFill>
              </a:rPr>
              <a:t>toString</a:t>
            </a:r>
            <a:r>
              <a:rPr lang="fr-FR" dirty="0" smtClean="0">
                <a:solidFill>
                  <a:srgbClr val="000000"/>
                </a:solidFill>
              </a:rPr>
              <a:t> est définie dans la classe Object</a:t>
            </a:r>
          </a:p>
          <a:p>
            <a:pPr lvl="0" eaLnBrk="1" hangingPunct="1">
              <a:lnSpc>
                <a:spcPts val="216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fr-FR" dirty="0" smtClean="0">
                <a:solidFill>
                  <a:srgbClr val="000000"/>
                </a:solidFill>
              </a:rPr>
              <a:t>La méthode </a:t>
            </a:r>
            <a:r>
              <a:rPr lang="fr-FR" dirty="0" err="1" smtClean="0">
                <a:solidFill>
                  <a:srgbClr val="000000"/>
                </a:solidFill>
              </a:rPr>
              <a:t>toString</a:t>
            </a:r>
            <a:r>
              <a:rPr lang="fr-FR" dirty="0" smtClean="0">
                <a:solidFill>
                  <a:srgbClr val="000000"/>
                </a:solidFill>
              </a:rPr>
              <a:t> définie dans la classe </a:t>
            </a:r>
            <a:r>
              <a:rPr lang="fr-FR" dirty="0" err="1" smtClean="0">
                <a:solidFill>
                  <a:srgbClr val="000000"/>
                </a:solidFill>
              </a:rPr>
              <a:t>Objectrenvoie</a:t>
            </a:r>
            <a:r>
              <a:rPr lang="fr-FR" dirty="0" smtClean="0">
                <a:solidFill>
                  <a:srgbClr val="000000"/>
                </a:solidFill>
              </a:rPr>
              <a:t> le nom de la classe de l'objet concerné suivi de l'adresse de cet objet.</a:t>
            </a:r>
          </a:p>
          <a:p>
            <a:pPr lvl="0" eaLnBrk="1" hangingPunct="1">
              <a:lnSpc>
                <a:spcPts val="216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fr-FR" dirty="0" smtClean="0">
                <a:solidFill>
                  <a:srgbClr val="000000"/>
                </a:solidFill>
              </a:rPr>
              <a:t>Quand on redéfinit la méthode to String, on fait en sorte qu'elle renvoie une chaîne de caractères servant à décrire l'objet concerné.  </a:t>
            </a:r>
          </a:p>
        </p:txBody>
      </p:sp>
      <p:sp>
        <p:nvSpPr>
          <p:cNvPr id="5" name="ZoneTexte 5"/>
          <p:cNvSpPr txBox="1">
            <a:spLocks noChangeArrowheads="1"/>
          </p:cNvSpPr>
          <p:nvPr/>
        </p:nvSpPr>
        <p:spPr bwMode="auto">
          <a:xfrm>
            <a:off x="1214414" y="3226237"/>
            <a:ext cx="6786610" cy="3631763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class </a:t>
            </a:r>
            <a:r>
              <a:rPr lang="fr-FR" sz="1400" b="1" dirty="0">
                <a:solidFill>
                  <a:srgbClr val="000000"/>
                </a:solidFill>
              </a:rPr>
              <a:t>Chemise</a:t>
            </a:r>
            <a:r>
              <a:rPr lang="fr-FR" sz="14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	</a:t>
            </a:r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id;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 	char couleur;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    	</a:t>
            </a:r>
            <a:r>
              <a:rPr lang="fr-FR" sz="1400" dirty="0" err="1">
                <a:solidFill>
                  <a:srgbClr val="000000"/>
                </a:solidFill>
              </a:rPr>
              <a:t>float</a:t>
            </a:r>
            <a:r>
              <a:rPr lang="fr-FR" sz="1400" dirty="0">
                <a:solidFill>
                  <a:srgbClr val="000000"/>
                </a:solidFill>
              </a:rPr>
              <a:t> prix;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   	String description;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    	</a:t>
            </a:r>
            <a:r>
              <a:rPr lang="fr-FR" sz="1400" dirty="0" err="1">
                <a:solidFill>
                  <a:srgbClr val="000000"/>
                </a:solidFill>
              </a:rPr>
              <a:t>int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quantite</a:t>
            </a:r>
            <a:r>
              <a:rPr lang="fr-FR" sz="1400" dirty="0">
                <a:solidFill>
                  <a:srgbClr val="000000"/>
                </a:solidFill>
              </a:rPr>
              <a:t>;</a:t>
            </a:r>
          </a:p>
          <a:p>
            <a:pPr eaLnBrk="1" hangingPunct="1"/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public String </a:t>
            </a:r>
            <a:r>
              <a:rPr lang="fr-FR" sz="16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toString</a:t>
            </a:r>
            <a:r>
              <a:rPr lang="fr-FR" sz="16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() </a:t>
            </a:r>
            <a:r>
              <a:rPr lang="fr-FR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{</a:t>
            </a:r>
          </a:p>
          <a:p>
            <a:pPr eaLnBrk="1" hangingPunct="1"/>
            <a:r>
              <a:rPr lang="fr-FR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return id+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“ " </a:t>
            </a:r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+</a:t>
            </a:r>
          </a:p>
          <a:p>
            <a:pPr eaLnBrk="1" hangingPunct="1"/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	          couleur +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“ " </a:t>
            </a:r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+ </a:t>
            </a:r>
          </a:p>
          <a:p>
            <a:pPr eaLnBrk="1" hangingPunct="1"/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	          prix +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“ " </a:t>
            </a:r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+ </a:t>
            </a:r>
          </a:p>
          <a:p>
            <a:pPr eaLnBrk="1" hangingPunct="1"/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	         description +</a:t>
            </a:r>
            <a:r>
              <a:rPr lang="en-US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“ " </a:t>
            </a:r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+ </a:t>
            </a:r>
          </a:p>
          <a:p>
            <a:pPr eaLnBrk="1" hangingPunct="1"/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		         </a:t>
            </a:r>
            <a:r>
              <a:rPr lang="fr-FR" sz="16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quantite</a:t>
            </a:r>
            <a:r>
              <a:rPr lang="fr-FR" sz="16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;</a:t>
            </a:r>
            <a:endParaRPr lang="fr-FR" sz="1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fr-FR" sz="1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}</a:t>
            </a:r>
            <a:endParaRPr lang="fr-FR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fr-FR" sz="1400" dirty="0" smtClean="0">
                <a:solidFill>
                  <a:srgbClr val="000000"/>
                </a:solidFill>
              </a:rPr>
              <a:t>}</a:t>
            </a:r>
            <a:endParaRPr lang="fr-F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5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323528" y="332656"/>
            <a:ext cx="4824536" cy="114300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lang="en-US" sz="3600" b="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Les </a:t>
            </a:r>
            <a:r>
              <a:rPr lang="fr-FR" dirty="0" smtClean="0"/>
              <a:t>associations  1/3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42910" y="1643050"/>
            <a:ext cx="4304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>
                <a:solidFill>
                  <a:schemeClr val="bg1"/>
                </a:solidFill>
              </a:rPr>
              <a:t> Association one-to-one </a:t>
            </a:r>
            <a:r>
              <a:rPr lang="fr-FR" dirty="0" err="1" smtClean="0">
                <a:solidFill>
                  <a:schemeClr val="bg1"/>
                </a:solidFill>
              </a:rPr>
              <a:t>unirectionnelle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01107"/>
              </p:ext>
            </p:extLst>
          </p:nvPr>
        </p:nvGraphicFramePr>
        <p:xfrm>
          <a:off x="857224" y="3009076"/>
          <a:ext cx="1071570" cy="91427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Employe</a:t>
                      </a:r>
                      <a:endParaRPr lang="fr-FR" sz="14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29406"/>
              </p:ext>
            </p:extLst>
          </p:nvPr>
        </p:nvGraphicFramePr>
        <p:xfrm>
          <a:off x="857224" y="4314927"/>
          <a:ext cx="1071570" cy="91427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Compte</a:t>
                      </a:r>
                      <a:endParaRPr lang="fr-FR" sz="14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cxnSp>
        <p:nvCxnSpPr>
          <p:cNvPr id="6" name="Connecteur droit 5"/>
          <p:cNvCxnSpPr>
            <a:endCxn id="5" idx="0"/>
          </p:cNvCxnSpPr>
          <p:nvPr/>
        </p:nvCxnSpPr>
        <p:spPr>
          <a:xfrm>
            <a:off x="1358084" y="3795688"/>
            <a:ext cx="34925" cy="519239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285852" y="372345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1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28466" y="393777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1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2357422" y="3580580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Mapping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5"/>
          <p:cNvSpPr txBox="1">
            <a:spLocks noChangeArrowheads="1"/>
          </p:cNvSpPr>
          <p:nvPr/>
        </p:nvSpPr>
        <p:spPr bwMode="auto">
          <a:xfrm>
            <a:off x="4214810" y="2143016"/>
            <a:ext cx="4286280" cy="2369880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class </a:t>
            </a:r>
            <a:r>
              <a:rPr lang="fr-FR" sz="1600" b="1" dirty="0" err="1" smtClean="0">
                <a:solidFill>
                  <a:schemeClr val="bg1"/>
                </a:solidFill>
              </a:rPr>
              <a:t>Employe</a:t>
            </a:r>
            <a:r>
              <a:rPr lang="fr-FR" sz="1600" dirty="0" smtClean="0">
                <a:solidFill>
                  <a:schemeClr val="bg1"/>
                </a:solidFill>
              </a:rPr>
              <a:t>{</a:t>
            </a:r>
            <a:endParaRPr lang="fr-FR" sz="1600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	</a:t>
            </a:r>
            <a:r>
              <a:rPr lang="fr-FR" sz="1400" b="1" dirty="0" smtClean="0">
                <a:solidFill>
                  <a:schemeClr val="bg1"/>
                </a:solidFill>
              </a:rPr>
              <a:t>public Compte </a:t>
            </a:r>
            <a:r>
              <a:rPr lang="fr-FR" sz="1400" b="1" dirty="0" err="1" smtClean="0">
                <a:solidFill>
                  <a:schemeClr val="bg1"/>
                </a:solidFill>
              </a:rPr>
              <a:t>compte</a:t>
            </a:r>
            <a:r>
              <a:rPr lang="fr-FR" sz="1400" dirty="0" smtClean="0">
                <a:solidFill>
                  <a:schemeClr val="bg1"/>
                </a:solidFill>
              </a:rPr>
              <a:t>;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</a:t>
            </a:r>
            <a:r>
              <a:rPr lang="fr-FR" sz="1400" b="1" dirty="0" smtClean="0">
                <a:solidFill>
                  <a:schemeClr val="bg1"/>
                </a:solidFill>
              </a:rPr>
              <a:t>public </a:t>
            </a:r>
            <a:r>
              <a:rPr lang="fr-FR" sz="1400" b="1" dirty="0" err="1" smtClean="0">
                <a:solidFill>
                  <a:schemeClr val="bg1"/>
                </a:solidFill>
              </a:rPr>
              <a:t>void</a:t>
            </a:r>
            <a:r>
              <a:rPr lang="fr-FR" sz="1400" b="1" dirty="0" smtClean="0">
                <a:solidFill>
                  <a:schemeClr val="bg1"/>
                </a:solidFill>
              </a:rPr>
              <a:t> </a:t>
            </a:r>
            <a:r>
              <a:rPr lang="fr-FR" sz="1400" b="1" dirty="0" err="1" smtClean="0">
                <a:solidFill>
                  <a:schemeClr val="bg1"/>
                </a:solidFill>
              </a:rPr>
              <a:t>setCompte</a:t>
            </a:r>
            <a:r>
              <a:rPr lang="fr-FR" sz="1400" b="1" dirty="0" smtClean="0">
                <a:solidFill>
                  <a:schemeClr val="bg1"/>
                </a:solidFill>
              </a:rPr>
              <a:t>(Compte </a:t>
            </a:r>
            <a:r>
              <a:rPr lang="fr-FR" sz="1400" b="1" dirty="0" err="1" smtClean="0">
                <a:solidFill>
                  <a:schemeClr val="bg1"/>
                </a:solidFill>
              </a:rPr>
              <a:t>compte</a:t>
            </a:r>
            <a:r>
              <a:rPr lang="fr-FR" sz="1400" b="1" dirty="0" smtClean="0">
                <a:solidFill>
                  <a:schemeClr val="bg1"/>
                </a:solidFill>
              </a:rPr>
              <a:t>) </a:t>
            </a:r>
            <a:r>
              <a:rPr lang="fr-FR" sz="1400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	</a:t>
            </a:r>
            <a:r>
              <a:rPr lang="fr-FR" sz="1400" dirty="0" err="1" smtClean="0">
                <a:solidFill>
                  <a:schemeClr val="bg1"/>
                </a:solidFill>
              </a:rPr>
              <a:t>this.compte</a:t>
            </a:r>
            <a:r>
              <a:rPr lang="fr-FR" sz="1400" dirty="0" smtClean="0">
                <a:solidFill>
                  <a:schemeClr val="bg1"/>
                </a:solidFill>
              </a:rPr>
              <a:t>=compte;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	</a:t>
            </a:r>
            <a:r>
              <a:rPr lang="fr-FR" sz="14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/>
            <a:r>
              <a:rPr lang="fr-FR" sz="1400" b="1" dirty="0" smtClean="0">
                <a:solidFill>
                  <a:schemeClr val="bg1"/>
                </a:solidFill>
              </a:rPr>
              <a:t>	public Compte </a:t>
            </a:r>
            <a:r>
              <a:rPr lang="fr-FR" sz="1400" b="1" dirty="0" err="1" smtClean="0">
                <a:solidFill>
                  <a:schemeClr val="bg1"/>
                </a:solidFill>
              </a:rPr>
              <a:t>getCompte</a:t>
            </a:r>
            <a:r>
              <a:rPr lang="fr-FR" sz="1400" b="1" dirty="0" smtClean="0">
                <a:solidFill>
                  <a:schemeClr val="bg1"/>
                </a:solidFill>
              </a:rPr>
              <a:t>() </a:t>
            </a:r>
            <a:r>
              <a:rPr lang="fr-FR" sz="1400" dirty="0" smtClean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fr-FR" sz="1400" dirty="0" smtClean="0">
                <a:solidFill>
                  <a:schemeClr val="bg1"/>
                </a:solidFill>
              </a:rPr>
              <a:t>		return compte;</a:t>
            </a:r>
          </a:p>
          <a:p>
            <a:pPr eaLnBrk="1" hangingPunct="1"/>
            <a:r>
              <a:rPr lang="fr-FR" sz="1400" dirty="0" smtClean="0">
                <a:solidFill>
                  <a:schemeClr val="bg1"/>
                </a:solidFill>
              </a:rPr>
              <a:t>	</a:t>
            </a:r>
            <a:r>
              <a:rPr lang="fr-FR" sz="1200" dirty="0" smtClean="0">
                <a:solidFill>
                  <a:schemeClr val="bg1"/>
                </a:solidFill>
              </a:rPr>
              <a:t>}</a:t>
            </a:r>
          </a:p>
          <a:p>
            <a:pPr eaLnBrk="1" hangingPunct="1"/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 smtClean="0">
                <a:solidFill>
                  <a:schemeClr val="bg1"/>
                </a:solidFill>
              </a:rPr>
              <a:t>}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1" name="ZoneTexte 5"/>
          <p:cNvSpPr txBox="1">
            <a:spLocks noChangeArrowheads="1"/>
          </p:cNvSpPr>
          <p:nvPr/>
        </p:nvSpPr>
        <p:spPr bwMode="auto">
          <a:xfrm>
            <a:off x="4214810" y="5128156"/>
            <a:ext cx="4357718" cy="769441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400" dirty="0">
                <a:solidFill>
                  <a:schemeClr val="bg1"/>
                </a:solidFill>
              </a:rPr>
              <a:t>class </a:t>
            </a:r>
            <a:r>
              <a:rPr lang="fr-FR" sz="1400" b="1" dirty="0" smtClean="0">
                <a:solidFill>
                  <a:schemeClr val="bg1"/>
                </a:solidFill>
              </a:rPr>
              <a:t>Compte</a:t>
            </a:r>
            <a:r>
              <a:rPr lang="fr-FR" sz="1400" dirty="0" smtClean="0">
                <a:solidFill>
                  <a:schemeClr val="bg1"/>
                </a:solidFill>
              </a:rPr>
              <a:t>{</a:t>
            </a:r>
            <a:endParaRPr lang="fr-FR" sz="14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600" dirty="0">
                <a:solidFill>
                  <a:schemeClr val="bg1"/>
                </a:solidFill>
              </a:rPr>
              <a:t>	</a:t>
            </a:r>
            <a:endParaRPr lang="fr-FR" sz="1200" dirty="0">
              <a:solidFill>
                <a:schemeClr val="bg1"/>
              </a:solidFill>
            </a:endParaRPr>
          </a:p>
          <a:p>
            <a:pPr eaLnBrk="1" hangingPunct="1"/>
            <a:r>
              <a:rPr lang="fr-FR" sz="1400" dirty="0" smtClean="0">
                <a:solidFill>
                  <a:schemeClr val="bg1"/>
                </a:solidFill>
              </a:rPr>
              <a:t>}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42910" y="1214422"/>
            <a:ext cx="288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/>
              <a:t> Association one-to-</a:t>
            </a:r>
            <a:r>
              <a:rPr lang="fr-FR" dirty="0" err="1" smtClean="0"/>
              <a:t>many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87607"/>
              </p:ext>
            </p:extLst>
          </p:nvPr>
        </p:nvGraphicFramePr>
        <p:xfrm>
          <a:off x="857224" y="2580448"/>
          <a:ext cx="1071570" cy="91427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Employe</a:t>
                      </a:r>
                      <a:endParaRPr lang="fr-FR" sz="14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50597"/>
              </p:ext>
            </p:extLst>
          </p:nvPr>
        </p:nvGraphicFramePr>
        <p:xfrm>
          <a:off x="857224" y="3876022"/>
          <a:ext cx="1071570" cy="91427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Societe</a:t>
                      </a:r>
                      <a:endParaRPr lang="fr-FR" sz="14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cxnSp>
        <p:nvCxnSpPr>
          <p:cNvPr id="8" name="Connecteur droit 7"/>
          <p:cNvCxnSpPr/>
          <p:nvPr/>
        </p:nvCxnSpPr>
        <p:spPr>
          <a:xfrm rot="5400000">
            <a:off x="1178695" y="3544861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285852" y="3294828"/>
            <a:ext cx="237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*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85852" y="3509142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FF0000"/>
                </a:solidFill>
              </a:rPr>
              <a:t>1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2357422" y="3151952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Mapping</a:t>
            </a:r>
            <a:endParaRPr lang="fr-FR" dirty="0"/>
          </a:p>
        </p:txBody>
      </p:sp>
      <p:sp>
        <p:nvSpPr>
          <p:cNvPr id="13" name="ZoneTexte 5"/>
          <p:cNvSpPr txBox="1">
            <a:spLocks noChangeArrowheads="1"/>
          </p:cNvSpPr>
          <p:nvPr/>
        </p:nvSpPr>
        <p:spPr bwMode="auto">
          <a:xfrm>
            <a:off x="4214810" y="1628800"/>
            <a:ext cx="4286280" cy="267765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>
                <a:solidFill>
                  <a:srgbClr val="000000"/>
                </a:solidFill>
              </a:rPr>
              <a:t>class </a:t>
            </a:r>
            <a:r>
              <a:rPr lang="fr-FR" b="1" dirty="0" err="1" smtClean="0">
                <a:solidFill>
                  <a:srgbClr val="000000"/>
                </a:solidFill>
              </a:rPr>
              <a:t>Employe</a:t>
            </a:r>
            <a:r>
              <a:rPr lang="fr-FR" dirty="0" smtClean="0">
                <a:solidFill>
                  <a:srgbClr val="000000"/>
                </a:solidFill>
              </a:rPr>
              <a:t>{</a:t>
            </a:r>
            <a:endParaRPr lang="fr-FR" dirty="0">
              <a:solidFill>
                <a:srgbClr val="000000"/>
              </a:solidFill>
            </a:endParaRPr>
          </a:p>
          <a:p>
            <a:pPr eaLnBrk="1" hangingPunct="1"/>
            <a:r>
              <a:rPr lang="fr-FR" sz="2000" dirty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rgbClr val="000000"/>
                </a:solidFill>
              </a:rPr>
              <a:t>public </a:t>
            </a:r>
            <a:r>
              <a:rPr lang="fr-FR" sz="1600" b="1" dirty="0" err="1" smtClean="0">
                <a:solidFill>
                  <a:srgbClr val="000000"/>
                </a:solidFill>
              </a:rPr>
              <a:t>Societe</a:t>
            </a:r>
            <a:r>
              <a:rPr lang="fr-FR" sz="1600" b="1" dirty="0" smtClean="0">
                <a:solidFill>
                  <a:srgbClr val="000000"/>
                </a:solidFill>
              </a:rPr>
              <a:t> </a:t>
            </a:r>
            <a:r>
              <a:rPr lang="fr-FR" sz="1600" b="1" dirty="0" err="1" smtClean="0">
                <a:solidFill>
                  <a:srgbClr val="000000"/>
                </a:solidFill>
              </a:rPr>
              <a:t>societe</a:t>
            </a:r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	</a:t>
            </a:r>
            <a:r>
              <a:rPr lang="fr-FR" sz="1600" b="1" dirty="0" smtClean="0">
                <a:solidFill>
                  <a:srgbClr val="000000"/>
                </a:solidFill>
              </a:rPr>
              <a:t>public </a:t>
            </a:r>
            <a:r>
              <a:rPr lang="fr-FR" sz="1600" b="1" dirty="0" err="1" smtClean="0">
                <a:solidFill>
                  <a:srgbClr val="000000"/>
                </a:solidFill>
              </a:rPr>
              <a:t>void</a:t>
            </a:r>
            <a:r>
              <a:rPr lang="fr-FR" sz="1600" b="1" dirty="0" smtClean="0">
                <a:solidFill>
                  <a:srgbClr val="000000"/>
                </a:solidFill>
              </a:rPr>
              <a:t> </a:t>
            </a:r>
            <a:r>
              <a:rPr lang="fr-FR" sz="1600" b="1" dirty="0" err="1" smtClean="0">
                <a:solidFill>
                  <a:srgbClr val="000000"/>
                </a:solidFill>
              </a:rPr>
              <a:t>setSociete</a:t>
            </a:r>
            <a:r>
              <a:rPr lang="fr-FR" sz="1600" b="1" dirty="0" smtClean="0">
                <a:solidFill>
                  <a:srgbClr val="000000"/>
                </a:solidFill>
              </a:rPr>
              <a:t>(</a:t>
            </a:r>
            <a:r>
              <a:rPr lang="fr-FR" sz="1600" b="1" dirty="0" err="1" smtClean="0">
                <a:solidFill>
                  <a:srgbClr val="000000"/>
                </a:solidFill>
              </a:rPr>
              <a:t>Societe</a:t>
            </a:r>
            <a:r>
              <a:rPr lang="fr-FR" sz="1600" b="1" dirty="0" smtClean="0">
                <a:solidFill>
                  <a:srgbClr val="000000"/>
                </a:solidFill>
              </a:rPr>
              <a:t> </a:t>
            </a:r>
            <a:r>
              <a:rPr lang="fr-FR" sz="1600" b="1" dirty="0" err="1" smtClean="0">
                <a:solidFill>
                  <a:srgbClr val="000000"/>
                </a:solidFill>
              </a:rPr>
              <a:t>societe</a:t>
            </a:r>
            <a:r>
              <a:rPr lang="fr-FR" sz="1600" b="1" dirty="0" smtClean="0">
                <a:solidFill>
                  <a:srgbClr val="000000"/>
                </a:solidFill>
              </a:rPr>
              <a:t>) </a:t>
            </a:r>
            <a:r>
              <a:rPr lang="fr-FR" sz="16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		</a:t>
            </a:r>
            <a:r>
              <a:rPr lang="fr-FR" sz="1600" dirty="0" err="1" smtClean="0">
                <a:solidFill>
                  <a:srgbClr val="000000"/>
                </a:solidFill>
              </a:rPr>
              <a:t>this.societe</a:t>
            </a:r>
            <a:r>
              <a:rPr lang="fr-FR" sz="1600" dirty="0" smtClean="0">
                <a:solidFill>
                  <a:srgbClr val="000000"/>
                </a:solidFill>
              </a:rPr>
              <a:t>=</a:t>
            </a:r>
            <a:r>
              <a:rPr lang="fr-FR" sz="1600" dirty="0" err="1" smtClean="0">
                <a:solidFill>
                  <a:srgbClr val="000000"/>
                </a:solidFill>
              </a:rPr>
              <a:t>societe</a:t>
            </a:r>
            <a:r>
              <a:rPr lang="fr-FR" sz="1600" dirty="0" smtClean="0">
                <a:solidFill>
                  <a:srgbClr val="000000"/>
                </a:solidFill>
              </a:rPr>
              <a:t>;</a:t>
            </a:r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	</a:t>
            </a:r>
            <a:r>
              <a:rPr lang="fr-FR" sz="160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/>
            <a:r>
              <a:rPr lang="fr-FR" sz="1600" b="1" dirty="0" smtClean="0">
                <a:solidFill>
                  <a:srgbClr val="000000"/>
                </a:solidFill>
              </a:rPr>
              <a:t>	public Compte </a:t>
            </a:r>
            <a:r>
              <a:rPr lang="fr-FR" sz="1600" b="1" dirty="0" err="1" smtClean="0">
                <a:solidFill>
                  <a:srgbClr val="000000"/>
                </a:solidFill>
              </a:rPr>
              <a:t>getSociete</a:t>
            </a:r>
            <a:r>
              <a:rPr lang="fr-FR" sz="1600" b="1" dirty="0" smtClean="0">
                <a:solidFill>
                  <a:srgbClr val="000000"/>
                </a:solidFill>
              </a:rPr>
              <a:t>() </a:t>
            </a:r>
            <a:r>
              <a:rPr lang="fr-FR" sz="1600" dirty="0" smtClean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600" dirty="0" smtClean="0">
                <a:solidFill>
                  <a:srgbClr val="000000"/>
                </a:solidFill>
              </a:rPr>
              <a:t>		return </a:t>
            </a:r>
            <a:r>
              <a:rPr lang="fr-FR" sz="1600" dirty="0" err="1" smtClean="0">
                <a:solidFill>
                  <a:srgbClr val="000000"/>
                </a:solidFill>
              </a:rPr>
              <a:t>societe</a:t>
            </a:r>
            <a:r>
              <a:rPr lang="fr-FR" sz="1600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/>
            <a:r>
              <a:rPr lang="fr-FR" sz="1600" dirty="0" smtClean="0">
                <a:solidFill>
                  <a:srgbClr val="000000"/>
                </a:solidFill>
              </a:rPr>
              <a:t>	</a:t>
            </a:r>
            <a:r>
              <a:rPr lang="fr-FR" sz="140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/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dirty="0" smtClean="0">
                <a:solidFill>
                  <a:srgbClr val="000000"/>
                </a:solidFill>
              </a:rPr>
              <a:t>}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4" name="ZoneTexte 5"/>
          <p:cNvSpPr txBox="1">
            <a:spLocks noChangeArrowheads="1"/>
          </p:cNvSpPr>
          <p:nvPr/>
        </p:nvSpPr>
        <p:spPr bwMode="auto">
          <a:xfrm>
            <a:off x="4214810" y="4437112"/>
            <a:ext cx="4357718" cy="215443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 smtClean="0">
                <a:solidFill>
                  <a:srgbClr val="000000"/>
                </a:solidFill>
              </a:rPr>
              <a:t>class </a:t>
            </a:r>
            <a:r>
              <a:rPr lang="fr-FR" sz="1600" b="1" dirty="0" err="1" smtClean="0">
                <a:solidFill>
                  <a:srgbClr val="000000"/>
                </a:solidFill>
              </a:rPr>
              <a:t>Societe</a:t>
            </a:r>
            <a:r>
              <a:rPr lang="fr-FR" sz="1600" dirty="0" smtClean="0">
                <a:solidFill>
                  <a:srgbClr val="000000"/>
                </a:solidFill>
              </a:rPr>
              <a:t>{</a:t>
            </a:r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</a:rPr>
              <a:t>public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</a:t>
            </a:r>
            <a:r>
              <a:rPr lang="fr-FR" sz="1400" b="1" dirty="0" smtClean="0">
                <a:solidFill>
                  <a:srgbClr val="000000"/>
                </a:solidFill>
              </a:rPr>
              <a:t>[]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employes</a:t>
            </a:r>
            <a:r>
              <a:rPr lang="fr-FR" sz="1400" dirty="0" smtClean="0">
                <a:solidFill>
                  <a:srgbClr val="000000"/>
                </a:solidFill>
              </a:rPr>
              <a:t>;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</a:rPr>
              <a:t>public </a:t>
            </a:r>
            <a:r>
              <a:rPr lang="fr-FR" sz="1400" b="1" dirty="0" err="1" smtClean="0">
                <a:solidFill>
                  <a:srgbClr val="000000"/>
                </a:solidFill>
              </a:rPr>
              <a:t>void</a:t>
            </a:r>
            <a:r>
              <a:rPr lang="fr-FR" sz="1400" b="1" dirty="0" smtClean="0">
                <a:solidFill>
                  <a:srgbClr val="000000"/>
                </a:solidFill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</a:rPr>
              <a:t>setEmployes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</a:t>
            </a:r>
            <a:r>
              <a:rPr lang="fr-FR" sz="1400" b="1" dirty="0" smtClean="0">
                <a:solidFill>
                  <a:srgbClr val="000000"/>
                </a:solidFill>
              </a:rPr>
              <a:t>[]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employes</a:t>
            </a:r>
            <a:r>
              <a:rPr lang="fr-FR" sz="1400" b="1" dirty="0" smtClean="0">
                <a:solidFill>
                  <a:srgbClr val="000000"/>
                </a:solidFill>
              </a:rPr>
              <a:t>) </a:t>
            </a:r>
            <a:r>
              <a:rPr lang="fr-FR" sz="14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</a:rPr>
              <a:t>this.employe</a:t>
            </a:r>
            <a:r>
              <a:rPr lang="fr-FR" sz="1400" dirty="0" smtClean="0">
                <a:solidFill>
                  <a:srgbClr val="000000"/>
                </a:solidFill>
              </a:rPr>
              <a:t>=</a:t>
            </a:r>
            <a:r>
              <a:rPr lang="fr-FR" sz="1400" dirty="0" err="1" smtClean="0">
                <a:solidFill>
                  <a:srgbClr val="000000"/>
                </a:solidFill>
              </a:rPr>
              <a:t>employe</a:t>
            </a:r>
            <a:r>
              <a:rPr lang="fr-FR" sz="1400" dirty="0" smtClean="0">
                <a:solidFill>
                  <a:srgbClr val="000000"/>
                </a:solidFill>
              </a:rPr>
              <a:t>;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40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/>
            <a:r>
              <a:rPr lang="fr-FR" sz="1400" b="1" dirty="0" smtClean="0">
                <a:solidFill>
                  <a:srgbClr val="000000"/>
                </a:solidFill>
              </a:rPr>
              <a:t>	public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</a:t>
            </a:r>
            <a:r>
              <a:rPr lang="fr-FR" sz="1400" b="1" dirty="0" smtClean="0">
                <a:solidFill>
                  <a:srgbClr val="000000"/>
                </a:solidFill>
              </a:rPr>
              <a:t>[] </a:t>
            </a:r>
            <a:r>
              <a:rPr lang="fr-FR" sz="1400" b="1" dirty="0" err="1" smtClean="0">
                <a:solidFill>
                  <a:srgbClr val="000000"/>
                </a:solidFill>
              </a:rPr>
              <a:t>getEmployes</a:t>
            </a:r>
            <a:r>
              <a:rPr lang="fr-FR" sz="1400" b="1" dirty="0" smtClean="0">
                <a:solidFill>
                  <a:srgbClr val="000000"/>
                </a:solidFill>
              </a:rPr>
              <a:t>() </a:t>
            </a:r>
            <a:r>
              <a:rPr lang="fr-FR" sz="1400" dirty="0" smtClean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 smtClean="0">
                <a:solidFill>
                  <a:srgbClr val="000000"/>
                </a:solidFill>
              </a:rPr>
              <a:t>		return </a:t>
            </a:r>
            <a:r>
              <a:rPr lang="fr-FR" sz="1400" dirty="0" err="1" smtClean="0">
                <a:solidFill>
                  <a:srgbClr val="000000"/>
                </a:solidFill>
              </a:rPr>
              <a:t>empl;oyes</a:t>
            </a:r>
            <a:endParaRPr lang="fr-FR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 smtClean="0">
                <a:solidFill>
                  <a:srgbClr val="000000"/>
                </a:solidFill>
              </a:rPr>
              <a:t>	</a:t>
            </a:r>
            <a:r>
              <a:rPr lang="fr-FR" sz="1200" dirty="0" smtClean="0">
                <a:solidFill>
                  <a:srgbClr val="000000"/>
                </a:solidFill>
              </a:rPr>
              <a:t>}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 smtClean="0">
                <a:solidFill>
                  <a:srgbClr val="000000"/>
                </a:solidFill>
              </a:rPr>
              <a:t>}</a:t>
            </a:r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23528" y="332656"/>
            <a:ext cx="4824536" cy="114300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lang="en-US" sz="3600" b="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Les </a:t>
            </a:r>
            <a:r>
              <a:rPr lang="fr-FR" dirty="0" smtClean="0"/>
              <a:t>associations  1/3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03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11560" y="1628800"/>
            <a:ext cx="30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fr-FR" dirty="0" smtClean="0">
                <a:solidFill>
                  <a:srgbClr val="000000"/>
                </a:solidFill>
              </a:rPr>
              <a:t> Association </a:t>
            </a:r>
            <a:r>
              <a:rPr lang="fr-FR" dirty="0" err="1" smtClean="0">
                <a:solidFill>
                  <a:srgbClr val="000000"/>
                </a:solidFill>
              </a:rPr>
              <a:t>many</a:t>
            </a:r>
            <a:r>
              <a:rPr lang="fr-FR" dirty="0" smtClean="0">
                <a:solidFill>
                  <a:srgbClr val="000000"/>
                </a:solidFill>
              </a:rPr>
              <a:t>-to-</a:t>
            </a:r>
            <a:r>
              <a:rPr lang="fr-FR" dirty="0" err="1" smtClean="0">
                <a:solidFill>
                  <a:srgbClr val="000000"/>
                </a:solidFill>
              </a:rPr>
              <a:t>many</a:t>
            </a:r>
            <a:endParaRPr lang="fr-FR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38808"/>
              </p:ext>
            </p:extLst>
          </p:nvPr>
        </p:nvGraphicFramePr>
        <p:xfrm>
          <a:off x="857224" y="2580448"/>
          <a:ext cx="1071570" cy="77711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 smtClean="0"/>
                        <a:t>Employe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53453"/>
              </p:ext>
            </p:extLst>
          </p:nvPr>
        </p:nvGraphicFramePr>
        <p:xfrm>
          <a:off x="857224" y="3804014"/>
          <a:ext cx="1071570" cy="77711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1570"/>
              </a:tblGrid>
              <a:tr h="214314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/>
                        <a:t>projet</a:t>
                      </a:r>
                      <a:endParaRPr lang="fr-FR" sz="1100" dirty="0"/>
                    </a:p>
                  </a:txBody>
                  <a:tcPr marL="91439" marR="91439" marT="45699" marB="45699"/>
                </a:tc>
              </a:tr>
              <a:tr h="144825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  <a:tr h="250621">
                <a:tc>
                  <a:txBody>
                    <a:bodyPr/>
                    <a:lstStyle/>
                    <a:p>
                      <a:endParaRPr lang="fr-FR" sz="1100" baseline="0" dirty="0" smtClean="0"/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cxnSp>
        <p:nvCxnSpPr>
          <p:cNvPr id="6" name="Connecteur droit 5"/>
          <p:cNvCxnSpPr/>
          <p:nvPr/>
        </p:nvCxnSpPr>
        <p:spPr>
          <a:xfrm rot="5400000">
            <a:off x="1178695" y="3544861"/>
            <a:ext cx="35719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285852" y="3294828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000000"/>
                </a:solidFill>
              </a:rPr>
              <a:t>*</a:t>
            </a:r>
            <a:endParaRPr lang="fr-FR" sz="1050" dirty="0">
              <a:solidFill>
                <a:srgbClr val="00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5852" y="3509142"/>
            <a:ext cx="2487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000000"/>
                </a:solidFill>
              </a:rPr>
              <a:t>*</a:t>
            </a:r>
            <a:endParaRPr lang="fr-FR" sz="1050" dirty="0">
              <a:solidFill>
                <a:srgbClr val="000000"/>
              </a:solidFill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2357422" y="3151952"/>
            <a:ext cx="1500198" cy="64294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Mapping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0" name="ZoneTexte 5"/>
          <p:cNvSpPr txBox="1">
            <a:spLocks noChangeArrowheads="1"/>
          </p:cNvSpPr>
          <p:nvPr/>
        </p:nvSpPr>
        <p:spPr bwMode="auto">
          <a:xfrm>
            <a:off x="4211960" y="1628800"/>
            <a:ext cx="4286280" cy="2369880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>
                <a:solidFill>
                  <a:srgbClr val="000000"/>
                </a:solidFill>
              </a:rPr>
              <a:t>class </a:t>
            </a:r>
            <a:r>
              <a:rPr lang="fr-FR" sz="1600" b="1" dirty="0" err="1" smtClean="0">
                <a:solidFill>
                  <a:srgbClr val="000000"/>
                </a:solidFill>
              </a:rPr>
              <a:t>Employe</a:t>
            </a:r>
            <a:r>
              <a:rPr lang="fr-FR" sz="1600" dirty="0" smtClean="0">
                <a:solidFill>
                  <a:srgbClr val="000000"/>
                </a:solidFill>
              </a:rPr>
              <a:t>{</a:t>
            </a:r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</a:rPr>
              <a:t>public Projet[] projets;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</a:rPr>
              <a:t>public </a:t>
            </a:r>
            <a:r>
              <a:rPr lang="fr-FR" sz="1400" b="1" dirty="0" err="1" smtClean="0">
                <a:solidFill>
                  <a:srgbClr val="000000"/>
                </a:solidFill>
              </a:rPr>
              <a:t>void</a:t>
            </a:r>
            <a:r>
              <a:rPr lang="fr-FR" sz="1400" b="1" dirty="0" smtClean="0">
                <a:solidFill>
                  <a:srgbClr val="000000"/>
                </a:solidFill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</a:rPr>
              <a:t>setProjets</a:t>
            </a:r>
            <a:r>
              <a:rPr lang="fr-FR" sz="1400" b="1" dirty="0" smtClean="0">
                <a:solidFill>
                  <a:srgbClr val="000000"/>
                </a:solidFill>
              </a:rPr>
              <a:t>(Projet[] projets) </a:t>
            </a:r>
            <a:r>
              <a:rPr lang="fr-FR" sz="14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</a:rPr>
              <a:t>this.projets</a:t>
            </a:r>
            <a:r>
              <a:rPr lang="fr-FR" sz="1400" dirty="0" smtClean="0">
                <a:solidFill>
                  <a:srgbClr val="000000"/>
                </a:solidFill>
              </a:rPr>
              <a:t>=projets;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40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/>
            <a:r>
              <a:rPr lang="fr-FR" sz="1400" b="1" dirty="0" smtClean="0">
                <a:solidFill>
                  <a:srgbClr val="000000"/>
                </a:solidFill>
              </a:rPr>
              <a:t>	public Projet[] </a:t>
            </a:r>
            <a:r>
              <a:rPr lang="fr-FR" sz="1400" b="1" dirty="0" err="1" smtClean="0">
                <a:solidFill>
                  <a:srgbClr val="000000"/>
                </a:solidFill>
              </a:rPr>
              <a:t>getProjets</a:t>
            </a:r>
            <a:r>
              <a:rPr lang="fr-FR" sz="1400" b="1" dirty="0" smtClean="0">
                <a:solidFill>
                  <a:srgbClr val="000000"/>
                </a:solidFill>
              </a:rPr>
              <a:t>() </a:t>
            </a:r>
            <a:r>
              <a:rPr lang="fr-FR" sz="1400" dirty="0" smtClean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 smtClean="0">
                <a:solidFill>
                  <a:srgbClr val="000000"/>
                </a:solidFill>
              </a:rPr>
              <a:t>		return projets;</a:t>
            </a:r>
          </a:p>
          <a:p>
            <a:pPr eaLnBrk="1" hangingPunct="1"/>
            <a:r>
              <a:rPr lang="fr-FR" sz="1400" dirty="0" smtClean="0">
                <a:solidFill>
                  <a:srgbClr val="000000"/>
                </a:solidFill>
              </a:rPr>
              <a:t>	</a:t>
            </a:r>
            <a:r>
              <a:rPr lang="fr-FR" sz="120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/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 smtClean="0">
                <a:solidFill>
                  <a:srgbClr val="000000"/>
                </a:solidFill>
              </a:rPr>
              <a:t>}</a:t>
            </a:r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1" name="ZoneTexte 5"/>
          <p:cNvSpPr txBox="1">
            <a:spLocks noChangeArrowheads="1"/>
          </p:cNvSpPr>
          <p:nvPr/>
        </p:nvSpPr>
        <p:spPr bwMode="auto">
          <a:xfrm>
            <a:off x="4214810" y="4285972"/>
            <a:ext cx="4357718" cy="2154436"/>
          </a:xfrm>
          <a:prstGeom prst="rect">
            <a:avLst/>
          </a:prstGeom>
          <a:noFill/>
          <a:ln w="9525">
            <a:solidFill>
              <a:srgbClr val="025198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sz="1600" dirty="0" smtClean="0">
                <a:solidFill>
                  <a:srgbClr val="000000"/>
                </a:solidFill>
              </a:rPr>
              <a:t>class </a:t>
            </a:r>
            <a:r>
              <a:rPr lang="fr-FR" sz="1600" b="1" dirty="0" smtClean="0">
                <a:solidFill>
                  <a:srgbClr val="000000"/>
                </a:solidFill>
              </a:rPr>
              <a:t>Projets</a:t>
            </a:r>
            <a:r>
              <a:rPr lang="fr-FR" sz="1600" dirty="0" smtClean="0">
                <a:solidFill>
                  <a:srgbClr val="000000"/>
                </a:solidFill>
              </a:rPr>
              <a:t>{</a:t>
            </a:r>
            <a:endParaRPr lang="fr-FR" sz="1600" dirty="0">
              <a:solidFill>
                <a:srgbClr val="000000"/>
              </a:solidFill>
            </a:endParaRPr>
          </a:p>
          <a:p>
            <a:pPr eaLnBrk="1" hangingPunct="1"/>
            <a:r>
              <a:rPr lang="fr-FR" dirty="0">
                <a:solidFill>
                  <a:srgbClr val="000000"/>
                </a:solidFill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</a:rPr>
              <a:t>public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</a:t>
            </a:r>
            <a:r>
              <a:rPr lang="fr-FR" sz="1400" b="1" dirty="0" smtClean="0">
                <a:solidFill>
                  <a:srgbClr val="000000"/>
                </a:solidFill>
              </a:rPr>
              <a:t>[]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employes</a:t>
            </a:r>
            <a:r>
              <a:rPr lang="fr-FR" sz="1400" dirty="0" smtClean="0">
                <a:solidFill>
                  <a:srgbClr val="000000"/>
                </a:solidFill>
              </a:rPr>
              <a:t>;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400" b="1" dirty="0" smtClean="0">
                <a:solidFill>
                  <a:srgbClr val="000000"/>
                </a:solidFill>
              </a:rPr>
              <a:t>public </a:t>
            </a:r>
            <a:r>
              <a:rPr lang="fr-FR" sz="1400" b="1" dirty="0" err="1" smtClean="0">
                <a:solidFill>
                  <a:srgbClr val="000000"/>
                </a:solidFill>
              </a:rPr>
              <a:t>void</a:t>
            </a:r>
            <a:r>
              <a:rPr lang="fr-FR" sz="1400" b="1" dirty="0" smtClean="0">
                <a:solidFill>
                  <a:srgbClr val="000000"/>
                </a:solidFill>
              </a:rPr>
              <a:t> </a:t>
            </a:r>
            <a:r>
              <a:rPr lang="fr-FR" sz="1400" b="1" dirty="0" err="1" smtClean="0">
                <a:solidFill>
                  <a:srgbClr val="000000"/>
                </a:solidFill>
              </a:rPr>
              <a:t>setEmployes</a:t>
            </a:r>
            <a:r>
              <a:rPr lang="fr-FR" sz="1400" b="1" dirty="0" smtClean="0">
                <a:solidFill>
                  <a:srgbClr val="000000"/>
                </a:solidFill>
              </a:rPr>
              <a:t>(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</a:t>
            </a:r>
            <a:r>
              <a:rPr lang="fr-FR" sz="1400" b="1" dirty="0" smtClean="0">
                <a:solidFill>
                  <a:srgbClr val="000000"/>
                </a:solidFill>
              </a:rPr>
              <a:t>[]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employes</a:t>
            </a:r>
            <a:r>
              <a:rPr lang="fr-FR" sz="1400" b="1" dirty="0" smtClean="0">
                <a:solidFill>
                  <a:srgbClr val="000000"/>
                </a:solidFill>
              </a:rPr>
              <a:t>) </a:t>
            </a:r>
            <a:r>
              <a:rPr lang="fr-FR" sz="1400" dirty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	</a:t>
            </a:r>
            <a:r>
              <a:rPr lang="fr-FR" sz="1400" dirty="0" err="1" smtClean="0">
                <a:solidFill>
                  <a:srgbClr val="000000"/>
                </a:solidFill>
              </a:rPr>
              <a:t>this.employe</a:t>
            </a:r>
            <a:r>
              <a:rPr lang="fr-FR" sz="1400" dirty="0" smtClean="0">
                <a:solidFill>
                  <a:srgbClr val="000000"/>
                </a:solidFill>
              </a:rPr>
              <a:t>=</a:t>
            </a:r>
            <a:r>
              <a:rPr lang="fr-FR" sz="1400" dirty="0" err="1" smtClean="0">
                <a:solidFill>
                  <a:srgbClr val="000000"/>
                </a:solidFill>
              </a:rPr>
              <a:t>employe</a:t>
            </a:r>
            <a:r>
              <a:rPr lang="fr-FR" sz="1400" dirty="0" smtClean="0">
                <a:solidFill>
                  <a:srgbClr val="000000"/>
                </a:solidFill>
              </a:rPr>
              <a:t>;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>
                <a:solidFill>
                  <a:srgbClr val="000000"/>
                </a:solidFill>
              </a:rPr>
              <a:t>	</a:t>
            </a:r>
            <a:r>
              <a:rPr lang="fr-FR" sz="1400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/>
            <a:r>
              <a:rPr lang="fr-FR" sz="1400" b="1" dirty="0" smtClean="0">
                <a:solidFill>
                  <a:srgbClr val="000000"/>
                </a:solidFill>
              </a:rPr>
              <a:t>	public </a:t>
            </a:r>
            <a:r>
              <a:rPr lang="fr-FR" sz="1400" b="1" dirty="0" err="1" smtClean="0">
                <a:solidFill>
                  <a:srgbClr val="000000"/>
                </a:solidFill>
              </a:rPr>
              <a:t>Employe</a:t>
            </a:r>
            <a:r>
              <a:rPr lang="fr-FR" sz="1400" b="1" dirty="0" smtClean="0">
                <a:solidFill>
                  <a:srgbClr val="000000"/>
                </a:solidFill>
              </a:rPr>
              <a:t>[] </a:t>
            </a:r>
            <a:r>
              <a:rPr lang="fr-FR" sz="1400" b="1" dirty="0" err="1" smtClean="0">
                <a:solidFill>
                  <a:srgbClr val="000000"/>
                </a:solidFill>
              </a:rPr>
              <a:t>getEmployes</a:t>
            </a:r>
            <a:r>
              <a:rPr lang="fr-FR" sz="1400" b="1" dirty="0" smtClean="0">
                <a:solidFill>
                  <a:srgbClr val="000000"/>
                </a:solidFill>
              </a:rPr>
              <a:t>() </a:t>
            </a:r>
            <a:r>
              <a:rPr lang="fr-FR" sz="1400" dirty="0" smtClean="0">
                <a:solidFill>
                  <a:srgbClr val="000000"/>
                </a:solidFill>
              </a:rPr>
              <a:t>{</a:t>
            </a:r>
          </a:p>
          <a:p>
            <a:pPr eaLnBrk="1" hangingPunct="1"/>
            <a:r>
              <a:rPr lang="fr-FR" sz="1400" dirty="0" smtClean="0">
                <a:solidFill>
                  <a:srgbClr val="000000"/>
                </a:solidFill>
              </a:rPr>
              <a:t>		return </a:t>
            </a:r>
            <a:r>
              <a:rPr lang="fr-FR" sz="1400" dirty="0" err="1" smtClean="0">
                <a:solidFill>
                  <a:srgbClr val="000000"/>
                </a:solidFill>
              </a:rPr>
              <a:t>empl;oyes</a:t>
            </a:r>
            <a:endParaRPr lang="fr-FR" sz="14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fr-FR" sz="1400" dirty="0" smtClean="0">
                <a:solidFill>
                  <a:srgbClr val="000000"/>
                </a:solidFill>
              </a:rPr>
              <a:t>	</a:t>
            </a:r>
            <a:r>
              <a:rPr lang="fr-FR" sz="1200" dirty="0" smtClean="0">
                <a:solidFill>
                  <a:srgbClr val="000000"/>
                </a:solidFill>
              </a:rPr>
              <a:t>}</a:t>
            </a:r>
            <a:endParaRPr lang="fr-FR" sz="1400" dirty="0">
              <a:solidFill>
                <a:srgbClr val="000000"/>
              </a:solidFill>
            </a:endParaRPr>
          </a:p>
          <a:p>
            <a:pPr eaLnBrk="1" hangingPunct="1"/>
            <a:r>
              <a:rPr lang="fr-FR" sz="1600" dirty="0" smtClean="0">
                <a:solidFill>
                  <a:srgbClr val="000000"/>
                </a:solidFill>
              </a:rPr>
              <a:t>}</a:t>
            </a:r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323528" y="116632"/>
            <a:ext cx="4824536" cy="114300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lang="en-US" sz="3600" b="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Les </a:t>
            </a:r>
            <a:r>
              <a:rPr lang="fr-FR" dirty="0" smtClean="0"/>
              <a:t>associations  3/3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07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2714625"/>
            <a:ext cx="12192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9913" y="4150519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b="1" dirty="0" err="1">
                <a:solidFill>
                  <a:schemeClr val="bg1"/>
                </a:solidFill>
              </a:rPr>
              <a:t>Attributs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172" name="Titre 1"/>
          <p:cNvSpPr>
            <a:spLocks noGrp="1"/>
          </p:cNvSpPr>
          <p:nvPr>
            <p:ph type="title"/>
          </p:nvPr>
        </p:nvSpPr>
        <p:spPr>
          <a:xfrm>
            <a:off x="214313" y="404664"/>
            <a:ext cx="6105872" cy="950020"/>
          </a:xfrm>
        </p:spPr>
        <p:txBody>
          <a:bodyPr/>
          <a:lstStyle/>
          <a:p>
            <a:pPr eaLnBrk="1" hangingPunct="1"/>
            <a:r>
              <a:rPr lang="fr-FR" smtClean="0"/>
              <a:t>Identification de l’objet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0438" y="4202113"/>
            <a:ext cx="1213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 dirty="0" err="1">
                <a:solidFill>
                  <a:schemeClr val="bg1"/>
                </a:solidFill>
              </a:rPr>
              <a:t>Méthodes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1143000" y="4071938"/>
            <a:ext cx="28575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43125" y="2286000"/>
            <a:ext cx="9286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Objet</a:t>
            </a: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42900"/>
              </p:ext>
            </p:extLst>
          </p:nvPr>
        </p:nvGraphicFramePr>
        <p:xfrm>
          <a:off x="5214938" y="2384425"/>
          <a:ext cx="3643312" cy="247370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43312"/>
              </a:tblGrid>
              <a:tr h="37067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bg1"/>
                          </a:solidFill>
                        </a:rPr>
                        <a:t>Chemise</a:t>
                      </a:r>
                      <a:endParaRPr lang="fr-FR"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699" marB="45699"/>
                </a:tc>
              </a:tr>
              <a:tr h="1462725">
                <a:tc>
                  <a:txBody>
                    <a:bodyPr/>
                    <a:lstStyle/>
                    <a:p>
                      <a:r>
                        <a:rPr lang="fr-FR" sz="1800" baseline="0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  <a:p>
                      <a:r>
                        <a:rPr lang="fr-FR" sz="1800" baseline="0" dirty="0" smtClean="0">
                          <a:solidFill>
                            <a:schemeClr val="bg1"/>
                          </a:solidFill>
                        </a:rPr>
                        <a:t>Prix</a:t>
                      </a:r>
                    </a:p>
                    <a:p>
                      <a:r>
                        <a:rPr lang="fr-FR" sz="1800" baseline="0" dirty="0" smtClean="0">
                          <a:solidFill>
                            <a:schemeClr val="bg1"/>
                          </a:solidFill>
                        </a:rPr>
                        <a:t>Couleur</a:t>
                      </a:r>
                    </a:p>
                    <a:p>
                      <a:r>
                        <a:rPr lang="fr-FR" sz="1800" baseline="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  <a:p>
                      <a:r>
                        <a:rPr lang="fr-FR" sz="1800" baseline="0" dirty="0" smtClean="0">
                          <a:solidFill>
                            <a:schemeClr val="bg1"/>
                          </a:solidFill>
                        </a:rPr>
                        <a:t>Quantité dans le stock</a:t>
                      </a:r>
                    </a:p>
                  </a:txBody>
                  <a:tcPr marL="91439" marR="91439" marT="45699" marB="45699"/>
                </a:tc>
              </a:tr>
              <a:tr h="639929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bg1"/>
                          </a:solidFill>
                        </a:rPr>
                        <a:t>Ajouter</a:t>
                      </a:r>
                      <a:r>
                        <a:rPr lang="fr-FR" sz="1800" baseline="0" dirty="0" smtClean="0">
                          <a:solidFill>
                            <a:schemeClr val="bg1"/>
                          </a:solidFill>
                        </a:rPr>
                        <a:t> chemise dans le stock</a:t>
                      </a:r>
                    </a:p>
                    <a:p>
                      <a:r>
                        <a:rPr lang="fr-FR" sz="1800" baseline="0" dirty="0" smtClean="0">
                          <a:solidFill>
                            <a:schemeClr val="bg1"/>
                          </a:solidFill>
                        </a:rPr>
                        <a:t>Diminuer une chemise du stock</a:t>
                      </a:r>
                    </a:p>
                  </a:txBody>
                  <a:tcPr marL="91439" marR="91439" marT="45699" marB="45699"/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2955925"/>
            <a:ext cx="12668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ZoneTexte 14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-2-</a:t>
            </a:r>
          </a:p>
        </p:txBody>
      </p:sp>
    </p:spTree>
    <p:extLst>
      <p:ext uri="{BB962C8B-B14F-4D97-AF65-F5344CB8AC3E}">
        <p14:creationId xmlns:p14="http://schemas.microsoft.com/office/powerpoint/2010/main" val="3543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50" y="4643438"/>
            <a:ext cx="4748213" cy="164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780" y="1955800"/>
            <a:ext cx="17811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8" y="2328862"/>
            <a:ext cx="16859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6380" y="2042627"/>
            <a:ext cx="19431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7620" y="1428736"/>
            <a:ext cx="1600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00500" y="3924300"/>
            <a:ext cx="15240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necteur droit 14"/>
          <p:cNvCxnSpPr/>
          <p:nvPr/>
        </p:nvCxnSpPr>
        <p:spPr>
          <a:xfrm>
            <a:off x="1428750" y="3416300"/>
            <a:ext cx="6715125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>
            <a:spLocks noChangeArrowheads="1"/>
          </p:cNvSpPr>
          <p:nvPr/>
        </p:nvSpPr>
        <p:spPr bwMode="auto">
          <a:xfrm>
            <a:off x="5429250" y="1416050"/>
            <a:ext cx="23070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Plan de construction</a:t>
            </a:r>
          </a:p>
        </p:txBody>
      </p:sp>
      <p:sp>
        <p:nvSpPr>
          <p:cNvPr id="18" name="ZoneTexte 17"/>
          <p:cNvSpPr txBox="1">
            <a:spLocks noChangeArrowheads="1"/>
          </p:cNvSpPr>
          <p:nvPr/>
        </p:nvSpPr>
        <p:spPr bwMode="auto">
          <a:xfrm>
            <a:off x="5440363" y="4071938"/>
            <a:ext cx="2287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/>
              <a:t>Classe</a:t>
            </a:r>
            <a:r>
              <a:rPr lang="fr-FR"/>
              <a:t> « Chemise »</a:t>
            </a:r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571500" y="4643438"/>
            <a:ext cx="16097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1"/>
                </a:solidFill>
              </a:rPr>
              <a:t>Objet 1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Id: 101	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Prix: 20$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Couleur: Bleu</a:t>
            </a:r>
          </a:p>
          <a:p>
            <a:pPr eaLnBrk="1" hangingPunct="1"/>
            <a:r>
              <a:rPr lang="fr-FR" dirty="0" err="1">
                <a:solidFill>
                  <a:schemeClr val="bg1"/>
                </a:solidFill>
              </a:rPr>
              <a:t>Quantite</a:t>
            </a:r>
            <a:r>
              <a:rPr lang="fr-FR" dirty="0">
                <a:solidFill>
                  <a:schemeClr val="bg1"/>
                </a:solidFill>
              </a:rPr>
              <a:t>: 200</a:t>
            </a:r>
          </a:p>
        </p:txBody>
      </p:sp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6715125" y="4594225"/>
            <a:ext cx="18002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 dirty="0">
                <a:solidFill>
                  <a:schemeClr val="bg1"/>
                </a:solidFill>
              </a:rPr>
              <a:t>Objet 2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Id: 201	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Prix: 30$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Couleur: Rouge</a:t>
            </a:r>
          </a:p>
          <a:p>
            <a:pPr eaLnBrk="1" hangingPunct="1"/>
            <a:r>
              <a:rPr lang="fr-FR" dirty="0" err="1">
                <a:solidFill>
                  <a:schemeClr val="bg1"/>
                </a:solidFill>
              </a:rPr>
              <a:t>Quantite</a:t>
            </a:r>
            <a:r>
              <a:rPr lang="fr-FR" dirty="0">
                <a:solidFill>
                  <a:schemeClr val="bg1"/>
                </a:solidFill>
              </a:rPr>
              <a:t>: 180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-3-</a:t>
            </a:r>
          </a:p>
        </p:txBody>
      </p:sp>
      <p:sp>
        <p:nvSpPr>
          <p:cNvPr id="8208" name="Rectangle 19"/>
          <p:cNvSpPr>
            <a:spLocks noChangeArrowheads="1"/>
          </p:cNvSpPr>
          <p:nvPr/>
        </p:nvSpPr>
        <p:spPr bwMode="auto">
          <a:xfrm>
            <a:off x="1285852" y="3474084"/>
            <a:ext cx="66705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Une classe n'est pas un objet</a:t>
            </a:r>
            <a:r>
              <a:rPr lang="fr-FR" dirty="0" smtClean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Une classe est un patron d'objet.</a:t>
            </a:r>
          </a:p>
        </p:txBody>
      </p:sp>
      <p:sp>
        <p:nvSpPr>
          <p:cNvPr id="19" name="Titre 1"/>
          <p:cNvSpPr>
            <a:spLocks noGrp="1"/>
          </p:cNvSpPr>
          <p:nvPr>
            <p:ph type="title"/>
          </p:nvPr>
        </p:nvSpPr>
        <p:spPr>
          <a:xfrm>
            <a:off x="214313" y="404664"/>
            <a:ext cx="6105872" cy="950020"/>
          </a:xfrm>
        </p:spPr>
        <p:txBody>
          <a:bodyPr/>
          <a:lstStyle/>
          <a:p>
            <a:pPr eaLnBrk="1" hangingPunct="1"/>
            <a:r>
              <a:rPr lang="fr-FR" smtClean="0"/>
              <a:t>Identification de l’objet</a:t>
            </a:r>
          </a:p>
        </p:txBody>
      </p:sp>
    </p:spTree>
    <p:extLst>
      <p:ext uri="{BB962C8B-B14F-4D97-AF65-F5344CB8AC3E}">
        <p14:creationId xmlns:p14="http://schemas.microsoft.com/office/powerpoint/2010/main" val="10483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539552" y="1772816"/>
            <a:ext cx="839298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On appelle classe la structure d'un objet, c'est-à-dire la déclaration de l'ensemble des entités qui composeront un objet. </a:t>
            </a:r>
          </a:p>
          <a:p>
            <a:pPr eaLnBrk="1" hangingPunct="1"/>
            <a:endParaRPr 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Un objet est donc « issu » d'une classe, c'est le produit qui sort d'un moule.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En réalité on dit qu'un objet est une </a:t>
            </a:r>
            <a:r>
              <a:rPr lang="fr-FR" b="1" dirty="0">
                <a:solidFill>
                  <a:schemeClr val="bg1"/>
                </a:solidFill>
              </a:rPr>
              <a:t>instanciation</a:t>
            </a:r>
            <a:r>
              <a:rPr lang="fr-FR" dirty="0">
                <a:solidFill>
                  <a:schemeClr val="bg1"/>
                </a:solidFill>
              </a:rPr>
              <a:t> d'une classe</a:t>
            </a:r>
          </a:p>
          <a:p>
            <a:pPr eaLnBrk="1" hangingPunct="1"/>
            <a:r>
              <a:rPr lang="fr-FR" b="1" dirty="0">
                <a:solidFill>
                  <a:schemeClr val="bg1"/>
                </a:solidFill>
              </a:rPr>
              <a:t>	</a:t>
            </a:r>
            <a:endParaRPr lang="fr-FR" b="1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                       objet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= </a:t>
            </a:r>
            <a:r>
              <a:rPr lang="fr-FR" b="1" dirty="0">
                <a:solidFill>
                  <a:schemeClr val="bg1"/>
                </a:solidFill>
              </a:rPr>
              <a:t>instance</a:t>
            </a:r>
            <a:endParaRPr 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pPr eaLnBrk="1" hangingPunct="1"/>
            <a:endParaRPr lang="fr-FR" dirty="0">
              <a:solidFill>
                <a:schemeClr val="bg1"/>
              </a:solidFill>
            </a:endParaRP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Une classe est composée de deux parties :</a:t>
            </a:r>
          </a:p>
          <a:p>
            <a:pPr eaLnBrk="1" hangingPunct="1"/>
            <a:r>
              <a:rPr lang="fr-FR" dirty="0">
                <a:solidFill>
                  <a:schemeClr val="bg1"/>
                </a:solidFill>
              </a:rPr>
              <a:t> 	</a:t>
            </a:r>
          </a:p>
          <a:p>
            <a:pPr lvl="1" eaLnBrk="1" hangingPunct="1">
              <a:buFont typeface="Arial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  Les </a:t>
            </a:r>
            <a:r>
              <a:rPr lang="fr-FR" dirty="0">
                <a:solidFill>
                  <a:schemeClr val="bg1"/>
                </a:solidFill>
              </a:rPr>
              <a:t>attributs (parfois appelés </a:t>
            </a:r>
            <a:r>
              <a:rPr lang="fr-FR" i="1" dirty="0">
                <a:solidFill>
                  <a:schemeClr val="bg1"/>
                </a:solidFill>
              </a:rPr>
              <a:t>données membres</a:t>
            </a:r>
            <a:r>
              <a:rPr lang="fr-FR" dirty="0">
                <a:solidFill>
                  <a:schemeClr val="bg1"/>
                </a:solidFill>
              </a:rPr>
              <a:t>) : il s'agit des données représentant l'état de l'objet</a:t>
            </a:r>
          </a:p>
          <a:p>
            <a:pPr lvl="1" eaLnBrk="1" hangingPunct="1">
              <a:buFont typeface="Arial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fr-FR" dirty="0" smtClean="0">
                <a:solidFill>
                  <a:schemeClr val="bg1"/>
                </a:solidFill>
              </a:rPr>
              <a:t>  Les </a:t>
            </a:r>
            <a:r>
              <a:rPr lang="fr-FR" dirty="0">
                <a:solidFill>
                  <a:schemeClr val="bg1"/>
                </a:solidFill>
              </a:rPr>
              <a:t>méthodes (parfois appelées </a:t>
            </a:r>
            <a:r>
              <a:rPr lang="fr-FR" i="1" dirty="0">
                <a:solidFill>
                  <a:schemeClr val="bg1"/>
                </a:solidFill>
              </a:rPr>
              <a:t>fonctions membres</a:t>
            </a:r>
            <a:r>
              <a:rPr lang="fr-FR" dirty="0">
                <a:solidFill>
                  <a:schemeClr val="bg1"/>
                </a:solidFill>
              </a:rPr>
              <a:t>): il s'agit des opérations applicables aux objets </a:t>
            </a:r>
          </a:p>
        </p:txBody>
      </p:sp>
      <p:sp>
        <p:nvSpPr>
          <p:cNvPr id="10243" name="Titre 1"/>
          <p:cNvSpPr>
            <a:spLocks noGrp="1"/>
          </p:cNvSpPr>
          <p:nvPr>
            <p:ph type="title"/>
          </p:nvPr>
        </p:nvSpPr>
        <p:spPr>
          <a:xfrm>
            <a:off x="769813" y="206772"/>
            <a:ext cx="3730749" cy="1124744"/>
          </a:xfrm>
        </p:spPr>
        <p:txBody>
          <a:bodyPr/>
          <a:lstStyle/>
          <a:p>
            <a:pPr eaLnBrk="1" hangingPunct="1"/>
            <a:r>
              <a:rPr lang="fr-FR" dirty="0" smtClean="0"/>
              <a:t>Classe et objet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14313" y="6572250"/>
            <a:ext cx="14097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Classe et Objet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643438" y="6572250"/>
            <a:ext cx="40322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-4-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1624013" y="3429000"/>
            <a:ext cx="504056" cy="2880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857224" y="1500174"/>
            <a:ext cx="7643866" cy="31393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ublic class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Chemise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eaLnBrk="1" hangingPunct="1"/>
            <a:endParaRPr lang="en-US" dirty="0">
              <a:solidFill>
                <a:schemeClr val="bg1"/>
              </a:solidFill>
            </a:endParaRPr>
          </a:p>
          <a:p>
            <a:pPr eaLnBrk="1" hangingPunct="1"/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eaLnBrk="1" hangingPunct="1"/>
            <a:endParaRPr lang="en-US" b="1" dirty="0">
              <a:solidFill>
                <a:schemeClr val="bg1"/>
              </a:solidFill>
            </a:endParaRPr>
          </a:p>
          <a:p>
            <a:pPr eaLnBrk="1" hangingPunct="1"/>
            <a:endParaRPr lang="en-US" b="1" dirty="0">
              <a:solidFill>
                <a:schemeClr val="bg1"/>
              </a:solidFill>
            </a:endParaRPr>
          </a:p>
          <a:p>
            <a:pPr eaLnBrk="1" hangingPunct="1"/>
            <a:endParaRPr lang="en-US" b="1" dirty="0">
              <a:solidFill>
                <a:schemeClr val="bg1"/>
              </a:solidFill>
            </a:endParaRPr>
          </a:p>
          <a:p>
            <a:pPr eaLnBrk="1" hangingPunct="1"/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105727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042968" y="5267938"/>
            <a:ext cx="784951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Tx/>
              <a:buChar char="•"/>
            </a:pPr>
            <a:r>
              <a:rPr lang="en-US" b="1" dirty="0"/>
              <a:t> Le </a:t>
            </a:r>
            <a:r>
              <a:rPr lang="en-US" b="1" dirty="0" err="1"/>
              <a:t>fichier</a:t>
            </a:r>
            <a:r>
              <a:rPr lang="en-US" b="1" dirty="0"/>
              <a:t> </a:t>
            </a:r>
            <a:r>
              <a:rPr lang="en-US" b="1" i="1" dirty="0"/>
              <a:t>.java </a:t>
            </a:r>
            <a:r>
              <a:rPr lang="en-US" b="1" dirty="0" err="1"/>
              <a:t>doit</a:t>
            </a:r>
            <a:r>
              <a:rPr lang="en-US" b="1" dirty="0"/>
              <a:t> </a:t>
            </a:r>
            <a:r>
              <a:rPr lang="en-US" b="1" dirty="0" err="1"/>
              <a:t>avoir</a:t>
            </a:r>
            <a:r>
              <a:rPr lang="en-US" b="1" dirty="0"/>
              <a:t> le </a:t>
            </a:r>
            <a:r>
              <a:rPr lang="en-US" b="1" dirty="0" err="1"/>
              <a:t>même</a:t>
            </a:r>
            <a:r>
              <a:rPr lang="en-US" b="1" dirty="0"/>
              <a:t> nom </a:t>
            </a:r>
            <a:r>
              <a:rPr lang="en-US" b="1" dirty="0" err="1"/>
              <a:t>que</a:t>
            </a:r>
            <a:r>
              <a:rPr lang="en-US" b="1" dirty="0"/>
              <a:t> la </a:t>
            </a:r>
            <a:r>
              <a:rPr lang="en-US" b="1" dirty="0" err="1"/>
              <a:t>classe</a:t>
            </a:r>
            <a:r>
              <a:rPr lang="en-US" b="1" dirty="0"/>
              <a:t> (Chemise.java)</a:t>
            </a:r>
          </a:p>
          <a:p>
            <a:pPr eaLnBrk="1" hangingPunct="1"/>
            <a:endParaRPr lang="en-US" b="1" dirty="0"/>
          </a:p>
          <a:p>
            <a:pPr eaLnBrk="1" hangingPunct="1">
              <a:buFontTx/>
              <a:buChar char="•"/>
            </a:pPr>
            <a:r>
              <a:rPr lang="en-US" b="1" dirty="0"/>
              <a:t> Le nom de la </a:t>
            </a:r>
            <a:r>
              <a:rPr lang="en-US" b="1" dirty="0" err="1"/>
              <a:t>classe</a:t>
            </a:r>
            <a:r>
              <a:rPr lang="en-US" b="1" dirty="0"/>
              <a:t> </a:t>
            </a:r>
            <a:r>
              <a:rPr lang="en-US" b="1" dirty="0" err="1"/>
              <a:t>doit</a:t>
            </a:r>
            <a:r>
              <a:rPr lang="en-US" b="1" dirty="0"/>
              <a:t> commencer par </a:t>
            </a:r>
            <a:r>
              <a:rPr lang="en-US" b="1" dirty="0" err="1"/>
              <a:t>une</a:t>
            </a:r>
            <a:r>
              <a:rPr lang="en-US" b="1" dirty="0"/>
              <a:t> </a:t>
            </a:r>
            <a:r>
              <a:rPr lang="en-US" b="1" dirty="0" smtClean="0"/>
              <a:t>majuscule</a:t>
            </a:r>
            <a:endParaRPr lang="en-US" b="1" dirty="0"/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2071669" y="2214554"/>
            <a:ext cx="31726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/*Déclaration des attributs*/</a:t>
            </a: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2071669" y="2773354"/>
            <a:ext cx="3281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/*Déclaration des méthodes*/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2000231" y="3286117"/>
            <a:ext cx="3741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solidFill>
                  <a:schemeClr val="bg1"/>
                </a:solidFill>
              </a:rPr>
              <a:t>//</a:t>
            </a:r>
            <a:r>
              <a:rPr lang="fr-FR">
                <a:solidFill>
                  <a:schemeClr val="bg1"/>
                </a:solidFill>
              </a:rPr>
              <a:t>commentaire sur une seule ligne</a:t>
            </a:r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1928794" y="3702042"/>
            <a:ext cx="2284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b="1">
                <a:solidFill>
                  <a:schemeClr val="bg1"/>
                </a:solidFill>
              </a:rPr>
              <a:t>/*</a:t>
            </a:r>
            <a:r>
              <a:rPr lang="fr-FR">
                <a:solidFill>
                  <a:schemeClr val="bg1"/>
                </a:solidFill>
              </a:rPr>
              <a:t>commentaires sur </a:t>
            </a:r>
          </a:p>
          <a:p>
            <a:pPr eaLnBrk="1" hangingPunct="1"/>
            <a:r>
              <a:rPr lang="fr-FR">
                <a:solidFill>
                  <a:schemeClr val="bg1"/>
                </a:solidFill>
              </a:rPr>
              <a:t>plusieurs lignes</a:t>
            </a:r>
            <a:r>
              <a:rPr lang="fr-FR" b="1">
                <a:solidFill>
                  <a:schemeClr val="bg1"/>
                </a:solidFill>
              </a:rPr>
              <a:t>*/</a:t>
            </a:r>
          </a:p>
        </p:txBody>
      </p:sp>
      <p:sp>
        <p:nvSpPr>
          <p:cNvPr id="13" name="Titre 9"/>
          <p:cNvSpPr txBox="1">
            <a:spLocks/>
          </p:cNvSpPr>
          <p:nvPr/>
        </p:nvSpPr>
        <p:spPr>
          <a:xfrm>
            <a:off x="925459" y="314922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kern="0" dirty="0"/>
              <a:t>Déclaration de la classe</a:t>
            </a:r>
          </a:p>
        </p:txBody>
      </p:sp>
    </p:spTree>
    <p:extLst>
      <p:ext uri="{BB962C8B-B14F-4D97-AF65-F5344CB8AC3E}">
        <p14:creationId xmlns:p14="http://schemas.microsoft.com/office/powerpoint/2010/main" val="2730028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0550" y="1371054"/>
            <a:ext cx="7858125" cy="12001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 err="1">
                <a:solidFill>
                  <a:schemeClr val="bg1"/>
                </a:solidFill>
              </a:rPr>
              <a:t>Syntaxe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type </a:t>
            </a:r>
            <a:r>
              <a:rPr lang="en-US" dirty="0" err="1">
                <a:solidFill>
                  <a:schemeClr val="bg1"/>
                </a:solidFill>
              </a:rPr>
              <a:t>nom_variable</a:t>
            </a:r>
            <a:r>
              <a:rPr lang="en-US" dirty="0">
                <a:solidFill>
                  <a:schemeClr val="bg1"/>
                </a:solidFill>
              </a:rPr>
              <a:t> [=value];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 id = 0;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343025" y="142875"/>
            <a:ext cx="8229600" cy="92868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endParaRPr lang="fr-FR" sz="44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2" name="ZoneTexte 5"/>
          <p:cNvSpPr txBox="1">
            <a:spLocks noChangeArrowheads="1"/>
          </p:cNvSpPr>
          <p:nvPr/>
        </p:nvSpPr>
        <p:spPr bwMode="auto">
          <a:xfrm>
            <a:off x="285750" y="3130550"/>
            <a:ext cx="40719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 dirty="0">
                <a:solidFill>
                  <a:schemeClr val="bg1"/>
                </a:solidFill>
              </a:rPr>
              <a:t>Quel nom choisir pour notre variable?</a:t>
            </a:r>
          </a:p>
        </p:txBody>
      </p:sp>
      <p:sp>
        <p:nvSpPr>
          <p:cNvPr id="12294" name="ZoneTexte 7"/>
          <p:cNvSpPr txBox="1">
            <a:spLocks noChangeArrowheads="1"/>
          </p:cNvSpPr>
          <p:nvPr/>
        </p:nvSpPr>
        <p:spPr bwMode="auto">
          <a:xfrm>
            <a:off x="1571625" y="3611563"/>
            <a:ext cx="45544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fr-FR">
                <a:solidFill>
                  <a:schemeClr val="bg1"/>
                </a:solidFill>
              </a:rPr>
              <a:t>Les noms des variables sont case-sensitive</a:t>
            </a:r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1571625" y="4111625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bg1"/>
                </a:solidFill>
              </a:rPr>
              <a:t>Les white space ne sont pas permis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2296" name="AutoShape 11" descr="3. java reserved word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fr-FR">
              <a:solidFill>
                <a:schemeClr val="bg1"/>
              </a:solidFill>
            </a:endParaRPr>
          </a:p>
        </p:txBody>
      </p:sp>
      <p:sp>
        <p:nvSpPr>
          <p:cNvPr id="12300" name="Rectangle 3"/>
          <p:cNvSpPr>
            <a:spLocks noChangeArrowheads="1"/>
          </p:cNvSpPr>
          <p:nvPr/>
        </p:nvSpPr>
        <p:spPr bwMode="auto">
          <a:xfrm>
            <a:off x="1385887" y="4638750"/>
            <a:ext cx="8143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Le </a:t>
            </a:r>
            <a:r>
              <a:rPr lang="en-US" dirty="0">
                <a:solidFill>
                  <a:schemeClr val="bg1"/>
                </a:solidFill>
              </a:rPr>
              <a:t>nom de la variable </a:t>
            </a:r>
            <a:r>
              <a:rPr lang="en-US" dirty="0" err="1">
                <a:solidFill>
                  <a:schemeClr val="bg1"/>
                </a:solidFill>
              </a:rPr>
              <a:t>doit</a:t>
            </a:r>
            <a:r>
              <a:rPr lang="en-US" dirty="0">
                <a:solidFill>
                  <a:schemeClr val="bg1"/>
                </a:solidFill>
              </a:rPr>
              <a:t> commencer par </a:t>
            </a:r>
            <a:r>
              <a:rPr lang="en-US" dirty="0" err="1">
                <a:solidFill>
                  <a:schemeClr val="bg1"/>
                </a:solidFill>
              </a:rPr>
              <a:t>une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lettre</a:t>
            </a:r>
            <a:r>
              <a:rPr lang="en-US" dirty="0">
                <a:solidFill>
                  <a:schemeClr val="bg1"/>
                </a:solidFill>
              </a:rPr>
              <a:t> miniscule.</a:t>
            </a:r>
          </a:p>
        </p:txBody>
      </p:sp>
      <p:sp>
        <p:nvSpPr>
          <p:cNvPr id="16" name="Titre 9"/>
          <p:cNvSpPr txBox="1">
            <a:spLocks/>
          </p:cNvSpPr>
          <p:nvPr/>
        </p:nvSpPr>
        <p:spPr>
          <a:xfrm>
            <a:off x="1000125" y="199117"/>
            <a:ext cx="7200800" cy="995784"/>
          </a:xfrm>
          <a:prstGeom prst="rect">
            <a:avLst/>
          </a:prstGeom>
          <a:solidFill>
            <a:srgbClr val="002060"/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0" kern="1200" cap="none" baseline="0" dirty="0">
                <a:solidFill>
                  <a:schemeClr val="tx1"/>
                </a:solidFill>
                <a:latin typeface="Segoe UI Light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r>
              <a:rPr lang="fr-FR" b="1" kern="0" dirty="0"/>
              <a:t>Déclaration des variables	</a:t>
            </a:r>
            <a:r>
              <a:rPr lang="fr-FR" sz="1800" b="1" kern="0" dirty="0"/>
              <a:t>1/7</a:t>
            </a:r>
            <a:endParaRPr lang="fr-FR" b="1" kern="0" dirty="0"/>
          </a:p>
        </p:txBody>
      </p:sp>
    </p:spTree>
    <p:extLst>
      <p:ext uri="{BB962C8B-B14F-4D97-AF65-F5344CB8AC3E}">
        <p14:creationId xmlns:p14="http://schemas.microsoft.com/office/powerpoint/2010/main" val="139970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Inspired">
  <a:themeElements>
    <a:clrScheme name="Aerodynamiczny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0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1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2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3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14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3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4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5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6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7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8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ppt/theme/themeOverride9.xml><?xml version="1.0" encoding="utf-8"?>
<a:themeOverride xmlns:a="http://schemas.openxmlformats.org/drawingml/2006/main">
  <a:clrScheme name="Aerodynamiczny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6C7AA"/>
    </a:hlink>
    <a:folHlink>
      <a:srgbClr val="59A8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Words>2003</Words>
  <Application>Microsoft Office PowerPoint</Application>
  <PresentationFormat>Affichage à l'écran (4:3)</PresentationFormat>
  <Paragraphs>837</Paragraphs>
  <Slides>49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9" baseType="lpstr">
      <vt:lpstr>Arial Unicode MS</vt:lpstr>
      <vt:lpstr>Arial</vt:lpstr>
      <vt:lpstr>Calibri</vt:lpstr>
      <vt:lpstr>Courier New</vt:lpstr>
      <vt:lpstr>Segoe UI Light</vt:lpstr>
      <vt:lpstr>Tahoma</vt:lpstr>
      <vt:lpstr>Times New Roman</vt:lpstr>
      <vt:lpstr>Trebuchet MS</vt:lpstr>
      <vt:lpstr>Wingdings</vt:lpstr>
      <vt:lpstr>MetroInspired</vt:lpstr>
      <vt:lpstr>Chapitre 2 : Classe et Objet </vt:lpstr>
      <vt:lpstr>Plan</vt:lpstr>
      <vt:lpstr>Objectifs </vt:lpstr>
      <vt:lpstr>Analyse d’un problème en utilisant l’approche OO</vt:lpstr>
      <vt:lpstr>Identification de l’objet</vt:lpstr>
      <vt:lpstr>Identification de l’objet</vt:lpstr>
      <vt:lpstr>Classe et objet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Catégories des variables    1/7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Création des objets</vt:lpstr>
      <vt:lpstr>Référence d’un objet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constructeurs  1/4 </vt:lpstr>
      <vt:lpstr>Les constructeurs  2/4 </vt:lpstr>
      <vt:lpstr>Les constructeurs  3/4 </vt:lpstr>
      <vt:lpstr>Les constructeurs  4/4 </vt:lpstr>
      <vt:lpstr>Destructeur </vt:lpstr>
      <vt:lpstr>Les associations</vt:lpstr>
      <vt:lpstr>Les attributs static   1/4</vt:lpstr>
      <vt:lpstr>Présentation PowerPoint</vt:lpstr>
      <vt:lpstr>Présentation PowerPoint</vt:lpstr>
      <vt:lpstr>Présentation PowerPoint</vt:lpstr>
      <vt:lpstr>Les méthodes static   1/2</vt:lpstr>
      <vt:lpstr>Les méthodes static   1/2</vt:lpstr>
      <vt:lpstr>La méthode toString </vt:lpstr>
      <vt:lpstr>Présentation PowerPoint</vt:lpstr>
      <vt:lpstr>Présentation PowerPoint</vt:lpstr>
      <vt:lpstr>Présentation PowerPoint</vt:lpstr>
    </vt:vector>
  </TitlesOfParts>
  <Company>Biatel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dc:creator>Jarosław Wasilewski</dc:creator>
  <cp:lastModifiedBy>Mehdi Attia</cp:lastModifiedBy>
  <cp:revision>34</cp:revision>
  <dcterms:created xsi:type="dcterms:W3CDTF">2011-08-10T09:14:16Z</dcterms:created>
  <dcterms:modified xsi:type="dcterms:W3CDTF">2015-09-05T16:19:22Z</dcterms:modified>
</cp:coreProperties>
</file>