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60" r:id="rId4"/>
    <p:sldId id="269" r:id="rId5"/>
    <p:sldId id="270" r:id="rId6"/>
    <p:sldId id="273" r:id="rId7"/>
    <p:sldId id="315" r:id="rId8"/>
    <p:sldId id="316" r:id="rId9"/>
    <p:sldId id="333" r:id="rId10"/>
    <p:sldId id="317" r:id="rId11"/>
    <p:sldId id="318" r:id="rId12"/>
    <p:sldId id="319" r:id="rId13"/>
    <p:sldId id="320" r:id="rId14"/>
    <p:sldId id="280" r:id="rId15"/>
    <p:sldId id="321" r:id="rId16"/>
    <p:sldId id="322" r:id="rId17"/>
    <p:sldId id="323" r:id="rId18"/>
    <p:sldId id="324" r:id="rId19"/>
    <p:sldId id="325" r:id="rId20"/>
    <p:sldId id="332" r:id="rId21"/>
    <p:sldId id="326" r:id="rId22"/>
    <p:sldId id="327" r:id="rId23"/>
    <p:sldId id="328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256"/>
            <p14:sldId id="258"/>
            <p14:sldId id="260"/>
            <p14:sldId id="269"/>
            <p14:sldId id="270"/>
            <p14:sldId id="273"/>
            <p14:sldId id="315"/>
            <p14:sldId id="316"/>
            <p14:sldId id="333"/>
            <p14:sldId id="317"/>
            <p14:sldId id="318"/>
            <p14:sldId id="319"/>
            <p14:sldId id="320"/>
            <p14:sldId id="280"/>
            <p14:sldId id="321"/>
            <p14:sldId id="322"/>
            <p14:sldId id="323"/>
            <p14:sldId id="324"/>
            <p14:sldId id="325"/>
            <p14:sldId id="332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05/09/2015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8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72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317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CDD695-2F11-4C31-B4FB-4BCF170C23CA}" type="slidenum">
              <a:rPr lang="fr-FR" altLang="fr-FR"/>
              <a:pPr/>
              <a:t>25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7719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0CD08A-4A4E-4777-BBBE-7AB10E4413D3}" type="slidenum">
              <a:rPr lang="fr-FR" altLang="fr-FR"/>
              <a:pPr/>
              <a:t>26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2561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90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59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474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1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79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6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0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55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t>9/5/2015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t>9/5/2015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t>9/5/2015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t>9/5/2015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3: </a:t>
            </a:r>
            <a:r>
              <a:rPr lang="es-UY" b="1" kern="0" dirty="0" err="1"/>
              <a:t>Encapsulation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83329" y="6165304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smtClean="0">
                <a:latin typeface="Segoe UI Light" pitchFamily="34" charset="0"/>
                <a:ea typeface="+mj-ea"/>
                <a:cs typeface="Calibri" pitchFamily="34" charset="0"/>
              </a:rPr>
              <a:t>2014-2015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01086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59111" y="1539464"/>
            <a:ext cx="2488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public</a:t>
            </a: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sz="2000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smtClean="0">
                <a:solidFill>
                  <a:schemeClr val="bg1"/>
                </a:solidFill>
              </a:rPr>
              <a:t>a</a:t>
            </a:r>
            <a:r>
              <a:rPr lang="fr-FR" altLang="fr-FR" sz="2400" dirty="0">
                <a:solidFill>
                  <a:schemeClr val="bg1"/>
                </a:solidFill>
              </a:rPr>
              <a:t>. </a:t>
            </a:r>
            <a:r>
              <a:rPr lang="fr-FR" altLang="fr-FR" sz="2400" dirty="0" smtClean="0">
                <a:solidFill>
                  <a:schemeClr val="bg1"/>
                </a:solidFill>
              </a:rPr>
              <a:t>x = t </a:t>
            </a:r>
            <a:r>
              <a:rPr lang="fr-FR" altLang="fr-FR" sz="2400" dirty="0">
                <a:solidFill>
                  <a:schemeClr val="bg1"/>
                </a:solidFill>
              </a:rPr>
              <a:t>; </a:t>
            </a:r>
            <a:endParaRPr lang="fr-FR" altLang="fr-FR" sz="2400" dirty="0" smtClean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03848" y="4221088"/>
            <a:ext cx="2736304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dirty="0" smtClean="0">
                <a:solidFill>
                  <a:schemeClr val="bg1"/>
                </a:solidFill>
              </a:rPr>
              <a:t>a. x = t ;</a:t>
            </a:r>
          </a:p>
          <a:p>
            <a:r>
              <a:rPr lang="fr-FR" altLang="fr-FR" sz="2400" dirty="0" smtClean="0">
                <a:solidFill>
                  <a:schemeClr val="bg1"/>
                </a:solidFill>
              </a:rPr>
              <a:t>     x = t ;</a:t>
            </a:r>
          </a:p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dirty="0" smtClean="0">
                <a:solidFill>
                  <a:schemeClr val="bg1"/>
                </a:solidFill>
              </a:rPr>
              <a:t>a</a:t>
            </a:r>
            <a:r>
              <a:rPr lang="fr-FR" altLang="fr-FR" sz="2400" dirty="0">
                <a:solidFill>
                  <a:schemeClr val="bg1"/>
                </a:solidFill>
              </a:rPr>
              <a:t>. x = t ; 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50810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</a:t>
            </a:r>
            <a:r>
              <a:rPr lang="fr-FR" altLang="fr-FR" dirty="0" smtClean="0">
                <a:solidFill>
                  <a:schemeClr val="bg1"/>
                </a:solidFill>
              </a:rPr>
              <a:t>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x;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475656" y="6134759"/>
            <a:ext cx="5982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sz="2000" i="1" dirty="0" smtClean="0">
                <a:solidFill>
                  <a:schemeClr val="bg1"/>
                </a:solidFill>
                <a:latin typeface="+mj-lt"/>
              </a:rPr>
              <a:t>public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 est visible par toutes les classes</a:t>
            </a:r>
            <a:endParaRPr lang="fr-FR" altLang="fr-FR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59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9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235376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strike="sngStrike" dirty="0">
                <a:solidFill>
                  <a:srgbClr val="FF4747"/>
                </a:solidFill>
              </a:rPr>
              <a:t>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y = t  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; </a:t>
            </a:r>
            <a:endParaRPr lang="fr-FR" altLang="fr-FR" sz="2400" strike="sngStrike" dirty="0" smtClean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dirty="0" smtClean="0">
                <a:solidFill>
                  <a:srgbClr val="FF4747"/>
                </a:solidFill>
              </a:rPr>
              <a:t>    </a:t>
            </a:r>
            <a:r>
              <a:rPr lang="fr-FR" altLang="fr-FR" strike="sngStrike" dirty="0" smtClean="0">
                <a:solidFill>
                  <a:srgbClr val="FF4747"/>
                </a:solidFill>
              </a:rPr>
              <a:t>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y 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sz="2400" dirty="0" smtClean="0">
                <a:solidFill>
                  <a:srgbClr val="FF4747"/>
                </a:solidFill>
              </a:rPr>
              <a:t>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y= t;</a:t>
            </a:r>
            <a:endParaRPr lang="fr-FR" altLang="fr-FR" sz="2400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35376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y = t 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  public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3/5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5946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</a:t>
            </a:r>
            <a:r>
              <a:rPr lang="fr-FR" altLang="fr-FR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17059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y;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126765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private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l'intérieur même de la classe.</a:t>
            </a:r>
          </a:p>
        </p:txBody>
      </p:sp>
    </p:spTree>
    <p:extLst>
      <p:ext uri="{BB962C8B-B14F-4D97-AF65-F5344CB8AC3E}">
        <p14:creationId xmlns:p14="http://schemas.microsoft.com/office/powerpoint/2010/main" val="16478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159111" y="424211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err="1" smtClean="0">
                <a:solidFill>
                  <a:schemeClr val="bg1"/>
                </a:solidFill>
              </a:rPr>
              <a:t>a.z</a:t>
            </a:r>
            <a:r>
              <a:rPr lang="fr-FR" altLang="fr-FR" sz="2400" dirty="0">
                <a:solidFill>
                  <a:schemeClr val="bg1"/>
                </a:solidFill>
              </a:rPr>
              <a:t>= t  ; 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21088"/>
            <a:ext cx="259228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z 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 z = t;</a:t>
            </a:r>
            <a:endParaRPr lang="fr-FR" altLang="fr-FR" sz="2400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228184" y="4235376"/>
            <a:ext cx="2641988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sz="2400" dirty="0" smtClean="0">
                <a:solidFill>
                  <a:srgbClr val="FF4747"/>
                </a:solidFill>
              </a:rPr>
              <a:t>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z = t 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23361" y="2432352"/>
            <a:ext cx="2084952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class 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4/5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593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default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809551" y="2836812"/>
            <a:ext cx="9220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z ; 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5949280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les classes faisant partie du même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package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3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9392"/>
            <a:ext cx="2520280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sz="2000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err="1" smtClean="0">
                <a:solidFill>
                  <a:schemeClr val="bg1"/>
                </a:solidFill>
              </a:rPr>
              <a:t>a.w</a:t>
            </a:r>
            <a:r>
              <a:rPr lang="fr-FR" altLang="fr-FR" sz="2400" dirty="0" smtClean="0">
                <a:solidFill>
                  <a:schemeClr val="bg1"/>
                </a:solidFill>
              </a:rPr>
              <a:t>= t  </a:t>
            </a:r>
            <a:r>
              <a:rPr lang="fr-FR" altLang="fr-FR" sz="2400" dirty="0">
                <a:solidFill>
                  <a:schemeClr val="bg1"/>
                </a:solidFill>
              </a:rPr>
              <a:t>; </a:t>
            </a:r>
            <a:endParaRPr lang="fr-FR" altLang="fr-FR" sz="2400" dirty="0" smtClean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65104"/>
            <a:ext cx="2785678" cy="1754326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  <a:endParaRPr lang="fr-FR" altLang="fr-FR" sz="2000" dirty="0">
              <a:solidFill>
                <a:schemeClr val="bg1"/>
              </a:solidFill>
            </a:endParaRP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a</a:t>
            </a:r>
            <a:r>
              <a:rPr lang="fr-FR" altLang="fr-FR" sz="2400" strike="sngStrike" dirty="0">
                <a:solidFill>
                  <a:srgbClr val="FF0000"/>
                </a:solidFill>
              </a:rPr>
              <a:t>. w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 </a:t>
            </a:r>
            <a:r>
              <a:rPr lang="fr-FR" altLang="fr-FR" sz="2400" strike="sngStrike" dirty="0">
                <a:solidFill>
                  <a:srgbClr val="FF0000"/>
                </a:solidFill>
              </a:rPr>
              <a:t>= t  </a:t>
            </a:r>
            <a:r>
              <a:rPr lang="fr-FR" altLang="fr-FR" sz="2400" strike="sngStrike" dirty="0" smtClean="0">
                <a:solidFill>
                  <a:srgbClr val="FF0000"/>
                </a:solidFill>
              </a:rPr>
              <a:t>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 </a:t>
            </a:r>
            <a:r>
              <a:rPr lang="fr-FR" altLang="fr-FR" sz="2400" dirty="0" smtClean="0">
                <a:solidFill>
                  <a:schemeClr val="bg1"/>
                </a:solidFill>
              </a:rPr>
              <a:t>   w = t;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9392"/>
            <a:ext cx="2501494" cy="1384995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A </a:t>
            </a:r>
            <a:r>
              <a:rPr lang="fr-FR" altLang="fr-FR" sz="2000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dirty="0" smtClean="0">
                <a:solidFill>
                  <a:srgbClr val="FF4747"/>
                </a:solidFill>
              </a:rPr>
              <a:t>   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a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.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z </a:t>
            </a:r>
            <a:r>
              <a:rPr lang="fr-FR" altLang="fr-FR" sz="2400" strike="sngStrike" dirty="0">
                <a:solidFill>
                  <a:srgbClr val="FF4747"/>
                </a:solidFill>
              </a:rPr>
              <a:t>= t  </a:t>
            </a:r>
            <a:r>
              <a:rPr lang="fr-FR" altLang="fr-FR" sz="2400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}</a:t>
            </a:r>
            <a:endParaRPr lang="fr-FR" altLang="fr-FR" sz="2000" dirty="0">
              <a:solidFill>
                <a:schemeClr val="bg1"/>
              </a:solidFill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251520" y="2348880"/>
            <a:ext cx="2456793" cy="175432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public </a:t>
            </a:r>
            <a:r>
              <a:rPr lang="fr-FR" altLang="fr-FR" dirty="0" smtClean="0">
                <a:solidFill>
                  <a:schemeClr val="bg1"/>
                </a:solidFill>
              </a:rPr>
              <a:t>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FR" alt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r>
              <a:rPr lang="fr-FR" alt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fr-FR" altLang="fr-FR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w ;</a:t>
            </a:r>
            <a:endParaRPr lang="fr-FR" altLang="fr-FR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</a:t>
            </a:r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attributs </a:t>
            </a:r>
            <a:r>
              <a:rPr lang="fr-FR" altLang="fr-FR" sz="2400" dirty="0" smtClean="0"/>
              <a:t>5/5</a:t>
            </a: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94466"/>
            <a:ext cx="5666324" cy="2665188"/>
          </a:xfrm>
          <a:prstGeom prst="rect">
            <a:avLst/>
          </a:prstGeom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59111" y="1539464"/>
            <a:ext cx="2987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L’attribut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623361" y="6095037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solidFill>
                  <a:schemeClr val="bg1"/>
                </a:solidFill>
                <a:latin typeface="+mj-lt"/>
              </a:rPr>
              <a:t>La variable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protected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est accessible uniquement aux classes d'un package et à ses sous-classes (même si elles sont définies dans un package différent.)</a:t>
            </a:r>
          </a:p>
        </p:txBody>
      </p:sp>
    </p:spTree>
    <p:extLst>
      <p:ext uri="{BB962C8B-B14F-4D97-AF65-F5344CB8AC3E}">
        <p14:creationId xmlns:p14="http://schemas.microsoft.com/office/powerpoint/2010/main" val="9062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sz="3200" dirty="0"/>
              <a:t>Encapsulation des méthodes </a:t>
            </a:r>
            <a:r>
              <a:rPr lang="fr-FR" altLang="fr-FR" sz="3300" dirty="0"/>
              <a:t>1/5</a:t>
            </a:r>
            <a:endParaRPr lang="fr-FR" sz="2500" kern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2" y="1916832"/>
            <a:ext cx="855608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60010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dirty="0">
                <a:solidFill>
                  <a:schemeClr val="bg1"/>
                </a:solidFill>
              </a:rPr>
              <a:t>a.meth1() </a:t>
            </a:r>
            <a:r>
              <a:rPr lang="fr-FR" altLang="fr-FR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58581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dirty="0" smtClean="0">
                <a:solidFill>
                  <a:schemeClr val="bg1"/>
                </a:solidFill>
              </a:rPr>
              <a:t>     </a:t>
            </a:r>
            <a:r>
              <a:rPr lang="fr-FR" altLang="fr-FR" sz="2400" b="1" dirty="0">
                <a:solidFill>
                  <a:schemeClr val="bg1"/>
                </a:solidFill>
              </a:rPr>
              <a:t>a.meth1()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sz="2400" b="1" dirty="0" smtClean="0">
                <a:solidFill>
                  <a:schemeClr val="bg1"/>
                </a:solidFill>
              </a:rPr>
              <a:t>    meth1();</a:t>
            </a:r>
            <a:endParaRPr lang="fr-FR" altLang="fr-FR" sz="2400" b="1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chemeClr val="bg1"/>
                </a:solidFill>
              </a:rPr>
              <a:t>   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a.meth1</a:t>
            </a:r>
            <a:r>
              <a:rPr lang="fr-FR" altLang="fr-FR" sz="2400" b="1" dirty="0">
                <a:solidFill>
                  <a:schemeClr val="bg1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827584" y="6300028"/>
            <a:ext cx="8044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fr-FR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méthode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public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visible par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toutes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les classes</a:t>
            </a:r>
            <a:endParaRPr lang="fr-FR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632452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public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meth1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{   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438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8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73583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strike="sngStrike" dirty="0">
                <a:solidFill>
                  <a:srgbClr val="FF4747"/>
                </a:solidFill>
              </a:rPr>
              <a:t>a.meth1() 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359295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a.meth1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meth1();</a:t>
            </a:r>
            <a:endParaRPr lang="fr-FR" altLang="fr-FR" sz="2400" b="1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73583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a.meth1()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2/5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private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l'intérieur même de la classe.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73023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</a:t>
            </a:r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meth2 ()</a:t>
            </a:r>
          </a:p>
          <a:p>
            <a:pPr eaLnBrk="1" hangingPunct="1"/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 {  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9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51520" y="4307384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dirty="0">
                <a:solidFill>
                  <a:schemeClr val="bg1"/>
                </a:solidFill>
              </a:rPr>
              <a:t>a.meth1()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93096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a.meth1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meth1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;</a:t>
            </a:r>
            <a:endParaRPr lang="fr-FR" altLang="fr-FR" sz="2400" b="1" strike="sngStrike" dirty="0">
              <a:solidFill>
                <a:srgbClr val="FF4747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307384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a.meth1()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3/5</a:t>
            </a:r>
            <a:endParaRPr lang="fr-FR" kern="0" dirty="0"/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503479" y="6088561"/>
            <a:ext cx="80447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n'est accessible que depuis les classes faisant partie du même </a:t>
            </a:r>
            <a:r>
              <a:rPr lang="fr-FR" altLang="fr-FR" i="1" dirty="0">
                <a:solidFill>
                  <a:schemeClr val="bg1"/>
                </a:solidFill>
                <a:latin typeface="+mj-lt"/>
              </a:rPr>
              <a:t>package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526083" cy="123110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meth3 () {}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544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/>
      <p:bldP spid="14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245717" y="4221088"/>
            <a:ext cx="2520280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B {</a:t>
            </a:r>
          </a:p>
          <a:p>
            <a:r>
              <a:rPr lang="fr-FR" altLang="fr-FR" dirty="0">
                <a:solidFill>
                  <a:schemeClr val="bg1"/>
                </a:solidFill>
              </a:rPr>
              <a:t> A a=new A();</a:t>
            </a:r>
          </a:p>
          <a:p>
            <a:r>
              <a:rPr lang="fr-FR" altLang="fr-FR" sz="2400" b="1" dirty="0">
                <a:solidFill>
                  <a:schemeClr val="bg1"/>
                </a:solidFill>
              </a:rPr>
              <a:t>a.meth1() </a:t>
            </a:r>
            <a:r>
              <a:rPr lang="fr-FR" altLang="fr-FR" sz="2400" b="1" dirty="0" smtClean="0">
                <a:solidFill>
                  <a:schemeClr val="bg1"/>
                </a:solidFill>
              </a:rPr>
              <a:t>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275856" y="4278710"/>
            <a:ext cx="2785678" cy="1661993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C  </a:t>
            </a:r>
            <a:r>
              <a:rPr lang="fr-FR" altLang="fr-FR" dirty="0" err="1">
                <a:solidFill>
                  <a:schemeClr val="bg1"/>
                </a:solidFill>
              </a:rPr>
              <a:t>extends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smtClean="0">
                <a:solidFill>
                  <a:schemeClr val="bg1"/>
                </a:solidFill>
              </a:rPr>
              <a:t>A {</a:t>
            </a:r>
            <a:endParaRPr lang="fr-FR" altLang="fr-FR" dirty="0">
              <a:solidFill>
                <a:schemeClr val="bg1"/>
              </a:solidFill>
            </a:endParaRP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</a:t>
            </a:r>
            <a:r>
              <a:rPr lang="fr-FR" altLang="fr-FR" dirty="0" smtClean="0">
                <a:solidFill>
                  <a:schemeClr val="bg1"/>
                </a:solidFill>
              </a:rPr>
              <a:t>();</a:t>
            </a:r>
          </a:p>
          <a:p>
            <a:r>
              <a:rPr lang="fr-FR" altLang="fr-FR" sz="2400" b="1" strike="sngStrike" dirty="0" smtClean="0">
                <a:solidFill>
                  <a:srgbClr val="FF4747"/>
                </a:solidFill>
              </a:rPr>
              <a:t>   a.meth1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() </a:t>
            </a:r>
            <a:r>
              <a:rPr lang="fr-FR" altLang="fr-FR" sz="2400" b="1" strike="sngStrike" dirty="0" smtClean="0">
                <a:solidFill>
                  <a:srgbClr val="FF4747"/>
                </a:solidFill>
              </a:rPr>
              <a:t>;</a:t>
            </a:r>
            <a:endParaRPr lang="fr-FR" altLang="fr-FR" sz="2400" dirty="0">
              <a:solidFill>
                <a:schemeClr val="bg1"/>
              </a:solidFill>
            </a:endParaRPr>
          </a:p>
          <a:p>
            <a:r>
              <a:rPr lang="fr-FR" altLang="fr-FR" sz="2400" b="1" dirty="0" smtClean="0">
                <a:solidFill>
                  <a:schemeClr val="bg1"/>
                </a:solidFill>
              </a:rPr>
              <a:t>   meth1</a:t>
            </a:r>
            <a:r>
              <a:rPr lang="fr-FR" altLang="fr-FR" sz="2400" b="1" dirty="0">
                <a:solidFill>
                  <a:schemeClr val="bg1"/>
                </a:solidFill>
              </a:rPr>
              <a:t>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292998"/>
            <a:ext cx="2501494" cy="1292662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class D {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     A </a:t>
            </a:r>
            <a:r>
              <a:rPr lang="fr-FR" altLang="fr-FR" dirty="0">
                <a:solidFill>
                  <a:schemeClr val="bg1"/>
                </a:solidFill>
              </a:rPr>
              <a:t>a=new A();</a:t>
            </a:r>
          </a:p>
          <a:p>
            <a:r>
              <a:rPr lang="fr-FR" altLang="fr-FR" sz="2000" b="1" dirty="0" smtClean="0">
                <a:solidFill>
                  <a:srgbClr val="FF4747"/>
                </a:solidFill>
              </a:rPr>
              <a:t>    </a:t>
            </a:r>
            <a:r>
              <a:rPr lang="fr-FR" altLang="fr-FR" sz="2400" b="1" strike="sngStrike" dirty="0">
                <a:solidFill>
                  <a:srgbClr val="FF4747"/>
                </a:solidFill>
              </a:rPr>
              <a:t>a.meth1() ;</a:t>
            </a:r>
          </a:p>
          <a:p>
            <a:r>
              <a:rPr lang="fr-FR" altLang="fr-FR" dirty="0" smtClean="0">
                <a:solidFill>
                  <a:schemeClr val="bg1"/>
                </a:solidFill>
              </a:rPr>
              <a:t>}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méthodes </a:t>
            </a:r>
            <a:r>
              <a:rPr lang="fr-FR" altLang="fr-FR" sz="2400" dirty="0" smtClean="0"/>
              <a:t>4/5</a:t>
            </a:r>
            <a:endParaRPr lang="fr-FR" kern="0" dirty="0"/>
          </a:p>
        </p:txBody>
      </p:sp>
      <p:sp>
        <p:nvSpPr>
          <p:cNvPr id="14" name="ZoneTexte 3"/>
          <p:cNvSpPr txBox="1">
            <a:spLocks noChangeArrowheads="1"/>
          </p:cNvSpPr>
          <p:nvPr/>
        </p:nvSpPr>
        <p:spPr bwMode="auto">
          <a:xfrm>
            <a:off x="245717" y="2429843"/>
            <a:ext cx="2814115" cy="153888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public class A {  </a:t>
            </a:r>
          </a:p>
          <a:p>
            <a:pPr eaLnBrk="1" hangingPunct="1"/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altLang="fr-F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fr-FR" altLang="fr-F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meth4() {}</a:t>
            </a:r>
            <a:endParaRPr lang="fr-FR" altLang="fr-FR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6904" y="1511203"/>
            <a:ext cx="2937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  <a:r>
              <a:rPr lang="fr-FR" altLang="fr-FR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éthode </a:t>
            </a:r>
            <a:r>
              <a:rPr lang="fr-FR" altLang="fr-FR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protected</a:t>
            </a:r>
            <a:endParaRPr lang="fr-FR" altLang="fr-FR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09" y="1772816"/>
            <a:ext cx="5549834" cy="2288662"/>
          </a:xfrm>
          <a:prstGeom prst="rect">
            <a:avLst/>
          </a:prstGeom>
        </p:spPr>
      </p:pic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408706" y="5951021"/>
            <a:ext cx="8461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La méthode </a:t>
            </a:r>
            <a:r>
              <a:rPr lang="fr-FR" altLang="fr-FR" i="1" dirty="0" err="1">
                <a:solidFill>
                  <a:schemeClr val="bg1"/>
                </a:solidFill>
                <a:latin typeface="+mj-lt"/>
              </a:rPr>
              <a:t>protected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est accessible uniquement aux classes d'un package et à ses sous-classes (même si elles sont définies dans un package différent.)</a:t>
            </a:r>
          </a:p>
        </p:txBody>
      </p:sp>
    </p:spTree>
    <p:extLst>
      <p:ext uri="{BB962C8B-B14F-4D97-AF65-F5344CB8AC3E}">
        <p14:creationId xmlns:p14="http://schemas.microsoft.com/office/powerpoint/2010/main" val="93960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4" grpId="0" animBg="1"/>
      <p:bldP spid="1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542379" y="308730"/>
            <a:ext cx="7115175" cy="1024223"/>
          </a:xfrm>
        </p:spPr>
        <p:txBody>
          <a:bodyPr/>
          <a:lstStyle/>
          <a:p>
            <a:pPr algn="l"/>
            <a:r>
              <a:rPr lang="fr-FR" altLang="fr-FR" sz="3200" b="1" dirty="0" smtClean="0"/>
              <a:t>Encapsulation des attributs/méthodes</a:t>
            </a:r>
          </a:p>
        </p:txBody>
      </p:sp>
      <p:sp>
        <p:nvSpPr>
          <p:cNvPr id="20484" name="ZoneTexte 5"/>
          <p:cNvSpPr txBox="1">
            <a:spLocks noChangeArrowheads="1"/>
          </p:cNvSpPr>
          <p:nvPr/>
        </p:nvSpPr>
        <p:spPr bwMode="auto">
          <a:xfrm>
            <a:off x="508694" y="2060848"/>
            <a:ext cx="82867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r-FR" altLang="fr-FR" sz="2000" i="1" dirty="0">
              <a:solidFill>
                <a:schemeClr val="bg1"/>
              </a:solidFill>
              <a:latin typeface="+mj-lt"/>
            </a:endParaRP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Pour la manipulation des attributs </a:t>
            </a:r>
            <a:r>
              <a:rPr lang="fr-FR" altLang="fr-FR" sz="2400" i="1" dirty="0" err="1">
                <a:solidFill>
                  <a:srgbClr val="FF4747"/>
                </a:solidFill>
                <a:latin typeface="+mj-lt"/>
              </a:rPr>
              <a:t>private</a:t>
            </a:r>
            <a:r>
              <a:rPr lang="fr-FR" altLang="fr-FR" sz="2000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fr-FR" altLang="fr-FR" sz="2000" i="1" dirty="0" smtClean="0">
                <a:solidFill>
                  <a:schemeClr val="bg1"/>
                </a:solidFill>
                <a:latin typeface="+mj-lt"/>
              </a:rPr>
              <a:t>il faut :</a:t>
            </a:r>
          </a:p>
          <a:p>
            <a:pPr eaLnBrk="1" hangingPunct="1"/>
            <a:endParaRPr lang="fr-FR" altLang="fr-FR" sz="2000" i="1" dirty="0">
              <a:solidFill>
                <a:schemeClr val="bg1"/>
              </a:solidFill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mutateur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 (setter): est une méthode qui permet de définir la valeur d'une variable 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particulière</a:t>
            </a:r>
          </a:p>
          <a:p>
            <a:pPr lvl="1" eaLnBrk="1" hangingPunct="1"/>
            <a:endParaRPr lang="fr-FR" altLang="fr-FR" sz="2000" dirty="0">
              <a:solidFill>
                <a:schemeClr val="bg1"/>
              </a:solidFill>
              <a:latin typeface="+mj-lt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fr-FR" altLang="fr-FR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accesseur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(getter): est une méthode qui permet d'obtenir la valeur d'une variable particulière.</a:t>
            </a:r>
          </a:p>
          <a:p>
            <a:pPr lvl="1" eaLnBrk="1" hangingPunct="1"/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eaLnBrk="1" hangingPunct="1"/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Les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setter et </a:t>
            </a:r>
            <a:r>
              <a:rPr lang="fr-FR" altLang="fr-FR" sz="2000" dirty="0" smtClean="0">
                <a:solidFill>
                  <a:schemeClr val="bg1"/>
                </a:solidFill>
                <a:latin typeface="+mj-lt"/>
              </a:rPr>
              <a:t>les </a:t>
            </a:r>
            <a:r>
              <a:rPr lang="fr-FR" altLang="fr-FR" sz="2000" dirty="0">
                <a:solidFill>
                  <a:schemeClr val="bg1"/>
                </a:solidFill>
                <a:latin typeface="+mj-lt"/>
              </a:rPr>
              <a:t>getter doivent être déclarés </a:t>
            </a:r>
            <a:r>
              <a:rPr lang="fr-FR" altLang="fr-FR" sz="2400" i="1" dirty="0">
                <a:solidFill>
                  <a:srgbClr val="FF4747"/>
                </a:solidFill>
                <a:latin typeface="+mj-lt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12061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Introduction </a:t>
            </a:r>
          </a:p>
          <a:p>
            <a:r>
              <a:rPr lang="fr-FR" sz="2800" dirty="0"/>
              <a:t>Classe et objet</a:t>
            </a:r>
          </a:p>
          <a:p>
            <a:r>
              <a:rPr lang="fr-FR" sz="3200" b="1" u="sng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/>
              <a:t>Polymorphisme</a:t>
            </a:r>
          </a:p>
          <a:p>
            <a:r>
              <a:rPr lang="fr-FR" sz="2800" dirty="0"/>
              <a:t>Exceptions</a:t>
            </a:r>
          </a:p>
          <a:p>
            <a:r>
              <a:rPr lang="fr-FR" sz="2800" dirty="0"/>
              <a:t>Connexion Base de donnée</a:t>
            </a:r>
          </a:p>
          <a:p>
            <a:r>
              <a:rPr lang="fr-FR" sz="2800" dirty="0"/>
              <a:t>Interfaces</a:t>
            </a:r>
          </a:p>
          <a:p>
            <a:r>
              <a:rPr lang="fr-FR" sz="2800" dirty="0"/>
              <a:t>Lambda Expression</a:t>
            </a:r>
          </a:p>
          <a:p>
            <a:r>
              <a:rPr lang="fr-FR" sz="2800" dirty="0"/>
              <a:t>Collections</a:t>
            </a:r>
          </a:p>
          <a:p>
            <a:r>
              <a:rPr lang="fr-FR" sz="2800" dirty="0"/>
              <a:t>Stream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re 1"/>
          <p:cNvSpPr>
            <a:spLocks noGrp="1"/>
          </p:cNvSpPr>
          <p:nvPr>
            <p:ph type="title"/>
          </p:nvPr>
        </p:nvSpPr>
        <p:spPr>
          <a:xfrm>
            <a:off x="496092" y="260648"/>
            <a:ext cx="7115175" cy="1024223"/>
          </a:xfrm>
        </p:spPr>
        <p:txBody>
          <a:bodyPr>
            <a:normAutofit fontScale="90000"/>
          </a:bodyPr>
          <a:lstStyle/>
          <a:p>
            <a:pPr algn="l"/>
            <a:r>
              <a:rPr lang="fr-FR" altLang="fr-FR" sz="3200" b="1" dirty="0" smtClean="0"/>
              <a:t>Encapsulation des attributs/méthodes : Exemples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51520" y="1412776"/>
            <a:ext cx="4363940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private</a:t>
            </a:r>
            <a:r>
              <a:rPr lang="fr-FR" altLang="fr-FR" sz="2000">
                <a:solidFill>
                  <a:schemeClr val="bg1"/>
                </a:solidFill>
              </a:rPr>
              <a:t> float prix;</a:t>
            </a:r>
          </a:p>
          <a:p>
            <a:pPr eaLnBrk="1" hangingPunct="1"/>
            <a:endParaRPr lang="fr-FR" altLang="fr-FR" sz="200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public</a:t>
            </a:r>
            <a:r>
              <a:rPr lang="fr-FR" altLang="fr-FR" sz="2000">
                <a:solidFill>
                  <a:schemeClr val="bg1"/>
                </a:solidFill>
              </a:rPr>
              <a:t> void </a:t>
            </a:r>
            <a:r>
              <a:rPr lang="fr-FR" altLang="fr-FR" sz="2000" b="1">
                <a:solidFill>
                  <a:schemeClr val="bg1"/>
                </a:solidFill>
              </a:rPr>
              <a:t>set</a:t>
            </a:r>
            <a:r>
              <a:rPr lang="fr-FR" altLang="fr-FR" sz="2000">
                <a:solidFill>
                  <a:schemeClr val="bg1"/>
                </a:solidFill>
              </a:rPr>
              <a:t>Prix(float prix){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	this.prix=prix;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public</a:t>
            </a:r>
            <a:r>
              <a:rPr lang="fr-FR" altLang="fr-FR" sz="2000">
                <a:solidFill>
                  <a:schemeClr val="bg1"/>
                </a:solidFill>
              </a:rPr>
              <a:t> float </a:t>
            </a:r>
            <a:r>
              <a:rPr lang="fr-FR" altLang="fr-FR" sz="2000" b="1">
                <a:solidFill>
                  <a:schemeClr val="bg1"/>
                </a:solidFill>
              </a:rPr>
              <a:t>get</a:t>
            </a:r>
            <a:r>
              <a:rPr lang="fr-FR" altLang="fr-FR" sz="2000">
                <a:solidFill>
                  <a:schemeClr val="bg1"/>
                </a:solidFill>
              </a:rPr>
              <a:t>Prix(){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	return prix;</a:t>
            </a:r>
          </a:p>
          <a:p>
            <a:pPr eaLnBrk="1" hangingPunct="1"/>
            <a:r>
              <a:rPr lang="fr-FR" altLang="fr-FR" sz="2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3923928" y="4149080"/>
            <a:ext cx="5112568" cy="255454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err="1">
                <a:solidFill>
                  <a:schemeClr val="bg1"/>
                </a:solidFill>
              </a:rPr>
              <a:t>private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absent;</a:t>
            </a:r>
          </a:p>
          <a:p>
            <a:pPr eaLnBrk="1" hangingPunct="1"/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b="1" dirty="0">
                <a:solidFill>
                  <a:schemeClr val="bg1"/>
                </a:solidFill>
              </a:rPr>
              <a:t>public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void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b="1" dirty="0" err="1">
                <a:solidFill>
                  <a:schemeClr val="bg1"/>
                </a:solidFill>
              </a:rPr>
              <a:t>set</a:t>
            </a:r>
            <a:r>
              <a:rPr lang="fr-FR" altLang="fr-FR" sz="2000" dirty="0" err="1">
                <a:solidFill>
                  <a:schemeClr val="bg1"/>
                </a:solidFill>
              </a:rPr>
              <a:t>Absent</a:t>
            </a:r>
            <a:r>
              <a:rPr lang="fr-FR" altLang="fr-FR" sz="2000" dirty="0">
                <a:solidFill>
                  <a:schemeClr val="bg1"/>
                </a:solidFill>
              </a:rPr>
              <a:t>(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absent){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	</a:t>
            </a:r>
            <a:r>
              <a:rPr lang="fr-FR" altLang="fr-FR" sz="2000" dirty="0" err="1">
                <a:solidFill>
                  <a:schemeClr val="bg1"/>
                </a:solidFill>
              </a:rPr>
              <a:t>this.absent</a:t>
            </a:r>
            <a:r>
              <a:rPr lang="fr-FR" altLang="fr-FR" sz="2000" dirty="0">
                <a:solidFill>
                  <a:schemeClr val="bg1"/>
                </a:solidFill>
              </a:rPr>
              <a:t>=absent;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altLang="fr-FR" sz="2000" b="1" dirty="0">
                <a:solidFill>
                  <a:schemeClr val="bg1"/>
                </a:solidFill>
              </a:rPr>
              <a:t>public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err="1">
                <a:solidFill>
                  <a:schemeClr val="bg1"/>
                </a:solidFill>
              </a:rPr>
              <a:t>boolean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b="1" dirty="0" err="1">
                <a:solidFill>
                  <a:schemeClr val="bg1"/>
                </a:solidFill>
              </a:rPr>
              <a:t>is</a:t>
            </a:r>
            <a:r>
              <a:rPr lang="fr-FR" altLang="fr-FR" sz="2000" dirty="0" err="1">
                <a:solidFill>
                  <a:schemeClr val="bg1"/>
                </a:solidFill>
              </a:rPr>
              <a:t>Absent</a:t>
            </a:r>
            <a:r>
              <a:rPr lang="fr-FR" altLang="fr-FR" sz="2000" dirty="0">
                <a:solidFill>
                  <a:schemeClr val="bg1"/>
                </a:solidFill>
              </a:rPr>
              <a:t>(){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	return </a:t>
            </a:r>
            <a:r>
              <a:rPr lang="fr-FR" altLang="fr-FR" sz="2000" dirty="0" smtClean="0">
                <a:solidFill>
                  <a:schemeClr val="bg1"/>
                </a:solidFill>
              </a:rPr>
              <a:t>absent;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8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21508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00062" y="3346091"/>
            <a:ext cx="3567881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this.nom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=nom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73277"/>
              </p:ext>
            </p:extLst>
          </p:nvPr>
        </p:nvGraphicFramePr>
        <p:xfrm>
          <a:off x="5751549" y="1821656"/>
          <a:ext cx="2500313" cy="128587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500313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86141"/>
              </p:ext>
            </p:extLst>
          </p:nvPr>
        </p:nvGraphicFramePr>
        <p:xfrm>
          <a:off x="4692192" y="3857625"/>
          <a:ext cx="1808620" cy="115833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808620"/>
              </a:tblGrid>
              <a:tr h="14438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Etudiant [instance]</a:t>
                      </a:r>
                      <a:endParaRPr lang="fr-FR" sz="1600" dirty="0"/>
                    </a:p>
                  </a:txBody>
                  <a:tcPr marL="91441" marR="91441" marT="45743" marB="45743"/>
                </a:tc>
              </a:tr>
              <a:tr h="354365">
                <a:tc>
                  <a:txBody>
                    <a:bodyPr/>
                    <a:lstStyle/>
                    <a:p>
                      <a:pPr algn="ctr"/>
                      <a:endParaRPr lang="fr-FR" sz="1600" dirty="0" smtClean="0"/>
                    </a:p>
                    <a:p>
                      <a:pPr algn="ctr"/>
                      <a:endParaRPr lang="fr-FR" sz="1600" dirty="0" smtClean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95006" y="5965540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etud1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495006" y="6238590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etud2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Marwa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434844" y="4543426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7062" y="5293519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93999"/>
              </p:ext>
            </p:extLst>
          </p:nvPr>
        </p:nvGraphicFramePr>
        <p:xfrm>
          <a:off x="7020272" y="3857625"/>
          <a:ext cx="1769392" cy="128144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769392"/>
              </a:tblGrid>
              <a:tr h="44893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641320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560418" y="4577991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5218" y="5370587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Marwa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/>
              <a:t>1/4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1463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51520" y="2071688"/>
            <a:ext cx="3551237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067944" y="3429000"/>
            <a:ext cx="4172937" cy="23391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Test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void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Etudiant </a:t>
            </a:r>
            <a:r>
              <a:rPr lang="fr-FR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=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new Etudiant();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System.out.println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(</a:t>
            </a:r>
            <a:r>
              <a:rPr lang="fr-FR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fr-FR" sz="2000" dirty="0" err="1" smtClean="0">
                <a:solidFill>
                  <a:srgbClr val="FF4747"/>
                </a:solidFill>
                <a:latin typeface="Arial" charset="0"/>
                <a:cs typeface="Arial" charset="0"/>
              </a:rPr>
              <a:t>nom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2/4</a:t>
            </a:r>
            <a:endParaRPr lang="fr-FR" kern="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03648" y="6233753"/>
            <a:ext cx="7929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	On invoque les variables d’instance avec le nom de l’instance</a:t>
            </a:r>
          </a:p>
        </p:txBody>
      </p:sp>
    </p:spTree>
    <p:extLst>
      <p:ext uri="{BB962C8B-B14F-4D97-AF65-F5344CB8AC3E}">
        <p14:creationId xmlns:p14="http://schemas.microsoft.com/office/powerpoint/2010/main" val="4352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4747"/>
                </a:solidFill>
              </a:rPr>
              <a:t>Variable de classe: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405557" y="1903126"/>
            <a:ext cx="55006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n'appartient </a:t>
            </a:r>
            <a:r>
              <a:rPr lang="fr-FR" altLang="fr-FR" dirty="0">
                <a:solidFill>
                  <a:schemeClr val="bg1"/>
                </a:solidFill>
              </a:rPr>
              <a:t>pas à une instance </a:t>
            </a:r>
            <a:r>
              <a:rPr lang="fr-FR" altLang="fr-FR" dirty="0" smtClean="0">
                <a:solidFill>
                  <a:schemeClr val="bg1"/>
                </a:solidFill>
              </a:rPr>
              <a:t>particulière</a:t>
            </a:r>
          </a:p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elle </a:t>
            </a:r>
            <a:r>
              <a:rPr lang="fr-FR" altLang="fr-FR" dirty="0">
                <a:solidFill>
                  <a:schemeClr val="bg1"/>
                </a:solidFill>
              </a:rPr>
              <a:t>appartient à la classe.</a:t>
            </a:r>
          </a:p>
          <a:p>
            <a:pPr eaLnBrk="1" hangingPunct="1">
              <a:buFontTx/>
              <a:buChar char="•"/>
            </a:pPr>
            <a:r>
              <a:rPr lang="fr-FR" altLang="fr-FR" dirty="0" smtClean="0">
                <a:solidFill>
                  <a:schemeClr val="bg1"/>
                </a:solidFill>
              </a:rPr>
              <a:t>  elle est </a:t>
            </a:r>
            <a:r>
              <a:rPr lang="fr-FR" altLang="fr-FR" dirty="0">
                <a:solidFill>
                  <a:schemeClr val="bg1"/>
                </a:solidFill>
              </a:rPr>
              <a:t>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49241"/>
              </p:ext>
            </p:extLst>
          </p:nvPr>
        </p:nvGraphicFramePr>
        <p:xfrm>
          <a:off x="6155532" y="1579923"/>
          <a:ext cx="2000250" cy="102684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000250"/>
              </a:tblGrid>
              <a:tr h="26808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661036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389790" y="867742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65" name="ZoneTexte 9"/>
          <p:cNvSpPr txBox="1">
            <a:spLocks noChangeArrowheads="1"/>
          </p:cNvSpPr>
          <p:nvPr/>
        </p:nvSpPr>
        <p:spPr bwMode="auto">
          <a:xfrm>
            <a:off x="6345238" y="2032000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1"/>
                </a:solidFill>
              </a:rPr>
              <a:t>nbrEtudiants</a:t>
            </a:r>
            <a:endParaRPr lang="fr-FR" altLang="fr-FR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18736"/>
              </p:ext>
            </p:extLst>
          </p:nvPr>
        </p:nvGraphicFramePr>
        <p:xfrm>
          <a:off x="7085013" y="3216041"/>
          <a:ext cx="1985962" cy="101072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85962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85887"/>
              </p:ext>
            </p:extLst>
          </p:nvPr>
        </p:nvGraphicFramePr>
        <p:xfrm>
          <a:off x="5724524" y="4331601"/>
          <a:ext cx="2143125" cy="1010721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41601"/>
              </p:ext>
            </p:extLst>
          </p:nvPr>
        </p:nvGraphicFramePr>
        <p:xfrm>
          <a:off x="4602956" y="2914650"/>
          <a:ext cx="2143125" cy="101072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250781" y="2594276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4" idx="0"/>
          </p:cNvCxnSpPr>
          <p:nvPr/>
        </p:nvCxnSpPr>
        <p:spPr>
          <a:xfrm flipV="1">
            <a:off x="6796086" y="2629994"/>
            <a:ext cx="204789" cy="170160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679531" y="2665713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425395" y="3336738"/>
            <a:ext cx="3801041" cy="28931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Etudiant 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sz="2000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static</a:t>
            </a:r>
            <a:r>
              <a:rPr lang="fr-FR" sz="2000" b="1" dirty="0">
                <a:solidFill>
                  <a:srgbClr val="FF4747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06937" y="5767896"/>
            <a:ext cx="4440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>
                <a:solidFill>
                  <a:schemeClr val="bg1"/>
                </a:solidFill>
              </a:rPr>
              <a:t>Etudiant etud1 = new Etudiant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706937" y="6040946"/>
            <a:ext cx="4402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etud2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Marwa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4706937" y="6326696"/>
            <a:ext cx="4364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etud3 = new </a:t>
            </a:r>
            <a:r>
              <a:rPr lang="en-US" altLang="fr-FR" dirty="0" err="1">
                <a:solidFill>
                  <a:schemeClr val="bg1"/>
                </a:solidFill>
              </a:rPr>
              <a:t>Etudiant</a:t>
            </a:r>
            <a:r>
              <a:rPr lang="en-US" altLang="fr-FR" dirty="0">
                <a:solidFill>
                  <a:schemeClr val="bg1"/>
                </a:solidFill>
              </a:rPr>
              <a:t> (“</a:t>
            </a:r>
            <a:r>
              <a:rPr lang="en-US" altLang="fr-FR" dirty="0" err="1">
                <a:solidFill>
                  <a:schemeClr val="bg1"/>
                </a:solidFill>
              </a:rPr>
              <a:t>Fatma</a:t>
            </a:r>
            <a:r>
              <a:rPr lang="en-US" altLang="fr-FR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91277" y="1121518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99159" y="1421457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03493" y="1771353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074445" y="3601244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93482" y="4056063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bg1"/>
                </a:solidFill>
              </a:rPr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255543" y="5017484"/>
            <a:ext cx="63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473700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>
                <a:solidFill>
                  <a:schemeClr val="bg1"/>
                </a:solidFill>
              </a:rPr>
              <a:t>Marwa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839073" y="3848055"/>
            <a:ext cx="633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00" dirty="0">
                <a:solidFill>
                  <a:schemeClr val="bg1"/>
                </a:solidFill>
              </a:rPr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5306" y="431824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>
                <a:solidFill>
                  <a:schemeClr val="bg1"/>
                </a:solidFill>
              </a:rPr>
              <a:t>Fatma</a:t>
            </a:r>
          </a:p>
        </p:txBody>
      </p:sp>
      <p:sp>
        <p:nvSpPr>
          <p:cNvPr id="32" name="Titre 9"/>
          <p:cNvSpPr txBox="1">
            <a:spLocks/>
          </p:cNvSpPr>
          <p:nvPr/>
        </p:nvSpPr>
        <p:spPr>
          <a:xfrm>
            <a:off x="829941" y="260648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2/4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2349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oneTexte 3"/>
          <p:cNvSpPr txBox="1">
            <a:spLocks noChangeArrowheads="1"/>
          </p:cNvSpPr>
          <p:nvPr/>
        </p:nvSpPr>
        <p:spPr bwMode="auto">
          <a:xfrm>
            <a:off x="287016" y="1519379"/>
            <a:ext cx="293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400" b="1" dirty="0">
                <a:solidFill>
                  <a:srgbClr val="FF4747"/>
                </a:solidFill>
              </a:rPr>
              <a:t>Variable de classe: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195736" y="5545237"/>
            <a:ext cx="7929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	On invoque les variables </a:t>
            </a:r>
            <a:r>
              <a:rPr lang="fr-FR" altLang="fr-FR" sz="2400" dirty="0" err="1">
                <a:solidFill>
                  <a:srgbClr val="FF4747"/>
                </a:solidFill>
              </a:rPr>
              <a:t>static</a:t>
            </a:r>
            <a:r>
              <a:rPr lang="fr-FR" altLang="fr-FR" sz="2400" dirty="0">
                <a:solidFill>
                  <a:srgbClr val="FF4747"/>
                </a:solidFill>
              </a:rPr>
              <a:t> </a:t>
            </a:r>
            <a:r>
              <a:rPr lang="fr-FR" altLang="fr-FR" dirty="0">
                <a:solidFill>
                  <a:schemeClr val="bg1"/>
                </a:solidFill>
              </a:rPr>
              <a:t>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69218" y="2301519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nbrEtudiants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280842" y="3212976"/>
            <a:ext cx="4968027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public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static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void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main(String[] 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  System.out.println(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Etudiant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fr-FR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nbrEtudiants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829941" y="303151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Les attributs </a:t>
            </a:r>
            <a:r>
              <a:rPr lang="fr-FR" altLang="fr-FR" dirty="0" err="1"/>
              <a:t>static</a:t>
            </a:r>
            <a:r>
              <a:rPr lang="fr-FR" altLang="fr-FR" dirty="0"/>
              <a:t> 		</a:t>
            </a:r>
            <a:r>
              <a:rPr lang="fr-FR" altLang="fr-FR" sz="2800" dirty="0" smtClean="0"/>
              <a:t>3/4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10840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779463" y="211138"/>
            <a:ext cx="6384825" cy="1039812"/>
          </a:xfrm>
        </p:spPr>
        <p:txBody>
          <a:bodyPr/>
          <a:lstStyle/>
          <a:p>
            <a:r>
              <a:rPr lang="fr-FR" altLang="fr-FR" smtClean="0">
                <a:solidFill>
                  <a:schemeClr val="bg1"/>
                </a:solidFill>
              </a:rPr>
              <a:t>Les méthodes static   </a:t>
            </a:r>
            <a:r>
              <a:rPr lang="fr-FR" altLang="fr-FR" sz="2800" smtClean="0">
                <a:solidFill>
                  <a:schemeClr val="bg1"/>
                </a:solidFill>
              </a:rPr>
              <a:t>1/2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3979862" cy="28622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</a:t>
            </a:r>
            <a:r>
              <a:rPr lang="fr-FR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MaClassMath</a:t>
            </a:r>
            <a:r>
              <a:rPr lang="fr-FR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{</a:t>
            </a:r>
            <a:endParaRPr lang="fr-FR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b="1" dirty="0" err="1">
                <a:solidFill>
                  <a:srgbClr val="FF4747"/>
                </a:solidFill>
                <a:latin typeface="Arial" charset="0"/>
                <a:cs typeface="Arial" charset="0"/>
              </a:rPr>
              <a:t>static</a:t>
            </a:r>
            <a:r>
              <a:rPr lang="fr-FR" b="1" dirty="0">
                <a:solidFill>
                  <a:srgbClr val="FF4747"/>
                </a:solidFill>
                <a:latin typeface="Arial" charset="0"/>
                <a:cs typeface="Arial" charset="0"/>
              </a:rPr>
              <a:t>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 min(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a , </a:t>
            </a:r>
            <a:r>
              <a:rPr lang="fr-FR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b="1" dirty="0">
                <a:solidFill>
                  <a:schemeClr val="bg1"/>
                </a:solidFill>
                <a:latin typeface="Arial" charset="0"/>
                <a:cs typeface="Arial" charset="0"/>
              </a:rPr>
              <a:t> b)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 }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else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11625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static void main ( String [] </a:t>
            </a:r>
            <a:r>
              <a:rPr lang="en-US" dirty="0" err="1">
                <a:solidFill>
                  <a:schemeClr val="bg1"/>
                </a:solidFill>
                <a:latin typeface="Arial" charset="0"/>
                <a:cs typeface="Arial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	</a:t>
            </a:r>
            <a:r>
              <a:rPr lang="fr-FR" dirty="0" err="1">
                <a:solidFill>
                  <a:schemeClr val="bg1"/>
                </a:solidFill>
                <a:latin typeface="Arial" charset="0"/>
                <a:cs typeface="Arial" charset="0"/>
              </a:rPr>
              <a:t>int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 x = </a:t>
            </a:r>
            <a:r>
              <a:rPr lang="fr-FR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MaClassMath</a:t>
            </a:r>
            <a:r>
              <a:rPr lang="fr-FR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.min (21 ,4);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u="sng">
                <a:solidFill>
                  <a:schemeClr val="bg1"/>
                </a:solidFill>
              </a:rPr>
              <a:t>Utilisation:</a:t>
            </a:r>
          </a:p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L'appel à une méthode statique se fait en</a:t>
            </a:r>
          </a:p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20477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706959" y="1772816"/>
            <a:ext cx="80415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  <a:latin typeface="+mj-lt"/>
              </a:rPr>
              <a:t>Puisque les méthodes </a:t>
            </a:r>
            <a:r>
              <a:rPr lang="fr-FR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fr-FR" altLang="fr-FR" dirty="0">
                <a:solidFill>
                  <a:schemeClr val="bg1"/>
                </a:solidFill>
                <a:latin typeface="+mj-lt"/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316657" y="2859226"/>
            <a:ext cx="882734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271463"/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 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  <a:latin typeface="+mj-lt"/>
              </a:rPr>
              <a:t> Les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(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static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)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n’accèdent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pas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aux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variables de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méthodes</a:t>
            </a:r>
            <a:r>
              <a:rPr lang="es-E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altLang="fr-FR" dirty="0" err="1">
                <a:solidFill>
                  <a:schemeClr val="bg1"/>
                </a:solidFill>
                <a:latin typeface="+mj-lt"/>
              </a:rPr>
              <a:t>d’instance</a:t>
            </a:r>
            <a:endParaRPr lang="es-ES" altLang="fr-FR" dirty="0">
              <a:solidFill>
                <a:schemeClr val="bg1"/>
              </a:solidFill>
              <a:latin typeface="+mj-lt"/>
            </a:endParaRPr>
          </a:p>
          <a:p>
            <a:pPr indent="271463"/>
            <a:endParaRPr lang="es-ES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631" name="Titre 1"/>
          <p:cNvSpPr>
            <a:spLocks noGrp="1"/>
          </p:cNvSpPr>
          <p:nvPr>
            <p:ph type="title"/>
          </p:nvPr>
        </p:nvSpPr>
        <p:spPr>
          <a:xfrm>
            <a:off x="706959" y="188640"/>
            <a:ext cx="6457329" cy="1143000"/>
          </a:xfrm>
        </p:spPr>
        <p:txBody>
          <a:bodyPr/>
          <a:lstStyle/>
          <a:p>
            <a:r>
              <a:rPr lang="fr-FR" altLang="fr-FR" b="1" dirty="0" smtClean="0"/>
              <a:t>Les méthodes </a:t>
            </a:r>
            <a:r>
              <a:rPr lang="fr-FR" altLang="fr-FR" b="1" dirty="0" err="1" smtClean="0"/>
              <a:t>static</a:t>
            </a:r>
            <a:r>
              <a:rPr lang="fr-FR" altLang="fr-FR" b="1" dirty="0" smtClean="0"/>
              <a:t>   </a:t>
            </a:r>
            <a:r>
              <a:rPr lang="fr-FR" altLang="fr-FR" sz="2800" b="1" dirty="0" smtClean="0"/>
              <a:t>2/2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118" y="5752975"/>
            <a:ext cx="6324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buFontTx/>
              <a:buChar char="•"/>
            </a:pP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Dans</a:t>
            </a:r>
            <a:r>
              <a:rPr lang="es-ES" altLang="fr-FR" dirty="0">
                <a:solidFill>
                  <a:schemeClr val="bg1"/>
                </a:solidFill>
              </a:rPr>
              <a:t> une </a:t>
            </a:r>
            <a:r>
              <a:rPr lang="es-ES" altLang="fr-FR" dirty="0" err="1">
                <a:solidFill>
                  <a:schemeClr val="bg1"/>
                </a:solidFill>
              </a:rPr>
              <a:t>méthode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static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on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ne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peut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pas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dirty="0" err="1">
                <a:solidFill>
                  <a:schemeClr val="bg1"/>
                </a:solidFill>
              </a:rPr>
              <a:t>utiliser</a:t>
            </a:r>
            <a:r>
              <a:rPr lang="es-ES" altLang="fr-FR" dirty="0">
                <a:solidFill>
                  <a:schemeClr val="bg1"/>
                </a:solidFill>
              </a:rPr>
              <a:t> </a:t>
            </a:r>
            <a:r>
              <a:rPr lang="es-ES" altLang="fr-FR" sz="28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endParaRPr lang="es-ES" altLang="fr-FR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Notion de </a:t>
            </a:r>
            <a:r>
              <a:rPr lang="fr-FR" altLang="fr-FR" sz="2800" dirty="0" smtClean="0">
                <a:solidFill>
                  <a:schemeClr val="bg1"/>
                </a:solidFill>
              </a:rPr>
              <a:t>package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Encapsulation des </a:t>
            </a:r>
            <a:r>
              <a:rPr lang="fr-FR" altLang="fr-FR" sz="2800" dirty="0" smtClean="0">
                <a:solidFill>
                  <a:schemeClr val="bg1"/>
                </a:solidFill>
              </a:rPr>
              <a:t>classes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Encapsulation des </a:t>
            </a:r>
            <a:r>
              <a:rPr lang="fr-FR" altLang="fr-FR" sz="2800" dirty="0" smtClean="0">
                <a:solidFill>
                  <a:schemeClr val="bg1"/>
                </a:solidFill>
              </a:rPr>
              <a:t>attributs/méthodes</a:t>
            </a:r>
          </a:p>
          <a:p>
            <a:pPr>
              <a:buFont typeface="Wingdings" panose="05000000000000000000" pitchFamily="2" charset="2"/>
              <a:buChar char="ü"/>
            </a:pPr>
            <a:endParaRPr lang="fr-FR" altLang="fr-FR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fr-FR" altLang="fr-FR" sz="2800" dirty="0">
                <a:solidFill>
                  <a:schemeClr val="bg1"/>
                </a:solidFill>
              </a:rPr>
              <a:t>Les attributs et méthodes </a:t>
            </a:r>
            <a:r>
              <a:rPr lang="fr-FR" altLang="fr-FR" sz="2800" dirty="0" err="1">
                <a:solidFill>
                  <a:schemeClr val="bg1"/>
                </a:solidFill>
              </a:rPr>
              <a:t>static</a:t>
            </a:r>
            <a:endParaRPr lang="fr-FR" altLang="fr-FR" sz="2800" dirty="0">
              <a:solidFill>
                <a:schemeClr val="bg1"/>
              </a:solidFill>
            </a:endParaRPr>
          </a:p>
          <a:p>
            <a:pPr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 bwMode="auto">
          <a:xfrm>
            <a:off x="2106613" y="177800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827584" y="26064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fr-FR" altLang="fr-FR" sz="4000" dirty="0" smtClean="0"/>
              <a:t>Encapsulation : définition</a:t>
            </a:r>
            <a:r>
              <a:rPr lang="fr-FR" altLang="fr-FR" dirty="0"/>
              <a:t/>
            </a:r>
            <a:br>
              <a:rPr lang="fr-FR" altLang="fr-FR" dirty="0"/>
            </a:br>
            <a:endParaRPr lang="fr-FR" altLang="fr-FR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4966" y="1340768"/>
            <a:ext cx="8496944" cy="18466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 smtClean="0">
                <a:solidFill>
                  <a:schemeClr val="bg1"/>
                </a:solidFill>
                <a:latin typeface="+mj-lt"/>
              </a:rPr>
              <a:t>L’</a:t>
            </a:r>
            <a:r>
              <a:rPr lang="fr-FR" altLang="fr-FR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altLang="fr-FR" sz="2000" b="1" dirty="0" smtClean="0">
                <a:solidFill>
                  <a:schemeClr val="bg1"/>
                </a:solidFill>
                <a:latin typeface="+mj-lt"/>
              </a:rPr>
              <a:t>encapsulation : 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est 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un des concepts fondamentaux de la POO (Programmation Orientée Objets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endParaRPr lang="fr-FR" altLang="fr-FR" b="1" dirty="0" smtClean="0">
              <a:solidFill>
                <a:schemeClr val="bg1"/>
              </a:solidFill>
              <a:latin typeface="+mj-lt"/>
              <a:cs typeface="+mn-cs"/>
            </a:endParaRPr>
          </a:p>
          <a:p>
            <a:pPr eaLnBrk="1" hangingPunct="1"/>
            <a:r>
              <a:rPr lang="fr-FR" altLang="fr-FR" sz="2000" b="1" dirty="0" smtClean="0">
                <a:solidFill>
                  <a:schemeClr val="bg1"/>
                </a:solidFill>
                <a:latin typeface="+mj-lt"/>
                <a:cs typeface="+mn-cs"/>
              </a:rPr>
              <a:t>Le </a:t>
            </a:r>
            <a:r>
              <a:rPr lang="fr-FR" altLang="fr-FR" sz="2000" b="1" dirty="0">
                <a:solidFill>
                  <a:schemeClr val="bg1"/>
                </a:solidFill>
                <a:latin typeface="+mj-lt"/>
                <a:cs typeface="+mn-cs"/>
              </a:rPr>
              <a:t>principe d'encapsulation :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u</a:t>
            </a:r>
            <a:r>
              <a:rPr lang="fr-FR" altLang="fr-FR" dirty="0" smtClean="0">
                <a:solidFill>
                  <a:schemeClr val="bg1"/>
                </a:solidFill>
                <a:latin typeface="+mj-lt"/>
                <a:cs typeface="+mn-cs"/>
              </a:rPr>
              <a:t>n objet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ne doit pas exposer sa </a:t>
            </a:r>
            <a:r>
              <a:rPr lang="fr-FR" altLang="fr-FR" b="1" dirty="0">
                <a:solidFill>
                  <a:schemeClr val="bg1"/>
                </a:solidFill>
                <a:latin typeface="+mj-lt"/>
                <a:cs typeface="+mn-cs"/>
              </a:rPr>
              <a:t>représentation interne </a:t>
            </a:r>
            <a:r>
              <a:rPr lang="fr-FR" altLang="fr-FR" dirty="0">
                <a:solidFill>
                  <a:schemeClr val="bg1"/>
                </a:solidFill>
                <a:latin typeface="+mj-lt"/>
                <a:cs typeface="+mn-cs"/>
              </a:rPr>
              <a:t>au monde extérieur.</a:t>
            </a:r>
          </a:p>
          <a:p>
            <a:pPr eaLnBrk="1" hangingPunct="1"/>
            <a:endParaRPr lang="fr-FR" altLang="fr-F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014" y="4268703"/>
            <a:ext cx="76328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dirty="0">
                <a:solidFill>
                  <a:schemeClr val="bg1"/>
                </a:solidFill>
              </a:rPr>
              <a:t>Dans le but de renforcer le contrôle de l'accès aux variables d'une classe, il est recommandé de les déclarer </a:t>
            </a:r>
            <a:r>
              <a:rPr lang="fr-FR" altLang="fr-FR" sz="2400" b="1" i="1" dirty="0" err="1">
                <a:solidFill>
                  <a:srgbClr val="FF4747"/>
                </a:solidFill>
              </a:rPr>
              <a:t>private</a:t>
            </a:r>
            <a:r>
              <a:rPr lang="fr-FR" altLang="fr-FR" i="1" dirty="0" smtClean="0">
                <a:solidFill>
                  <a:schemeClr val="bg1"/>
                </a:solidFill>
              </a:rPr>
              <a:t>. </a:t>
            </a:r>
          </a:p>
          <a:p>
            <a:endParaRPr lang="fr-FR" altLang="fr-FR" i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L'objet est ainsi vu de l'extérieur comme une </a:t>
            </a:r>
            <a:r>
              <a:rPr lang="fr-FR" b="1" dirty="0">
                <a:solidFill>
                  <a:schemeClr val="bg1"/>
                </a:solidFill>
              </a:rPr>
              <a:t>boîte noire</a:t>
            </a:r>
            <a:endParaRPr lang="fr-FR" altLang="fr-FR" dirty="0">
              <a:solidFill>
                <a:schemeClr val="bg1"/>
              </a:solidFill>
            </a:endParaRPr>
          </a:p>
          <a:p>
            <a:endParaRPr lang="fr-FR" altLang="fr-FR" i="1" dirty="0">
              <a:solidFill>
                <a:schemeClr val="bg1"/>
              </a:solidFill>
            </a:endParaRPr>
          </a:p>
          <a:p>
            <a:endParaRPr lang="fr-FR" dirty="0" smtClean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rotéger </a:t>
            </a:r>
            <a:r>
              <a:rPr lang="fr-FR" dirty="0">
                <a:solidFill>
                  <a:schemeClr val="bg1"/>
                </a:solidFill>
              </a:rPr>
              <a:t>l'information contenue dans un objet </a:t>
            </a:r>
            <a:r>
              <a:rPr lang="fr-FR" dirty="0" smtClean="0">
                <a:solidFill>
                  <a:schemeClr val="bg1"/>
                </a:solidFill>
              </a:rPr>
              <a:t>et ne </a:t>
            </a:r>
            <a:r>
              <a:rPr lang="fr-FR" dirty="0">
                <a:solidFill>
                  <a:schemeClr val="bg1"/>
                </a:solidFill>
              </a:rPr>
              <a:t>proposer que des méthodes de manipulation de cet </a:t>
            </a:r>
            <a:r>
              <a:rPr lang="fr-FR" dirty="0" smtClean="0">
                <a:solidFill>
                  <a:schemeClr val="bg1"/>
                </a:solidFill>
              </a:rPr>
              <a:t>objet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4166"/>
              </p:ext>
            </p:extLst>
          </p:nvPr>
        </p:nvGraphicFramePr>
        <p:xfrm>
          <a:off x="961629" y="3012936"/>
          <a:ext cx="2932758" cy="1064136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32758"/>
              </a:tblGrid>
              <a:tr h="53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/>
                        <a:t>Représentation interne 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532068">
                <a:tc>
                  <a:txBody>
                    <a:bodyPr/>
                    <a:lstStyle/>
                    <a:p>
                      <a:pPr algn="ctr" eaLnBrk="1" hangingPunct="1"/>
                      <a:r>
                        <a:rPr lang="fr-FR" altLang="fr-FR" sz="1400" dirty="0" smtClean="0"/>
                        <a:t>attributs</a:t>
                      </a:r>
                    </a:p>
                    <a:p>
                      <a:pPr algn="ctr" eaLnBrk="1" hangingPunct="1"/>
                      <a:r>
                        <a:rPr lang="fr-FR" altLang="fr-FR" sz="1400" dirty="0" smtClean="0"/>
                        <a:t>méthodes</a:t>
                      </a:r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29510"/>
              </p:ext>
            </p:extLst>
          </p:nvPr>
        </p:nvGraphicFramePr>
        <p:xfrm>
          <a:off x="4879602" y="2996952"/>
          <a:ext cx="2932758" cy="10363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32758"/>
              </a:tblGrid>
              <a:tr h="368199">
                <a:tc>
                  <a:txBody>
                    <a:bodyPr/>
                    <a:lstStyle/>
                    <a:p>
                      <a:pPr eaLnBrk="1" hangingPunct="1"/>
                      <a:r>
                        <a:rPr lang="fr-FR" altLang="fr-FR" sz="1400" dirty="0" smtClean="0"/>
                        <a:t>Représentation extérieur</a:t>
                      </a:r>
                    </a:p>
                    <a:p>
                      <a:pPr algn="ctr"/>
                      <a:endParaRPr lang="fr-FR" sz="1400" dirty="0"/>
                    </a:p>
                  </a:txBody>
                  <a:tcPr/>
                </a:tc>
              </a:tr>
              <a:tr h="3681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fr-FR" sz="1400" dirty="0" smtClean="0"/>
                        <a:t>Les autres classes</a:t>
                      </a:r>
                    </a:p>
                    <a:p>
                      <a:pPr algn="ctr" eaLnBrk="1" hangingPunct="1"/>
                      <a:endParaRPr lang="fr-FR" alt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re 1"/>
          <p:cNvSpPr txBox="1">
            <a:spLocks/>
          </p:cNvSpPr>
          <p:nvPr/>
        </p:nvSpPr>
        <p:spPr>
          <a:xfrm>
            <a:off x="714375" y="250032"/>
            <a:ext cx="6881961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altLang="fr-FR" dirty="0" smtClean="0"/>
              <a:t>C’est quoi un package 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188" y="1785938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Projet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1563" y="2428875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71563" y="3929063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2</a:t>
            </a:r>
          </a:p>
        </p:txBody>
      </p:sp>
      <p:sp>
        <p:nvSpPr>
          <p:cNvPr id="23" name="ZoneTexte 10"/>
          <p:cNvSpPr txBox="1">
            <a:spLocks noChangeArrowheads="1"/>
          </p:cNvSpPr>
          <p:nvPr/>
        </p:nvSpPr>
        <p:spPr bwMode="auto">
          <a:xfrm>
            <a:off x="1643063" y="3000375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ClassA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ZoneTexte 11"/>
          <p:cNvSpPr txBox="1">
            <a:spLocks noChangeArrowheads="1"/>
          </p:cNvSpPr>
          <p:nvPr/>
        </p:nvSpPr>
        <p:spPr bwMode="auto">
          <a:xfrm>
            <a:off x="1643063" y="3357563"/>
            <a:ext cx="91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ClassB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ZoneTexte 12"/>
          <p:cNvSpPr txBox="1">
            <a:spLocks noChangeArrowheads="1"/>
          </p:cNvSpPr>
          <p:nvPr/>
        </p:nvSpPr>
        <p:spPr bwMode="auto">
          <a:xfrm>
            <a:off x="1643063" y="4416425"/>
            <a:ext cx="928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ClassC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ZoneTexte 13"/>
          <p:cNvSpPr txBox="1">
            <a:spLocks noChangeArrowheads="1"/>
          </p:cNvSpPr>
          <p:nvPr/>
        </p:nvSpPr>
        <p:spPr bwMode="auto">
          <a:xfrm>
            <a:off x="1714500" y="4773613"/>
            <a:ext cx="928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ClassD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-250031" y="3178969"/>
            <a:ext cx="19288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969962" y="3173413"/>
            <a:ext cx="63341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14375" y="414337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14375" y="264318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285875" y="3143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285875" y="3500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rot="5400000">
            <a:off x="750888" y="4892675"/>
            <a:ext cx="107156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285875" y="4643438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285875" y="5000625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20"/>
          <p:cNvSpPr>
            <a:spLocks noChangeArrowheads="1"/>
          </p:cNvSpPr>
          <p:nvPr/>
        </p:nvSpPr>
        <p:spPr bwMode="auto">
          <a:xfrm>
            <a:off x="2965747" y="1691085"/>
            <a:ext cx="57827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fr-FR" b="1" dirty="0">
                <a:solidFill>
                  <a:schemeClr val="bg1"/>
                </a:solidFill>
              </a:rPr>
              <a:t> 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Package =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répertoire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. </a:t>
            </a:r>
          </a:p>
          <a:p>
            <a:pPr eaLnBrk="1" hangingPunct="1">
              <a:buFontTx/>
              <a:buChar char="•"/>
            </a:pP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Les classes Java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peuvent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être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regroupées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n-lt"/>
                <a:cs typeface="+mn-cs"/>
              </a:rPr>
              <a:t>dans</a:t>
            </a:r>
            <a:r>
              <a:rPr lang="en-US" altLang="fr-FR" dirty="0">
                <a:solidFill>
                  <a:schemeClr val="bg1"/>
                </a:solidFill>
                <a:latin typeface="+mn-lt"/>
                <a:cs typeface="+mn-cs"/>
              </a:rPr>
              <a:t> des packages. </a:t>
            </a:r>
            <a:endParaRPr lang="fr-FR" altLang="fr-FR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558778" y="2887841"/>
            <a:ext cx="3204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solidFill>
                  <a:schemeClr val="bg1"/>
                </a:solidFill>
                <a:latin typeface="+mn-lt"/>
                <a:cs typeface="+mn-cs"/>
              </a:rPr>
              <a:t>Déclaration d’un package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3558778" y="4002782"/>
            <a:ext cx="26893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indent="-285750">
              <a:buFontTx/>
              <a:buChar char="•"/>
            </a:pPr>
            <a:r>
              <a:rPr lang="fr-FR" altLang="fr-FR" b="1" dirty="0">
                <a:solidFill>
                  <a:schemeClr val="bg1"/>
                </a:solidFill>
                <a:latin typeface="+mn-lt"/>
                <a:cs typeface="+mn-cs"/>
              </a:rPr>
              <a:t>Import d’un package</a:t>
            </a:r>
          </a:p>
        </p:txBody>
      </p:sp>
      <p:sp>
        <p:nvSpPr>
          <p:cNvPr id="39" name="ZoneTexte 24"/>
          <p:cNvSpPr txBox="1">
            <a:spLocks noChangeArrowheads="1"/>
          </p:cNvSpPr>
          <p:nvPr/>
        </p:nvSpPr>
        <p:spPr bwMode="auto">
          <a:xfrm>
            <a:off x="3808289" y="4851123"/>
            <a:ext cx="237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import pack2.ClassC;</a:t>
            </a:r>
          </a:p>
        </p:txBody>
      </p:sp>
      <p:sp>
        <p:nvSpPr>
          <p:cNvPr id="40" name="ZoneTexte 25"/>
          <p:cNvSpPr txBox="1">
            <a:spLocks noChangeArrowheads="1"/>
          </p:cNvSpPr>
          <p:nvPr/>
        </p:nvSpPr>
        <p:spPr bwMode="auto">
          <a:xfrm>
            <a:off x="4870302" y="3342720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>
                <a:solidFill>
                  <a:schemeClr val="bg1"/>
                </a:solidFill>
              </a:rPr>
              <a:t>package pack1;</a:t>
            </a:r>
          </a:p>
        </p:txBody>
      </p:sp>
      <p:sp>
        <p:nvSpPr>
          <p:cNvPr id="41" name="ZoneTexte 33"/>
          <p:cNvSpPr txBox="1">
            <a:spLocks noChangeArrowheads="1"/>
          </p:cNvSpPr>
          <p:nvPr/>
        </p:nvSpPr>
        <p:spPr bwMode="auto">
          <a:xfrm>
            <a:off x="3808289" y="5416550"/>
            <a:ext cx="172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import pack2.*;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643063" y="5214938"/>
            <a:ext cx="1428750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Package 21</a:t>
            </a:r>
          </a:p>
        </p:txBody>
      </p:sp>
      <p:sp>
        <p:nvSpPr>
          <p:cNvPr id="43" name="ZoneTexte 12"/>
          <p:cNvSpPr txBox="1">
            <a:spLocks noChangeArrowheads="1"/>
          </p:cNvSpPr>
          <p:nvPr/>
        </p:nvSpPr>
        <p:spPr bwMode="auto">
          <a:xfrm>
            <a:off x="2500313" y="5702300"/>
            <a:ext cx="915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ClassE</a:t>
            </a:r>
            <a:endParaRPr lang="fr-FR" altLang="fr-FR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 rot="5400000">
            <a:off x="2001044" y="5785644"/>
            <a:ext cx="28575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143125" y="5929313"/>
            <a:ext cx="357188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285875" y="5429250"/>
            <a:ext cx="35718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1/3</a:t>
            </a:r>
            <a:endParaRPr lang="fr-FR" kern="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0" y="1700808"/>
            <a:ext cx="827799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3"/>
          <p:cNvSpPr txBox="1">
            <a:spLocks noChangeArrowheads="1"/>
          </p:cNvSpPr>
          <p:nvPr/>
        </p:nvSpPr>
        <p:spPr bwMode="auto">
          <a:xfrm>
            <a:off x="686849" y="2807375"/>
            <a:ext cx="1787525" cy="120015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b="1" dirty="0">
                <a:solidFill>
                  <a:schemeClr val="bg1"/>
                </a:solidFill>
              </a:rPr>
              <a:t>public</a:t>
            </a:r>
            <a:r>
              <a:rPr lang="fr-FR" altLang="fr-FR" dirty="0">
                <a:solidFill>
                  <a:schemeClr val="bg1"/>
                </a:solidFill>
              </a:rPr>
              <a:t> class 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2060848"/>
            <a:ext cx="2063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Classe public : 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874933" y="6181273"/>
            <a:ext cx="80538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La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classe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public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est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visible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depuis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n’importe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quelle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classe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 du </a:t>
            </a:r>
            <a:r>
              <a:rPr lang="en-US" altLang="fr-FR" sz="2000" dirty="0" err="1">
                <a:solidFill>
                  <a:schemeClr val="bg1"/>
                </a:solidFill>
                <a:latin typeface="+mn-lt"/>
                <a:cs typeface="+mn-cs"/>
              </a:rPr>
              <a:t>projet</a:t>
            </a:r>
            <a:r>
              <a:rPr lang="en-US" altLang="fr-FR" sz="20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  <a:endParaRPr lang="fr-FR" altLang="fr-FR" sz="20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chemeClr val="bg1"/>
                </a:solidFill>
              </a:rPr>
              <a:t>extends</a:t>
            </a:r>
            <a:r>
              <a:rPr lang="fr-FR" altLang="fr-FR" sz="2000" dirty="0">
                <a:solidFill>
                  <a:schemeClr val="bg1"/>
                </a:solidFill>
              </a:rPr>
              <a:t> </a:t>
            </a:r>
            <a:r>
              <a:rPr lang="fr-FR" altLang="fr-FR" sz="2000" dirty="0" smtClean="0">
                <a:solidFill>
                  <a:schemeClr val="bg1"/>
                </a:solidFill>
              </a:rPr>
              <a:t>A {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4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2/3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31764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323528" y="1792106"/>
            <a:ext cx="1907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Default classe</a:t>
            </a:r>
            <a:endParaRPr lang="fr-FR" altLang="fr-FR" sz="2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48"/>
          <p:cNvSpPr txBox="1">
            <a:spLocks noChangeArrowheads="1"/>
          </p:cNvSpPr>
          <p:nvPr/>
        </p:nvSpPr>
        <p:spPr bwMode="auto">
          <a:xfrm>
            <a:off x="680046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B {</a:t>
            </a:r>
          </a:p>
          <a:p>
            <a:pPr eaLnBrk="1" hangingPunct="1"/>
            <a:r>
              <a:rPr lang="fr-FR" altLang="fr-FR" sz="2800" dirty="0">
                <a:solidFill>
                  <a:schemeClr val="bg1"/>
                </a:solidFill>
              </a:rPr>
              <a:t>	A </a:t>
            </a:r>
            <a:r>
              <a:rPr lang="fr-FR" altLang="fr-FR" sz="2800" dirty="0" err="1">
                <a:solidFill>
                  <a:schemeClr val="bg1"/>
                </a:solidFill>
              </a:rPr>
              <a:t>a</a:t>
            </a:r>
            <a:r>
              <a:rPr lang="fr-FR" altLang="fr-FR" sz="2800" dirty="0">
                <a:solidFill>
                  <a:schemeClr val="bg1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ZoneTexte 48"/>
          <p:cNvSpPr txBox="1">
            <a:spLocks noChangeArrowheads="1"/>
          </p:cNvSpPr>
          <p:nvPr/>
        </p:nvSpPr>
        <p:spPr bwMode="auto">
          <a:xfrm>
            <a:off x="3082466" y="4585815"/>
            <a:ext cx="2658678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C  </a:t>
            </a:r>
            <a:r>
              <a:rPr lang="fr-FR" altLang="fr-FR" sz="2000" dirty="0" err="1">
                <a:solidFill>
                  <a:srgbClr val="FF4747"/>
                </a:solidFill>
              </a:rPr>
              <a:t>extends</a:t>
            </a:r>
            <a:r>
              <a:rPr lang="fr-FR" altLang="fr-FR" sz="2000" dirty="0">
                <a:solidFill>
                  <a:srgbClr val="FF4747"/>
                </a:solidFill>
              </a:rPr>
              <a:t> </a:t>
            </a:r>
            <a:r>
              <a:rPr lang="fr-FR" altLang="fr-FR" sz="2000" dirty="0" smtClean="0">
                <a:solidFill>
                  <a:srgbClr val="FF4747"/>
                </a:solidFill>
              </a:rPr>
              <a:t>A </a:t>
            </a:r>
            <a:r>
              <a:rPr lang="fr-FR" altLang="fr-FR" sz="2000" dirty="0" smtClean="0">
                <a:solidFill>
                  <a:schemeClr val="bg1"/>
                </a:solidFill>
              </a:rPr>
              <a:t>{</a:t>
            </a:r>
            <a:endParaRPr lang="fr-FR" altLang="fr-FR" sz="2000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sz="2800" dirty="0">
                <a:solidFill>
                  <a:srgbClr val="FF4747"/>
                </a:solidFill>
              </a:rPr>
              <a:t>	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A </a:t>
            </a:r>
            <a:r>
              <a:rPr lang="fr-FR" altLang="fr-FR" sz="2800" strike="sngStrike" dirty="0" err="1">
                <a:solidFill>
                  <a:srgbClr val="FF4747"/>
                </a:solidFill>
              </a:rPr>
              <a:t>a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ZoneTexte 48"/>
          <p:cNvSpPr txBox="1">
            <a:spLocks noChangeArrowheads="1"/>
          </p:cNvSpPr>
          <p:nvPr/>
        </p:nvSpPr>
        <p:spPr bwMode="auto">
          <a:xfrm>
            <a:off x="6368678" y="4600103"/>
            <a:ext cx="2091754" cy="1446550"/>
          </a:xfrm>
          <a:prstGeom prst="rect">
            <a:avLst/>
          </a:prstGeom>
          <a:noFill/>
          <a:ln w="28575">
            <a:solidFill>
              <a:srgbClr val="FF4747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class D {</a:t>
            </a:r>
          </a:p>
          <a:p>
            <a:pPr eaLnBrk="1" hangingPunct="1"/>
            <a:r>
              <a:rPr lang="fr-FR" altLang="fr-FR" sz="2800" dirty="0">
                <a:solidFill>
                  <a:srgbClr val="FF4747"/>
                </a:solidFill>
              </a:rPr>
              <a:t>	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A </a:t>
            </a:r>
            <a:r>
              <a:rPr lang="fr-FR" altLang="fr-FR" sz="2800" strike="sngStrike" dirty="0" err="1">
                <a:solidFill>
                  <a:srgbClr val="FF4747"/>
                </a:solidFill>
              </a:rPr>
              <a:t>a</a:t>
            </a:r>
            <a:r>
              <a:rPr lang="fr-FR" altLang="fr-FR" sz="2800" strike="sngStrike" dirty="0">
                <a:solidFill>
                  <a:srgbClr val="FF4747"/>
                </a:solidFill>
              </a:rPr>
              <a:t>;   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sz="20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700" y="1734543"/>
            <a:ext cx="5351100" cy="2606674"/>
          </a:xfrm>
          <a:prstGeom prst="rect">
            <a:avLst/>
          </a:prstGeom>
        </p:spPr>
      </p:pic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22307" y="6212126"/>
            <a:ext cx="746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r-FR" dirty="0">
                <a:solidFill>
                  <a:schemeClr val="bg1"/>
                </a:solidFill>
                <a:latin typeface="+mj-lt"/>
              </a:rPr>
              <a:t>La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classe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i="1" dirty="0">
                <a:solidFill>
                  <a:schemeClr val="bg1"/>
                </a:solidFill>
                <a:latin typeface="+mj-lt"/>
              </a:rPr>
              <a:t>default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est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visible </a:t>
            </a:r>
            <a:r>
              <a:rPr lang="en-US" altLang="fr-FR" dirty="0" err="1">
                <a:solidFill>
                  <a:schemeClr val="bg1"/>
                </a:solidFill>
                <a:latin typeface="+mj-lt"/>
              </a:rPr>
              <a:t>seulement</a:t>
            </a:r>
            <a:r>
              <a:rPr lang="en-US" altLang="fr-FR" dirty="0">
                <a:solidFill>
                  <a:schemeClr val="bg1"/>
                </a:solidFill>
                <a:latin typeface="+mj-lt"/>
              </a:rPr>
              <a:t> par les classes de son package.</a:t>
            </a:r>
            <a:endParaRPr lang="fr-FR" altLang="fr-F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ZoneTexte 3"/>
          <p:cNvSpPr txBox="1">
            <a:spLocks noChangeArrowheads="1"/>
          </p:cNvSpPr>
          <p:nvPr/>
        </p:nvSpPr>
        <p:spPr bwMode="auto">
          <a:xfrm>
            <a:off x="686848" y="2807375"/>
            <a:ext cx="1868927" cy="1200329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dirty="0" smtClean="0">
                <a:solidFill>
                  <a:schemeClr val="bg1"/>
                </a:solidFill>
              </a:rPr>
              <a:t>   class </a:t>
            </a:r>
            <a:r>
              <a:rPr lang="fr-FR" altLang="fr-FR" dirty="0">
                <a:solidFill>
                  <a:schemeClr val="bg1"/>
                </a:solidFill>
              </a:rPr>
              <a:t>A {</a:t>
            </a:r>
          </a:p>
          <a:p>
            <a:pPr eaLnBrk="1" hangingPunct="1"/>
            <a:endParaRPr lang="fr-FR" alt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…</a:t>
            </a:r>
          </a:p>
          <a:p>
            <a:pPr eaLnBrk="1" hangingPunct="1"/>
            <a:r>
              <a:rPr lang="fr-FR" alt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classes </a:t>
            </a:r>
            <a:r>
              <a:rPr lang="fr-FR" altLang="fr-FR" dirty="0" smtClean="0"/>
              <a:t> </a:t>
            </a:r>
            <a:r>
              <a:rPr lang="fr-FR" altLang="fr-FR" sz="2400" dirty="0" smtClean="0"/>
              <a:t>3/3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8291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altLang="fr-FR" dirty="0"/>
              <a:t>Encapsulation des </a:t>
            </a:r>
            <a:r>
              <a:rPr lang="fr-FR" altLang="fr-FR" dirty="0" smtClean="0"/>
              <a:t>attributs </a:t>
            </a:r>
            <a:r>
              <a:rPr lang="fr-FR" altLang="fr-FR" sz="2400" dirty="0" smtClean="0"/>
              <a:t>1/5</a:t>
            </a:r>
            <a:endParaRPr lang="fr-FR" kern="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0" y="1802698"/>
            <a:ext cx="8572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1369</Words>
  <Application>Microsoft Office PowerPoint</Application>
  <PresentationFormat>Affichage à l'écran (4:3)</PresentationFormat>
  <Paragraphs>425</Paragraphs>
  <Slides>26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Wingdings</vt:lpstr>
      <vt:lpstr>MetroInspired</vt:lpstr>
      <vt:lpstr>Chapitre 3: Encapsulation  </vt:lpstr>
      <vt:lpstr>Plan</vt:lpstr>
      <vt:lpstr>Objectifs </vt:lpstr>
      <vt:lpstr>Encapsulation : définition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des attributs/méthodes</vt:lpstr>
      <vt:lpstr>Encapsulation des attributs/méthodes : Exemples</vt:lpstr>
      <vt:lpstr>Présentation PowerPoint</vt:lpstr>
      <vt:lpstr>Présentation PowerPoint</vt:lpstr>
      <vt:lpstr>Présentation PowerPoint</vt:lpstr>
      <vt:lpstr>Présentation PowerPoint</vt:lpstr>
      <vt:lpstr>Les méthodes static   1/2</vt:lpstr>
      <vt:lpstr>Les méthodes static   2/2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Mehdi Attia</cp:lastModifiedBy>
  <cp:revision>73</cp:revision>
  <dcterms:created xsi:type="dcterms:W3CDTF">2011-08-10T09:14:16Z</dcterms:created>
  <dcterms:modified xsi:type="dcterms:W3CDTF">2015-09-05T16:19:42Z</dcterms:modified>
</cp:coreProperties>
</file>