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475" r:id="rId2"/>
    <p:sldId id="257" r:id="rId3"/>
    <p:sldId id="479" r:id="rId4"/>
    <p:sldId id="306" r:id="rId5"/>
    <p:sldId id="477" r:id="rId6"/>
    <p:sldId id="478" r:id="rId7"/>
    <p:sldId id="476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292" autoAdjust="0"/>
  </p:normalViewPr>
  <p:slideViewPr>
    <p:cSldViewPr snapToGrid="0">
      <p:cViewPr>
        <p:scale>
          <a:sx n="66" d="100"/>
          <a:sy n="66" d="100"/>
        </p:scale>
        <p:origin x="38" y="38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01BCCA-8342-4B16-AA96-B36E90B93CCD}" type="datetime1">
              <a:rPr lang="ko-KR" altLang="en-US"/>
              <a:pPr lvl="0">
                <a:defRPr/>
              </a:pPr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033ED1D-5744-49B6-86B0-A532027227D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07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66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033ED1D-5744-49B6-86B0-A532027227D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7"/>
          <p:cNvSpPr>
            <a:spLocks noGrp="1"/>
          </p:cNvSpPr>
          <p:nvPr>
            <p:ph type="pic" sz="quarter" idx="19"/>
          </p:nvPr>
        </p:nvSpPr>
        <p:spPr>
          <a:xfrm>
            <a:off x="9486900" y="0"/>
            <a:ext cx="27051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7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91465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7"/>
          </p:nvPr>
        </p:nvSpPr>
        <p:spPr>
          <a:xfrm>
            <a:off x="2962275" y="0"/>
            <a:ext cx="6267450" cy="428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20"/>
          </p:nvPr>
        </p:nvSpPr>
        <p:spPr>
          <a:xfrm>
            <a:off x="-1" y="0"/>
            <a:ext cx="12192001" cy="18097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679626A-030A-428A-8F6C-02DBBBCEF8B9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ADB28-AEB7-4A17-B82E-FB25564134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73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7"/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59817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679626A-030A-428A-8F6C-02DBBBCEF8B9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ADB28-AEB7-4A17-B82E-FB25564134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7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7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7067549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9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7"/>
          <p:cNvSpPr>
            <a:spLocks noGrp="1"/>
          </p:cNvSpPr>
          <p:nvPr>
            <p:ph type="pic" sz="quarter" idx="18"/>
          </p:nvPr>
        </p:nvSpPr>
        <p:spPr>
          <a:xfrm>
            <a:off x="0" y="1365160"/>
            <a:ext cx="5934075" cy="27337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7"/>
          <p:cNvSpPr>
            <a:spLocks noGrp="1"/>
          </p:cNvSpPr>
          <p:nvPr>
            <p:ph type="pic" sz="quarter" idx="19"/>
          </p:nvPr>
        </p:nvSpPr>
        <p:spPr>
          <a:xfrm>
            <a:off x="6257925" y="1365160"/>
            <a:ext cx="5934075" cy="27337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0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1659282"/>
            <a:ext cx="12192000" cy="5198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9"/>
          </p:nvPr>
        </p:nvSpPr>
        <p:spPr>
          <a:xfrm>
            <a:off x="10941156" y="0"/>
            <a:ext cx="1250844" cy="1659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 userDrawn="1">
            <p:ph type="body" sz="quarter" idx="16"/>
          </p:nvPr>
        </p:nvSpPr>
        <p:spPr>
          <a:xfrm>
            <a:off x="723900" y="2076450"/>
            <a:ext cx="10744200" cy="41529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buNone/>
              <a:defRPr lang="en-US" altLang="en-US" sz="1600" b="1" i="1" kern="1200" dirty="0">
                <a:solidFill>
                  <a:schemeClr val="accent6"/>
                </a:solidFill>
                <a:latin typeface="+mn-lt"/>
                <a:ea typeface="맑은 고딕" panose="020B0503020000020004" pitchFamily="50" charset="-127"/>
                <a:cs typeface="Arial" panose="02000000000000000000" pitchFamily="2" charset="0"/>
              </a:defRPr>
            </a:lvl1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en-US" dirty="0"/>
          </a:p>
        </p:txBody>
      </p:sp>
      <p:sp>
        <p:nvSpPr>
          <p:cNvPr id="11" name="제목 1"/>
          <p:cNvSpPr>
            <a:spLocks noGrp="1"/>
          </p:cNvSpPr>
          <p:nvPr userDrawn="1">
            <p:ph type="ctrTitle"/>
          </p:nvPr>
        </p:nvSpPr>
        <p:spPr>
          <a:xfrm>
            <a:off x="523875" y="578763"/>
            <a:ext cx="11144250" cy="1080520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None/>
              <a:defRPr lang="ko-KR" altLang="en-US" sz="4000" kern="1200" spc="0" dirty="0">
                <a:solidFill>
                  <a:schemeClr val="accent6"/>
                </a:solidFill>
                <a:latin typeface="+mj-lt"/>
                <a:ea typeface="Vollkorn" panose="00000500000000000000" pitchFamily="2" charset="0"/>
                <a:cs typeface="+mj-cs"/>
              </a:defRPr>
            </a:lvl1pPr>
          </a:lstStyle>
          <a:p>
            <a:pPr marL="0" lvl="0" algn="dist">
              <a:lnSpc>
                <a:spcPct val="120000"/>
              </a:lnSpc>
              <a:spcAft>
                <a:spcPts val="200"/>
              </a:spcAf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56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7"/>
          <p:cNvSpPr>
            <a:spLocks noGrp="1"/>
          </p:cNvSpPr>
          <p:nvPr>
            <p:ph type="pic" sz="quarter" idx="18"/>
          </p:nvPr>
        </p:nvSpPr>
        <p:spPr>
          <a:xfrm>
            <a:off x="3633786" y="1076324"/>
            <a:ext cx="7667625" cy="57816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7"/>
          <p:cNvSpPr>
            <a:spLocks noGrp="1"/>
          </p:cNvSpPr>
          <p:nvPr>
            <p:ph type="pic" sz="quarter" idx="20"/>
          </p:nvPr>
        </p:nvSpPr>
        <p:spPr>
          <a:xfrm>
            <a:off x="10401300" y="1"/>
            <a:ext cx="179070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그림 개체 틀 7"/>
          <p:cNvSpPr>
            <a:spLocks noGrp="1"/>
          </p:cNvSpPr>
          <p:nvPr>
            <p:ph type="pic" sz="quarter" idx="19"/>
          </p:nvPr>
        </p:nvSpPr>
        <p:spPr>
          <a:xfrm>
            <a:off x="1" y="3771900"/>
            <a:ext cx="3143250" cy="308609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679626A-030A-428A-8F6C-02DBBBCEF8B9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ADB28-AEB7-4A17-B82E-FB25564134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7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D0C0-5561-4C98-808A-433DC7FFAFE3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4E43-31B2-45CF-BDA5-AA5C5336A7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4276725"/>
            <a:ext cx="12192000" cy="2581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05940" y="5854271"/>
            <a:ext cx="7580120" cy="161583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108000" bIns="0" anchor="ctr">
            <a:spAutoFit/>
          </a:bodyPr>
          <a:lstStyle/>
          <a:p>
            <a:pPr algn="dist">
              <a:defRPr/>
            </a:pPr>
            <a:r>
              <a:rPr lang="en-US" altLang="ko-KR" sz="1050">
                <a:solidFill>
                  <a:schemeClr val="bg1"/>
                </a:solidFill>
                <a:ea typeface="Noto Sans"/>
                <a:cs typeface="Noto Sans"/>
              </a:rPr>
              <a:t>PRESENTATION TEMPLATE</a:t>
            </a:r>
            <a:endParaRPr lang="ko-KR" altLang="en-US" sz="1050">
              <a:solidFill>
                <a:schemeClr val="bg1"/>
              </a:solidFill>
              <a:ea typeface="맑은 고딕"/>
              <a:cs typeface="Noto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50" y="4596961"/>
            <a:ext cx="11087100" cy="90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solidFill>
                  <a:schemeClr val="accent6"/>
                </a:solidFill>
                <a:latin typeface="+mj-lt"/>
              </a:rPr>
              <a:t>마스크 검출 인공지능</a:t>
            </a:r>
          </a:p>
        </p:txBody>
      </p:sp>
      <p:pic>
        <p:nvPicPr>
          <p:cNvPr id="20" name="그림 개체 틀 19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/>
          <a:stretch>
            <a:fillRect/>
          </a:stretch>
        </p:blipFill>
        <p:spPr/>
      </p:pic>
      <p:pic>
        <p:nvPicPr>
          <p:cNvPr id="16" name="그림 개체 틀 15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/>
          <a:srcRect/>
          <a:stretch>
            <a:fillRect/>
          </a:stretch>
        </p:blipFill>
        <p:spPr/>
      </p:pic>
      <p:pic>
        <p:nvPicPr>
          <p:cNvPr id="10" name="그림 개체 틀 9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/>
          <a:stretch>
            <a:fillRect/>
          </a:stretch>
        </p:blipFill>
        <p:spPr/>
      </p:pic>
      <p:pic>
        <p:nvPicPr>
          <p:cNvPr id="8" name="그림 개체 틀 7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6"/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981701" y="0"/>
            <a:ext cx="62102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59912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 txBox="1"/>
          <p:nvPr/>
        </p:nvSpPr>
        <p:spPr>
          <a:xfrm>
            <a:off x="7204549" y="1632746"/>
            <a:ext cx="3764602" cy="48786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 spc="-150">
                <a:solidFill>
                  <a:schemeClr val="tx2"/>
                </a:solidFill>
                <a:latin typeface="Biren"/>
                <a:ea typeface="MankSans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200"/>
              </a:spcAft>
              <a:defRPr/>
            </a:pPr>
            <a:r>
              <a:rPr lang="ko-KR" altLang="en-US" sz="4000" b="1" spc="0" dirty="0">
                <a:solidFill>
                  <a:schemeClr val="accent6"/>
                </a:solidFill>
                <a:latin typeface="+mj-lt"/>
                <a:ea typeface="Vollkorn"/>
              </a:rPr>
              <a:t>목차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7685" y="2498465"/>
            <a:ext cx="2004075" cy="232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spcAft>
                <a:spcPts val="200"/>
              </a:spcAft>
              <a:buFont typeface="+mj-lt"/>
              <a:buAutoNum type="romanUcPeriod"/>
              <a:defRPr/>
            </a:pPr>
            <a:r>
              <a:rPr lang="ko-KR" altLang="en-US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ea typeface="Noto Sans"/>
                <a:cs typeface="Noto Sans"/>
              </a:rPr>
              <a:t>개요</a:t>
            </a:r>
          </a:p>
          <a:p>
            <a:pPr marL="514350" indent="-514350">
              <a:lnSpc>
                <a:spcPct val="150000"/>
              </a:lnSpc>
              <a:spcAft>
                <a:spcPts val="200"/>
              </a:spcAft>
              <a:buFont typeface="+mj-lt"/>
              <a:buAutoNum type="romanUcPeriod"/>
              <a:defRPr/>
            </a:pPr>
            <a:r>
              <a:rPr lang="ko-KR" altLang="en-US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ea typeface="Noto Sans"/>
                <a:cs typeface="Noto Sans"/>
              </a:rPr>
              <a:t>모델 설명</a:t>
            </a:r>
          </a:p>
          <a:p>
            <a:pPr marL="514350" indent="-514350">
              <a:lnSpc>
                <a:spcPct val="150000"/>
              </a:lnSpc>
              <a:spcAft>
                <a:spcPts val="200"/>
              </a:spcAft>
              <a:buFont typeface="+mj-lt"/>
              <a:buAutoNum type="romanUcPeriod"/>
              <a:defRPr/>
            </a:pPr>
            <a:r>
              <a:rPr lang="ko-KR" altLang="en-US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ea typeface="Noto Sans"/>
                <a:cs typeface="Noto Sans"/>
              </a:rPr>
              <a:t>코드 설명</a:t>
            </a:r>
          </a:p>
          <a:p>
            <a:pPr marL="514350" indent="-514350">
              <a:lnSpc>
                <a:spcPct val="150000"/>
              </a:lnSpc>
              <a:spcAft>
                <a:spcPts val="200"/>
              </a:spcAft>
              <a:buFont typeface="+mj-lt"/>
              <a:buAutoNum type="romanUcPeriod"/>
              <a:defRPr/>
            </a:pPr>
            <a:r>
              <a:rPr lang="ko-KR" altLang="en-US" sz="24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ea typeface="Noto Sans"/>
                <a:cs typeface="Noto Sans"/>
              </a:rPr>
              <a:t>시연</a:t>
            </a:r>
            <a:endParaRPr lang="en-US" altLang="ko-KR" sz="2400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6"/>
              </a:solidFill>
              <a:ea typeface="Noto Sans"/>
              <a:cs typeface="Noto Sans"/>
            </a:endParaRPr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t="10" b="1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 txBox="1"/>
          <p:nvPr/>
        </p:nvSpPr>
        <p:spPr>
          <a:xfrm>
            <a:off x="7204549" y="1632746"/>
            <a:ext cx="3764602" cy="48786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 spc="-150">
                <a:solidFill>
                  <a:schemeClr val="tx2"/>
                </a:solidFill>
                <a:latin typeface="Biren"/>
                <a:ea typeface="MankSans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200"/>
              </a:spcAft>
              <a:defRPr/>
            </a:pPr>
            <a:endParaRPr lang="ko-KR" altLang="en-US" sz="4000" spc="0" dirty="0">
              <a:solidFill>
                <a:schemeClr val="accent6"/>
              </a:solidFill>
              <a:latin typeface="+mj-lt"/>
              <a:ea typeface="Vollkorn"/>
            </a:endParaRPr>
          </a:p>
        </p:txBody>
      </p:sp>
      <p:pic>
        <p:nvPicPr>
          <p:cNvPr id="12" name="그림 개체 틀 15">
            <a:extLst>
              <a:ext uri="{FF2B5EF4-FFF2-40B4-BE49-F238E27FC236}">
                <a16:creationId xmlns:a16="http://schemas.microsoft.com/office/drawing/2014/main" id="{B70CC965-A109-4D56-8BD3-8B51D9FF1C9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2914650" cy="6858000"/>
          </a:xfrm>
        </p:spPr>
      </p:pic>
      <p:pic>
        <p:nvPicPr>
          <p:cNvPr id="13" name="그림 개체 틀 19">
            <a:extLst>
              <a:ext uri="{FF2B5EF4-FFF2-40B4-BE49-F238E27FC236}">
                <a16:creationId xmlns:a16="http://schemas.microsoft.com/office/drawing/2014/main" id="{15622AF9-1EBB-4D69-A6DD-4F5DD6220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486900" y="0"/>
            <a:ext cx="2705100" cy="6858000"/>
          </a:xfrm>
          <a:prstGeom prst="rect">
            <a:avLst/>
          </a:prstGeom>
        </p:spPr>
      </p:pic>
      <p:sp>
        <p:nvSpPr>
          <p:cNvPr id="15" name="제목 3">
            <a:extLst>
              <a:ext uri="{FF2B5EF4-FFF2-40B4-BE49-F238E27FC236}">
                <a16:creationId xmlns:a16="http://schemas.microsoft.com/office/drawing/2014/main" id="{7E8A5E69-8272-471C-B0AF-BA874C0874C5}"/>
              </a:ext>
            </a:extLst>
          </p:cNvPr>
          <p:cNvSpPr txBox="1"/>
          <p:nvPr/>
        </p:nvSpPr>
        <p:spPr>
          <a:xfrm>
            <a:off x="4212493" y="465367"/>
            <a:ext cx="3764602" cy="54838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 spc="-150">
                <a:solidFill>
                  <a:schemeClr val="tx2"/>
                </a:solidFill>
                <a:latin typeface="Biren"/>
                <a:ea typeface="MankSans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200"/>
              </a:spcAft>
              <a:defRPr/>
            </a:pPr>
            <a:r>
              <a:rPr lang="ko-KR" altLang="en-US" sz="4000" b="1" spc="0" dirty="0">
                <a:solidFill>
                  <a:schemeClr val="accent6"/>
                </a:solidFill>
                <a:latin typeface="+mj-lt"/>
                <a:ea typeface="Vollkorn"/>
              </a:rPr>
              <a:t>개 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3D71C-1B0D-4A4F-84F1-DC86679EECAD}"/>
              </a:ext>
            </a:extLst>
          </p:cNvPr>
          <p:cNvSpPr/>
          <p:nvPr/>
        </p:nvSpPr>
        <p:spPr>
          <a:xfrm>
            <a:off x="2949133" y="1632746"/>
            <a:ext cx="6562123" cy="48411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80577-8A91-4415-B32B-80B36A5C31B7}"/>
              </a:ext>
            </a:extLst>
          </p:cNvPr>
          <p:cNvSpPr txBox="1"/>
          <p:nvPr/>
        </p:nvSpPr>
        <p:spPr>
          <a:xfrm>
            <a:off x="3638534" y="2055107"/>
            <a:ext cx="5294694" cy="92333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latin typeface="Consolas" panose="020B0609020204030204" pitchFamily="49" charset="0"/>
              </a:rPr>
              <a:t>Deep Learning</a:t>
            </a:r>
            <a:endParaRPr lang="ko-KR" altLang="en-US" sz="54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3B92A-488B-425B-92C1-081C5783F431}"/>
              </a:ext>
            </a:extLst>
          </p:cNvPr>
          <p:cNvSpPr txBox="1"/>
          <p:nvPr/>
        </p:nvSpPr>
        <p:spPr>
          <a:xfrm>
            <a:off x="3845274" y="3568197"/>
            <a:ext cx="568322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Consolas" panose="020B0609020204030204" pitchFamily="49" charset="0"/>
              </a:rPr>
              <a:t>분석작업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BD54-702D-447F-A697-1E2467A238D9}"/>
              </a:ext>
            </a:extLst>
          </p:cNvPr>
          <p:cNvSpPr txBox="1"/>
          <p:nvPr/>
        </p:nvSpPr>
        <p:spPr>
          <a:xfrm>
            <a:off x="5890386" y="3823159"/>
            <a:ext cx="568322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Consolas" panose="020B0609020204030204" pitchFamily="49" charset="0"/>
              </a:rPr>
              <a:t>효율성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C292D-D400-4184-93E7-52AD7E7FD35D}"/>
              </a:ext>
            </a:extLst>
          </p:cNvPr>
          <p:cNvSpPr txBox="1"/>
          <p:nvPr/>
        </p:nvSpPr>
        <p:spPr>
          <a:xfrm>
            <a:off x="3980972" y="5304358"/>
            <a:ext cx="56832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능률향상</a:t>
            </a:r>
            <a:endParaRPr lang="en-US" altLang="ko-KR" sz="32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D137B-72E7-4CE0-8D3C-E8A312BAE9E4}"/>
              </a:ext>
            </a:extLst>
          </p:cNvPr>
          <p:cNvSpPr txBox="1"/>
          <p:nvPr/>
        </p:nvSpPr>
        <p:spPr>
          <a:xfrm>
            <a:off x="6645288" y="4886924"/>
            <a:ext cx="568322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현실세계</a:t>
            </a:r>
            <a:endParaRPr lang="en-US" altLang="ko-KR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1296150"/>
            <a:ext cx="12191999" cy="5561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 flipH="1">
            <a:off x="0" y="4273"/>
            <a:ext cx="12192000" cy="6853727"/>
          </a:xfrm>
          <a:custGeom>
            <a:avLst/>
            <a:gdLst>
              <a:gd name="connsiteX0" fmla="*/ 0 w 12220486"/>
              <a:gd name="connsiteY0" fmla="*/ 6853727 h 6853727"/>
              <a:gd name="connsiteX1" fmla="*/ 0 w 12220486"/>
              <a:gd name="connsiteY1" fmla="*/ 0 h 6853727"/>
              <a:gd name="connsiteX2" fmla="*/ 12220486 w 12220486"/>
              <a:gd name="connsiteY2" fmla="*/ 0 h 6853727"/>
              <a:gd name="connsiteX3" fmla="*/ 12220486 w 12220486"/>
              <a:gd name="connsiteY3" fmla="*/ 2640650 h 6853727"/>
              <a:gd name="connsiteX4" fmla="*/ 0 w 12220486"/>
              <a:gd name="connsiteY4" fmla="*/ 6853727 h 685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0486" h="6853727">
                <a:moveTo>
                  <a:pt x="0" y="6853727"/>
                </a:moveTo>
                <a:lnTo>
                  <a:pt x="0" y="0"/>
                </a:lnTo>
                <a:lnTo>
                  <a:pt x="12220486" y="0"/>
                </a:lnTo>
                <a:lnTo>
                  <a:pt x="12220486" y="2640650"/>
                </a:lnTo>
                <a:lnTo>
                  <a:pt x="0" y="68537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1463" y="1188861"/>
            <a:ext cx="5444536" cy="476250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645" y="979389"/>
            <a:ext cx="2005490" cy="19781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3668" y="970359"/>
            <a:ext cx="1801746" cy="197808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8645" y="3141846"/>
            <a:ext cx="4178293" cy="3505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A09BB-CD0E-4CB4-B8D1-D95573C07699}"/>
              </a:ext>
            </a:extLst>
          </p:cNvPr>
          <p:cNvSpPr txBox="1"/>
          <p:nvPr/>
        </p:nvSpPr>
        <p:spPr>
          <a:xfrm>
            <a:off x="5352326" y="1116577"/>
            <a:ext cx="6471299" cy="550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Consolas" panose="020B0609020204030204" pitchFamily="49" charset="0"/>
              </a:rPr>
              <a:t>Dataset</a:t>
            </a:r>
            <a:r>
              <a:rPr lang="ko-KR" altLang="en-US" sz="3200" dirty="0">
                <a:latin typeface="Consolas" panose="020B0609020204030204" pitchFamily="49" charset="0"/>
              </a:rPr>
              <a:t> </a:t>
            </a:r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- </a:t>
            </a:r>
            <a:r>
              <a:rPr lang="ko-KR" altLang="en-US" sz="2400" dirty="0">
                <a:latin typeface="Consolas" panose="020B0609020204030204" pitchFamily="49" charset="0"/>
              </a:rPr>
              <a:t>마스크 안 쓴 얼굴</a:t>
            </a:r>
            <a:r>
              <a:rPr lang="en-US" altLang="ko-KR" sz="2400" dirty="0">
                <a:latin typeface="Consolas" panose="020B0609020204030204" pitchFamily="49" charset="0"/>
              </a:rPr>
              <a:t>(686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- </a:t>
            </a:r>
            <a:r>
              <a:rPr lang="ko-KR" altLang="en-US" sz="2400" dirty="0">
                <a:latin typeface="Consolas" panose="020B0609020204030204" pitchFamily="49" charset="0"/>
              </a:rPr>
              <a:t>마스크 쓴 얼굴</a:t>
            </a:r>
            <a:r>
              <a:rPr lang="en-US" altLang="ko-KR" sz="2400" dirty="0">
                <a:latin typeface="Consolas" panose="020B0609020204030204" pitchFamily="49" charset="0"/>
              </a:rPr>
              <a:t>(690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- </a:t>
            </a:r>
            <a:r>
              <a:rPr lang="ko-KR" altLang="en-US" sz="2400" dirty="0">
                <a:latin typeface="Consolas" panose="020B0609020204030204" pitchFamily="49" charset="0"/>
              </a:rPr>
              <a:t>마스크 이미지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Consolas" panose="020B0609020204030204" pitchFamily="49" charset="0"/>
              </a:rPr>
              <a:t>Face detection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얼굴 검출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latin typeface="Consolas" panose="020B0609020204030204" pitchFamily="49" charset="0"/>
              </a:rPr>
              <a:t>Landmark detection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특징 검출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Consolas" panose="020B0609020204030204" pitchFamily="49" charset="0"/>
              </a:rPr>
              <a:t>*</a:t>
            </a:r>
            <a:r>
              <a:rPr lang="en-US" altLang="ko-KR" sz="3200" b="1" i="0" dirty="0">
                <a:effectLst/>
                <a:latin typeface="Consolas" panose="020B0609020204030204" pitchFamily="49" charset="0"/>
              </a:rPr>
              <a:t>Transfer Learning</a:t>
            </a:r>
            <a:r>
              <a:rPr lang="en-US" altLang="ko-KR" sz="2800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전이학습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sz="2400" b="0" i="0" dirty="0">
                <a:effectLst/>
                <a:latin typeface="NEXON Lv1 Gothic OTF"/>
              </a:rPr>
              <a:t>적은 양의 데이터로 원하는 과제 해결</a:t>
            </a:r>
            <a:endParaRPr lang="en-US" altLang="ko-KR" sz="2400" b="0" i="0" dirty="0">
              <a:effectLst/>
              <a:latin typeface="NEXON Lv1 Gothic OTF"/>
            </a:endParaRPr>
          </a:p>
          <a:p>
            <a:r>
              <a:rPr lang="en-US" altLang="ko-KR" sz="2400" dirty="0">
                <a:latin typeface="NEXON Lv1 Gothic OTF"/>
              </a:rPr>
              <a:t>         - </a:t>
            </a:r>
            <a:r>
              <a:rPr lang="ko-KR" altLang="en-US" sz="2400" dirty="0">
                <a:latin typeface="NEXON Lv1 Gothic OTF"/>
              </a:rPr>
              <a:t>단</a:t>
            </a:r>
            <a:r>
              <a:rPr lang="en-US" altLang="ko-KR" sz="2400" dirty="0">
                <a:latin typeface="NEXON Lv1 Gothic OTF"/>
              </a:rPr>
              <a:t>, </a:t>
            </a:r>
            <a:r>
              <a:rPr lang="ko-KR" altLang="en-US" sz="2400" dirty="0">
                <a:latin typeface="NEXON Lv1 Gothic OTF"/>
              </a:rPr>
              <a:t>원하는 결과물 </a:t>
            </a:r>
            <a:r>
              <a:rPr lang="en-US" altLang="ko-KR" sz="2400" dirty="0">
                <a:latin typeface="NEXON Lv1 Gothic OTF"/>
              </a:rPr>
              <a:t>!= 100%</a:t>
            </a:r>
            <a:endParaRPr lang="en-US" altLang="ko-KR" sz="2400" b="0" i="0" dirty="0">
              <a:effectLst/>
              <a:latin typeface="NEXON Lv1 Gothic OTF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4A8F61B1-79E3-431F-87C6-70D8712CC1A7}"/>
              </a:ext>
            </a:extLst>
          </p:cNvPr>
          <p:cNvSpPr txBox="1"/>
          <p:nvPr/>
        </p:nvSpPr>
        <p:spPr>
          <a:xfrm>
            <a:off x="4212493" y="465367"/>
            <a:ext cx="3764602" cy="54838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 spc="-150">
                <a:solidFill>
                  <a:schemeClr val="tx2"/>
                </a:solidFill>
                <a:latin typeface="Biren"/>
                <a:ea typeface="MankSans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200"/>
              </a:spcAft>
              <a:defRPr/>
            </a:pPr>
            <a:r>
              <a:rPr lang="ko-KR" altLang="en-US" sz="4000" b="1" spc="0" dirty="0">
                <a:solidFill>
                  <a:schemeClr val="accent6"/>
                </a:solidFill>
                <a:latin typeface="+mj-lt"/>
                <a:ea typeface="Vollkorn"/>
              </a:rPr>
              <a:t>모 델 설 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034088" y="0"/>
            <a:ext cx="62102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59912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0DE3F1-88F2-4042-8894-9BEAC066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056" y="1939879"/>
            <a:ext cx="2565449" cy="2832501"/>
          </a:xfrm>
          <a:prstGeom prst="rect">
            <a:avLst/>
          </a:prstGeom>
        </p:spPr>
      </p:pic>
      <p:pic>
        <p:nvPicPr>
          <p:cNvPr id="17" name="그림 개체 틀 41">
            <a:extLst>
              <a:ext uri="{FF2B5EF4-FFF2-40B4-BE49-F238E27FC236}">
                <a16:creationId xmlns:a16="http://schemas.microsoft.com/office/drawing/2014/main" id="{E8E08B97-1EF1-421A-91DC-039F374CBC7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/>
          <a:srcRect l="18250" r="18250"/>
          <a:stretch>
            <a:fillRect/>
          </a:stretch>
        </p:blipFill>
        <p:spPr>
          <a:xfrm>
            <a:off x="3235775" y="319899"/>
            <a:ext cx="2433808" cy="2555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B886A7-C12D-45C3-B6EB-BC8D5BD84D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77988" y="3731145"/>
            <a:ext cx="2568170" cy="2555382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BB55C4-3706-4B5F-BA96-EF2F04F95B67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1953620" y="657724"/>
            <a:ext cx="893317" cy="167099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431C57F-DB9C-4725-AD71-76A47ABF7CA3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1851855" y="4485305"/>
            <a:ext cx="1039060" cy="1613209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174D7E-6D01-4232-84F0-B7CFCA5473D8}"/>
              </a:ext>
            </a:extLst>
          </p:cNvPr>
          <p:cNvSpPr txBox="1"/>
          <p:nvPr/>
        </p:nvSpPr>
        <p:spPr>
          <a:xfrm>
            <a:off x="6273281" y="1260319"/>
            <a:ext cx="6471299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Consolas" panose="020B0609020204030204" pitchFamily="49" charset="0"/>
              </a:rPr>
              <a:t>동영상 파일 로드</a:t>
            </a:r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Consolas" panose="020B0609020204030204" pitchFamily="49" charset="0"/>
              </a:rPr>
              <a:t>얼굴 검출</a:t>
            </a:r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Consolas" panose="020B0609020204030204" pitchFamily="49" charset="0"/>
              </a:rPr>
              <a:t>마스크 착용여부 검출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667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0" b="10"/>
          <a:stretch>
            <a:fillRect/>
          </a:stretch>
        </p:blipFill>
        <p:spPr/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523875" y="2888740"/>
            <a:ext cx="11144250" cy="1080520"/>
          </a:xfrm>
        </p:spPr>
        <p:txBody>
          <a:bodyPr/>
          <a:lstStyle/>
          <a:p>
            <a:pPr>
              <a:defRPr/>
            </a:pPr>
            <a:r>
              <a:rPr lang="ko-KR" altLang="en-US" b="1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3150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0" b="10"/>
          <a:stretch>
            <a:fillRect/>
          </a:stretch>
        </p:blipFill>
        <p:spPr/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523875" y="2888740"/>
            <a:ext cx="11144250" cy="1080520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571500"/>
            <a:ext cx="12192000" cy="3590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86442" y="1490008"/>
            <a:ext cx="8123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chemeClr val="accent6"/>
                </a:solidFill>
                <a:latin typeface="+mj-lt"/>
              </a:rPr>
              <a:t>Thank</a:t>
            </a:r>
          </a:p>
          <a:p>
            <a:r>
              <a:rPr lang="en-US" altLang="ko-KR" sz="6000">
                <a:solidFill>
                  <a:schemeClr val="accent6"/>
                </a:solidFill>
                <a:latin typeface="+mj-lt"/>
              </a:rPr>
              <a:t>you</a:t>
            </a:r>
            <a:endParaRPr lang="ko-KR" altLang="en-US" sz="600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그림 개체 틀 17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430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89">
      <a:dk1>
        <a:sysClr val="windowText" lastClr="000000"/>
      </a:dk1>
      <a:lt1>
        <a:sysClr val="window" lastClr="FFFFFF"/>
      </a:lt1>
      <a:dk2>
        <a:srgbClr val="36527F"/>
      </a:dk2>
      <a:lt2>
        <a:srgbClr val="B9EBFF"/>
      </a:lt2>
      <a:accent1>
        <a:srgbClr val="87D4FF"/>
      </a:accent1>
      <a:accent2>
        <a:srgbClr val="FFFFD1"/>
      </a:accent2>
      <a:accent3>
        <a:srgbClr val="08C1A2"/>
      </a:accent3>
      <a:accent4>
        <a:srgbClr val="757575"/>
      </a:accent4>
      <a:accent5>
        <a:srgbClr val="FFD600"/>
      </a:accent5>
      <a:accent6>
        <a:srgbClr val="366ED6"/>
      </a:accent6>
      <a:hlink>
        <a:srgbClr val="0563C1"/>
      </a:hlink>
      <a:folHlink>
        <a:srgbClr val="954F72"/>
      </a:folHlink>
    </a:clrScheme>
    <a:fontScheme name="사용자 지정 103">
      <a:majorFont>
        <a:latin typeface="Big_Bottom_Cartoon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102</Words>
  <Application>Microsoft Office PowerPoint</Application>
  <PresentationFormat>와이드스크린</PresentationFormat>
  <Paragraphs>44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Big_Bottom_Cartoon</vt:lpstr>
      <vt:lpstr>NEXON Lv1 Gothic OTF</vt:lpstr>
      <vt:lpstr>맑은 고딕</vt:lpstr>
      <vt:lpstr>Arial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설명</vt:lpstr>
      <vt:lpstr>시연</vt:lpstr>
      <vt:lpstr>PowerPoint 프레젠테이션</vt:lpstr>
    </vt:vector>
  </TitlesOfParts>
  <Manager>예스폼 디자인팀</Manager>
  <Company>(주)예스폼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MJ.KIM</dc:creator>
  <cp:keywords>PPT, PPT Templates, Presentation, Diagram, Chart, Yesform, Google slides, Keynote, 예스폼, 배경PPT</cp:keywords>
  <dc:description>본 문서의 저작권은 예스폼(YESFORM)에 있으며_x000d_
무단 복제 배포시 법적인 제재를 받을 수 있습니다.</dc:description>
  <cp:lastModifiedBy>성원제</cp:lastModifiedBy>
  <cp:revision>37</cp:revision>
  <dcterms:created xsi:type="dcterms:W3CDTF">2019-02-04T04:34:17Z</dcterms:created>
  <dcterms:modified xsi:type="dcterms:W3CDTF">2021-04-01T14:13:56Z</dcterms:modified>
  <cp:category>http://powerpoint.yesform.com/</cp:category>
  <cp:version/>
</cp:coreProperties>
</file>