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256" r:id="rId3"/>
    <p:sldId id="259" r:id="rId5"/>
    <p:sldId id="284" r:id="rId6"/>
    <p:sldId id="263" r:id="rId7"/>
    <p:sldId id="264" r:id="rId8"/>
    <p:sldId id="266" r:id="rId9"/>
    <p:sldId id="305" r:id="rId10"/>
    <p:sldId id="310" r:id="rId11"/>
    <p:sldId id="261" r:id="rId12"/>
    <p:sldId id="265" r:id="rId13"/>
    <p:sldId id="262" r:id="rId14"/>
    <p:sldId id="309" r:id="rId15"/>
    <p:sldId id="279" r:id="rId16"/>
    <p:sldId id="327" r:id="rId17"/>
    <p:sldId id="306" r:id="rId18"/>
    <p:sldId id="307" r:id="rId19"/>
    <p:sldId id="308" r:id="rId20"/>
    <p:sldId id="280" r:id="rId21"/>
    <p:sldId id="323" r:id="rId22"/>
    <p:sldId id="311" r:id="rId23"/>
    <p:sldId id="324" r:id="rId24"/>
    <p:sldId id="326" r:id="rId25"/>
    <p:sldId id="288" r:id="rId26"/>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547" y="82"/>
      </p:cViewPr>
      <p:guideLst>
        <p:guide orient="horz" pos="1569"/>
        <p:guide pos="29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https://cli.im/deqr"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872740" y="1390955"/>
            <a:ext cx="5822007" cy="715581"/>
          </a:xfrm>
          <a:prstGeom prst="rect">
            <a:avLst/>
          </a:prstGeom>
          <a:noFill/>
        </p:spPr>
        <p:txBody>
          <a:bodyPr wrap="square" lIns="68580" tIns="34290" rIns="68580" bIns="34290" rtlCol="0">
            <a:spAutoFit/>
          </a:bodyPr>
          <a:lstStyle/>
          <a:p>
            <a:r>
              <a:rPr lang="zh-CN" altLang="en-US" sz="4200" b="1" dirty="0">
                <a:solidFill>
                  <a:srgbClr val="1B4367"/>
                </a:solidFill>
                <a:cs typeface="+mn-ea"/>
                <a:sym typeface="+mn-lt"/>
              </a:rPr>
              <a:t>毕业设计论文答辩</a:t>
            </a:r>
            <a:endParaRPr lang="zh-CN" altLang="en-US" sz="4200" b="1" dirty="0">
              <a:solidFill>
                <a:srgbClr val="1B4367"/>
              </a:solidFill>
              <a:cs typeface="+mn-ea"/>
              <a:sym typeface="+mn-lt"/>
            </a:endParaRPr>
          </a:p>
        </p:txBody>
      </p:sp>
      <p:sp>
        <p:nvSpPr>
          <p:cNvPr id="3075" name="文本框 3074"/>
          <p:cNvSpPr txBox="1"/>
          <p:nvPr/>
        </p:nvSpPr>
        <p:spPr>
          <a:xfrm>
            <a:off x="3404870" y="3196590"/>
            <a:ext cx="3590925" cy="252730"/>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答辩人：柏特     时间：</a:t>
            </a:r>
            <a:r>
              <a:rPr lang="en-US" altLang="zh-CN" sz="1200" dirty="0">
                <a:solidFill>
                  <a:schemeClr val="tx1">
                    <a:lumMod val="75000"/>
                    <a:lumOff val="25000"/>
                  </a:schemeClr>
                </a:solidFill>
                <a:cs typeface="+mn-ea"/>
                <a:sym typeface="+mn-lt"/>
              </a:rPr>
              <a:t>2020</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5</a:t>
            </a:r>
            <a:r>
              <a:rPr lang="zh-CN" altLang="en-US" sz="1200" dirty="0">
                <a:solidFill>
                  <a:schemeClr val="tx1">
                    <a:lumMod val="75000"/>
                    <a:lumOff val="25000"/>
                  </a:schemeClr>
                </a:solidFill>
                <a:cs typeface="+mn-ea"/>
                <a:sym typeface="+mn-lt"/>
              </a:rPr>
              <a:t>月</a:t>
            </a:r>
            <a:r>
              <a:rPr lang="en-US" altLang="zh-CN" sz="1200" dirty="0">
                <a:solidFill>
                  <a:schemeClr val="tx1">
                    <a:lumMod val="75000"/>
                    <a:lumOff val="25000"/>
                  </a:schemeClr>
                </a:solidFill>
                <a:cs typeface="+mn-ea"/>
                <a:sym typeface="+mn-lt"/>
              </a:rPr>
              <a:t>10</a:t>
            </a:r>
            <a:r>
              <a:rPr lang="zh-CN" altLang="en-US" sz="1200" dirty="0">
                <a:solidFill>
                  <a:schemeClr val="tx1">
                    <a:lumMod val="75000"/>
                    <a:lumOff val="25000"/>
                  </a:schemeClr>
                </a:solidFill>
                <a:cs typeface="+mn-ea"/>
                <a:sym typeface="+mn-lt"/>
              </a:rPr>
              <a:t>日</a:t>
            </a:r>
            <a:endParaRPr lang="zh-CN" altLang="en-US" sz="1200" dirty="0">
              <a:solidFill>
                <a:schemeClr val="tx1">
                  <a:lumMod val="75000"/>
                  <a:lumOff val="25000"/>
                </a:schemeClr>
              </a:solidFill>
              <a:cs typeface="+mn-ea"/>
              <a:sym typeface="+mn-lt"/>
            </a:endParaRPr>
          </a:p>
        </p:txBody>
      </p:sp>
      <p:sp>
        <p:nvSpPr>
          <p:cNvPr id="9" name="文本框 8"/>
          <p:cNvSpPr txBox="1"/>
          <p:nvPr/>
        </p:nvSpPr>
        <p:spPr>
          <a:xfrm>
            <a:off x="3404509" y="2280748"/>
            <a:ext cx="5358765" cy="291465"/>
          </a:xfrm>
          <a:prstGeom prst="rect">
            <a:avLst/>
          </a:prstGeom>
          <a:noFill/>
        </p:spPr>
        <p:txBody>
          <a:bodyPr wrap="square" lIns="68580" tIns="34290" rIns="68580" bIns="34290" rtlCol="0">
            <a:spAutoFit/>
          </a:bodyPr>
          <a:lstStyle/>
          <a:p>
            <a:pPr lvl="0" eaLnBrk="0" hangingPunct="0"/>
            <a:r>
              <a:rPr lang="zh-CN" altLang="en-US" sz="1450" dirty="0">
                <a:solidFill>
                  <a:srgbClr val="1B4367"/>
                </a:solidFill>
                <a:cs typeface="+mn-ea"/>
                <a:sym typeface="+mn-lt"/>
              </a:rPr>
              <a:t>基于</a:t>
            </a:r>
            <a:r>
              <a:rPr lang="en-US" altLang="zh-CN" sz="1450" dirty="0">
                <a:solidFill>
                  <a:srgbClr val="1B4367"/>
                </a:solidFill>
                <a:cs typeface="+mn-ea"/>
                <a:sym typeface="+mn-lt"/>
              </a:rPr>
              <a:t>Web</a:t>
            </a:r>
            <a:r>
              <a:rPr lang="zh-CN" altLang="en-US" sz="1450" dirty="0">
                <a:solidFill>
                  <a:srgbClr val="1B4367"/>
                </a:solidFill>
                <a:cs typeface="+mn-ea"/>
                <a:sym typeface="+mn-lt"/>
              </a:rPr>
              <a:t>的无人值守</a:t>
            </a:r>
            <a:r>
              <a:rPr lang="zh-CN" altLang="zh-CN" sz="1450" dirty="0">
                <a:solidFill>
                  <a:srgbClr val="1B4367"/>
                </a:solidFill>
                <a:cs typeface="+mn-ea"/>
              </a:rPr>
              <a:t>点餐收银系统的设计与实现</a:t>
            </a:r>
            <a:endParaRPr lang="en-US" altLang="zh-CN" sz="1450" dirty="0">
              <a:solidFill>
                <a:srgbClr val="1B4367"/>
              </a:solidFill>
              <a:cs typeface="+mn-ea"/>
              <a:sym typeface="+mn-lt"/>
            </a:endParaRPr>
          </a:p>
        </p:txBody>
      </p:sp>
      <p:sp>
        <p:nvSpPr>
          <p:cNvPr id="121" name="TextBox 120"/>
          <p:cNvSpPr txBox="1"/>
          <p:nvPr/>
        </p:nvSpPr>
        <p:spPr>
          <a:xfrm>
            <a:off x="3472242" y="2767780"/>
            <a:ext cx="2711839" cy="306467"/>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信息工程学院          物联网</a:t>
            </a:r>
            <a:r>
              <a:rPr lang="en-US" altLang="zh-CN" sz="1200" dirty="0">
                <a:solidFill>
                  <a:schemeClr val="bg1"/>
                </a:solidFill>
                <a:cs typeface="+mn-ea"/>
                <a:sym typeface="+mn-lt"/>
              </a:rPr>
              <a:t>1161</a:t>
            </a:r>
            <a:endParaRPr lang="zh-CN" altLang="en-US" sz="1200" dirty="0">
              <a:solidFill>
                <a:schemeClr val="bg1"/>
              </a:solidFill>
              <a:cs typeface="+mn-ea"/>
              <a:sym typeface="+mn-lt"/>
            </a:endParaRPr>
          </a:p>
        </p:txBody>
      </p:sp>
      <p:sp>
        <p:nvSpPr>
          <p:cNvPr id="2" name="文本框 1"/>
          <p:cNvSpPr txBox="1"/>
          <p:nvPr/>
        </p:nvSpPr>
        <p:spPr>
          <a:xfrm>
            <a:off x="4157544" y="3697590"/>
            <a:ext cx="2317215" cy="306705"/>
          </a:xfrm>
          <a:prstGeom prst="rect">
            <a:avLst/>
          </a:prstGeom>
          <a:noFill/>
        </p:spPr>
        <p:txBody>
          <a:bodyPr wrap="square" rtlCol="0">
            <a:spAutoFit/>
          </a:bodyPr>
          <a:lstStyle/>
          <a:p>
            <a:r>
              <a:rPr lang="zh-CN" altLang="en-US" dirty="0"/>
              <a:t>指导老师</a:t>
            </a:r>
            <a:r>
              <a:rPr lang="en-US" altLang="zh-CN" dirty="0"/>
              <a:t>:</a:t>
            </a:r>
            <a:r>
              <a:rPr lang="zh-CN" altLang="en-US" dirty="0"/>
              <a:t>许恩师</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8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240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2900"/>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9" grpId="0"/>
      <p:bldP spid="1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Vue.js</a:t>
            </a:r>
            <a:r>
              <a:rPr lang="zh-CN" altLang="en-US" sz="1700" b="1" dirty="0">
                <a:solidFill>
                  <a:srgbClr val="1B4367"/>
                </a:solidFill>
                <a:cs typeface="+mn-ea"/>
                <a:sym typeface="+mn-lt"/>
              </a:rPr>
              <a:t>全家桶</a:t>
            </a:r>
            <a:endParaRPr lang="zh-CN" altLang="en-US" sz="1700" b="1" dirty="0">
              <a:solidFill>
                <a:srgbClr val="1B4367"/>
              </a:solidFill>
              <a:cs typeface="+mn-ea"/>
              <a:sym typeface="+mn-lt"/>
            </a:endParaRPr>
          </a:p>
        </p:txBody>
      </p:sp>
      <p:sp>
        <p:nvSpPr>
          <p:cNvPr id="52" name="TextBox 29"/>
          <p:cNvSpPr txBox="1">
            <a:spLocks noChangeArrowheads="1"/>
          </p:cNvSpPr>
          <p:nvPr/>
        </p:nvSpPr>
        <p:spPr bwMode="auto">
          <a:xfrm>
            <a:off x="5915025" y="1116807"/>
            <a:ext cx="1866900" cy="63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a:lnSpc>
                <a:spcPts val="1500"/>
              </a:lnSpc>
            </a:pPr>
            <a:r>
              <a:rPr lang="en-US" altLang="zh-CN" sz="1200" dirty="0">
                <a:solidFill>
                  <a:schemeClr val="tx1">
                    <a:lumMod val="75000"/>
                    <a:lumOff val="25000"/>
                  </a:schemeClr>
                </a:solidFill>
                <a:cs typeface="+mn-ea"/>
              </a:rPr>
              <a:t>Vue router:</a:t>
            </a:r>
            <a:r>
              <a:rPr lang="zh-CN" altLang="en-US" sz="1200" dirty="0">
                <a:solidFill>
                  <a:schemeClr val="tx1">
                    <a:lumMod val="75000"/>
                    <a:lumOff val="25000"/>
                  </a:schemeClr>
                </a:solidFill>
                <a:cs typeface="+mn-ea"/>
              </a:rPr>
              <a:t>是</a:t>
            </a:r>
            <a:r>
              <a:rPr lang="en-US" altLang="zh-CN" sz="1200" dirty="0" err="1">
                <a:solidFill>
                  <a:schemeClr val="tx1">
                    <a:lumMod val="75000"/>
                    <a:lumOff val="25000"/>
                  </a:schemeClr>
                </a:solidFill>
                <a:cs typeface="+mn-ea"/>
              </a:rPr>
              <a:t>vue</a:t>
            </a:r>
            <a:r>
              <a:rPr lang="zh-CN" altLang="en-US" sz="1200" dirty="0">
                <a:solidFill>
                  <a:schemeClr val="tx1">
                    <a:lumMod val="75000"/>
                    <a:lumOff val="25000"/>
                  </a:schemeClr>
                </a:solidFill>
                <a:cs typeface="+mn-ea"/>
              </a:rPr>
              <a:t>生态里面的路由工具，采用路由能轻松实现单页面程序</a:t>
            </a:r>
            <a:endParaRPr lang="zh-CN" altLang="en-US" sz="1200" dirty="0">
              <a:solidFill>
                <a:schemeClr val="tx1">
                  <a:lumMod val="75000"/>
                  <a:lumOff val="25000"/>
                </a:schemeClr>
              </a:solidFill>
              <a:cs typeface="+mn-ea"/>
            </a:endParaRPr>
          </a:p>
        </p:txBody>
      </p:sp>
      <p:sp>
        <p:nvSpPr>
          <p:cNvPr id="53" name="TextBox 30"/>
          <p:cNvSpPr txBox="1">
            <a:spLocks noChangeArrowheads="1"/>
          </p:cNvSpPr>
          <p:nvPr/>
        </p:nvSpPr>
        <p:spPr bwMode="auto">
          <a:xfrm>
            <a:off x="1325167" y="1116807"/>
            <a:ext cx="1868090" cy="44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a:lnSpc>
                <a:spcPts val="1500"/>
              </a:lnSpc>
            </a:pPr>
            <a:r>
              <a:rPr lang="zh-CN" altLang="zh-CN" sz="1200" dirty="0">
                <a:solidFill>
                  <a:schemeClr val="tx1">
                    <a:lumMod val="75000"/>
                    <a:lumOff val="25000"/>
                  </a:schemeClr>
                </a:solidFill>
                <a:cs typeface="+mn-ea"/>
              </a:rPr>
              <a:t>是一个轻量级的</a:t>
            </a:r>
            <a:r>
              <a:rPr lang="en-US" altLang="zh-CN" sz="1200" dirty="0">
                <a:solidFill>
                  <a:schemeClr val="tx1">
                    <a:lumMod val="75000"/>
                    <a:lumOff val="25000"/>
                  </a:schemeClr>
                </a:solidFill>
                <a:cs typeface="+mn-ea"/>
              </a:rPr>
              <a:t>MVVM</a:t>
            </a:r>
            <a:r>
              <a:rPr lang="zh-CN" altLang="zh-CN" sz="1200" dirty="0">
                <a:solidFill>
                  <a:schemeClr val="tx1">
                    <a:lumMod val="75000"/>
                    <a:lumOff val="25000"/>
                  </a:schemeClr>
                </a:solidFill>
                <a:cs typeface="+mn-ea"/>
              </a:rPr>
              <a:t>（</a:t>
            </a:r>
            <a:r>
              <a:rPr lang="en-US" altLang="zh-CN" sz="1200" dirty="0">
                <a:solidFill>
                  <a:schemeClr val="tx1">
                    <a:lumMod val="75000"/>
                    <a:lumOff val="25000"/>
                  </a:schemeClr>
                </a:solidFill>
                <a:cs typeface="+mn-ea"/>
              </a:rPr>
              <a:t>Model-View-</a:t>
            </a:r>
            <a:r>
              <a:rPr lang="en-US" altLang="zh-CN" sz="1200" dirty="0" err="1">
                <a:solidFill>
                  <a:schemeClr val="tx1">
                    <a:lumMod val="75000"/>
                    <a:lumOff val="25000"/>
                  </a:schemeClr>
                </a:solidFill>
                <a:cs typeface="+mn-ea"/>
              </a:rPr>
              <a:t>ViewModel</a:t>
            </a:r>
            <a:r>
              <a:rPr lang="zh-CN" altLang="zh-CN" sz="1000" dirty="0">
                <a:solidFill>
                  <a:schemeClr val="tx1">
                    <a:lumMod val="75000"/>
                    <a:lumOff val="25000"/>
                  </a:schemeClr>
                </a:solidFill>
                <a:cs typeface="+mn-ea"/>
              </a:rPr>
              <a:t>）</a:t>
            </a:r>
            <a:endParaRPr lang="zh-CN" altLang="en-US" sz="1000" dirty="0">
              <a:solidFill>
                <a:schemeClr val="tx1">
                  <a:lumMod val="75000"/>
                  <a:lumOff val="25000"/>
                </a:schemeClr>
              </a:solidFill>
            </a:endParaRPr>
          </a:p>
        </p:txBody>
      </p:sp>
      <p:sp>
        <p:nvSpPr>
          <p:cNvPr id="54" name="TextBox 31"/>
          <p:cNvSpPr txBox="1">
            <a:spLocks noChangeArrowheads="1"/>
          </p:cNvSpPr>
          <p:nvPr/>
        </p:nvSpPr>
        <p:spPr bwMode="auto">
          <a:xfrm>
            <a:off x="965598" y="2518173"/>
            <a:ext cx="1868090" cy="140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a:lnSpc>
                <a:spcPts val="1500"/>
              </a:lnSpc>
            </a:pPr>
            <a:r>
              <a:rPr lang="en-US" altLang="zh-CN" sz="1200" dirty="0" err="1">
                <a:solidFill>
                  <a:schemeClr val="tx1">
                    <a:lumMod val="75000"/>
                    <a:lumOff val="25000"/>
                  </a:schemeClr>
                </a:solidFill>
              </a:rPr>
              <a:t>Vuex</a:t>
            </a:r>
            <a:r>
              <a:rPr lang="en-US" altLang="zh-CN" sz="1200" dirty="0">
                <a:solidFill>
                  <a:schemeClr val="tx1">
                    <a:lumMod val="75000"/>
                    <a:lumOff val="25000"/>
                  </a:schemeClr>
                </a:solidFill>
              </a:rPr>
              <a:t> </a:t>
            </a:r>
            <a:r>
              <a:rPr lang="zh-CN" altLang="en-US" sz="1200" dirty="0">
                <a:solidFill>
                  <a:schemeClr val="tx1">
                    <a:lumMod val="75000"/>
                    <a:lumOff val="25000"/>
                  </a:schemeClr>
                </a:solidFill>
              </a:rPr>
              <a:t>是一个专为 </a:t>
            </a:r>
            <a:r>
              <a:rPr lang="en-US" altLang="zh-CN" sz="1200" dirty="0">
                <a:solidFill>
                  <a:schemeClr val="tx1">
                    <a:lumMod val="75000"/>
                    <a:lumOff val="25000"/>
                  </a:schemeClr>
                </a:solidFill>
              </a:rPr>
              <a:t>Vue.js </a:t>
            </a:r>
            <a:r>
              <a:rPr lang="zh-CN" altLang="en-US" sz="1200" dirty="0">
                <a:solidFill>
                  <a:schemeClr val="tx1">
                    <a:lumMod val="75000"/>
                    <a:lumOff val="25000"/>
                  </a:schemeClr>
                </a:solidFill>
              </a:rPr>
              <a:t>应用程序开发的状态管理模式。它采用集中式存储管理应用的所有组件的状态，并以相应的规则保证状态以一种可预测的方式发生变化</a:t>
            </a:r>
            <a:endParaRPr lang="zh-CN" altLang="en-US" sz="1200" dirty="0">
              <a:solidFill>
                <a:schemeClr val="tx1">
                  <a:lumMod val="75000"/>
                  <a:lumOff val="25000"/>
                </a:schemeClr>
              </a:solidFill>
            </a:endParaRPr>
          </a:p>
        </p:txBody>
      </p:sp>
      <p:sp>
        <p:nvSpPr>
          <p:cNvPr id="55" name="TextBox 32"/>
          <p:cNvSpPr txBox="1">
            <a:spLocks noChangeArrowheads="1"/>
          </p:cNvSpPr>
          <p:nvPr/>
        </p:nvSpPr>
        <p:spPr bwMode="auto">
          <a:xfrm>
            <a:off x="6253305" y="2540881"/>
            <a:ext cx="1866900" cy="102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a:lnSpc>
                <a:spcPts val="1500"/>
              </a:lnSpc>
            </a:pPr>
            <a:r>
              <a:rPr lang="en-US" altLang="zh-CN" sz="1200" dirty="0" err="1">
                <a:solidFill>
                  <a:schemeClr val="tx1">
                    <a:lumMod val="75000"/>
                    <a:lumOff val="25000"/>
                  </a:schemeClr>
                </a:solidFill>
                <a:cs typeface="+mn-ea"/>
              </a:rPr>
              <a:t>Vant</a:t>
            </a:r>
            <a:r>
              <a:rPr lang="zh-CN" altLang="en-US" sz="1200" dirty="0">
                <a:solidFill>
                  <a:schemeClr val="tx1">
                    <a:lumMod val="75000"/>
                    <a:lumOff val="25000"/>
                  </a:schemeClr>
                </a:solidFill>
                <a:cs typeface="+mn-ea"/>
              </a:rPr>
              <a:t>是一套为开发者、设计师和产品经理准备的基于 </a:t>
            </a:r>
            <a:r>
              <a:rPr lang="en-US" altLang="zh-CN" sz="1200" dirty="0">
                <a:solidFill>
                  <a:schemeClr val="tx1">
                    <a:lumMod val="75000"/>
                    <a:lumOff val="25000"/>
                  </a:schemeClr>
                </a:solidFill>
                <a:cs typeface="+mn-ea"/>
              </a:rPr>
              <a:t>Vue 2.0 </a:t>
            </a:r>
            <a:r>
              <a:rPr lang="zh-CN" altLang="en-US" sz="1200" dirty="0">
                <a:solidFill>
                  <a:schemeClr val="tx1">
                    <a:lumMod val="75000"/>
                    <a:lumOff val="25000"/>
                  </a:schemeClr>
                </a:solidFill>
                <a:cs typeface="+mn-ea"/>
              </a:rPr>
              <a:t>的桌面端组件库，使用它能让你快速搭建页面</a:t>
            </a:r>
            <a:endParaRPr lang="zh-CN" altLang="en-US" sz="1200" dirty="0">
              <a:solidFill>
                <a:schemeClr val="tx1">
                  <a:lumMod val="75000"/>
                  <a:lumOff val="25000"/>
                </a:schemeClr>
              </a:solidFill>
              <a:cs typeface="+mn-ea"/>
            </a:endParaRPr>
          </a:p>
        </p:txBody>
      </p:sp>
      <p:sp>
        <p:nvSpPr>
          <p:cNvPr id="56" name="TextBox 33"/>
          <p:cNvSpPr txBox="1">
            <a:spLocks noChangeArrowheads="1"/>
          </p:cNvSpPr>
          <p:nvPr/>
        </p:nvSpPr>
        <p:spPr bwMode="auto">
          <a:xfrm>
            <a:off x="3600450" y="4007644"/>
            <a:ext cx="1866900" cy="45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a:lnSpc>
                <a:spcPts val="1500"/>
              </a:lnSpc>
            </a:pPr>
            <a:r>
              <a:rPr lang="zh-CN" altLang="en-US" sz="1000" dirty="0">
                <a:solidFill>
                  <a:schemeClr val="tx1">
                    <a:lumMod val="75000"/>
                    <a:lumOff val="25000"/>
                  </a:schemeClr>
                </a:solidFill>
              </a:rPr>
              <a:t>是</a:t>
            </a:r>
            <a:r>
              <a:rPr lang="en-US" altLang="zh-CN" sz="1000" dirty="0" err="1">
                <a:solidFill>
                  <a:schemeClr val="tx1">
                    <a:lumMod val="75000"/>
                    <a:lumOff val="25000"/>
                  </a:schemeClr>
                </a:solidFill>
              </a:rPr>
              <a:t>vue</a:t>
            </a:r>
            <a:r>
              <a:rPr lang="zh-CN" altLang="en-US" sz="1000" dirty="0">
                <a:solidFill>
                  <a:schemeClr val="tx1">
                    <a:lumMod val="75000"/>
                    <a:lumOff val="25000"/>
                  </a:schemeClr>
                </a:solidFill>
              </a:rPr>
              <a:t>官方提供的快速搭建项目的工具</a:t>
            </a:r>
            <a:endParaRPr lang="zh-CN" altLang="en-US" sz="1000" dirty="0">
              <a:solidFill>
                <a:schemeClr val="tx1">
                  <a:lumMod val="75000"/>
                  <a:lumOff val="25000"/>
                </a:schemeClr>
              </a:solidFill>
            </a:endParaRPr>
          </a:p>
        </p:txBody>
      </p:sp>
      <p:sp>
        <p:nvSpPr>
          <p:cNvPr id="57" name="环形箭头 15"/>
          <p:cNvSpPr/>
          <p:nvPr/>
        </p:nvSpPr>
        <p:spPr bwMode="auto">
          <a:xfrm>
            <a:off x="3118247" y="990601"/>
            <a:ext cx="2870597" cy="2870597"/>
          </a:xfrm>
          <a:custGeom>
            <a:avLst/>
            <a:gdLst>
              <a:gd name="T0" fmla="*/ 3447338 w 3827462"/>
              <a:gd name="T1" fmla="*/ 1008122 h 3827463"/>
              <a:gd name="T2" fmla="*/ 3688519 w 3827462"/>
              <a:gd name="T3" fmla="*/ 1764717 h 3827463"/>
              <a:gd name="T4" fmla="*/ 3820762 w 3827462"/>
              <a:gd name="T5" fmla="*/ 1765838 h 3827463"/>
              <a:gd name="T6" fmla="*/ 3595190 w 3827462"/>
              <a:gd name="T7" fmla="*/ 1927981 h 3827463"/>
              <a:gd name="T8" fmla="*/ 3356355 w 3827462"/>
              <a:gd name="T9" fmla="*/ 1761902 h 3827463"/>
              <a:gd name="T10" fmla="*/ 3488541 w 3827462"/>
              <a:gd name="T11" fmla="*/ 1763023 h 3827463"/>
              <a:gd name="T12" fmla="*/ 3275959 w 3827462"/>
              <a:gd name="T13" fmla="*/ 1109323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8" name="环形箭头 17"/>
          <p:cNvSpPr/>
          <p:nvPr/>
        </p:nvSpPr>
        <p:spPr bwMode="auto">
          <a:xfrm>
            <a:off x="3118247" y="990601"/>
            <a:ext cx="2870597" cy="2870597"/>
          </a:xfrm>
          <a:custGeom>
            <a:avLst/>
            <a:gdLst>
              <a:gd name="T0" fmla="*/ 3325627 w 3827462"/>
              <a:gd name="T1" fmla="*/ 2999378 h 3827463"/>
              <a:gd name="T2" fmla="*/ 2603197 w 3827462"/>
              <a:gd name="T3" fmla="*/ 3555900 h 3827463"/>
              <a:gd name="T4" fmla="*/ 2642943 w 3827462"/>
              <a:gd name="T5" fmla="*/ 3682034 h 3827463"/>
              <a:gd name="T6" fmla="*/ 2419100 w 3827462"/>
              <a:gd name="T7" fmla="*/ 3517511 h 3827463"/>
              <a:gd name="T8" fmla="*/ 2503364 w 3827462"/>
              <a:gd name="T9" fmla="*/ 3239081 h 3827463"/>
              <a:gd name="T10" fmla="*/ 2543093 w 3827462"/>
              <a:gd name="T11" fmla="*/ 3365160 h 3827463"/>
              <a:gd name="T12" fmla="*/ 3167850 w 3827462"/>
              <a:gd name="T13" fmla="*/ 2878059 h 3827463"/>
              <a:gd name="T14" fmla="*/ 3325627 w 3827462"/>
              <a:gd name="T15" fmla="*/ 2999378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9" name="环形箭头 19"/>
          <p:cNvSpPr/>
          <p:nvPr/>
        </p:nvSpPr>
        <p:spPr bwMode="auto">
          <a:xfrm>
            <a:off x="3118247" y="990601"/>
            <a:ext cx="2870597" cy="2870597"/>
          </a:xfrm>
          <a:custGeom>
            <a:avLst/>
            <a:gdLst>
              <a:gd name="T0" fmla="*/ 1378454 w 3827462"/>
              <a:gd name="T1" fmla="*/ 3612425 h 3827463"/>
              <a:gd name="T2" fmla="*/ 607834 w 3827462"/>
              <a:gd name="T3" fmla="*/ 3124811 h 3827463"/>
              <a:gd name="T4" fmla="*/ 502996 w 3827462"/>
              <a:gd name="T5" fmla="*/ 3205424 h 3827463"/>
              <a:gd name="T6" fmla="*/ 580723 w 3827462"/>
              <a:gd name="T7" fmla="*/ 2938718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0" name="环形箭头 21"/>
          <p:cNvSpPr/>
          <p:nvPr/>
        </p:nvSpPr>
        <p:spPr bwMode="auto">
          <a:xfrm>
            <a:off x="3118247" y="990601"/>
            <a:ext cx="2870597" cy="2870597"/>
          </a:xfrm>
          <a:custGeom>
            <a:avLst/>
            <a:gdLst>
              <a:gd name="T0" fmla="*/ 132762 w 3827462"/>
              <a:gd name="T1" fmla="*/ 1928825 h 3827463"/>
              <a:gd name="T2" fmla="*/ 303229 w 3827462"/>
              <a:gd name="T3" fmla="*/ 1153231 h 3827463"/>
              <a:gd name="T4" fmla="*/ 189353 w 3827462"/>
              <a:gd name="T5" fmla="*/ 1085986 h 3827463"/>
              <a:gd name="T6" fmla="*/ 465813 w 3827462"/>
              <a:gd name="T7" fmla="*/ 1058722 h 3827463"/>
              <a:gd name="T8" fmla="*/ 589258 w 3827462"/>
              <a:gd name="T9" fmla="*/ 1322134 h 3827463"/>
              <a:gd name="T10" fmla="*/ 475432 w 3827462"/>
              <a:gd name="T11" fmla="*/ 1254918 h 3827463"/>
              <a:gd name="T12" fmla="*/ 331783 w 3827462"/>
              <a:gd name="T13" fmla="*/ 1927138 h 3827463"/>
              <a:gd name="T14" fmla="*/ 132762 w 3827462"/>
              <a:gd name="T15" fmla="*/ 19288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1" name="环形箭头 23"/>
          <p:cNvSpPr/>
          <p:nvPr/>
        </p:nvSpPr>
        <p:spPr bwMode="auto">
          <a:xfrm>
            <a:off x="3118247" y="990601"/>
            <a:ext cx="2870597" cy="2870597"/>
          </a:xfrm>
          <a:custGeom>
            <a:avLst/>
            <a:gdLst>
              <a:gd name="T0" fmla="*/ 1402143 w 3827462"/>
              <a:gd name="T1" fmla="*/ 207755 h 3827463"/>
              <a:gd name="T2" fmla="*/ 2266009 w 3827462"/>
              <a:gd name="T3" fmla="*/ 167885 h 3827463"/>
              <a:gd name="T4" fmla="*/ 2303996 w 3827462"/>
              <a:gd name="T5" fmla="*/ 41210 h 3827463"/>
              <a:gd name="T6" fmla="*/ 2396735 w 3827462"/>
              <a:gd name="T7" fmla="*/ 303075 h 3827463"/>
              <a:gd name="T8" fmla="*/ 2170594 w 3827462"/>
              <a:gd name="T9" fmla="*/ 486063 h 3827463"/>
              <a:gd name="T10" fmla="*/ 2208565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62" name="组合 35"/>
          <p:cNvGrpSpPr/>
          <p:nvPr/>
        </p:nvGrpSpPr>
        <p:grpSpPr bwMode="auto">
          <a:xfrm>
            <a:off x="3373042" y="1102519"/>
            <a:ext cx="639365" cy="639366"/>
            <a:chOff x="0" y="0"/>
            <a:chExt cx="914400" cy="914400"/>
          </a:xfrm>
        </p:grpSpPr>
        <p:sp>
          <p:nvSpPr>
            <p:cNvPr id="63" name="椭圆 34"/>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64" name="TextBox 24"/>
            <p:cNvSpPr txBox="1">
              <a:spLocks noChangeArrowheads="1"/>
            </p:cNvSpPr>
            <p:nvPr/>
          </p:nvSpPr>
          <p:spPr bwMode="auto">
            <a:xfrm>
              <a:off x="123080" y="257145"/>
              <a:ext cx="668238"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a:r>
                <a:rPr lang="en-US" altLang="zh-CN" dirty="0">
                  <a:solidFill>
                    <a:schemeClr val="bg1"/>
                  </a:solidFill>
                  <a:cs typeface="+mn-ea"/>
                </a:rPr>
                <a:t>Vue</a:t>
              </a:r>
              <a:endParaRPr lang="zh-CN" b="1" dirty="0">
                <a:solidFill>
                  <a:schemeClr val="bg1"/>
                </a:solidFill>
              </a:endParaRPr>
            </a:p>
          </p:txBody>
        </p:sp>
      </p:grpSp>
      <p:grpSp>
        <p:nvGrpSpPr>
          <p:cNvPr id="65" name="组合 36"/>
          <p:cNvGrpSpPr/>
          <p:nvPr/>
        </p:nvGrpSpPr>
        <p:grpSpPr bwMode="auto">
          <a:xfrm>
            <a:off x="4810220" y="1102519"/>
            <a:ext cx="965329" cy="639366"/>
            <a:chOff x="-343828" y="0"/>
            <a:chExt cx="1380581" cy="914400"/>
          </a:xfrm>
        </p:grpSpPr>
        <p:sp>
          <p:nvSpPr>
            <p:cNvPr id="66" name="椭圆 37"/>
            <p:cNvSpPr>
              <a:spLocks noChangeArrowheads="1"/>
            </p:cNvSpPr>
            <p:nvPr/>
          </p:nvSpPr>
          <p:spPr bwMode="auto">
            <a:xfrm>
              <a:off x="-253715" y="0"/>
              <a:ext cx="1168114"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67" name="TextBox 38"/>
            <p:cNvSpPr txBox="1">
              <a:spLocks noChangeArrowheads="1"/>
            </p:cNvSpPr>
            <p:nvPr/>
          </p:nvSpPr>
          <p:spPr bwMode="auto">
            <a:xfrm>
              <a:off x="-343828" y="224603"/>
              <a:ext cx="1380581"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a:r>
                <a:rPr lang="en-US" altLang="zh-CN" dirty="0" err="1">
                  <a:solidFill>
                    <a:schemeClr val="bg1"/>
                  </a:solidFill>
                  <a:cs typeface="+mn-ea"/>
                </a:rPr>
                <a:t>vue</a:t>
              </a:r>
              <a:r>
                <a:rPr lang="en-US" altLang="zh-CN" dirty="0">
                  <a:solidFill>
                    <a:schemeClr val="bg1"/>
                  </a:solidFill>
                  <a:cs typeface="+mn-ea"/>
                </a:rPr>
                <a:t>-router</a:t>
              </a:r>
              <a:endParaRPr lang="zh-CN" altLang="en-US" dirty="0">
                <a:solidFill>
                  <a:schemeClr val="bg1"/>
                </a:solidFill>
                <a:cs typeface="+mn-ea"/>
              </a:endParaRPr>
            </a:p>
          </p:txBody>
        </p:sp>
      </p:grpSp>
      <p:grpSp>
        <p:nvGrpSpPr>
          <p:cNvPr id="68" name="组合 39"/>
          <p:cNvGrpSpPr/>
          <p:nvPr/>
        </p:nvGrpSpPr>
        <p:grpSpPr bwMode="auto">
          <a:xfrm>
            <a:off x="5306828" y="2491979"/>
            <a:ext cx="915378" cy="639365"/>
            <a:chOff x="-192111" y="0"/>
            <a:chExt cx="1309144" cy="914400"/>
          </a:xfrm>
        </p:grpSpPr>
        <p:sp>
          <p:nvSpPr>
            <p:cNvPr id="69" name="椭圆 40"/>
            <p:cNvSpPr>
              <a:spLocks noChangeArrowheads="1"/>
            </p:cNvSpPr>
            <p:nvPr/>
          </p:nvSpPr>
          <p:spPr bwMode="auto">
            <a:xfrm>
              <a:off x="-192111" y="0"/>
              <a:ext cx="1309144"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70" name="TextBox 41"/>
            <p:cNvSpPr txBox="1">
              <a:spLocks noChangeArrowheads="1"/>
            </p:cNvSpPr>
            <p:nvPr/>
          </p:nvSpPr>
          <p:spPr bwMode="auto">
            <a:xfrm>
              <a:off x="-34092" y="236256"/>
              <a:ext cx="709270" cy="43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r>
                <a:rPr lang="en-US" altLang="zh-CN" dirty="0" err="1">
                  <a:solidFill>
                    <a:schemeClr val="bg1"/>
                  </a:solidFill>
                  <a:cs typeface="+mn-ea"/>
                </a:rPr>
                <a:t>vant</a:t>
              </a:r>
              <a:endParaRPr lang="en-US" altLang="zh-CN" dirty="0">
                <a:solidFill>
                  <a:schemeClr val="bg1"/>
                </a:solidFill>
                <a:cs typeface="+mn-ea"/>
              </a:endParaRPr>
            </a:p>
          </p:txBody>
        </p:sp>
      </p:grpSp>
      <p:grpSp>
        <p:nvGrpSpPr>
          <p:cNvPr id="71" name="组合 42"/>
          <p:cNvGrpSpPr/>
          <p:nvPr/>
        </p:nvGrpSpPr>
        <p:grpSpPr bwMode="auto">
          <a:xfrm>
            <a:off x="2987279" y="2491979"/>
            <a:ext cx="639365" cy="639365"/>
            <a:chOff x="0" y="0"/>
            <a:chExt cx="914400" cy="914400"/>
          </a:xfrm>
        </p:grpSpPr>
        <p:sp>
          <p:nvSpPr>
            <p:cNvPr id="72" name="椭圆 43"/>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73" name="TextBox 44"/>
            <p:cNvSpPr txBox="1">
              <a:spLocks noChangeArrowheads="1"/>
            </p:cNvSpPr>
            <p:nvPr/>
          </p:nvSpPr>
          <p:spPr bwMode="auto">
            <a:xfrm>
              <a:off x="63704" y="257144"/>
              <a:ext cx="786992"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eaLnBrk="1" hangingPunct="1"/>
              <a:r>
                <a:rPr lang="en-US" altLang="zh-CN" b="1" dirty="0" err="1">
                  <a:solidFill>
                    <a:schemeClr val="bg1"/>
                  </a:solidFill>
                </a:rPr>
                <a:t>Vuex</a:t>
              </a:r>
              <a:endParaRPr lang="zh-CN" b="1" dirty="0">
                <a:solidFill>
                  <a:schemeClr val="bg1"/>
                </a:solidFill>
              </a:endParaRPr>
            </a:p>
          </p:txBody>
        </p:sp>
      </p:grpSp>
      <p:grpSp>
        <p:nvGrpSpPr>
          <p:cNvPr id="74" name="组合 45"/>
          <p:cNvGrpSpPr/>
          <p:nvPr/>
        </p:nvGrpSpPr>
        <p:grpSpPr bwMode="auto">
          <a:xfrm>
            <a:off x="4233863" y="3311129"/>
            <a:ext cx="675729" cy="639365"/>
            <a:chOff x="0" y="0"/>
            <a:chExt cx="966405" cy="914400"/>
          </a:xfrm>
        </p:grpSpPr>
        <p:sp>
          <p:nvSpPr>
            <p:cNvPr id="75" name="椭圆 46"/>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76" name="TextBox 47"/>
            <p:cNvSpPr txBox="1">
              <a:spLocks noChangeArrowheads="1"/>
            </p:cNvSpPr>
            <p:nvPr/>
          </p:nvSpPr>
          <p:spPr bwMode="auto">
            <a:xfrm>
              <a:off x="778" y="251245"/>
              <a:ext cx="965627"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a:r>
                <a:rPr lang="en-US" altLang="zh-CN" b="1" dirty="0" err="1">
                  <a:solidFill>
                    <a:schemeClr val="bg1"/>
                  </a:solidFill>
                </a:rPr>
                <a:t>vue</a:t>
              </a:r>
              <a:r>
                <a:rPr lang="en-US" altLang="zh-CN" b="1" dirty="0">
                  <a:solidFill>
                    <a:schemeClr val="bg1"/>
                  </a:solidFill>
                </a:rPr>
                <a:t>-cli</a:t>
              </a:r>
              <a:endParaRPr lang="en-US" altLang="zh-CN" b="1" dirty="0">
                <a:solidFill>
                  <a:schemeClr val="bg1"/>
                </a:solidFill>
              </a:endParaRPr>
            </a:p>
          </p:txBody>
        </p:sp>
      </p:grpSp>
      <p:sp>
        <p:nvSpPr>
          <p:cNvPr id="77" name="Freeform 711"/>
          <p:cNvSpPr/>
          <p:nvPr/>
        </p:nvSpPr>
        <p:spPr bwMode="auto">
          <a:xfrm>
            <a:off x="4042172" y="2088357"/>
            <a:ext cx="984647" cy="675085"/>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899"/>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399"/>
                            </p:stCondLst>
                            <p:childTnLst>
                              <p:par>
                                <p:cTn id="17" presetID="10" presetClass="entr" presetSubtype="0"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899"/>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p:cTn id="25" dur="500" fill="hold"/>
                                        <p:tgtEl>
                                          <p:spTgt spid="62"/>
                                        </p:tgtEl>
                                        <p:attrNameLst>
                                          <p:attrName>ppt_w</p:attrName>
                                        </p:attrNameLst>
                                      </p:cBhvr>
                                      <p:tavLst>
                                        <p:tav tm="0">
                                          <p:val>
                                            <p:fltVal val="0"/>
                                          </p:val>
                                        </p:tav>
                                        <p:tav tm="100000">
                                          <p:val>
                                            <p:strVal val="#ppt_w"/>
                                          </p:val>
                                        </p:tav>
                                      </p:tavLst>
                                    </p:anim>
                                    <p:anim calcmode="lin" valueType="num">
                                      <p:cBhvr>
                                        <p:cTn id="26" dur="500" fill="hold"/>
                                        <p:tgtEl>
                                          <p:spTgt spid="62"/>
                                        </p:tgtEl>
                                        <p:attrNameLst>
                                          <p:attrName>ppt_h</p:attrName>
                                        </p:attrNameLst>
                                      </p:cBhvr>
                                      <p:tavLst>
                                        <p:tav tm="0">
                                          <p:val>
                                            <p:fltVal val="0"/>
                                          </p:val>
                                        </p:tav>
                                        <p:tav tm="100000">
                                          <p:val>
                                            <p:strVal val="#ppt_h"/>
                                          </p:val>
                                        </p:tav>
                                      </p:tavLst>
                                    </p:anim>
                                    <p:animEffect transition="in" filter="fade">
                                      <p:cBhvr>
                                        <p:cTn id="27" dur="500"/>
                                        <p:tgtEl>
                                          <p:spTgt spid="62"/>
                                        </p:tgtEl>
                                      </p:cBhvr>
                                    </p:animEffect>
                                  </p:childTnLst>
                                </p:cTn>
                              </p:par>
                            </p:childTnLst>
                          </p:cTn>
                        </p:par>
                        <p:par>
                          <p:cTn id="28" fill="hold">
                            <p:stCondLst>
                              <p:cond delay="2399"/>
                            </p:stCondLst>
                            <p:childTnLst>
                              <p:par>
                                <p:cTn id="29" presetID="22" presetClass="entr" presetSubtype="8"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childTnLst>
                          </p:cTn>
                        </p:par>
                        <p:par>
                          <p:cTn id="32" fill="hold">
                            <p:stCondLst>
                              <p:cond delay="2899"/>
                            </p:stCondLst>
                            <p:childTnLst>
                              <p:par>
                                <p:cTn id="33" presetID="10" presetClass="entr" presetSubtype="0"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childTnLst>
                                </p:cTn>
                              </p:par>
                            </p:childTnLst>
                          </p:cTn>
                        </p:par>
                        <p:par>
                          <p:cTn id="38" fill="hold">
                            <p:stCondLst>
                              <p:cond delay="3399"/>
                            </p:stCondLst>
                            <p:childTnLst>
                              <p:par>
                                <p:cTn id="39" presetID="22" presetClass="entr" presetSubtype="1"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3899"/>
                            </p:stCondLst>
                            <p:childTnLst>
                              <p:par>
                                <p:cTn id="43" presetID="10" presetClass="entr" presetSubtype="0"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500" fill="hold"/>
                                        <p:tgtEl>
                                          <p:spTgt spid="68"/>
                                        </p:tgtEl>
                                        <p:attrNameLst>
                                          <p:attrName>ppt_w</p:attrName>
                                        </p:attrNameLst>
                                      </p:cBhvr>
                                      <p:tavLst>
                                        <p:tav tm="0">
                                          <p:val>
                                            <p:fltVal val="0"/>
                                          </p:val>
                                        </p:tav>
                                        <p:tav tm="100000">
                                          <p:val>
                                            <p:strVal val="#ppt_w"/>
                                          </p:val>
                                        </p:tav>
                                      </p:tavLst>
                                    </p:anim>
                                    <p:anim calcmode="lin" valueType="num">
                                      <p:cBhvr>
                                        <p:cTn id="46" dur="500" fill="hold"/>
                                        <p:tgtEl>
                                          <p:spTgt spid="68"/>
                                        </p:tgtEl>
                                        <p:attrNameLst>
                                          <p:attrName>ppt_h</p:attrName>
                                        </p:attrNameLst>
                                      </p:cBhvr>
                                      <p:tavLst>
                                        <p:tav tm="0">
                                          <p:val>
                                            <p:fltVal val="0"/>
                                          </p:val>
                                        </p:tav>
                                        <p:tav tm="100000">
                                          <p:val>
                                            <p:strVal val="#ppt_h"/>
                                          </p:val>
                                        </p:tav>
                                      </p:tavLst>
                                    </p:anim>
                                    <p:animEffect transition="in" filter="fade">
                                      <p:cBhvr>
                                        <p:cTn id="47" dur="500"/>
                                        <p:tgtEl>
                                          <p:spTgt spid="68"/>
                                        </p:tgtEl>
                                      </p:cBhvr>
                                    </p:animEffect>
                                  </p:childTnLst>
                                </p:cTn>
                              </p:par>
                            </p:childTnLst>
                          </p:cTn>
                        </p:par>
                        <p:par>
                          <p:cTn id="48" fill="hold">
                            <p:stCondLst>
                              <p:cond delay="4399"/>
                            </p:stCondLst>
                            <p:childTnLst>
                              <p:par>
                                <p:cTn id="49" presetID="22" presetClass="entr" presetSubtype="1"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up)">
                                      <p:cBhvr>
                                        <p:cTn id="51" dur="500"/>
                                        <p:tgtEl>
                                          <p:spTgt spid="58"/>
                                        </p:tgtEl>
                                      </p:cBhvr>
                                    </p:animEffect>
                                  </p:childTnLst>
                                </p:cTn>
                              </p:par>
                            </p:childTnLst>
                          </p:cTn>
                        </p:par>
                        <p:par>
                          <p:cTn id="52" fill="hold">
                            <p:stCondLst>
                              <p:cond delay="4899"/>
                            </p:stCondLst>
                            <p:childTnLst>
                              <p:par>
                                <p:cTn id="53" presetID="10" presetClass="entr" presetSubtype="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p:cTn id="55" dur="500" fill="hold"/>
                                        <p:tgtEl>
                                          <p:spTgt spid="74"/>
                                        </p:tgtEl>
                                        <p:attrNameLst>
                                          <p:attrName>ppt_w</p:attrName>
                                        </p:attrNameLst>
                                      </p:cBhvr>
                                      <p:tavLst>
                                        <p:tav tm="0">
                                          <p:val>
                                            <p:fltVal val="0"/>
                                          </p:val>
                                        </p:tav>
                                        <p:tav tm="100000">
                                          <p:val>
                                            <p:strVal val="#ppt_w"/>
                                          </p:val>
                                        </p:tav>
                                      </p:tavLst>
                                    </p:anim>
                                    <p:anim calcmode="lin" valueType="num">
                                      <p:cBhvr>
                                        <p:cTn id="56" dur="500" fill="hold"/>
                                        <p:tgtEl>
                                          <p:spTgt spid="74"/>
                                        </p:tgtEl>
                                        <p:attrNameLst>
                                          <p:attrName>ppt_h</p:attrName>
                                        </p:attrNameLst>
                                      </p:cBhvr>
                                      <p:tavLst>
                                        <p:tav tm="0">
                                          <p:val>
                                            <p:fltVal val="0"/>
                                          </p:val>
                                        </p:tav>
                                        <p:tav tm="100000">
                                          <p:val>
                                            <p:strVal val="#ppt_h"/>
                                          </p:val>
                                        </p:tav>
                                      </p:tavLst>
                                    </p:anim>
                                    <p:animEffect transition="in" filter="fade">
                                      <p:cBhvr>
                                        <p:cTn id="57" dur="500"/>
                                        <p:tgtEl>
                                          <p:spTgt spid="74"/>
                                        </p:tgtEl>
                                      </p:cBhvr>
                                    </p:animEffect>
                                  </p:childTnLst>
                                </p:cTn>
                              </p:par>
                            </p:childTnLst>
                          </p:cTn>
                        </p:par>
                        <p:par>
                          <p:cTn id="58" fill="hold">
                            <p:stCondLst>
                              <p:cond delay="5399"/>
                            </p:stCondLst>
                            <p:childTnLst>
                              <p:par>
                                <p:cTn id="59" presetID="22" presetClass="entr" presetSubtype="2"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right)">
                                      <p:cBhvr>
                                        <p:cTn id="61" dur="500"/>
                                        <p:tgtEl>
                                          <p:spTgt spid="59"/>
                                        </p:tgtEl>
                                      </p:cBhvr>
                                    </p:animEffect>
                                  </p:childTnLst>
                                </p:cTn>
                              </p:par>
                            </p:childTnLst>
                          </p:cTn>
                        </p:par>
                        <p:par>
                          <p:cTn id="62" fill="hold">
                            <p:stCondLst>
                              <p:cond delay="5899"/>
                            </p:stCondLst>
                            <p:childTnLst>
                              <p:par>
                                <p:cTn id="63" presetID="10" presetClass="entr" presetSubtype="0"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p:cTn id="65" dur="500" fill="hold"/>
                                        <p:tgtEl>
                                          <p:spTgt spid="71"/>
                                        </p:tgtEl>
                                        <p:attrNameLst>
                                          <p:attrName>ppt_w</p:attrName>
                                        </p:attrNameLst>
                                      </p:cBhvr>
                                      <p:tavLst>
                                        <p:tav tm="0">
                                          <p:val>
                                            <p:fltVal val="0"/>
                                          </p:val>
                                        </p:tav>
                                        <p:tav tm="100000">
                                          <p:val>
                                            <p:strVal val="#ppt_w"/>
                                          </p:val>
                                        </p:tav>
                                      </p:tavLst>
                                    </p:anim>
                                    <p:anim calcmode="lin" valueType="num">
                                      <p:cBhvr>
                                        <p:cTn id="66" dur="500" fill="hold"/>
                                        <p:tgtEl>
                                          <p:spTgt spid="71"/>
                                        </p:tgtEl>
                                        <p:attrNameLst>
                                          <p:attrName>ppt_h</p:attrName>
                                        </p:attrNameLst>
                                      </p:cBhvr>
                                      <p:tavLst>
                                        <p:tav tm="0">
                                          <p:val>
                                            <p:fltVal val="0"/>
                                          </p:val>
                                        </p:tav>
                                        <p:tav tm="100000">
                                          <p:val>
                                            <p:strVal val="#ppt_h"/>
                                          </p:val>
                                        </p:tav>
                                      </p:tavLst>
                                    </p:anim>
                                    <p:animEffect transition="in" filter="fade">
                                      <p:cBhvr>
                                        <p:cTn id="67" dur="500"/>
                                        <p:tgtEl>
                                          <p:spTgt spid="71"/>
                                        </p:tgtEl>
                                      </p:cBhvr>
                                    </p:animEffect>
                                  </p:childTnLst>
                                </p:cTn>
                              </p:par>
                            </p:childTnLst>
                          </p:cTn>
                        </p:par>
                        <p:par>
                          <p:cTn id="68" fill="hold">
                            <p:stCondLst>
                              <p:cond delay="6399"/>
                            </p:stCondLst>
                            <p:childTnLst>
                              <p:par>
                                <p:cTn id="69" presetID="22" presetClass="entr" presetSubtype="4"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500"/>
                                        <p:tgtEl>
                                          <p:spTgt spid="60"/>
                                        </p:tgtEl>
                                      </p:cBhvr>
                                    </p:animEffect>
                                  </p:childTnLst>
                                </p:cTn>
                              </p:par>
                            </p:childTnLst>
                          </p:cTn>
                        </p:par>
                        <p:par>
                          <p:cTn id="72" fill="hold">
                            <p:stCondLst>
                              <p:cond delay="6899"/>
                            </p:stCondLst>
                            <p:childTnLst>
                              <p:par>
                                <p:cTn id="73" presetID="10"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par>
                          <p:cTn id="76" fill="hold">
                            <p:stCondLst>
                              <p:cond delay="7399"/>
                            </p:stCondLst>
                            <p:childTnLst>
                              <p:par>
                                <p:cTn id="77" presetID="10"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par>
                          <p:cTn id="80" fill="hold">
                            <p:stCondLst>
                              <p:cond delay="7899"/>
                            </p:stCondLst>
                            <p:childTnLst>
                              <p:par>
                                <p:cTn id="81" presetID="10" presetClass="entr" presetSubtype="0" fill="hold" grpId="0" nodeType="after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childTnLst>
                          </p:cTn>
                        </p:par>
                        <p:par>
                          <p:cTn id="84" fill="hold">
                            <p:stCondLst>
                              <p:cond delay="8399"/>
                            </p:stCondLst>
                            <p:childTnLst>
                              <p:par>
                                <p:cTn id="85" presetID="10" presetClass="entr" presetSubtype="0" fill="hold" grpId="0" nodeType="after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childTnLst>
                          </p:cTn>
                        </p:par>
                        <p:par>
                          <p:cTn id="88" fill="hold">
                            <p:stCondLst>
                              <p:cond delay="8899"/>
                            </p:stCondLst>
                            <p:childTnLst>
                              <p:par>
                                <p:cTn id="89" presetID="10" presetClass="entr" presetSubtype="0"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2" grpId="0" autoUpdateAnimBg="0"/>
      <p:bldP spid="53" grpId="0" autoUpdateAnimBg="0"/>
      <p:bldP spid="54" grpId="0" autoUpdateAnimBg="0"/>
      <p:bldP spid="55" grpId="0" autoUpdateAnimBg="0"/>
      <p:bldP spid="56" grpId="0" autoUpdateAnimBg="0"/>
      <p:bldP spid="57" grpId="0" animBg="1"/>
      <p:bldP spid="58" grpId="0" animBg="1"/>
      <p:bldP spid="59" grpId="0" animBg="1"/>
      <p:bldP spid="60" grpId="0" animBg="1"/>
      <p:bldP spid="61" grpId="0" animBg="1"/>
      <p:bldP spid="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24789" y="2069996"/>
            <a:ext cx="1081088" cy="1070373"/>
            <a:chOff x="5175885" y="2926715"/>
            <a:chExt cx="1441450" cy="1427163"/>
          </a:xfrm>
        </p:grpSpPr>
        <p:sp>
          <p:nvSpPr>
            <p:cNvPr id="33" name="Oval 9"/>
            <p:cNvSpPr>
              <a:spLocks noChangeArrowheads="1"/>
            </p:cNvSpPr>
            <p:nvPr/>
          </p:nvSpPr>
          <p:spPr bwMode="auto">
            <a:xfrm>
              <a:off x="5175885" y="2926715"/>
              <a:ext cx="1441450" cy="1427163"/>
            </a:xfrm>
            <a:prstGeom prst="ellipse">
              <a:avLst/>
            </a:prstGeom>
            <a:solidFill>
              <a:srgbClr val="1B4367"/>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cs typeface="+mn-ea"/>
                <a:sym typeface="+mn-lt"/>
              </a:endParaRPr>
            </a:p>
          </p:txBody>
        </p:sp>
        <p:sp>
          <p:nvSpPr>
            <p:cNvPr id="44042" name="矩形 33"/>
            <p:cNvSpPr/>
            <p:nvPr/>
          </p:nvSpPr>
          <p:spPr>
            <a:xfrm>
              <a:off x="5269524" y="3394075"/>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01</a:t>
              </a:r>
              <a:endParaRPr lang="zh-CN" altLang="en-US" sz="1800" dirty="0">
                <a:solidFill>
                  <a:schemeClr val="bg1"/>
                </a:solidFill>
                <a:cs typeface="+mn-ea"/>
                <a:sym typeface="+mn-lt"/>
              </a:endParaRPr>
            </a:p>
          </p:txBody>
        </p:sp>
        <p:sp>
          <p:nvSpPr>
            <p:cNvPr id="44043" name="矩形 34"/>
            <p:cNvSpPr/>
            <p:nvPr/>
          </p:nvSpPr>
          <p:spPr>
            <a:xfrm>
              <a:off x="5890693" y="3394075"/>
              <a:ext cx="605293" cy="492444"/>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02</a:t>
              </a:r>
              <a:endParaRPr lang="zh-CN" altLang="en-US" sz="1800" dirty="0">
                <a:solidFill>
                  <a:schemeClr val="bg1"/>
                </a:solidFill>
                <a:cs typeface="+mn-ea"/>
                <a:sym typeface="+mn-lt"/>
              </a:endParaRPr>
            </a:p>
          </p:txBody>
        </p:sp>
      </p:grpSp>
      <p:sp>
        <p:nvSpPr>
          <p:cNvPr id="25" name="TextBox 1210"/>
          <p:cNvSpPr/>
          <p:nvPr/>
        </p:nvSpPr>
        <p:spPr>
          <a:xfrm>
            <a:off x="6425028" y="917950"/>
            <a:ext cx="83058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Koa</a:t>
            </a:r>
            <a:r>
              <a:rPr lang="zh-CN" altLang="en-US" b="1" dirty="0">
                <a:solidFill>
                  <a:srgbClr val="1B4367"/>
                </a:solidFill>
                <a:cs typeface="+mn-ea"/>
                <a:sym typeface="+mn-lt"/>
              </a:rPr>
              <a:t>框架</a:t>
            </a:r>
            <a:endParaRPr lang="zh-CN" altLang="en-US" b="1" dirty="0">
              <a:solidFill>
                <a:srgbClr val="1B4367"/>
              </a:solidFill>
              <a:cs typeface="+mn-ea"/>
              <a:sym typeface="+mn-lt"/>
            </a:endParaRPr>
          </a:p>
        </p:txBody>
      </p:sp>
      <p:sp>
        <p:nvSpPr>
          <p:cNvPr id="12" name="文本框 11"/>
          <p:cNvSpPr txBox="1"/>
          <p:nvPr/>
        </p:nvSpPr>
        <p:spPr>
          <a:xfrm>
            <a:off x="5283202" y="1318260"/>
            <a:ext cx="3245301" cy="366966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latinLnBrk="1">
              <a:lnSpc>
                <a:spcPct val="150000"/>
              </a:lnSpc>
            </a:pPr>
            <a:r>
              <a:rPr sz="1200" dirty="0">
                <a:solidFill>
                  <a:schemeClr val="tx1">
                    <a:lumMod val="75000"/>
                    <a:lumOff val="25000"/>
                  </a:schemeClr>
                </a:solidFill>
                <a:cs typeface="+mn-ea"/>
              </a:rPr>
              <a:t>Koa是现在最流行的基于Node.js平台的web开发框架，它很小，但扩展性很强。Koa给人一种干净利落的感觉，体积小、编程方式干净。通过利用 async 函数，Koa 帮你丢弃回调函数，并有力地增强错误处理。Koa 并没有捆绑任何中间件，而是提供了一套优雅的方法，帮助您快速而愉快地编写服务端应用程序。之所以说Koa作用更纯粹，是因为Koa本身只提供了有限的最基本的功能，一切需要的额外功能都是通过中间件实现，比如路由管理，log日志，错误处理等等。所谓中间件，就像中间人一样，所有与客户端之间的通信都要经过它们，它们会对会话的输入和输出做具体的处理</a:t>
            </a:r>
            <a:endParaRPr sz="1200" dirty="0">
              <a:solidFill>
                <a:schemeClr val="tx1">
                  <a:lumMod val="75000"/>
                  <a:lumOff val="25000"/>
                </a:schemeClr>
              </a:solidFill>
              <a:cs typeface="+mn-ea"/>
            </a:endParaRPr>
          </a:p>
        </p:txBody>
      </p:sp>
      <p:sp>
        <p:nvSpPr>
          <p:cNvPr id="8" name="TextBox 1210"/>
          <p:cNvSpPr/>
          <p:nvPr/>
        </p:nvSpPr>
        <p:spPr>
          <a:xfrm>
            <a:off x="1539954" y="917949"/>
            <a:ext cx="85664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性能优点</a:t>
            </a:r>
            <a:endParaRPr lang="zh-CN" altLang="en-US" b="1" dirty="0">
              <a:solidFill>
                <a:srgbClr val="1B4367"/>
              </a:solidFill>
              <a:cs typeface="+mn-ea"/>
              <a:sym typeface="+mn-lt"/>
            </a:endParaRPr>
          </a:p>
        </p:txBody>
      </p:sp>
      <p:sp>
        <p:nvSpPr>
          <p:cNvPr id="9" name="文本框 8"/>
          <p:cNvSpPr txBox="1"/>
          <p:nvPr/>
        </p:nvSpPr>
        <p:spPr>
          <a:xfrm>
            <a:off x="588130" y="1318260"/>
            <a:ext cx="3272670" cy="173037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50000"/>
              </a:lnSpc>
            </a:pPr>
            <a:r>
              <a:rPr lang="en-US" altLang="zh-CN" sz="1200" dirty="0">
                <a:solidFill>
                  <a:schemeClr val="tx1">
                    <a:lumMod val="75000"/>
                    <a:lumOff val="25000"/>
                  </a:schemeClr>
                </a:solidFill>
                <a:cs typeface="+mn-ea"/>
              </a:rPr>
              <a:t>Node</a:t>
            </a:r>
            <a:r>
              <a:rPr lang="zh-CN" altLang="en-US" sz="1200" dirty="0">
                <a:solidFill>
                  <a:schemeClr val="tx1">
                    <a:lumMod val="75000"/>
                    <a:lumOff val="25000"/>
                  </a:schemeClr>
                </a:solidFill>
                <a:cs typeface="+mn-ea"/>
              </a:rPr>
              <a:t>底层选择用</a:t>
            </a:r>
            <a:r>
              <a:rPr lang="en-US" altLang="zh-CN" sz="1200" dirty="0">
                <a:solidFill>
                  <a:schemeClr val="tx1">
                    <a:lumMod val="75000"/>
                    <a:lumOff val="25000"/>
                  </a:schemeClr>
                </a:solidFill>
                <a:cs typeface="+mn-ea"/>
              </a:rPr>
              <a:t>v8</a:t>
            </a:r>
            <a:r>
              <a:rPr lang="zh-CN" altLang="en-US" sz="1200" dirty="0">
                <a:solidFill>
                  <a:schemeClr val="tx1">
                    <a:lumMod val="75000"/>
                    <a:lumOff val="25000"/>
                  </a:schemeClr>
                </a:solidFill>
                <a:cs typeface="+mn-ea"/>
              </a:rPr>
              <a:t>引擎来实现的，</a:t>
            </a:r>
            <a:r>
              <a:rPr lang="en-US" altLang="zh-CN" sz="1200" dirty="0">
                <a:solidFill>
                  <a:schemeClr val="tx1">
                    <a:lumMod val="75000"/>
                    <a:lumOff val="25000"/>
                  </a:schemeClr>
                </a:solidFill>
                <a:cs typeface="+mn-ea"/>
              </a:rPr>
              <a:t>node.js</a:t>
            </a:r>
            <a:r>
              <a:rPr lang="zh-CN" altLang="en-US" sz="1200" dirty="0">
                <a:solidFill>
                  <a:schemeClr val="tx1">
                    <a:lumMod val="75000"/>
                    <a:lumOff val="25000"/>
                  </a:schemeClr>
                </a:solidFill>
                <a:cs typeface="+mn-ea"/>
              </a:rPr>
              <a:t>的事件驱动机制，这意味着要面对大规模的</a:t>
            </a:r>
            <a:r>
              <a:rPr lang="en-US" altLang="zh-CN" sz="1200" dirty="0">
                <a:solidFill>
                  <a:schemeClr val="tx1">
                    <a:lumMod val="75000"/>
                    <a:lumOff val="25000"/>
                  </a:schemeClr>
                </a:solidFill>
                <a:cs typeface="+mn-ea"/>
              </a:rPr>
              <a:t>http</a:t>
            </a:r>
            <a:r>
              <a:rPr lang="zh-CN" altLang="en-US" sz="1200" dirty="0">
                <a:solidFill>
                  <a:schemeClr val="tx1">
                    <a:lumMod val="75000"/>
                    <a:lumOff val="25000"/>
                  </a:schemeClr>
                </a:solidFill>
                <a:cs typeface="+mn-ea"/>
              </a:rPr>
              <a:t>请求，</a:t>
            </a:r>
            <a:r>
              <a:rPr lang="en-US" altLang="zh-CN" sz="1200" dirty="0">
                <a:solidFill>
                  <a:schemeClr val="tx1">
                    <a:lumMod val="75000"/>
                    <a:lumOff val="25000"/>
                  </a:schemeClr>
                </a:solidFill>
                <a:cs typeface="+mn-ea"/>
              </a:rPr>
              <a:t>node.js</a:t>
            </a:r>
            <a:r>
              <a:rPr lang="zh-CN" altLang="en-US" sz="1200" dirty="0">
                <a:solidFill>
                  <a:schemeClr val="tx1">
                    <a:lumMod val="75000"/>
                    <a:lumOff val="25000"/>
                  </a:schemeClr>
                </a:solidFill>
                <a:cs typeface="+mn-ea"/>
              </a:rPr>
              <a:t>是凭借事件驱动来完成的，性能部分是不用担心的，并且很出色。而且，由于</a:t>
            </a:r>
            <a:r>
              <a:rPr lang="en-US" altLang="zh-CN" sz="1200" dirty="0">
                <a:solidFill>
                  <a:schemeClr val="tx1">
                    <a:lumMod val="75000"/>
                    <a:lumOff val="25000"/>
                  </a:schemeClr>
                </a:solidFill>
                <a:cs typeface="+mn-ea"/>
              </a:rPr>
              <a:t>V8</a:t>
            </a:r>
            <a:r>
              <a:rPr lang="zh-CN" altLang="en-US" sz="1200" dirty="0">
                <a:solidFill>
                  <a:schemeClr val="tx1">
                    <a:lumMod val="75000"/>
                    <a:lumOff val="25000"/>
                  </a:schemeClr>
                </a:solidFill>
                <a:cs typeface="+mn-ea"/>
              </a:rPr>
              <a:t>引擎的改进，</a:t>
            </a:r>
            <a:r>
              <a:rPr lang="en-US" altLang="zh-CN" sz="1200" dirty="0">
                <a:solidFill>
                  <a:schemeClr val="tx1">
                    <a:lumMod val="75000"/>
                    <a:lumOff val="25000"/>
                  </a:schemeClr>
                </a:solidFill>
                <a:cs typeface="+mn-ea"/>
              </a:rPr>
              <a:t>Node.js</a:t>
            </a:r>
            <a:r>
              <a:rPr lang="zh-CN" altLang="en-US" sz="1200" dirty="0">
                <a:solidFill>
                  <a:schemeClr val="tx1">
                    <a:lumMod val="75000"/>
                    <a:lumOff val="25000"/>
                  </a:schemeClr>
                </a:solidFill>
                <a:cs typeface="+mn-ea"/>
              </a:rPr>
              <a:t>的每次发布都会带来巨大的性能提升。</a:t>
            </a:r>
            <a:endParaRPr lang="en-US" altLang="zh-CN" sz="1200" dirty="0">
              <a:solidFill>
                <a:schemeClr val="tx1">
                  <a:lumMod val="75000"/>
                  <a:lumOff val="25000"/>
                </a:schemeClr>
              </a:solidFill>
              <a:cs typeface="+mn-ea"/>
              <a:sym typeface="+mn-lt"/>
            </a:endParaRPr>
          </a:p>
        </p:txBody>
      </p:sp>
      <p:sp>
        <p:nvSpPr>
          <p:cNvPr id="6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Node.js</a:t>
            </a:r>
            <a:endParaRPr lang="zh-CN" altLang="en-US"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13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8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1+#ppt_w/2"/>
                                          </p:val>
                                        </p:tav>
                                        <p:tav tm="100000">
                                          <p:val>
                                            <p:strVal val="#ppt_x"/>
                                          </p:val>
                                        </p:tav>
                                      </p:tavLst>
                                    </p:anim>
                                    <p:anim calcmode="lin" valueType="num">
                                      <p:cBhvr additive="base">
                                        <p:cTn id="34" dur="500" fill="hold"/>
                                        <p:tgtEl>
                                          <p:spTgt spid="25"/>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8" grpId="0"/>
      <p:bldP spid="9"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功能实现</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3" grpId="0"/>
      <p:bldP spid="1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4670735" y="781543"/>
            <a:ext cx="2694623" cy="675703"/>
            <a:chOff x="6178340" y="1457775"/>
            <a:chExt cx="3592830" cy="900936"/>
          </a:xfrm>
        </p:grpSpPr>
        <p:sp>
          <p:nvSpPr>
            <p:cNvPr id="86" name="文本框 85"/>
            <p:cNvSpPr txBox="1"/>
            <p:nvPr/>
          </p:nvSpPr>
          <p:spPr>
            <a:xfrm>
              <a:off x="6178340" y="1746065"/>
              <a:ext cx="3592830" cy="612646"/>
            </a:xfrm>
            <a:prstGeom prst="rect">
              <a:avLst/>
            </a:prstGeom>
            <a:noFill/>
          </p:spPr>
          <p:txBody>
            <a:bodyPr wrap="square" rtlCol="0">
              <a:spAutoFit/>
            </a:bodyPr>
            <a:lstStyle/>
            <a:p>
              <a:pPr>
                <a:lnSpc>
                  <a:spcPts val="1500"/>
                </a:lnSpc>
              </a:pPr>
              <a:r>
                <a:rPr lang="zh-CN" altLang="en-US" sz="1000" dirty="0">
                  <a:solidFill>
                    <a:schemeClr val="tx1">
                      <a:lumMod val="75000"/>
                      <a:lumOff val="25000"/>
                    </a:schemeClr>
                  </a:solidFill>
                  <a:cs typeface="+mn-ea"/>
                  <a:sym typeface="+mn-lt"/>
                </a:rPr>
                <a:t>完成需求分析，做一份功能说明文档，便于开发的时的逻辑分析清晰。</a:t>
              </a:r>
              <a:endParaRPr lang="zh-CN" altLang="da-DK" sz="1000" dirty="0">
                <a:solidFill>
                  <a:schemeClr val="tx1">
                    <a:lumMod val="75000"/>
                    <a:lumOff val="25000"/>
                  </a:schemeClr>
                </a:solidFill>
                <a:cs typeface="+mn-ea"/>
                <a:sym typeface="+mn-lt"/>
              </a:endParaRPr>
            </a:p>
          </p:txBody>
        </p:sp>
        <p:sp>
          <p:nvSpPr>
            <p:cNvPr id="8" name="TextBox 1956"/>
            <p:cNvSpPr/>
            <p:nvPr/>
          </p:nvSpPr>
          <p:spPr>
            <a:xfrm>
              <a:off x="6182149" y="1457775"/>
              <a:ext cx="2871902" cy="379590"/>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需求分析，完善功能文档</a:t>
              </a:r>
              <a:endParaRPr lang="zh-CN" altLang="en-US" b="1" dirty="0">
                <a:solidFill>
                  <a:srgbClr val="1B4367"/>
                </a:solidFill>
                <a:cs typeface="+mn-ea"/>
                <a:sym typeface="+mn-lt"/>
              </a:endParaRPr>
            </a:p>
          </p:txBody>
        </p:sp>
      </p:grpSp>
      <p:grpSp>
        <p:nvGrpSpPr>
          <p:cNvPr id="74" name="组合 73"/>
          <p:cNvGrpSpPr/>
          <p:nvPr/>
        </p:nvGrpSpPr>
        <p:grpSpPr>
          <a:xfrm>
            <a:off x="4672685" y="2550417"/>
            <a:ext cx="2694623" cy="1269048"/>
            <a:chOff x="6180940" y="3828220"/>
            <a:chExt cx="3592830" cy="1692060"/>
          </a:xfrm>
        </p:grpSpPr>
        <p:sp>
          <p:nvSpPr>
            <p:cNvPr id="6" name="文本框 5"/>
            <p:cNvSpPr txBox="1"/>
            <p:nvPr/>
          </p:nvSpPr>
          <p:spPr>
            <a:xfrm>
              <a:off x="6180940" y="4116510"/>
              <a:ext cx="3592830" cy="1403770"/>
            </a:xfrm>
            <a:prstGeom prst="rect">
              <a:avLst/>
            </a:prstGeom>
            <a:noFill/>
          </p:spPr>
          <p:txBody>
            <a:bodyPr wrap="square" rtlCol="0">
              <a:spAutoFit/>
            </a:bodyPr>
            <a:lstStyle/>
            <a:p>
              <a:pPr>
                <a:lnSpc>
                  <a:spcPts val="1500"/>
                </a:lnSpc>
              </a:pPr>
              <a:r>
                <a:rPr lang="zh-CN" altLang="en-US" sz="1000" dirty="0">
                  <a:solidFill>
                    <a:schemeClr val="tx1">
                      <a:lumMod val="75000"/>
                      <a:lumOff val="25000"/>
                    </a:schemeClr>
                  </a:solidFill>
                  <a:cs typeface="+mn-ea"/>
                  <a:sym typeface="+mn-lt"/>
                </a:rPr>
                <a:t>使用</a:t>
              </a:r>
              <a:r>
                <a:rPr lang="en-US" altLang="zh-CN" sz="1000" dirty="0">
                  <a:solidFill>
                    <a:schemeClr val="tx1">
                      <a:lumMod val="75000"/>
                      <a:lumOff val="25000"/>
                    </a:schemeClr>
                  </a:solidFill>
                  <a:cs typeface="+mn-ea"/>
                  <a:sym typeface="+mn-lt"/>
                </a:rPr>
                <a:t>Node.js</a:t>
              </a:r>
              <a:r>
                <a:rPr lang="zh-CN" altLang="en-US" sz="1000" dirty="0">
                  <a:solidFill>
                    <a:schemeClr val="tx1">
                      <a:lumMod val="75000"/>
                      <a:lumOff val="25000"/>
                    </a:schemeClr>
                  </a:solidFill>
                  <a:cs typeface="+mn-ea"/>
                  <a:sym typeface="+mn-lt"/>
                </a:rPr>
                <a:t>的</a:t>
              </a:r>
              <a:r>
                <a:rPr lang="en-US" altLang="zh-CN" sz="1000" dirty="0">
                  <a:solidFill>
                    <a:schemeClr val="tx1">
                      <a:lumMod val="75000"/>
                      <a:lumOff val="25000"/>
                    </a:schemeClr>
                  </a:solidFill>
                  <a:cs typeface="+mn-ea"/>
                </a:rPr>
                <a:t>Koa2</a:t>
              </a:r>
              <a:r>
                <a:rPr lang="zh-CN" altLang="zh-CN" sz="1000" dirty="0">
                  <a:solidFill>
                    <a:schemeClr val="tx1">
                      <a:lumMod val="75000"/>
                      <a:lumOff val="25000"/>
                    </a:schemeClr>
                  </a:solidFill>
                  <a:cs typeface="+mn-ea"/>
                </a:rPr>
                <a:t>框架</a:t>
              </a:r>
              <a:r>
                <a:rPr lang="zh-CN" altLang="en-US" sz="1000" dirty="0">
                  <a:solidFill>
                    <a:schemeClr val="tx1">
                      <a:lumMod val="75000"/>
                      <a:lumOff val="25000"/>
                    </a:schemeClr>
                  </a:solidFill>
                  <a:cs typeface="+mn-ea"/>
                </a:rPr>
                <a:t>写后端接口，</a:t>
              </a:r>
              <a:r>
                <a:rPr lang="zh-CN" altLang="en-US" dirty="0"/>
                <a:t> </a:t>
              </a:r>
              <a:r>
                <a:rPr lang="en-US" altLang="zh-CN" sz="1000" dirty="0">
                  <a:solidFill>
                    <a:schemeClr val="tx1">
                      <a:lumMod val="75000"/>
                      <a:lumOff val="25000"/>
                    </a:schemeClr>
                  </a:solidFill>
                  <a:cs typeface="+mn-ea"/>
                </a:rPr>
                <a:t>Node </a:t>
              </a:r>
              <a:r>
                <a:rPr lang="zh-CN" altLang="en-US" sz="1000" dirty="0">
                  <a:solidFill>
                    <a:schemeClr val="tx1">
                      <a:lumMod val="75000"/>
                      <a:lumOff val="25000"/>
                    </a:schemeClr>
                  </a:solidFill>
                  <a:cs typeface="+mn-ea"/>
                </a:rPr>
                <a:t>是一个让 </a:t>
              </a:r>
              <a:r>
                <a:rPr lang="en-US" altLang="zh-CN" sz="1000" dirty="0">
                  <a:solidFill>
                    <a:schemeClr val="tx1">
                      <a:lumMod val="75000"/>
                      <a:lumOff val="25000"/>
                    </a:schemeClr>
                  </a:solidFill>
                  <a:cs typeface="+mn-ea"/>
                </a:rPr>
                <a:t>JavaScript </a:t>
              </a:r>
              <a:r>
                <a:rPr lang="zh-CN" altLang="en-US" sz="1000" dirty="0">
                  <a:solidFill>
                    <a:schemeClr val="tx1">
                      <a:lumMod val="75000"/>
                      <a:lumOff val="25000"/>
                    </a:schemeClr>
                  </a:solidFill>
                  <a:cs typeface="+mn-ea"/>
                </a:rPr>
                <a:t>运行在服务端的开发平台，它让 </a:t>
              </a:r>
              <a:r>
                <a:rPr lang="en-US" altLang="zh-CN" sz="1000" dirty="0">
                  <a:solidFill>
                    <a:schemeClr val="tx1">
                      <a:lumMod val="75000"/>
                      <a:lumOff val="25000"/>
                    </a:schemeClr>
                  </a:solidFill>
                  <a:cs typeface="+mn-ea"/>
                </a:rPr>
                <a:t>JavaScript </a:t>
              </a:r>
              <a:r>
                <a:rPr lang="zh-CN" altLang="en-US" sz="1000" dirty="0">
                  <a:solidFill>
                    <a:schemeClr val="tx1">
                      <a:lumMod val="75000"/>
                      <a:lumOff val="25000"/>
                    </a:schemeClr>
                  </a:solidFill>
                  <a:cs typeface="+mn-ea"/>
                </a:rPr>
                <a:t>成为与</a:t>
              </a:r>
              <a:r>
                <a:rPr lang="en-US" altLang="zh-CN" sz="1000" dirty="0">
                  <a:solidFill>
                    <a:schemeClr val="tx1">
                      <a:lumMod val="75000"/>
                      <a:lumOff val="25000"/>
                    </a:schemeClr>
                  </a:solidFill>
                  <a:cs typeface="+mn-ea"/>
                </a:rPr>
                <a:t>Java</a:t>
              </a:r>
              <a:r>
                <a:rPr lang="zh-CN" altLang="en-US" sz="1000" dirty="0">
                  <a:solidFill>
                    <a:schemeClr val="tx1">
                      <a:lumMod val="75000"/>
                      <a:lumOff val="25000"/>
                    </a:schemeClr>
                  </a:solidFill>
                  <a:cs typeface="+mn-ea"/>
                </a:rPr>
                <a:t>，</a:t>
              </a:r>
              <a:r>
                <a:rPr lang="en-US" altLang="zh-CN" sz="1000" dirty="0">
                  <a:solidFill>
                    <a:schemeClr val="tx1">
                      <a:lumMod val="75000"/>
                      <a:lumOff val="25000"/>
                    </a:schemeClr>
                  </a:solidFill>
                  <a:cs typeface="+mn-ea"/>
                </a:rPr>
                <a:t>Python</a:t>
              </a:r>
              <a:r>
                <a:rPr lang="zh-CN" altLang="en-US" sz="1000" dirty="0">
                  <a:solidFill>
                    <a:schemeClr val="tx1">
                      <a:lumMod val="75000"/>
                      <a:lumOff val="25000"/>
                    </a:schemeClr>
                  </a:solidFill>
                  <a:cs typeface="+mn-ea"/>
                </a:rPr>
                <a:t>，</a:t>
              </a:r>
              <a:r>
                <a:rPr lang="en-US" altLang="zh-CN" sz="1000" dirty="0">
                  <a:solidFill>
                    <a:schemeClr val="tx1">
                      <a:lumMod val="75000"/>
                      <a:lumOff val="25000"/>
                    </a:schemeClr>
                  </a:solidFill>
                  <a:cs typeface="+mn-ea"/>
                </a:rPr>
                <a:t>PHP</a:t>
              </a:r>
              <a:r>
                <a:rPr lang="zh-CN" altLang="en-US" sz="1000" dirty="0">
                  <a:solidFill>
                    <a:schemeClr val="tx1">
                      <a:lumMod val="75000"/>
                      <a:lumOff val="25000"/>
                    </a:schemeClr>
                  </a:solidFill>
                  <a:cs typeface="+mn-ea"/>
                </a:rPr>
                <a:t>等服务端语言平起平坐的脚本语言。</a:t>
              </a:r>
              <a:endParaRPr lang="zh-CN" altLang="da-DK" sz="1000" dirty="0">
                <a:solidFill>
                  <a:schemeClr val="tx1">
                    <a:lumMod val="75000"/>
                    <a:lumOff val="25000"/>
                  </a:schemeClr>
                </a:solidFill>
                <a:cs typeface="+mn-ea"/>
                <a:sym typeface="+mn-lt"/>
              </a:endParaRPr>
            </a:p>
          </p:txBody>
        </p:sp>
        <p:sp>
          <p:nvSpPr>
            <p:cNvPr id="7" name="TextBox 1956"/>
            <p:cNvSpPr/>
            <p:nvPr/>
          </p:nvSpPr>
          <p:spPr>
            <a:xfrm>
              <a:off x="6184751" y="3828220"/>
              <a:ext cx="2499026" cy="379590"/>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后端逻辑接口设计</a:t>
              </a:r>
              <a:endParaRPr lang="zh-CN" altLang="en-US" b="1" dirty="0">
                <a:solidFill>
                  <a:srgbClr val="1B4367"/>
                </a:solidFill>
                <a:cs typeface="+mn-ea"/>
                <a:sym typeface="+mn-lt"/>
              </a:endParaRPr>
            </a:p>
          </p:txBody>
        </p:sp>
      </p:grpSp>
      <p:cxnSp>
        <p:nvCxnSpPr>
          <p:cNvPr id="11" name="直接连接符 10"/>
          <p:cNvCxnSpPr>
            <a:stCxn id="56" idx="0"/>
          </p:cNvCxnSpPr>
          <p:nvPr/>
        </p:nvCxnSpPr>
        <p:spPr>
          <a:xfrm>
            <a:off x="4312404" y="881485"/>
            <a:ext cx="0" cy="334921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964898" y="3418271"/>
            <a:ext cx="686184" cy="694853"/>
            <a:chOff x="5237224" y="4937554"/>
            <a:chExt cx="914912" cy="926470"/>
          </a:xfrm>
          <a:solidFill>
            <a:schemeClr val="bg1"/>
          </a:solidFill>
        </p:grpSpPr>
        <p:sp>
          <p:nvSpPr>
            <p:cNvPr id="65" name="Freeform 1812"/>
            <p:cNvSpPr/>
            <p:nvPr/>
          </p:nvSpPr>
          <p:spPr>
            <a:xfrm>
              <a:off x="5237224" y="4937554"/>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5" name="组合 24"/>
            <p:cNvGrpSpPr/>
            <p:nvPr/>
          </p:nvGrpSpPr>
          <p:grpSpPr>
            <a:xfrm>
              <a:off x="5474309" y="5184293"/>
              <a:ext cx="438631" cy="441328"/>
              <a:chOff x="5595939" y="4999038"/>
              <a:chExt cx="515938" cy="519113"/>
            </a:xfrm>
            <a:grpFill/>
          </p:grpSpPr>
          <p:sp>
            <p:nvSpPr>
              <p:cNvPr id="49"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w="9525">
                <a:solidFill>
                  <a:schemeClr val="bg1"/>
                </a:solidFill>
                <a:round/>
              </a:ln>
            </p:spPr>
            <p:txBody>
              <a:bodyPr/>
              <a:lstStyle/>
              <a:p>
                <a:pPr>
                  <a:defRPr/>
                </a:pPr>
                <a:endParaRPr lang="zh-CN" altLang="en-US">
                  <a:cs typeface="+mn-ea"/>
                  <a:sym typeface="+mn-lt"/>
                </a:endParaRPr>
              </a:p>
            </p:txBody>
          </p:sp>
          <p:sp>
            <p:nvSpPr>
              <p:cNvPr id="50" name="Rectangle 6"/>
              <p:cNvSpPr>
                <a:spLocks noChangeArrowheads="1"/>
              </p:cNvSpPr>
              <p:nvPr/>
            </p:nvSpPr>
            <p:spPr bwMode="auto">
              <a:xfrm>
                <a:off x="5595939" y="5345113"/>
                <a:ext cx="100013" cy="109538"/>
              </a:xfrm>
              <a:prstGeom prst="rect">
                <a:avLst/>
              </a:prstGeom>
              <a:grpFill/>
              <a:ln w="9525">
                <a:solidFill>
                  <a:schemeClr val="bg1"/>
                </a:solidFill>
                <a:miter lim="800000"/>
              </a:ln>
            </p:spPr>
            <p:txBody>
              <a:bodyPr/>
              <a:lstStyle/>
              <a:p>
                <a:pPr>
                  <a:defRPr/>
                </a:pPr>
                <a:endParaRPr lang="zh-CN" altLang="en-US">
                  <a:cs typeface="+mn-ea"/>
                  <a:sym typeface="+mn-lt"/>
                </a:endParaRPr>
              </a:p>
            </p:txBody>
          </p:sp>
          <p:sp>
            <p:nvSpPr>
              <p:cNvPr id="51"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52" name="Rectangle 8"/>
              <p:cNvSpPr>
                <a:spLocks noChangeArrowheads="1"/>
              </p:cNvSpPr>
              <p:nvPr/>
            </p:nvSpPr>
            <p:spPr bwMode="auto">
              <a:xfrm>
                <a:off x="5830889" y="5260976"/>
                <a:ext cx="98425" cy="193675"/>
              </a:xfrm>
              <a:prstGeom prst="rect">
                <a:avLst/>
              </a:prstGeom>
              <a:grpFill/>
              <a:ln w="9525">
                <a:solidFill>
                  <a:schemeClr val="bg1"/>
                </a:solidFill>
                <a:miter lim="800000"/>
              </a:ln>
            </p:spPr>
            <p:txBody>
              <a:bodyPr/>
              <a:lstStyle/>
              <a:p>
                <a:pPr>
                  <a:defRPr/>
                </a:pPr>
                <a:endParaRPr lang="zh-CN" altLang="en-US">
                  <a:cs typeface="+mn-ea"/>
                  <a:sym typeface="+mn-lt"/>
                </a:endParaRPr>
              </a:p>
            </p:txBody>
          </p:sp>
          <p:sp>
            <p:nvSpPr>
              <p:cNvPr id="53" name="Rectangle 9"/>
              <p:cNvSpPr>
                <a:spLocks noChangeArrowheads="1"/>
              </p:cNvSpPr>
              <p:nvPr/>
            </p:nvSpPr>
            <p:spPr bwMode="auto">
              <a:xfrm>
                <a:off x="5948364" y="5183188"/>
                <a:ext cx="98425" cy="271463"/>
              </a:xfrm>
              <a:prstGeom prst="rect">
                <a:avLst/>
              </a:prstGeom>
              <a:grpFill/>
              <a:ln w="9525">
                <a:solidFill>
                  <a:schemeClr val="bg1"/>
                </a:solidFill>
                <a:miter lim="800000"/>
              </a:ln>
            </p:spPr>
            <p:txBody>
              <a:bodyPr/>
              <a:lstStyle/>
              <a:p>
                <a:pPr>
                  <a:defRPr/>
                </a:pPr>
                <a:endParaRPr lang="zh-CN" altLang="en-US">
                  <a:cs typeface="+mn-ea"/>
                  <a:sym typeface="+mn-lt"/>
                </a:endParaRPr>
              </a:p>
            </p:txBody>
          </p:sp>
          <p:sp>
            <p:nvSpPr>
              <p:cNvPr id="54"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70" name="组合 69"/>
          <p:cNvGrpSpPr/>
          <p:nvPr/>
        </p:nvGrpSpPr>
        <p:grpSpPr>
          <a:xfrm>
            <a:off x="3964898" y="768428"/>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71" name="组合 70"/>
          <p:cNvGrpSpPr/>
          <p:nvPr/>
        </p:nvGrpSpPr>
        <p:grpSpPr>
          <a:xfrm>
            <a:off x="3964899" y="1651709"/>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grpSp>
        <p:nvGrpSpPr>
          <p:cNvPr id="72" name="组合 71"/>
          <p:cNvGrpSpPr/>
          <p:nvPr/>
        </p:nvGrpSpPr>
        <p:grpSpPr>
          <a:xfrm>
            <a:off x="3964898" y="2534990"/>
            <a:ext cx="686184" cy="694853"/>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76" name="组合 75"/>
          <p:cNvGrpSpPr/>
          <p:nvPr/>
        </p:nvGrpSpPr>
        <p:grpSpPr>
          <a:xfrm>
            <a:off x="1268325" y="1645602"/>
            <a:ext cx="2694623" cy="868063"/>
            <a:chOff x="1641794" y="2573986"/>
            <a:chExt cx="3592830" cy="1157414"/>
          </a:xfrm>
        </p:grpSpPr>
        <p:sp>
          <p:nvSpPr>
            <p:cNvPr id="66" name="文本框 85"/>
            <p:cNvSpPr txBox="1"/>
            <p:nvPr/>
          </p:nvSpPr>
          <p:spPr>
            <a:xfrm>
              <a:off x="1641794" y="2862276"/>
              <a:ext cx="3592830" cy="869124"/>
            </a:xfrm>
            <a:prstGeom prst="rect">
              <a:avLst/>
            </a:prstGeom>
            <a:noFill/>
          </p:spPr>
          <p:txBody>
            <a:bodyPr wrap="square" rtlCol="0">
              <a:spAutoFit/>
            </a:bodyPr>
            <a:lstStyle/>
            <a:p>
              <a:pPr algn="ctr">
                <a:lnSpc>
                  <a:spcPts val="1500"/>
                </a:lnSpc>
              </a:pPr>
              <a:r>
                <a:rPr lang="zh-CN" altLang="en-US" sz="1000" dirty="0">
                  <a:solidFill>
                    <a:schemeClr val="tx1">
                      <a:lumMod val="75000"/>
                      <a:lumOff val="25000"/>
                    </a:schemeClr>
                  </a:solidFill>
                  <a:cs typeface="+mn-ea"/>
                  <a:sym typeface="+mn-lt"/>
                </a:rPr>
                <a:t>前端设计使用移动端前端设计，</a:t>
              </a:r>
              <a:r>
                <a:rPr lang="en-US" altLang="zh-CN" sz="1000" dirty="0">
                  <a:solidFill>
                    <a:schemeClr val="tx1">
                      <a:lumMod val="75000"/>
                      <a:lumOff val="25000"/>
                    </a:schemeClr>
                  </a:solidFill>
                  <a:cs typeface="+mn-ea"/>
                  <a:sym typeface="+mn-lt"/>
                </a:rPr>
                <a:t>HTML5</a:t>
              </a:r>
              <a:r>
                <a:rPr lang="zh-CN" altLang="en-US" sz="1000" dirty="0">
                  <a:solidFill>
                    <a:schemeClr val="tx1">
                      <a:lumMod val="75000"/>
                      <a:lumOff val="25000"/>
                    </a:schemeClr>
                  </a:solidFill>
                  <a:cs typeface="+mn-ea"/>
                  <a:sym typeface="+mn-lt"/>
                </a:rPr>
                <a:t>和</a:t>
              </a:r>
              <a:r>
                <a:rPr lang="en-US" altLang="zh-CN" sz="1000" dirty="0">
                  <a:solidFill>
                    <a:schemeClr val="tx1">
                      <a:lumMod val="75000"/>
                      <a:lumOff val="25000"/>
                    </a:schemeClr>
                  </a:solidFill>
                  <a:cs typeface="+mn-ea"/>
                  <a:sym typeface="+mn-lt"/>
                </a:rPr>
                <a:t>CSS3</a:t>
              </a:r>
              <a:r>
                <a:rPr lang="zh-CN" altLang="en-US" sz="1000" dirty="0">
                  <a:solidFill>
                    <a:schemeClr val="tx1">
                      <a:lumMod val="75000"/>
                      <a:lumOff val="25000"/>
                    </a:schemeClr>
                  </a:solidFill>
                  <a:cs typeface="+mn-ea"/>
                  <a:sym typeface="+mn-lt"/>
                </a:rPr>
                <a:t>结合使用，使用</a:t>
              </a:r>
              <a:r>
                <a:rPr lang="en-US" altLang="zh-CN" sz="1000" dirty="0">
                  <a:solidFill>
                    <a:schemeClr val="tx1">
                      <a:lumMod val="75000"/>
                      <a:lumOff val="25000"/>
                    </a:schemeClr>
                  </a:solidFill>
                  <a:cs typeface="+mn-ea"/>
                  <a:sym typeface="+mn-lt"/>
                </a:rPr>
                <a:t>Sass</a:t>
              </a:r>
              <a:r>
                <a:rPr lang="zh-CN" altLang="en-US" sz="1000" dirty="0">
                  <a:solidFill>
                    <a:schemeClr val="tx1">
                      <a:lumMod val="75000"/>
                      <a:lumOff val="25000"/>
                    </a:schemeClr>
                  </a:solidFill>
                  <a:cs typeface="+mn-ea"/>
                  <a:sym typeface="+mn-lt"/>
                </a:rPr>
                <a:t>，增加</a:t>
              </a:r>
              <a:r>
                <a:rPr lang="en-US" altLang="zh-CN" sz="1000" dirty="0">
                  <a:solidFill>
                    <a:schemeClr val="tx1">
                      <a:lumMod val="75000"/>
                      <a:lumOff val="25000"/>
                    </a:schemeClr>
                  </a:solidFill>
                  <a:cs typeface="+mn-ea"/>
                  <a:sym typeface="+mn-lt"/>
                </a:rPr>
                <a:t>CSS3</a:t>
              </a:r>
              <a:r>
                <a:rPr lang="zh-CN" altLang="en-US" sz="1000" dirty="0">
                  <a:solidFill>
                    <a:schemeClr val="tx1">
                      <a:lumMod val="75000"/>
                      <a:lumOff val="25000"/>
                    </a:schemeClr>
                  </a:solidFill>
                  <a:cs typeface="+mn-ea"/>
                  <a:sym typeface="+mn-lt"/>
                </a:rPr>
                <a:t>的代码的开发效率</a:t>
              </a:r>
              <a:endParaRPr lang="zh-CN" altLang="da-DK" sz="1000" dirty="0">
                <a:solidFill>
                  <a:schemeClr val="tx1">
                    <a:lumMod val="75000"/>
                    <a:lumOff val="25000"/>
                  </a:schemeClr>
                </a:solidFill>
                <a:cs typeface="+mn-ea"/>
                <a:sym typeface="+mn-lt"/>
              </a:endParaRPr>
            </a:p>
          </p:txBody>
        </p:sp>
        <p:sp>
          <p:nvSpPr>
            <p:cNvPr id="67" name="TextBox 1956"/>
            <p:cNvSpPr/>
            <p:nvPr/>
          </p:nvSpPr>
          <p:spPr>
            <a:xfrm>
              <a:off x="2939994" y="2573986"/>
              <a:ext cx="2263962" cy="379590"/>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前端页面逻辑设计</a:t>
              </a:r>
              <a:endParaRPr lang="zh-CN" altLang="en-US" b="1" dirty="0">
                <a:solidFill>
                  <a:srgbClr val="1B4367"/>
                </a:solidFill>
                <a:cs typeface="+mn-ea"/>
                <a:sym typeface="+mn-lt"/>
              </a:endParaRPr>
            </a:p>
          </p:txBody>
        </p:sp>
      </p:grpSp>
      <p:grpSp>
        <p:nvGrpSpPr>
          <p:cNvPr id="77" name="组合 76"/>
          <p:cNvGrpSpPr/>
          <p:nvPr/>
        </p:nvGrpSpPr>
        <p:grpSpPr>
          <a:xfrm>
            <a:off x="1270275" y="3352068"/>
            <a:ext cx="2694623" cy="868063"/>
            <a:chOff x="1644394" y="4873181"/>
            <a:chExt cx="3592830" cy="1157415"/>
          </a:xfrm>
        </p:grpSpPr>
        <p:sp>
          <p:nvSpPr>
            <p:cNvPr id="68" name="文本框 5"/>
            <p:cNvSpPr txBox="1"/>
            <p:nvPr/>
          </p:nvSpPr>
          <p:spPr>
            <a:xfrm>
              <a:off x="1644394" y="5161471"/>
              <a:ext cx="3592830" cy="869125"/>
            </a:xfrm>
            <a:prstGeom prst="rect">
              <a:avLst/>
            </a:prstGeom>
            <a:noFill/>
          </p:spPr>
          <p:txBody>
            <a:bodyPr wrap="square" rtlCol="0">
              <a:spAutoFit/>
            </a:bodyPr>
            <a:lstStyle/>
            <a:p>
              <a:pPr algn="ctr">
                <a:lnSpc>
                  <a:spcPts val="1500"/>
                </a:lnSpc>
              </a:pPr>
              <a:r>
                <a:rPr lang="zh-CN" altLang="en-US" sz="1000" dirty="0">
                  <a:solidFill>
                    <a:schemeClr val="tx1">
                      <a:lumMod val="75000"/>
                      <a:lumOff val="25000"/>
                    </a:schemeClr>
                  </a:solidFill>
                  <a:cs typeface="+mn-ea"/>
                  <a:sym typeface="+mn-lt"/>
                </a:rPr>
                <a:t>前后端分离开发更符合现代互联网开发模式，前端使用数据驱动视图，更利于当今的互联网开发者的开发模式，增加开发者的开效率</a:t>
              </a:r>
              <a:endParaRPr lang="zh-CN" altLang="da-DK" sz="1000" dirty="0">
                <a:solidFill>
                  <a:schemeClr val="tx1">
                    <a:lumMod val="75000"/>
                    <a:lumOff val="25000"/>
                  </a:schemeClr>
                </a:solidFill>
                <a:cs typeface="+mn-ea"/>
                <a:sym typeface="+mn-lt"/>
              </a:endParaRPr>
            </a:p>
          </p:txBody>
        </p:sp>
        <p:sp>
          <p:nvSpPr>
            <p:cNvPr id="69" name="TextBox 1956"/>
            <p:cNvSpPr/>
            <p:nvPr/>
          </p:nvSpPr>
          <p:spPr>
            <a:xfrm>
              <a:off x="2939994" y="4873181"/>
              <a:ext cx="2242812" cy="379591"/>
            </a:xfrm>
            <a:prstGeom prst="rect">
              <a:avLst/>
            </a:prstGeom>
            <a:noFill/>
            <a:ln w="9525">
              <a:noFill/>
              <a:miter/>
            </a:ln>
          </p:spPr>
          <p:txBody>
            <a:bodyPr wrap="square">
              <a:spAutoFit/>
            </a:bodyPr>
            <a:lstStyle/>
            <a:p>
              <a:pPr lvl="0">
                <a:lnSpc>
                  <a:spcPts val="1500"/>
                </a:lnSpc>
              </a:pPr>
              <a:r>
                <a:rPr lang="zh-CN" altLang="en-US" b="1" dirty="0">
                  <a:solidFill>
                    <a:srgbClr val="1B4367"/>
                  </a:solidFill>
                  <a:cs typeface="+mn-ea"/>
                  <a:sym typeface="+mn-lt"/>
                </a:rPr>
                <a:t>前端调用后端接口</a:t>
              </a:r>
              <a:endParaRPr lang="zh-CN" altLang="en-US" b="1" dirty="0">
                <a:solidFill>
                  <a:srgbClr val="1B4367"/>
                </a:solidFill>
                <a:cs typeface="+mn-ea"/>
                <a:sym typeface="+mn-lt"/>
              </a:endParaRPr>
            </a:p>
          </p:txBody>
        </p:sp>
      </p:grpSp>
      <p:sp>
        <p:nvSpPr>
          <p:cNvPr id="5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系统设计流程</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5"/>
                                        </p:tgtEl>
                                        <p:attrNameLst>
                                          <p:attrName>ppt_y</p:attrName>
                                        </p:attrNameLst>
                                      </p:cBhvr>
                                      <p:tavLst>
                                        <p:tav tm="0">
                                          <p:val>
                                            <p:strVal val="#ppt_y"/>
                                          </p:val>
                                        </p:tav>
                                        <p:tav tm="100000">
                                          <p:val>
                                            <p:strVal val="#ppt_y"/>
                                          </p:val>
                                        </p:tav>
                                      </p:tavLst>
                                    </p:anim>
                                    <p:anim calcmode="lin" valueType="num">
                                      <p:cBhvr>
                                        <p:cTn id="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5"/>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300"/>
                                        <p:tgtEl>
                                          <p:spTgt spid="57"/>
                                        </p:tgtEl>
                                      </p:cBhvr>
                                    </p:animEffect>
                                  </p:childTnLst>
                                </p:cTn>
                              </p:par>
                            </p:childTnLst>
                          </p:cTn>
                        </p:par>
                        <p:par>
                          <p:cTn id="16" fill="hold">
                            <p:stCondLst>
                              <p:cond delay="125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2250"/>
                            </p:stCondLst>
                            <p:childTnLst>
                              <p:par>
                                <p:cTn id="27" presetID="2" presetClass="entr" presetSubtype="2" fill="hold" nodeType="after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1+#ppt_w/2"/>
                                          </p:val>
                                        </p:tav>
                                        <p:tav tm="100000">
                                          <p:val>
                                            <p:strVal val="#ppt_x"/>
                                          </p:val>
                                        </p:tav>
                                      </p:tavLst>
                                    </p:anim>
                                    <p:anim calcmode="lin" valueType="num">
                                      <p:cBhvr additive="base">
                                        <p:cTn id="30" dur="500" fill="hold"/>
                                        <p:tgtEl>
                                          <p:spTgt spid="75"/>
                                        </p:tgtEl>
                                        <p:attrNameLst>
                                          <p:attrName>ppt_y</p:attrName>
                                        </p:attrNameLst>
                                      </p:cBhvr>
                                      <p:tavLst>
                                        <p:tav tm="0">
                                          <p:val>
                                            <p:strVal val="#ppt_y"/>
                                          </p:val>
                                        </p:tav>
                                        <p:tav tm="100000">
                                          <p:val>
                                            <p:strVal val="#ppt_y"/>
                                          </p:val>
                                        </p:tav>
                                      </p:tavLst>
                                    </p:anim>
                                  </p:childTnLst>
                                </p:cTn>
                              </p:par>
                            </p:childTnLst>
                          </p:cTn>
                        </p:par>
                        <p:par>
                          <p:cTn id="31" fill="hold">
                            <p:stCondLst>
                              <p:cond delay="2750"/>
                            </p:stCondLst>
                            <p:childTnLst>
                              <p:par>
                                <p:cTn id="32" presetID="53" presetClass="entr" presetSubtype="16" fill="hold" nodeType="after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p:cTn id="34" dur="500" fill="hold"/>
                                        <p:tgtEl>
                                          <p:spTgt spid="71"/>
                                        </p:tgtEl>
                                        <p:attrNameLst>
                                          <p:attrName>ppt_w</p:attrName>
                                        </p:attrNameLst>
                                      </p:cBhvr>
                                      <p:tavLst>
                                        <p:tav tm="0">
                                          <p:val>
                                            <p:fltVal val="0"/>
                                          </p:val>
                                        </p:tav>
                                        <p:tav tm="100000">
                                          <p:val>
                                            <p:strVal val="#ppt_w"/>
                                          </p:val>
                                        </p:tav>
                                      </p:tavLst>
                                    </p:anim>
                                    <p:anim calcmode="lin" valueType="num">
                                      <p:cBhvr>
                                        <p:cTn id="35" dur="500" fill="hold"/>
                                        <p:tgtEl>
                                          <p:spTgt spid="71"/>
                                        </p:tgtEl>
                                        <p:attrNameLst>
                                          <p:attrName>ppt_h</p:attrName>
                                        </p:attrNameLst>
                                      </p:cBhvr>
                                      <p:tavLst>
                                        <p:tav tm="0">
                                          <p:val>
                                            <p:fltVal val="0"/>
                                          </p:val>
                                        </p:tav>
                                        <p:tav tm="100000">
                                          <p:val>
                                            <p:strVal val="#ppt_h"/>
                                          </p:val>
                                        </p:tav>
                                      </p:tavLst>
                                    </p:anim>
                                    <p:animEffect transition="in" filter="fade">
                                      <p:cBhvr>
                                        <p:cTn id="36" dur="500"/>
                                        <p:tgtEl>
                                          <p:spTgt spid="71"/>
                                        </p:tgtEl>
                                      </p:cBhvr>
                                    </p:animEffect>
                                  </p:childTnLst>
                                </p:cTn>
                              </p:par>
                            </p:childTnLst>
                          </p:cTn>
                        </p:par>
                        <p:par>
                          <p:cTn id="37" fill="hold">
                            <p:stCondLst>
                              <p:cond delay="3250"/>
                            </p:stCondLst>
                            <p:childTnLst>
                              <p:par>
                                <p:cTn id="38" presetID="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 calcmode="lin" valueType="num">
                                      <p:cBhvr additive="base">
                                        <p:cTn id="40" dur="500" fill="hold"/>
                                        <p:tgtEl>
                                          <p:spTgt spid="76"/>
                                        </p:tgtEl>
                                        <p:attrNameLst>
                                          <p:attrName>ppt_x</p:attrName>
                                        </p:attrNameLst>
                                      </p:cBhvr>
                                      <p:tavLst>
                                        <p:tav tm="0">
                                          <p:val>
                                            <p:strVal val="0-#ppt_w/2"/>
                                          </p:val>
                                        </p:tav>
                                        <p:tav tm="100000">
                                          <p:val>
                                            <p:strVal val="#ppt_x"/>
                                          </p:val>
                                        </p:tav>
                                      </p:tavLst>
                                    </p:anim>
                                    <p:anim calcmode="lin" valueType="num">
                                      <p:cBhvr additive="base">
                                        <p:cTn id="41" dur="500" fill="hold"/>
                                        <p:tgtEl>
                                          <p:spTgt spid="76"/>
                                        </p:tgtEl>
                                        <p:attrNameLst>
                                          <p:attrName>ppt_y</p:attrName>
                                        </p:attrNameLst>
                                      </p:cBhvr>
                                      <p:tavLst>
                                        <p:tav tm="0">
                                          <p:val>
                                            <p:strVal val="#ppt_y"/>
                                          </p:val>
                                        </p:tav>
                                        <p:tav tm="100000">
                                          <p:val>
                                            <p:strVal val="#ppt_y"/>
                                          </p:val>
                                        </p:tav>
                                      </p:tavLst>
                                    </p:anim>
                                  </p:childTnLst>
                                </p:cTn>
                              </p:par>
                            </p:childTnLst>
                          </p:cTn>
                        </p:par>
                        <p:par>
                          <p:cTn id="42" fill="hold">
                            <p:stCondLst>
                              <p:cond delay="3750"/>
                            </p:stCondLst>
                            <p:childTnLst>
                              <p:par>
                                <p:cTn id="43" presetID="53" presetClass="entr" presetSubtype="16" fill="hold" nodeType="afterEffect">
                                  <p:stCondLst>
                                    <p:cond delay="0"/>
                                  </p:stCondLst>
                                  <p:childTnLst>
                                    <p:set>
                                      <p:cBhvr>
                                        <p:cTn id="44" dur="1" fill="hold">
                                          <p:stCondLst>
                                            <p:cond delay="0"/>
                                          </p:stCondLst>
                                        </p:cTn>
                                        <p:tgtEl>
                                          <p:spTgt spid="72"/>
                                        </p:tgtEl>
                                        <p:attrNameLst>
                                          <p:attrName>style.visibility</p:attrName>
                                        </p:attrNameLst>
                                      </p:cBhvr>
                                      <p:to>
                                        <p:strVal val="visible"/>
                                      </p:to>
                                    </p:set>
                                    <p:anim calcmode="lin" valueType="num">
                                      <p:cBhvr>
                                        <p:cTn id="45" dur="500" fill="hold"/>
                                        <p:tgtEl>
                                          <p:spTgt spid="72"/>
                                        </p:tgtEl>
                                        <p:attrNameLst>
                                          <p:attrName>ppt_w</p:attrName>
                                        </p:attrNameLst>
                                      </p:cBhvr>
                                      <p:tavLst>
                                        <p:tav tm="0">
                                          <p:val>
                                            <p:fltVal val="0"/>
                                          </p:val>
                                        </p:tav>
                                        <p:tav tm="100000">
                                          <p:val>
                                            <p:strVal val="#ppt_w"/>
                                          </p:val>
                                        </p:tav>
                                      </p:tavLst>
                                    </p:anim>
                                    <p:anim calcmode="lin" valueType="num">
                                      <p:cBhvr>
                                        <p:cTn id="46" dur="500" fill="hold"/>
                                        <p:tgtEl>
                                          <p:spTgt spid="72"/>
                                        </p:tgtEl>
                                        <p:attrNameLst>
                                          <p:attrName>ppt_h</p:attrName>
                                        </p:attrNameLst>
                                      </p:cBhvr>
                                      <p:tavLst>
                                        <p:tav tm="0">
                                          <p:val>
                                            <p:fltVal val="0"/>
                                          </p:val>
                                        </p:tav>
                                        <p:tav tm="100000">
                                          <p:val>
                                            <p:strVal val="#ppt_h"/>
                                          </p:val>
                                        </p:tav>
                                      </p:tavLst>
                                    </p:anim>
                                    <p:animEffect transition="in" filter="fade">
                                      <p:cBhvr>
                                        <p:cTn id="47" dur="500"/>
                                        <p:tgtEl>
                                          <p:spTgt spid="72"/>
                                        </p:tgtEl>
                                      </p:cBhvr>
                                    </p:animEffect>
                                  </p:childTnLst>
                                </p:cTn>
                              </p:par>
                            </p:childTnLst>
                          </p:cTn>
                        </p:par>
                        <p:par>
                          <p:cTn id="48" fill="hold">
                            <p:stCondLst>
                              <p:cond delay="4250"/>
                            </p:stCondLst>
                            <p:childTnLst>
                              <p:par>
                                <p:cTn id="49" presetID="2" presetClass="entr" presetSubtype="2" fill="hold" nodeType="after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additive="base">
                                        <p:cTn id="51" dur="500" fill="hold"/>
                                        <p:tgtEl>
                                          <p:spTgt spid="74"/>
                                        </p:tgtEl>
                                        <p:attrNameLst>
                                          <p:attrName>ppt_x</p:attrName>
                                        </p:attrNameLst>
                                      </p:cBhvr>
                                      <p:tavLst>
                                        <p:tav tm="0">
                                          <p:val>
                                            <p:strVal val="1+#ppt_w/2"/>
                                          </p:val>
                                        </p:tav>
                                        <p:tav tm="100000">
                                          <p:val>
                                            <p:strVal val="#ppt_x"/>
                                          </p:val>
                                        </p:tav>
                                      </p:tavLst>
                                    </p:anim>
                                    <p:anim calcmode="lin" valueType="num">
                                      <p:cBhvr additive="base">
                                        <p:cTn id="52" dur="500" fill="hold"/>
                                        <p:tgtEl>
                                          <p:spTgt spid="74"/>
                                        </p:tgtEl>
                                        <p:attrNameLst>
                                          <p:attrName>ppt_y</p:attrName>
                                        </p:attrNameLst>
                                      </p:cBhvr>
                                      <p:tavLst>
                                        <p:tav tm="0">
                                          <p:val>
                                            <p:strVal val="#ppt_y"/>
                                          </p:val>
                                        </p:tav>
                                        <p:tav tm="100000">
                                          <p:val>
                                            <p:strVal val="#ppt_y"/>
                                          </p:val>
                                        </p:tav>
                                      </p:tavLst>
                                    </p:anim>
                                  </p:childTnLst>
                                </p:cTn>
                              </p:par>
                            </p:childTnLst>
                          </p:cTn>
                        </p:par>
                        <p:par>
                          <p:cTn id="53" fill="hold">
                            <p:stCondLst>
                              <p:cond delay="4750"/>
                            </p:stCondLst>
                            <p:childTnLst>
                              <p:par>
                                <p:cTn id="54" presetID="53" presetClass="entr" presetSubtype="16" fill="hold" nodeType="afterEffect">
                                  <p:stCondLst>
                                    <p:cond delay="0"/>
                                  </p:stCondLst>
                                  <p:childTnLst>
                                    <p:set>
                                      <p:cBhvr>
                                        <p:cTn id="55" dur="1" fill="hold">
                                          <p:stCondLst>
                                            <p:cond delay="0"/>
                                          </p:stCondLst>
                                        </p:cTn>
                                        <p:tgtEl>
                                          <p:spTgt spid="73"/>
                                        </p:tgtEl>
                                        <p:attrNameLst>
                                          <p:attrName>style.visibility</p:attrName>
                                        </p:attrNameLst>
                                      </p:cBhvr>
                                      <p:to>
                                        <p:strVal val="visible"/>
                                      </p:to>
                                    </p:set>
                                    <p:anim calcmode="lin" valueType="num">
                                      <p:cBhvr>
                                        <p:cTn id="56" dur="500" fill="hold"/>
                                        <p:tgtEl>
                                          <p:spTgt spid="73"/>
                                        </p:tgtEl>
                                        <p:attrNameLst>
                                          <p:attrName>ppt_w</p:attrName>
                                        </p:attrNameLst>
                                      </p:cBhvr>
                                      <p:tavLst>
                                        <p:tav tm="0">
                                          <p:val>
                                            <p:fltVal val="0"/>
                                          </p:val>
                                        </p:tav>
                                        <p:tav tm="100000">
                                          <p:val>
                                            <p:strVal val="#ppt_w"/>
                                          </p:val>
                                        </p:tav>
                                      </p:tavLst>
                                    </p:anim>
                                    <p:anim calcmode="lin" valueType="num">
                                      <p:cBhvr>
                                        <p:cTn id="57" dur="500" fill="hold"/>
                                        <p:tgtEl>
                                          <p:spTgt spid="73"/>
                                        </p:tgtEl>
                                        <p:attrNameLst>
                                          <p:attrName>ppt_h</p:attrName>
                                        </p:attrNameLst>
                                      </p:cBhvr>
                                      <p:tavLst>
                                        <p:tav tm="0">
                                          <p:val>
                                            <p:fltVal val="0"/>
                                          </p:val>
                                        </p:tav>
                                        <p:tav tm="100000">
                                          <p:val>
                                            <p:strVal val="#ppt_h"/>
                                          </p:val>
                                        </p:tav>
                                      </p:tavLst>
                                    </p:anim>
                                    <p:animEffect transition="in" filter="fade">
                                      <p:cBhvr>
                                        <p:cTn id="58" dur="500"/>
                                        <p:tgtEl>
                                          <p:spTgt spid="73"/>
                                        </p:tgtEl>
                                      </p:cBhvr>
                                    </p:animEffect>
                                  </p:childTnLst>
                                </p:cTn>
                              </p:par>
                            </p:childTnLst>
                          </p:cTn>
                        </p:par>
                        <p:par>
                          <p:cTn id="59" fill="hold">
                            <p:stCondLst>
                              <p:cond delay="5250"/>
                            </p:stCondLst>
                            <p:childTnLst>
                              <p:par>
                                <p:cTn id="60" presetID="2" presetClass="entr" presetSubtype="8" fill="hold" nodeType="afterEffect">
                                  <p:stCondLst>
                                    <p:cond delay="0"/>
                                  </p:stCondLst>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0-#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系统设计架构图</a:t>
            </a:r>
            <a:endParaRPr lang="zh-CN" altLang="en-US"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6369" y="226219"/>
            <a:ext cx="3751262" cy="469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系统设计思维导图</a:t>
            </a:r>
            <a:endParaRPr lang="zh-CN" altLang="en-US" sz="17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1441674" y="835712"/>
            <a:ext cx="6127523" cy="372220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系统用户用例图</a:t>
            </a:r>
            <a:endParaRPr lang="zh-CN" altLang="en-US" sz="17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 name="图片 3" descr="无人点餐系统用例图"/>
          <p:cNvPicPr>
            <a:picLocks noChangeAspect="1"/>
          </p:cNvPicPr>
          <p:nvPr/>
        </p:nvPicPr>
        <p:blipFill>
          <a:blip r:embed="rId1"/>
          <a:stretch>
            <a:fillRect/>
          </a:stretch>
        </p:blipFill>
        <p:spPr>
          <a:xfrm>
            <a:off x="2670175" y="-80645"/>
            <a:ext cx="3245485" cy="5304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选餐过程程序流程图</a:t>
            </a:r>
            <a:endParaRPr lang="zh-CN" altLang="en-US" sz="17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descr="流程图1"/>
          <p:cNvPicPr>
            <a:picLocks noChangeAspect="1"/>
          </p:cNvPicPr>
          <p:nvPr/>
        </p:nvPicPr>
        <p:blipFill>
          <a:blip r:embed="rId1"/>
          <a:stretch>
            <a:fillRect/>
          </a:stretch>
        </p:blipFill>
        <p:spPr>
          <a:xfrm>
            <a:off x="2766695" y="381000"/>
            <a:ext cx="3609975" cy="4381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99"/>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295" y="309880"/>
            <a:ext cx="2958465"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确定点餐支付程序流程图</a:t>
            </a:r>
            <a:endParaRPr lang="zh-CN" altLang="en-US" sz="1700" b="1" dirty="0">
              <a:solidFill>
                <a:srgbClr val="1B4367"/>
              </a:solidFill>
              <a:cs typeface="+mn-ea"/>
              <a:sym typeface="+mn-lt"/>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descr="流程图2"/>
          <p:cNvPicPr>
            <a:picLocks noChangeAspect="1"/>
          </p:cNvPicPr>
          <p:nvPr/>
        </p:nvPicPr>
        <p:blipFill>
          <a:blip r:embed="rId1"/>
          <a:stretch>
            <a:fillRect/>
          </a:stretch>
        </p:blipFill>
        <p:spPr>
          <a:xfrm>
            <a:off x="3667760" y="0"/>
            <a:ext cx="2385060" cy="5137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295" y="309880"/>
            <a:ext cx="2958465"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数据库设计</a:t>
            </a:r>
            <a:r>
              <a:rPr lang="en-US" altLang="zh-CN" sz="1700" b="1" dirty="0">
                <a:solidFill>
                  <a:srgbClr val="1B4367"/>
                </a:solidFill>
                <a:cs typeface="+mn-ea"/>
                <a:sym typeface="+mn-lt"/>
              </a:rPr>
              <a:t>E-R</a:t>
            </a:r>
            <a:r>
              <a:rPr lang="zh-CN" altLang="en-US" sz="1700" b="1" dirty="0">
                <a:solidFill>
                  <a:srgbClr val="1B4367"/>
                </a:solidFill>
                <a:cs typeface="+mn-ea"/>
                <a:sym typeface="+mn-lt"/>
              </a:rPr>
              <a:t>图</a:t>
            </a:r>
            <a:endParaRPr lang="zh-CN" altLang="en-US" sz="1700" b="1" dirty="0">
              <a:solidFill>
                <a:srgbClr val="1B4367"/>
              </a:solidFill>
              <a:cs typeface="+mn-ea"/>
              <a:sym typeface="+mn-lt"/>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descr="数据库ER图"/>
          <p:cNvPicPr>
            <a:picLocks noChangeAspect="1"/>
          </p:cNvPicPr>
          <p:nvPr/>
        </p:nvPicPr>
        <p:blipFill>
          <a:blip r:embed="rId1"/>
          <a:stretch>
            <a:fillRect/>
          </a:stretch>
        </p:blipFill>
        <p:spPr>
          <a:xfrm>
            <a:off x="607060" y="838200"/>
            <a:ext cx="8155305" cy="4305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99"/>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760173" y="1931997"/>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关键技术</a:t>
            </a:r>
            <a:endParaRPr lang="zh-CN" altLang="en-US" sz="1700" dirty="0">
              <a:solidFill>
                <a:schemeClr val="bg1"/>
              </a:solidFill>
              <a:cs typeface="+mn-ea"/>
              <a:sym typeface="+mn-lt"/>
            </a:endParaRPr>
          </a:p>
        </p:txBody>
      </p:sp>
      <p:grpSp>
        <p:nvGrpSpPr>
          <p:cNvPr id="2" name="组合 1"/>
          <p:cNvGrpSpPr/>
          <p:nvPr/>
        </p:nvGrpSpPr>
        <p:grpSpPr>
          <a:xfrm>
            <a:off x="5188283" y="1378794"/>
            <a:ext cx="478533" cy="393570"/>
            <a:chOff x="5691292" y="360460"/>
            <a:chExt cx="476097" cy="391567"/>
          </a:xfrm>
        </p:grpSpPr>
        <p:sp>
          <p:nvSpPr>
            <p:cNvPr id="25" name="椭圆 24"/>
            <p:cNvSpPr/>
            <p:nvPr/>
          </p:nvSpPr>
          <p:spPr>
            <a:xfrm>
              <a:off x="5733557" y="360460"/>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91292" y="384575"/>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endParaRPr lang="en-US" altLang="zh-CN" sz="2400" b="1" dirty="0">
              <a:solidFill>
                <a:srgbClr val="1B4367"/>
              </a:solidFill>
              <a:cs typeface="+mn-ea"/>
              <a:sym typeface="+mn-lt"/>
            </a:endParaRPr>
          </a:p>
        </p:txBody>
      </p:sp>
      <p:sp>
        <p:nvSpPr>
          <p:cNvPr id="79" name="文本框 10"/>
          <p:cNvSpPr txBox="1"/>
          <p:nvPr/>
        </p:nvSpPr>
        <p:spPr>
          <a:xfrm>
            <a:off x="5760173" y="2550160"/>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功能实现</a:t>
            </a:r>
            <a:endParaRPr lang="zh-CN" altLang="en-US" sz="1700" dirty="0">
              <a:solidFill>
                <a:schemeClr val="bg1"/>
              </a:solidFill>
              <a:cs typeface="+mn-ea"/>
              <a:sym typeface="+mn-lt"/>
            </a:endParaRPr>
          </a:p>
        </p:txBody>
      </p:sp>
      <p:grpSp>
        <p:nvGrpSpPr>
          <p:cNvPr id="80" name="组合 79"/>
          <p:cNvGrpSpPr/>
          <p:nvPr/>
        </p:nvGrpSpPr>
        <p:grpSpPr>
          <a:xfrm>
            <a:off x="5207270" y="2529928"/>
            <a:ext cx="478533" cy="393570"/>
            <a:chOff x="5640108" y="321215"/>
            <a:chExt cx="476097" cy="391567"/>
          </a:xfrm>
        </p:grpSpPr>
        <p:sp>
          <p:nvSpPr>
            <p:cNvPr id="81" name="椭圆 80"/>
            <p:cNvSpPr/>
            <p:nvPr/>
          </p:nvSpPr>
          <p:spPr>
            <a:xfrm>
              <a:off x="5682373" y="321215"/>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341059"/>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760173" y="1378330"/>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选题背景与意义</a:t>
            </a:r>
            <a:endParaRPr lang="zh-CN" altLang="en-US" sz="1700" dirty="0">
              <a:solidFill>
                <a:schemeClr val="bg1"/>
              </a:solidFill>
              <a:cs typeface="+mn-ea"/>
              <a:sym typeface="+mn-lt"/>
            </a:endParaRPr>
          </a:p>
        </p:txBody>
      </p:sp>
      <p:sp>
        <p:nvSpPr>
          <p:cNvPr id="17" name="文本框 10"/>
          <p:cNvSpPr txBox="1"/>
          <p:nvPr/>
        </p:nvSpPr>
        <p:spPr>
          <a:xfrm>
            <a:off x="5760175" y="3212965"/>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总结</a:t>
            </a:r>
            <a:endParaRPr lang="zh-CN" altLang="en-US" sz="1700" dirty="0">
              <a:solidFill>
                <a:schemeClr val="bg1"/>
              </a:solidFill>
              <a:cs typeface="+mn-ea"/>
              <a:sym typeface="+mn-lt"/>
            </a:endParaRPr>
          </a:p>
        </p:txBody>
      </p:sp>
      <p:grpSp>
        <p:nvGrpSpPr>
          <p:cNvPr id="22" name="组合 21"/>
          <p:cNvGrpSpPr/>
          <p:nvPr/>
        </p:nvGrpSpPr>
        <p:grpSpPr>
          <a:xfrm>
            <a:off x="5241886" y="3189136"/>
            <a:ext cx="478533" cy="393570"/>
            <a:chOff x="5702100" y="360460"/>
            <a:chExt cx="476097" cy="391567"/>
          </a:xfrm>
        </p:grpSpPr>
        <p:sp>
          <p:nvSpPr>
            <p:cNvPr id="23" name="椭圆 22"/>
            <p:cNvSpPr/>
            <p:nvPr/>
          </p:nvSpPr>
          <p:spPr>
            <a:xfrm>
              <a:off x="5733557" y="360460"/>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702100" y="360460"/>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endParaRPr lang="en-US" altLang="zh-CN" sz="1800" dirty="0">
                <a:solidFill>
                  <a:schemeClr val="bg1"/>
                </a:solidFill>
                <a:cs typeface="+mn-ea"/>
                <a:sym typeface="+mn-lt"/>
              </a:endParaRPr>
            </a:p>
          </p:txBody>
        </p:sp>
      </p:grpSp>
      <p:grpSp>
        <p:nvGrpSpPr>
          <p:cNvPr id="30" name="组合 29"/>
          <p:cNvGrpSpPr/>
          <p:nvPr/>
        </p:nvGrpSpPr>
        <p:grpSpPr>
          <a:xfrm>
            <a:off x="5188541" y="1932277"/>
            <a:ext cx="478533" cy="393570"/>
            <a:chOff x="5691292" y="360460"/>
            <a:chExt cx="476097" cy="391567"/>
          </a:xfrm>
        </p:grpSpPr>
        <p:sp>
          <p:nvSpPr>
            <p:cNvPr id="31" name="椭圆 30"/>
            <p:cNvSpPr/>
            <p:nvPr/>
          </p:nvSpPr>
          <p:spPr>
            <a:xfrm>
              <a:off x="5733557" y="360460"/>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2" name="文本框 17"/>
            <p:cNvSpPr txBox="1"/>
            <p:nvPr/>
          </p:nvSpPr>
          <p:spPr>
            <a:xfrm>
              <a:off x="5691292" y="384575"/>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1+#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 presetClass="entr" presetSubtype="2"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1+#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53" presetClass="entr" presetSubtype="528"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anim calcmode="lin" valueType="num">
                                      <p:cBhvr>
                                        <p:cTn id="61" dur="500" fill="hold"/>
                                        <p:tgtEl>
                                          <p:spTgt spid="22"/>
                                        </p:tgtEl>
                                        <p:attrNameLst>
                                          <p:attrName>ppt_x</p:attrName>
                                        </p:attrNameLst>
                                      </p:cBhvr>
                                      <p:tavLst>
                                        <p:tav tm="0">
                                          <p:val>
                                            <p:fltVal val="0.5"/>
                                          </p:val>
                                        </p:tav>
                                        <p:tav tm="100000">
                                          <p:val>
                                            <p:strVal val="#ppt_x"/>
                                          </p:val>
                                        </p:tav>
                                      </p:tavLst>
                                    </p:anim>
                                    <p:anim calcmode="lin" valueType="num">
                                      <p:cBhvr>
                                        <p:cTn id="62" dur="500" fill="hold"/>
                                        <p:tgtEl>
                                          <p:spTgt spid="22"/>
                                        </p:tgtEl>
                                        <p:attrNameLst>
                                          <p:attrName>ppt_y</p:attrName>
                                        </p:attrNameLst>
                                      </p:cBhvr>
                                      <p:tavLst>
                                        <p:tav tm="0">
                                          <p:val>
                                            <p:fltVal val="0.5"/>
                                          </p:val>
                                        </p:tav>
                                        <p:tav tm="100000">
                                          <p:val>
                                            <p:strVal val="#ppt_y"/>
                                          </p:val>
                                        </p:tav>
                                      </p:tavLst>
                                    </p:anim>
                                  </p:childTnLst>
                                </p:cTn>
                              </p:par>
                            </p:childTnLst>
                          </p:cTn>
                        </p:par>
                        <p:par>
                          <p:cTn id="63" fill="hold">
                            <p:stCondLst>
                              <p:cond delay="5000"/>
                            </p:stCondLst>
                            <p:childTnLst>
                              <p:par>
                                <p:cTn id="64" presetID="53" presetClass="entr" presetSubtype="528"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p:cTn id="66" dur="500" fill="hold"/>
                                        <p:tgtEl>
                                          <p:spTgt spid="30"/>
                                        </p:tgtEl>
                                        <p:attrNameLst>
                                          <p:attrName>ppt_w</p:attrName>
                                        </p:attrNameLst>
                                      </p:cBhvr>
                                      <p:tavLst>
                                        <p:tav tm="0">
                                          <p:val>
                                            <p:fltVal val="0"/>
                                          </p:val>
                                        </p:tav>
                                        <p:tav tm="100000">
                                          <p:val>
                                            <p:strVal val="#ppt_w"/>
                                          </p:val>
                                        </p:tav>
                                      </p:tavLst>
                                    </p:anim>
                                    <p:anim calcmode="lin" valueType="num">
                                      <p:cBhvr>
                                        <p:cTn id="67" dur="500" fill="hold"/>
                                        <p:tgtEl>
                                          <p:spTgt spid="30"/>
                                        </p:tgtEl>
                                        <p:attrNameLst>
                                          <p:attrName>ppt_h</p:attrName>
                                        </p:attrNameLst>
                                      </p:cBhvr>
                                      <p:tavLst>
                                        <p:tav tm="0">
                                          <p:val>
                                            <p:fltVal val="0"/>
                                          </p:val>
                                        </p:tav>
                                        <p:tav tm="100000">
                                          <p:val>
                                            <p:strVal val="#ppt_h"/>
                                          </p:val>
                                        </p:tav>
                                      </p:tavLst>
                                    </p:anim>
                                    <p:animEffect transition="in" filter="fade">
                                      <p:cBhvr>
                                        <p:cTn id="68" dur="500"/>
                                        <p:tgtEl>
                                          <p:spTgt spid="30"/>
                                        </p:tgtEl>
                                      </p:cBhvr>
                                    </p:animEffect>
                                    <p:anim calcmode="lin" valueType="num">
                                      <p:cBhvr>
                                        <p:cTn id="69" dur="500" fill="hold"/>
                                        <p:tgtEl>
                                          <p:spTgt spid="30"/>
                                        </p:tgtEl>
                                        <p:attrNameLst>
                                          <p:attrName>ppt_x</p:attrName>
                                        </p:attrNameLst>
                                      </p:cBhvr>
                                      <p:tavLst>
                                        <p:tav tm="0">
                                          <p:val>
                                            <p:fltVal val="0.5"/>
                                          </p:val>
                                        </p:tav>
                                        <p:tav tm="100000">
                                          <p:val>
                                            <p:strVal val="#ppt_x"/>
                                          </p:val>
                                        </p:tav>
                                      </p:tavLst>
                                    </p:anim>
                                    <p:anim calcmode="lin" valueType="num">
                                      <p:cBhvr>
                                        <p:cTn id="70" dur="500" fill="hold"/>
                                        <p:tgtEl>
                                          <p:spTgt spid="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3" grpId="0"/>
      <p:bldP spid="3" grpId="0"/>
      <p:bldP spid="79" grpId="0" bldLvl="0" animBg="1"/>
      <p:bldP spid="4" grpId="0" animBg="1"/>
      <p:bldP spid="15" grpId="0" bldLvl="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总结</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3" grpId="0"/>
      <p:bldP spid="1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8871" y="2888875"/>
            <a:ext cx="1202531" cy="1202531"/>
            <a:chOff x="4420032" y="1854736"/>
            <a:chExt cx="1603375" cy="1603375"/>
          </a:xfrm>
          <a:solidFill>
            <a:srgbClr val="1B4367"/>
          </a:solidFill>
        </p:grpSpPr>
        <p:sp>
          <p:nvSpPr>
            <p:cNvPr id="20486" name="Rectangle 5"/>
            <p:cNvSpPr/>
            <p:nvPr/>
          </p:nvSpPr>
          <p:spPr>
            <a:xfrm>
              <a:off x="4420032"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89" name="Freeform 132"/>
            <p:cNvSpPr>
              <a:spLocks noEditPoints="1"/>
            </p:cNvSpPr>
            <p:nvPr/>
          </p:nvSpPr>
          <p:spPr>
            <a:xfrm>
              <a:off x="4971860" y="2268369"/>
              <a:ext cx="497814" cy="691654"/>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chemeClr val="bg1"/>
            </a:solidFill>
            <a:ln w="9525">
              <a:noFill/>
            </a:ln>
          </p:spPr>
          <p:txBody>
            <a:bodyPr/>
            <a:lstStyle/>
            <a:p>
              <a:endParaRPr lang="zh-CN" altLang="en-US">
                <a:cs typeface="+mn-ea"/>
                <a:sym typeface="+mn-lt"/>
              </a:endParaRPr>
            </a:p>
          </p:txBody>
        </p:sp>
      </p:grpSp>
      <p:grpSp>
        <p:nvGrpSpPr>
          <p:cNvPr id="7" name="组合 6"/>
          <p:cNvGrpSpPr/>
          <p:nvPr/>
        </p:nvGrpSpPr>
        <p:grpSpPr>
          <a:xfrm>
            <a:off x="824718" y="1120238"/>
            <a:ext cx="1202531" cy="1202531"/>
            <a:chOff x="2361414" y="1854736"/>
            <a:chExt cx="1603375" cy="1603375"/>
          </a:xfrm>
          <a:solidFill>
            <a:srgbClr val="1B4367"/>
          </a:solidFill>
        </p:grpSpPr>
        <p:sp>
          <p:nvSpPr>
            <p:cNvPr id="20485" name="Rectangle 3"/>
            <p:cNvSpPr/>
            <p:nvPr/>
          </p:nvSpPr>
          <p:spPr>
            <a:xfrm>
              <a:off x="2361414"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bg1"/>
            </a:solidFill>
            <a:ln w="9525">
              <a:noFill/>
            </a:ln>
          </p:spPr>
          <p:txBody>
            <a:bodyPr/>
            <a:lstStyle/>
            <a:p>
              <a:endParaRPr lang="zh-CN" altLang="en-US">
                <a:cs typeface="+mn-ea"/>
                <a:sym typeface="+mn-lt"/>
              </a:endParaRPr>
            </a:p>
          </p:txBody>
        </p:sp>
      </p:grpSp>
      <p:sp>
        <p:nvSpPr>
          <p:cNvPr id="20493" name="TextBox 13"/>
          <p:cNvSpPr txBox="1"/>
          <p:nvPr/>
        </p:nvSpPr>
        <p:spPr>
          <a:xfrm>
            <a:off x="2151947" y="1065054"/>
            <a:ext cx="1593705" cy="215265"/>
          </a:xfrm>
          <a:prstGeom prst="rect">
            <a:avLst/>
          </a:prstGeom>
          <a:noFill/>
          <a:ln w="9525">
            <a:noFill/>
            <a:miter/>
          </a:ln>
        </p:spPr>
        <p:txBody>
          <a:bodyPr wrap="square" lIns="0" tIns="0" rIns="0" bIns="0">
            <a:spAutoFit/>
          </a:bodyPr>
          <a:lstStyle/>
          <a:p>
            <a:pPr lvl="0"/>
            <a:r>
              <a:rPr lang="zh-CN" altLang="en-US" b="1" dirty="0">
                <a:solidFill>
                  <a:srgbClr val="1B4367"/>
                </a:solidFill>
                <a:cs typeface="+mn-ea"/>
                <a:sym typeface="+mn-lt"/>
              </a:rPr>
              <a:t>项目主题功能完善</a:t>
            </a:r>
            <a:endParaRPr lang="zh-CN" altLang="en-US" b="1" dirty="0">
              <a:solidFill>
                <a:srgbClr val="1B4367"/>
              </a:solidFill>
              <a:cs typeface="+mn-ea"/>
              <a:sym typeface="+mn-lt"/>
            </a:endParaRPr>
          </a:p>
        </p:txBody>
      </p:sp>
      <p:sp>
        <p:nvSpPr>
          <p:cNvPr id="20494" name="TextBox 13"/>
          <p:cNvSpPr txBox="1"/>
          <p:nvPr/>
        </p:nvSpPr>
        <p:spPr>
          <a:xfrm>
            <a:off x="2151948" y="1340128"/>
            <a:ext cx="2157202" cy="384175"/>
          </a:xfrm>
          <a:prstGeom prst="rect">
            <a:avLst/>
          </a:prstGeom>
          <a:noFill/>
          <a:ln w="9525">
            <a:noFill/>
            <a:miter/>
          </a:ln>
        </p:spPr>
        <p:txBody>
          <a:bodyPr wrap="square" lIns="0" tIns="0" rIns="0" bIns="0">
            <a:spAutoFit/>
          </a:bodyPr>
          <a:lstStyle/>
          <a:p>
            <a:pPr>
              <a:lnSpc>
                <a:spcPts val="1500"/>
              </a:lnSpc>
            </a:pPr>
            <a:r>
              <a:rPr lang="zh-CN" altLang="en-US" sz="1000" dirty="0">
                <a:solidFill>
                  <a:schemeClr val="tx1">
                    <a:lumMod val="75000"/>
                    <a:lumOff val="25000"/>
                  </a:schemeClr>
                </a:solidFill>
                <a:cs typeface="+mn-ea"/>
                <a:sym typeface="+mn-lt"/>
              </a:rPr>
              <a:t>根据需求分析</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系统实现的功能符合需求</a:t>
            </a:r>
            <a:endParaRPr lang="en-US" altLang="zh-CN" sz="1000" dirty="0">
              <a:solidFill>
                <a:schemeClr val="tx1">
                  <a:lumMod val="75000"/>
                  <a:lumOff val="25000"/>
                </a:schemeClr>
              </a:solidFill>
              <a:cs typeface="+mn-ea"/>
              <a:sym typeface="+mn-lt"/>
            </a:endParaRPr>
          </a:p>
        </p:txBody>
      </p:sp>
      <p:sp>
        <p:nvSpPr>
          <p:cNvPr id="24" name="文本框 15"/>
          <p:cNvSpPr txBox="1"/>
          <p:nvPr/>
        </p:nvSpPr>
        <p:spPr>
          <a:xfrm>
            <a:off x="709387" y="360628"/>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总结</a:t>
            </a:r>
            <a:endParaRPr lang="zh-CN" altLang="en-US" sz="1700" b="1" dirty="0">
              <a:solidFill>
                <a:srgbClr val="1B4367"/>
              </a:solidFill>
              <a:cs typeface="+mn-ea"/>
              <a:sym typeface="+mn-lt"/>
            </a:endParaRPr>
          </a:p>
        </p:txBody>
      </p:sp>
      <p:grpSp>
        <p:nvGrpSpPr>
          <p:cNvPr id="4" name="组合 3"/>
          <p:cNvGrpSpPr/>
          <p:nvPr/>
        </p:nvGrpSpPr>
        <p:grpSpPr>
          <a:xfrm>
            <a:off x="4755722" y="1121666"/>
            <a:ext cx="1201103" cy="1202531"/>
            <a:chOff x="4856202" y="1222146"/>
            <a:chExt cx="1201103" cy="1202531"/>
          </a:xfrm>
          <a:solidFill>
            <a:srgbClr val="1B4367"/>
          </a:solidFill>
        </p:grpSpPr>
        <p:sp>
          <p:nvSpPr>
            <p:cNvPr id="20487"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5"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9" name="TextBox 13"/>
          <p:cNvSpPr txBox="1"/>
          <p:nvPr/>
        </p:nvSpPr>
        <p:spPr>
          <a:xfrm>
            <a:off x="6131099" y="1065054"/>
            <a:ext cx="2017221" cy="215265"/>
          </a:xfrm>
          <a:prstGeom prst="rect">
            <a:avLst/>
          </a:prstGeom>
          <a:noFill/>
          <a:ln w="9525">
            <a:noFill/>
            <a:miter/>
          </a:ln>
        </p:spPr>
        <p:txBody>
          <a:bodyPr wrap="square" lIns="0" tIns="0" rIns="0" bIns="0">
            <a:spAutoFit/>
          </a:bodyPr>
          <a:lstStyle/>
          <a:p>
            <a:pPr lvl="0"/>
            <a:r>
              <a:rPr lang="zh-CN" altLang="en-US" b="1" dirty="0">
                <a:solidFill>
                  <a:srgbClr val="1B4367"/>
                </a:solidFill>
                <a:cs typeface="+mn-ea"/>
                <a:sym typeface="+mn-lt"/>
              </a:rPr>
              <a:t>项目测试通过</a:t>
            </a:r>
            <a:endParaRPr lang="zh-CN" altLang="en-US" b="1" dirty="0">
              <a:solidFill>
                <a:srgbClr val="1B4367"/>
              </a:solidFill>
              <a:cs typeface="+mn-ea"/>
              <a:sym typeface="+mn-lt"/>
            </a:endParaRPr>
          </a:p>
        </p:txBody>
      </p:sp>
      <p:sp>
        <p:nvSpPr>
          <p:cNvPr id="30" name="TextBox 13"/>
          <p:cNvSpPr txBox="1"/>
          <p:nvPr/>
        </p:nvSpPr>
        <p:spPr>
          <a:xfrm>
            <a:off x="6131100" y="1340128"/>
            <a:ext cx="2157202" cy="384175"/>
          </a:xfrm>
          <a:prstGeom prst="rect">
            <a:avLst/>
          </a:prstGeom>
          <a:noFill/>
          <a:ln w="9525">
            <a:noFill/>
            <a:miter/>
          </a:ln>
        </p:spPr>
        <p:txBody>
          <a:bodyPr wrap="square" lIns="0" tIns="0" rIns="0" bIns="0">
            <a:spAutoFit/>
          </a:bodyPr>
          <a:lstStyle/>
          <a:p>
            <a:pPr lvl="0">
              <a:lnSpc>
                <a:spcPts val="1500"/>
              </a:lnSpc>
            </a:pPr>
            <a:r>
              <a:rPr lang="zh-CN" sz="1000" dirty="0">
                <a:solidFill>
                  <a:prstClr val="black">
                    <a:lumMod val="75000"/>
                    <a:lumOff val="25000"/>
                  </a:prstClr>
                </a:solidFill>
                <a:cs typeface="+mn-ea"/>
                <a:sym typeface="+mn-lt"/>
              </a:rPr>
              <a:t>通过测试用例可以看出所完成的功能并无致命</a:t>
            </a:r>
            <a:r>
              <a:rPr lang="en-US" altLang="zh-CN" sz="1000" dirty="0">
                <a:solidFill>
                  <a:prstClr val="black">
                    <a:lumMod val="75000"/>
                    <a:lumOff val="25000"/>
                  </a:prstClr>
                </a:solidFill>
                <a:cs typeface="+mn-ea"/>
                <a:sym typeface="+mn-lt"/>
              </a:rPr>
              <a:t>bug</a:t>
            </a:r>
            <a:endParaRPr lang="en-US" altLang="zh-CN" sz="1000" dirty="0">
              <a:solidFill>
                <a:prstClr val="black">
                  <a:lumMod val="75000"/>
                  <a:lumOff val="25000"/>
                </a:prstClr>
              </a:solidFill>
              <a:cs typeface="+mn-ea"/>
              <a:sym typeface="+mn-lt"/>
            </a:endParaRPr>
          </a:p>
        </p:txBody>
      </p:sp>
      <p:sp>
        <p:nvSpPr>
          <p:cNvPr id="31" name="TextBox 13"/>
          <p:cNvSpPr txBox="1"/>
          <p:nvPr/>
        </p:nvSpPr>
        <p:spPr>
          <a:xfrm>
            <a:off x="2151947" y="2828587"/>
            <a:ext cx="2020425"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不足</a:t>
            </a:r>
            <a:endParaRPr lang="zh-CN" altLang="en-US" b="1" dirty="0">
              <a:solidFill>
                <a:srgbClr val="1B4367"/>
              </a:solidFill>
              <a:cs typeface="+mn-ea"/>
              <a:sym typeface="+mn-lt"/>
            </a:endParaRPr>
          </a:p>
        </p:txBody>
      </p:sp>
      <p:sp>
        <p:nvSpPr>
          <p:cNvPr id="32" name="TextBox 13"/>
          <p:cNvSpPr txBox="1"/>
          <p:nvPr/>
        </p:nvSpPr>
        <p:spPr>
          <a:xfrm>
            <a:off x="2151948" y="3103661"/>
            <a:ext cx="2157202" cy="191770"/>
          </a:xfrm>
          <a:prstGeom prst="rect">
            <a:avLst/>
          </a:prstGeom>
          <a:noFill/>
          <a:ln w="9525">
            <a:noFill/>
            <a:miter/>
          </a:ln>
        </p:spPr>
        <p:txBody>
          <a:bodyPr wrap="square" lIns="0" tIns="0" rIns="0" bIns="0">
            <a:spAutoFit/>
          </a:bodyPr>
          <a:lstStyle/>
          <a:p>
            <a:pPr>
              <a:lnSpc>
                <a:spcPts val="1500"/>
              </a:lnSpc>
            </a:pPr>
            <a:r>
              <a:rPr lang="zh-CN" altLang="en-US" sz="1000" dirty="0">
                <a:solidFill>
                  <a:schemeClr val="tx1">
                    <a:lumMod val="75000"/>
                    <a:lumOff val="25000"/>
                  </a:schemeClr>
                </a:solidFill>
                <a:cs typeface="+mn-ea"/>
                <a:sym typeface="+mn-lt"/>
              </a:rPr>
              <a:t>部分细节设计不够完善 </a:t>
            </a:r>
            <a:endParaRPr lang="zh-CN" altLang="en-US" sz="1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050"/>
                            </p:stCondLst>
                            <p:childTnLst>
                              <p:par>
                                <p:cTn id="17" presetID="53" presetClass="entr" presetSubtype="52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anim calcmode="lin" valueType="num">
                                      <p:cBhvr>
                                        <p:cTn id="22" dur="500" fill="hold"/>
                                        <p:tgtEl>
                                          <p:spTgt spid="7"/>
                                        </p:tgtEl>
                                        <p:attrNameLst>
                                          <p:attrName>ppt_x</p:attrName>
                                        </p:attrNameLst>
                                      </p:cBhvr>
                                      <p:tavLst>
                                        <p:tav tm="0">
                                          <p:val>
                                            <p:fltVal val="0.5"/>
                                          </p:val>
                                        </p:tav>
                                        <p:tav tm="100000">
                                          <p:val>
                                            <p:strVal val="#ppt_x"/>
                                          </p:val>
                                        </p:tav>
                                      </p:tavLst>
                                    </p:anim>
                                    <p:anim calcmode="lin" valueType="num">
                                      <p:cBhvr>
                                        <p:cTn id="23" dur="500" fill="hold"/>
                                        <p:tgtEl>
                                          <p:spTgt spid="7"/>
                                        </p:tgtEl>
                                        <p:attrNameLst>
                                          <p:attrName>ppt_y</p:attrName>
                                        </p:attrNameLst>
                                      </p:cBhvr>
                                      <p:tavLst>
                                        <p:tav tm="0">
                                          <p:val>
                                            <p:fltVal val="0.5"/>
                                          </p:val>
                                        </p:tav>
                                        <p:tav tm="100000">
                                          <p:val>
                                            <p:strVal val="#ppt_y"/>
                                          </p:val>
                                        </p:tav>
                                      </p:tavLst>
                                    </p:anim>
                                  </p:childTnLst>
                                </p:cTn>
                              </p:par>
                            </p:childTnLst>
                          </p:cTn>
                        </p:par>
                        <p:par>
                          <p:cTn id="24" fill="hold">
                            <p:stCondLst>
                              <p:cond delay="1550"/>
                            </p:stCondLst>
                            <p:childTnLst>
                              <p:par>
                                <p:cTn id="25" presetID="42" presetClass="entr" presetSubtype="0"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fade">
                                      <p:cBhvr>
                                        <p:cTn id="27" dur="500"/>
                                        <p:tgtEl>
                                          <p:spTgt spid="20493"/>
                                        </p:tgtEl>
                                      </p:cBhvr>
                                    </p:animEffect>
                                    <p:anim calcmode="lin" valueType="num">
                                      <p:cBhvr>
                                        <p:cTn id="28" dur="500" fill="hold"/>
                                        <p:tgtEl>
                                          <p:spTgt spid="20493"/>
                                        </p:tgtEl>
                                        <p:attrNameLst>
                                          <p:attrName>ppt_x</p:attrName>
                                        </p:attrNameLst>
                                      </p:cBhvr>
                                      <p:tavLst>
                                        <p:tav tm="0">
                                          <p:val>
                                            <p:strVal val="#ppt_x"/>
                                          </p:val>
                                        </p:tav>
                                        <p:tav tm="100000">
                                          <p:val>
                                            <p:strVal val="#ppt_x"/>
                                          </p:val>
                                        </p:tav>
                                      </p:tavLst>
                                    </p:anim>
                                    <p:anim calcmode="lin" valueType="num">
                                      <p:cBhvr>
                                        <p:cTn id="29" dur="500" fill="hold"/>
                                        <p:tgtEl>
                                          <p:spTgt spid="2049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494"/>
                                        </p:tgtEl>
                                        <p:attrNameLst>
                                          <p:attrName>style.visibility</p:attrName>
                                        </p:attrNameLst>
                                      </p:cBhvr>
                                      <p:to>
                                        <p:strVal val="visible"/>
                                      </p:to>
                                    </p:set>
                                    <p:animEffect transition="in" filter="fade">
                                      <p:cBhvr>
                                        <p:cTn id="32" dur="500"/>
                                        <p:tgtEl>
                                          <p:spTgt spid="20494"/>
                                        </p:tgtEl>
                                      </p:cBhvr>
                                    </p:animEffect>
                                    <p:anim calcmode="lin" valueType="num">
                                      <p:cBhvr>
                                        <p:cTn id="33" dur="500" fill="hold"/>
                                        <p:tgtEl>
                                          <p:spTgt spid="20494"/>
                                        </p:tgtEl>
                                        <p:attrNameLst>
                                          <p:attrName>ppt_x</p:attrName>
                                        </p:attrNameLst>
                                      </p:cBhvr>
                                      <p:tavLst>
                                        <p:tav tm="0">
                                          <p:val>
                                            <p:strVal val="#ppt_x"/>
                                          </p:val>
                                        </p:tav>
                                        <p:tav tm="100000">
                                          <p:val>
                                            <p:strVal val="#ppt_x"/>
                                          </p:val>
                                        </p:tav>
                                      </p:tavLst>
                                    </p:anim>
                                    <p:anim calcmode="lin" valueType="num">
                                      <p:cBhvr>
                                        <p:cTn id="34" dur="500" fill="hold"/>
                                        <p:tgtEl>
                                          <p:spTgt spid="20494"/>
                                        </p:tgtEl>
                                        <p:attrNameLst>
                                          <p:attrName>ppt_y</p:attrName>
                                        </p:attrNameLst>
                                      </p:cBhvr>
                                      <p:tavLst>
                                        <p:tav tm="0">
                                          <p:val>
                                            <p:strVal val="#ppt_y+.1"/>
                                          </p:val>
                                        </p:tav>
                                        <p:tav tm="100000">
                                          <p:val>
                                            <p:strVal val="#ppt_y"/>
                                          </p:val>
                                        </p:tav>
                                      </p:tavLst>
                                    </p:anim>
                                  </p:childTnLst>
                                </p:cTn>
                              </p:par>
                            </p:childTnLst>
                          </p:cTn>
                        </p:par>
                        <p:par>
                          <p:cTn id="35" fill="hold">
                            <p:stCondLst>
                              <p:cond delay="2050"/>
                            </p:stCondLst>
                            <p:childTnLst>
                              <p:par>
                                <p:cTn id="36" presetID="53" presetClass="entr" presetSubtype="52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anim calcmode="lin" valueType="num">
                                      <p:cBhvr>
                                        <p:cTn id="41" dur="500" fill="hold"/>
                                        <p:tgtEl>
                                          <p:spTgt spid="4"/>
                                        </p:tgtEl>
                                        <p:attrNameLst>
                                          <p:attrName>ppt_x</p:attrName>
                                        </p:attrNameLst>
                                      </p:cBhvr>
                                      <p:tavLst>
                                        <p:tav tm="0">
                                          <p:val>
                                            <p:fltVal val="0.5"/>
                                          </p:val>
                                        </p:tav>
                                        <p:tav tm="100000">
                                          <p:val>
                                            <p:strVal val="#ppt_x"/>
                                          </p:val>
                                        </p:tav>
                                      </p:tavLst>
                                    </p:anim>
                                    <p:anim calcmode="lin" valueType="num">
                                      <p:cBhvr>
                                        <p:cTn id="42" dur="500" fill="hold"/>
                                        <p:tgtEl>
                                          <p:spTgt spid="4"/>
                                        </p:tgtEl>
                                        <p:attrNameLst>
                                          <p:attrName>ppt_y</p:attrName>
                                        </p:attrNameLst>
                                      </p:cBhvr>
                                      <p:tavLst>
                                        <p:tav tm="0">
                                          <p:val>
                                            <p:fltVal val="0.5"/>
                                          </p:val>
                                        </p:tav>
                                        <p:tav tm="100000">
                                          <p:val>
                                            <p:strVal val="#ppt_y"/>
                                          </p:val>
                                        </p:tav>
                                      </p:tavLst>
                                    </p:anim>
                                  </p:childTnLst>
                                </p:cTn>
                              </p:par>
                            </p:childTnLst>
                          </p:cTn>
                        </p:par>
                        <p:par>
                          <p:cTn id="43" fill="hold">
                            <p:stCondLst>
                              <p:cond delay="2550"/>
                            </p:stCondLst>
                            <p:childTnLst>
                              <p:par>
                                <p:cTn id="44" presetID="42"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anim calcmode="lin" valueType="num">
                                      <p:cBhvr>
                                        <p:cTn id="47" dur="500" fill="hold"/>
                                        <p:tgtEl>
                                          <p:spTgt spid="29"/>
                                        </p:tgtEl>
                                        <p:attrNameLst>
                                          <p:attrName>ppt_x</p:attrName>
                                        </p:attrNameLst>
                                      </p:cBhvr>
                                      <p:tavLst>
                                        <p:tav tm="0">
                                          <p:val>
                                            <p:strVal val="#ppt_x"/>
                                          </p:val>
                                        </p:tav>
                                        <p:tav tm="100000">
                                          <p:val>
                                            <p:strVal val="#ppt_x"/>
                                          </p:val>
                                        </p:tav>
                                      </p:tavLst>
                                    </p:anim>
                                    <p:anim calcmode="lin" valueType="num">
                                      <p:cBhvr>
                                        <p:cTn id="48" dur="5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anim calcmode="lin" valueType="num">
                                      <p:cBhvr>
                                        <p:cTn id="52" dur="500" fill="hold"/>
                                        <p:tgtEl>
                                          <p:spTgt spid="30"/>
                                        </p:tgtEl>
                                        <p:attrNameLst>
                                          <p:attrName>ppt_x</p:attrName>
                                        </p:attrNameLst>
                                      </p:cBhvr>
                                      <p:tavLst>
                                        <p:tav tm="0">
                                          <p:val>
                                            <p:strVal val="#ppt_x"/>
                                          </p:val>
                                        </p:tav>
                                        <p:tav tm="100000">
                                          <p:val>
                                            <p:strVal val="#ppt_x"/>
                                          </p:val>
                                        </p:tav>
                                      </p:tavLst>
                                    </p:anim>
                                    <p:anim calcmode="lin" valueType="num">
                                      <p:cBhvr>
                                        <p:cTn id="53" dur="500" fill="hold"/>
                                        <p:tgtEl>
                                          <p:spTgt spid="30"/>
                                        </p:tgtEl>
                                        <p:attrNameLst>
                                          <p:attrName>ppt_y</p:attrName>
                                        </p:attrNameLst>
                                      </p:cBhvr>
                                      <p:tavLst>
                                        <p:tav tm="0">
                                          <p:val>
                                            <p:strVal val="#ppt_y+.1"/>
                                          </p:val>
                                        </p:tav>
                                        <p:tav tm="100000">
                                          <p:val>
                                            <p:strVal val="#ppt_y"/>
                                          </p:val>
                                        </p:tav>
                                      </p:tavLst>
                                    </p:anim>
                                  </p:childTnLst>
                                </p:cTn>
                              </p:par>
                            </p:childTnLst>
                          </p:cTn>
                        </p:par>
                        <p:par>
                          <p:cTn id="54" fill="hold">
                            <p:stCondLst>
                              <p:cond delay="3050"/>
                            </p:stCondLst>
                            <p:childTnLst>
                              <p:par>
                                <p:cTn id="55" presetID="53" presetClass="entr" presetSubtype="528"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anim calcmode="lin" valueType="num">
                                      <p:cBhvr>
                                        <p:cTn id="60" dur="500" fill="hold"/>
                                        <p:tgtEl>
                                          <p:spTgt spid="5"/>
                                        </p:tgtEl>
                                        <p:attrNameLst>
                                          <p:attrName>ppt_x</p:attrName>
                                        </p:attrNameLst>
                                      </p:cBhvr>
                                      <p:tavLst>
                                        <p:tav tm="0">
                                          <p:val>
                                            <p:fltVal val="0.5"/>
                                          </p:val>
                                        </p:tav>
                                        <p:tav tm="100000">
                                          <p:val>
                                            <p:strVal val="#ppt_x"/>
                                          </p:val>
                                        </p:tav>
                                      </p:tavLst>
                                    </p:anim>
                                    <p:anim calcmode="lin" valueType="num">
                                      <p:cBhvr>
                                        <p:cTn id="61" dur="500" fill="hold"/>
                                        <p:tgtEl>
                                          <p:spTgt spid="5"/>
                                        </p:tgtEl>
                                        <p:attrNameLst>
                                          <p:attrName>ppt_y</p:attrName>
                                        </p:attrNameLst>
                                      </p:cBhvr>
                                      <p:tavLst>
                                        <p:tav tm="0">
                                          <p:val>
                                            <p:fltVal val="0.5"/>
                                          </p:val>
                                        </p:tav>
                                        <p:tav tm="100000">
                                          <p:val>
                                            <p:strVal val="#ppt_y"/>
                                          </p:val>
                                        </p:tav>
                                      </p:tavLst>
                                    </p:anim>
                                  </p:childTnLst>
                                </p:cTn>
                              </p:par>
                            </p:childTnLst>
                          </p:cTn>
                        </p:par>
                        <p:par>
                          <p:cTn id="62" fill="hold">
                            <p:stCondLst>
                              <p:cond delay="3550"/>
                            </p:stCondLst>
                            <p:childTnLst>
                              <p:par>
                                <p:cTn id="63" presetID="42"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anim calcmode="lin" valueType="num">
                                      <p:cBhvr>
                                        <p:cTn id="66" dur="500" fill="hold"/>
                                        <p:tgtEl>
                                          <p:spTgt spid="31"/>
                                        </p:tgtEl>
                                        <p:attrNameLst>
                                          <p:attrName>ppt_x</p:attrName>
                                        </p:attrNameLst>
                                      </p:cBhvr>
                                      <p:tavLst>
                                        <p:tav tm="0">
                                          <p:val>
                                            <p:strVal val="#ppt_x"/>
                                          </p:val>
                                        </p:tav>
                                        <p:tav tm="100000">
                                          <p:val>
                                            <p:strVal val="#ppt_x"/>
                                          </p:val>
                                        </p:tav>
                                      </p:tavLst>
                                    </p:anim>
                                    <p:anim calcmode="lin" valueType="num">
                                      <p:cBhvr>
                                        <p:cTn id="67" dur="500" fill="hold"/>
                                        <p:tgtEl>
                                          <p:spTgt spid="3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anim calcmode="lin" valueType="num">
                                      <p:cBhvr>
                                        <p:cTn id="71" dur="500" fill="hold"/>
                                        <p:tgtEl>
                                          <p:spTgt spid="32"/>
                                        </p:tgtEl>
                                        <p:attrNameLst>
                                          <p:attrName>ppt_x</p:attrName>
                                        </p:attrNameLst>
                                      </p:cBhvr>
                                      <p:tavLst>
                                        <p:tav tm="0">
                                          <p:val>
                                            <p:strVal val="#ppt_x"/>
                                          </p:val>
                                        </p:tav>
                                        <p:tav tm="100000">
                                          <p:val>
                                            <p:strVal val="#ppt_x"/>
                                          </p:val>
                                        </p:tav>
                                      </p:tavLst>
                                    </p:anim>
                                    <p:anim calcmode="lin" valueType="num">
                                      <p:cBhvr>
                                        <p:cTn id="72"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p:bldP spid="20494" grpId="0"/>
      <p:bldP spid="24" grpId="0"/>
      <p:bldP spid="29" grpId="0"/>
      <p:bldP spid="30" grpId="0"/>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5"/>
          <p:cNvSpPr txBox="1"/>
          <p:nvPr/>
        </p:nvSpPr>
        <p:spPr>
          <a:xfrm>
            <a:off x="709387" y="360628"/>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系统展示</a:t>
            </a:r>
            <a:endParaRPr lang="zh-CN" altLang="en-US" sz="1700" b="1" dirty="0">
              <a:solidFill>
                <a:srgbClr val="1B4367"/>
              </a:solidFill>
              <a:cs typeface="+mn-ea"/>
              <a:sym typeface="+mn-lt"/>
            </a:endParaRPr>
          </a:p>
        </p:txBody>
      </p:sp>
      <p:sp>
        <p:nvSpPr>
          <p:cNvPr id="3" name="矩形 2"/>
          <p:cNvSpPr/>
          <p:nvPr/>
        </p:nvSpPr>
        <p:spPr>
          <a:xfrm>
            <a:off x="3607964" y="817940"/>
            <a:ext cx="1750800" cy="307777"/>
          </a:xfrm>
          <a:prstGeom prst="rect">
            <a:avLst/>
          </a:prstGeom>
        </p:spPr>
        <p:txBody>
          <a:bodyPr wrap="none">
            <a:spAutoFit/>
          </a:bodyPr>
          <a:lstStyle/>
          <a:p>
            <a:r>
              <a:rPr lang="en-US" altLang="zh-CN" dirty="0">
                <a:hlinkClick r:id="rId1"/>
              </a:rPr>
              <a:t>https://cli.im/deqr</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489" y="1346387"/>
            <a:ext cx="2571750" cy="2571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endParaRPr lang="en-US" altLang="zh-CN" sz="6600" b="1" dirty="0">
              <a:solidFill>
                <a:srgbClr val="1B4367"/>
              </a:solidFill>
              <a:cs typeface="+mn-ea"/>
              <a:sym typeface="+mn-lt"/>
            </a:endParaRPr>
          </a:p>
        </p:txBody>
      </p:sp>
      <p:sp>
        <p:nvSpPr>
          <p:cNvPr id="2" name="文本框 1"/>
          <p:cNvSpPr txBox="1"/>
          <p:nvPr/>
        </p:nvSpPr>
        <p:spPr>
          <a:xfrm>
            <a:off x="3480466" y="2787026"/>
            <a:ext cx="2059781" cy="530915"/>
          </a:xfrm>
          <a:prstGeom prst="rect">
            <a:avLst/>
          </a:prstGeom>
          <a:noFill/>
        </p:spPr>
        <p:txBody>
          <a:bodyPr wrap="square" lIns="68580" tIns="34290" rIns="68580" bIns="34290" rtlCol="0">
            <a:spAutoFit/>
          </a:bodyPr>
          <a:lstStyle/>
          <a:p>
            <a:pPr algn="ctr">
              <a:defRPr/>
            </a:pPr>
            <a:r>
              <a:rPr lang="zh-CN" altLang="en-US" sz="3000" dirty="0">
                <a:solidFill>
                  <a:srgbClr val="1B4367"/>
                </a:solidFill>
                <a:cs typeface="+mn-ea"/>
                <a:sym typeface="+mn-lt"/>
              </a:rPr>
              <a:t>感谢恩师</a:t>
            </a:r>
            <a:endParaRPr lang="zh-CN" altLang="en-US" sz="3000"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选题背景与意义</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730058" y="1112939"/>
            <a:ext cx="4171241" cy="2402844"/>
          </a:xfrm>
          <a:prstGeom prst="rect">
            <a:avLst/>
          </a:prstGeom>
          <a:solidFill>
            <a:srgbClr val="1B4367"/>
          </a:solidFill>
          <a:ln w="9525">
            <a:noFill/>
            <a:bevel/>
          </a:ln>
        </p:spPr>
        <p:txBody>
          <a:bodyPr lIns="68580" tIns="34290" rIns="68580" bIns="34290"/>
          <a:lstStyle/>
          <a:p>
            <a:pPr eaLnBrk="1" hangingPunct="1"/>
            <a:endParaRPr lang="zh-CN" altLang="en-US" dirty="0">
              <a:cs typeface="+mn-ea"/>
              <a:sym typeface="+mn-lt"/>
            </a:endParaRPr>
          </a:p>
        </p:txBody>
      </p:sp>
      <p:sp>
        <p:nvSpPr>
          <p:cNvPr id="25" name="TextBox 1210"/>
          <p:cNvSpPr/>
          <p:nvPr/>
        </p:nvSpPr>
        <p:spPr>
          <a:xfrm>
            <a:off x="5133553" y="1395420"/>
            <a:ext cx="144815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第一代 点餐系统</a:t>
            </a:r>
            <a:endParaRPr lang="zh-CN" altLang="en-US" b="1" dirty="0">
              <a:solidFill>
                <a:schemeClr val="bg1"/>
              </a:solidFill>
              <a:cs typeface="+mn-ea"/>
              <a:sym typeface="+mn-lt"/>
            </a:endParaRPr>
          </a:p>
        </p:txBody>
      </p:sp>
      <p:sp>
        <p:nvSpPr>
          <p:cNvPr id="12" name="文本框 11"/>
          <p:cNvSpPr txBox="1"/>
          <p:nvPr/>
        </p:nvSpPr>
        <p:spPr>
          <a:xfrm>
            <a:off x="5080635" y="1680845"/>
            <a:ext cx="3470275" cy="1029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zh-CN" sz="1200" dirty="0">
                <a:solidFill>
                  <a:schemeClr val="bg1"/>
                </a:solidFill>
                <a:cs typeface="+mn-ea"/>
              </a:rPr>
              <a:t>消费者前往餐厅消费，服务员上前来拿到一本店菜单提供给顾客挑选，顾客挑选完成后服务员记录下菜品，同时服务员在面对顾客寻味菜品时还需要耐性准确的解答，顾客在点餐完成后服务员将记录的菜品提交给后厨</a:t>
            </a:r>
            <a:endParaRPr lang="zh-CN" altLang="zh-CN" sz="12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传统点餐系统的发展</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877783" y="1112727"/>
            <a:ext cx="3758666" cy="2403339"/>
          </a:xfrm>
          <a:prstGeom prst="rect">
            <a:avLst/>
          </a:prstGeom>
        </p:spPr>
      </p:pic>
      <p:sp>
        <p:nvSpPr>
          <p:cNvPr id="8" name="TextBox 13"/>
          <p:cNvSpPr txBox="1"/>
          <p:nvPr/>
        </p:nvSpPr>
        <p:spPr>
          <a:xfrm>
            <a:off x="1444987" y="4030773"/>
            <a:ext cx="1401112" cy="215444"/>
          </a:xfrm>
          <a:prstGeom prst="rect">
            <a:avLst/>
          </a:prstGeom>
          <a:noFill/>
          <a:ln w="9525">
            <a:noFill/>
            <a:miter/>
          </a:ln>
        </p:spPr>
        <p:txBody>
          <a:bodyPr wrap="square" lIns="0" tIns="0" rIns="0" bIns="0">
            <a:spAutoFit/>
          </a:bodyPr>
          <a:lstStyle/>
          <a:p>
            <a:pPr lvl="0"/>
            <a:r>
              <a:rPr lang="zh-CN" altLang="en-US" b="1" dirty="0">
                <a:solidFill>
                  <a:srgbClr val="1B4367"/>
                </a:solidFill>
                <a:cs typeface="+mn-ea"/>
                <a:sym typeface="+mn-lt"/>
              </a:rPr>
              <a:t>不足：出错率高</a:t>
            </a:r>
            <a:endParaRPr lang="zh-CN" altLang="en-US" b="1" dirty="0">
              <a:solidFill>
                <a:srgbClr val="1B4367"/>
              </a:solidFill>
              <a:cs typeface="+mn-ea"/>
              <a:sym typeface="+mn-lt"/>
            </a:endParaRPr>
          </a:p>
        </p:txBody>
      </p:sp>
      <p:sp>
        <p:nvSpPr>
          <p:cNvPr id="9" name="TextBox 13"/>
          <p:cNvSpPr txBox="1"/>
          <p:nvPr/>
        </p:nvSpPr>
        <p:spPr>
          <a:xfrm>
            <a:off x="5572921" y="4030773"/>
            <a:ext cx="1827567" cy="215444"/>
          </a:xfrm>
          <a:prstGeom prst="rect">
            <a:avLst/>
          </a:prstGeom>
          <a:noFill/>
          <a:ln w="9525">
            <a:noFill/>
            <a:miter/>
          </a:ln>
        </p:spPr>
        <p:txBody>
          <a:bodyPr wrap="square" lIns="0" tIns="0" rIns="0" bIns="0">
            <a:spAutoFit/>
          </a:bodyPr>
          <a:lstStyle/>
          <a:p>
            <a:pPr lvl="0"/>
            <a:r>
              <a:rPr lang="zh-CN" altLang="en-US" b="1" dirty="0">
                <a:solidFill>
                  <a:srgbClr val="1B4367"/>
                </a:solidFill>
                <a:cs typeface="+mn-ea"/>
                <a:sym typeface="+mn-lt"/>
              </a:rPr>
              <a:t>不足：人力成本提高</a:t>
            </a:r>
            <a:endParaRPr lang="zh-CN" altLang="en-US" b="1" dirty="0">
              <a:solidFill>
                <a:srgbClr val="1B4367"/>
              </a:solidFill>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99"/>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1+#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399"/>
                            </p:stCondLst>
                            <p:childTnLst>
                              <p:par>
                                <p:cTn id="21" presetID="1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p:tgtEl>
                                          <p:spTgt spid="25"/>
                                        </p:tgtEl>
                                        <p:attrNameLst>
                                          <p:attrName>ppt_y</p:attrName>
                                        </p:attrNameLst>
                                      </p:cBhvr>
                                      <p:tavLst>
                                        <p:tav tm="0">
                                          <p:val>
                                            <p:strVal val="#ppt_y-#ppt_h*1.125000"/>
                                          </p:val>
                                        </p:tav>
                                        <p:tav tm="100000">
                                          <p:val>
                                            <p:strVal val="#ppt_y"/>
                                          </p:val>
                                        </p:tav>
                                      </p:tavLst>
                                    </p:anim>
                                    <p:animEffect transition="in" filter="wipe(down)">
                                      <p:cBhvr>
                                        <p:cTn id="24" dur="500"/>
                                        <p:tgtEl>
                                          <p:spTgt spid="25"/>
                                        </p:tgtEl>
                                      </p:cBhvr>
                                    </p:animEffect>
                                  </p:childTnLst>
                                </p:cTn>
                              </p:par>
                            </p:childTnLst>
                          </p:cTn>
                        </p:par>
                        <p:par>
                          <p:cTn id="25" fill="hold">
                            <p:stCondLst>
                              <p:cond delay="1899"/>
                            </p:stCondLst>
                            <p:childTnLst>
                              <p:par>
                                <p:cTn id="26" presetID="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2399"/>
                            </p:stCondLst>
                            <p:childTnLst>
                              <p:par>
                                <p:cTn id="31" presetID="42"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anim calcmode="lin" valueType="num">
                                      <p:cBhvr>
                                        <p:cTn id="34" dur="500" fill="hold"/>
                                        <p:tgtEl>
                                          <p:spTgt spid="8"/>
                                        </p:tgtEl>
                                        <p:attrNameLst>
                                          <p:attrName>ppt_x</p:attrName>
                                        </p:attrNameLst>
                                      </p:cBhvr>
                                      <p:tavLst>
                                        <p:tav tm="0">
                                          <p:val>
                                            <p:strVal val="#ppt_x"/>
                                          </p:val>
                                        </p:tav>
                                        <p:tav tm="100000">
                                          <p:val>
                                            <p:strVal val="#ppt_x"/>
                                          </p:val>
                                        </p:tav>
                                      </p:tavLst>
                                    </p:anim>
                                    <p:anim calcmode="lin" valueType="num">
                                      <p:cBhvr>
                                        <p:cTn id="35" dur="500" fill="hold"/>
                                        <p:tgtEl>
                                          <p:spTgt spid="8"/>
                                        </p:tgtEl>
                                        <p:attrNameLst>
                                          <p:attrName>ppt_y</p:attrName>
                                        </p:attrNameLst>
                                      </p:cBhvr>
                                      <p:tavLst>
                                        <p:tav tm="0">
                                          <p:val>
                                            <p:strVal val="#ppt_y+.1"/>
                                          </p:val>
                                        </p:tav>
                                        <p:tav tm="100000">
                                          <p:val>
                                            <p:strVal val="#ppt_y"/>
                                          </p:val>
                                        </p:tav>
                                      </p:tavLst>
                                    </p:anim>
                                  </p:childTnLst>
                                </p:cTn>
                              </p:par>
                            </p:childTnLst>
                          </p:cTn>
                        </p:par>
                        <p:par>
                          <p:cTn id="36" fill="hold">
                            <p:stCondLst>
                              <p:cond delay="2899"/>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anim calcmode="lin" valueType="num">
                                      <p:cBhvr>
                                        <p:cTn id="40" dur="500" fill="hold"/>
                                        <p:tgtEl>
                                          <p:spTgt spid="9"/>
                                        </p:tgtEl>
                                        <p:attrNameLst>
                                          <p:attrName>ppt_x</p:attrName>
                                        </p:attrNameLst>
                                      </p:cBhvr>
                                      <p:tavLst>
                                        <p:tav tm="0">
                                          <p:val>
                                            <p:strVal val="#ppt_x"/>
                                          </p:val>
                                        </p:tav>
                                        <p:tav tm="100000">
                                          <p:val>
                                            <p:strVal val="#ppt_x"/>
                                          </p:val>
                                        </p:tav>
                                      </p:tavLst>
                                    </p:anim>
                                    <p:anim calcmode="lin" valueType="num">
                                      <p:cBhvr>
                                        <p:cTn id="41"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autoUpdateAnimBg="0"/>
      <p:bldP spid="25" grpId="0"/>
      <p:bldP spid="12" grpId="0"/>
      <p:bldP spid="16"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55739" y="3094673"/>
            <a:ext cx="503873" cy="504825"/>
            <a:chOff x="5202" y="5131"/>
            <a:chExt cx="1058" cy="1060"/>
          </a:xfrm>
          <a:solidFill>
            <a:srgbClr val="1B4367"/>
          </a:solidFill>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0" name="组合 9"/>
          <p:cNvGrpSpPr/>
          <p:nvPr/>
        </p:nvGrpSpPr>
        <p:grpSpPr>
          <a:xfrm>
            <a:off x="6184395" y="3008471"/>
            <a:ext cx="506730" cy="506730"/>
            <a:chOff x="9978" y="7833"/>
            <a:chExt cx="1064" cy="1064"/>
          </a:xfrm>
          <a:solidFill>
            <a:srgbClr val="1B4367"/>
          </a:solidFill>
        </p:grpSpPr>
        <p:sp>
          <p:nvSpPr>
            <p:cNvPr id="175123"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8"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sp>
          <p:nvSpPr>
            <p:cNvPr id="175159"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8" name="组合 7"/>
          <p:cNvGrpSpPr/>
          <p:nvPr/>
        </p:nvGrpSpPr>
        <p:grpSpPr>
          <a:xfrm>
            <a:off x="4236953" y="1845945"/>
            <a:ext cx="504825" cy="501968"/>
            <a:chOff x="8470" y="2554"/>
            <a:chExt cx="1060" cy="1054"/>
          </a:xfrm>
          <a:solidFill>
            <a:srgbClr val="1B4367"/>
          </a:solidFill>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5" name="组合 4"/>
          <p:cNvGrpSpPr/>
          <p:nvPr/>
        </p:nvGrpSpPr>
        <p:grpSpPr>
          <a:xfrm>
            <a:off x="3017118" y="2091690"/>
            <a:ext cx="450533" cy="452438"/>
            <a:chOff x="4704" y="4364"/>
            <a:chExt cx="946" cy="950"/>
          </a:xfrm>
          <a:solidFill>
            <a:srgbClr val="1B4367"/>
          </a:solidFill>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5" name="组合 14"/>
          <p:cNvGrpSpPr/>
          <p:nvPr/>
        </p:nvGrpSpPr>
        <p:grpSpPr>
          <a:xfrm>
            <a:off x="5602045" y="2091532"/>
            <a:ext cx="504349" cy="506254"/>
            <a:chOff x="4030" y="4930"/>
            <a:chExt cx="840" cy="843"/>
          </a:xfrm>
          <a:solidFill>
            <a:srgbClr val="1B4367"/>
          </a:solidFill>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sp>
        <p:nvSpPr>
          <p:cNvPr id="39962" name="TextBox 1210"/>
          <p:cNvSpPr/>
          <p:nvPr/>
        </p:nvSpPr>
        <p:spPr>
          <a:xfrm>
            <a:off x="1691137" y="1985450"/>
            <a:ext cx="121571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手机扫码点餐</a:t>
            </a:r>
            <a:endParaRPr lang="zh-CN" altLang="en-US" b="1" dirty="0">
              <a:solidFill>
                <a:srgbClr val="1B4367"/>
              </a:solidFill>
              <a:cs typeface="+mn-ea"/>
              <a:sym typeface="+mn-lt"/>
            </a:endParaRPr>
          </a:p>
        </p:txBody>
      </p:sp>
      <p:sp>
        <p:nvSpPr>
          <p:cNvPr id="18" name="文本框 17"/>
          <p:cNvSpPr txBox="1"/>
          <p:nvPr/>
        </p:nvSpPr>
        <p:spPr>
          <a:xfrm>
            <a:off x="1078531" y="2267403"/>
            <a:ext cx="1840230"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增加顾客的消费体验感，减少点餐的复杂度</a:t>
            </a:r>
            <a:endParaRPr lang="zh-CN" altLang="da-DK" sz="1000" dirty="0">
              <a:solidFill>
                <a:schemeClr val="tx1">
                  <a:lumMod val="75000"/>
                  <a:lumOff val="25000"/>
                </a:schemeClr>
              </a:solidFill>
              <a:cs typeface="+mn-ea"/>
              <a:sym typeface="+mn-lt"/>
            </a:endParaRPr>
          </a:p>
        </p:txBody>
      </p:sp>
      <p:sp>
        <p:nvSpPr>
          <p:cNvPr id="20" name="TextBox 1210"/>
          <p:cNvSpPr/>
          <p:nvPr/>
        </p:nvSpPr>
        <p:spPr>
          <a:xfrm>
            <a:off x="574393" y="3053074"/>
            <a:ext cx="17373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便于查看菜品的评价</a:t>
            </a:r>
            <a:endParaRPr lang="zh-CN" altLang="en-US" b="1" dirty="0">
              <a:solidFill>
                <a:srgbClr val="1B4367"/>
              </a:solidFill>
              <a:cs typeface="+mn-ea"/>
              <a:sym typeface="+mn-lt"/>
            </a:endParaRPr>
          </a:p>
        </p:txBody>
      </p:sp>
      <p:sp>
        <p:nvSpPr>
          <p:cNvPr id="21" name="文本框 20"/>
          <p:cNvSpPr txBox="1"/>
          <p:nvPr/>
        </p:nvSpPr>
        <p:spPr>
          <a:xfrm>
            <a:off x="471682" y="3334392"/>
            <a:ext cx="1840230" cy="64516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r">
              <a:lnSpc>
                <a:spcPts val="1500"/>
              </a:lnSpc>
            </a:pPr>
            <a:r>
              <a:rPr lang="zh-CN" altLang="en-US" sz="1000" dirty="0">
                <a:solidFill>
                  <a:schemeClr val="tx1">
                    <a:lumMod val="75000"/>
                    <a:lumOff val="25000"/>
                  </a:schemeClr>
                </a:solidFill>
                <a:cs typeface="+mn-ea"/>
                <a:sym typeface="+mn-lt"/>
              </a:rPr>
              <a:t>提供查看菜品的评价，便于顾客了解菜品的受欢迎程度，更利于顾客找到自己喜爱的菜品</a:t>
            </a:r>
            <a:endParaRPr lang="zh-CN" altLang="da-DK" sz="1000" dirty="0">
              <a:solidFill>
                <a:schemeClr val="tx1">
                  <a:lumMod val="75000"/>
                  <a:lumOff val="25000"/>
                </a:schemeClr>
              </a:solidFill>
              <a:cs typeface="+mn-ea"/>
              <a:sym typeface="+mn-lt"/>
            </a:endParaRPr>
          </a:p>
        </p:txBody>
      </p:sp>
      <p:sp>
        <p:nvSpPr>
          <p:cNvPr id="22" name="TextBox 1210"/>
          <p:cNvSpPr/>
          <p:nvPr/>
        </p:nvSpPr>
        <p:spPr>
          <a:xfrm>
            <a:off x="3330033" y="968391"/>
            <a:ext cx="211339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无需</a:t>
            </a:r>
            <a:r>
              <a:rPr lang="zh-CN" altLang="zh-CN" b="1" dirty="0">
                <a:solidFill>
                  <a:srgbClr val="1B4367"/>
                </a:solidFill>
                <a:cs typeface="+mn-ea"/>
              </a:rPr>
              <a:t>点餐员、无需收银员</a:t>
            </a:r>
            <a:endParaRPr lang="zh-CN" altLang="en-US" b="1" dirty="0">
              <a:solidFill>
                <a:srgbClr val="1B4367"/>
              </a:solidFill>
              <a:cs typeface="+mn-ea"/>
              <a:sym typeface="+mn-lt"/>
            </a:endParaRPr>
          </a:p>
        </p:txBody>
      </p:sp>
      <p:sp>
        <p:nvSpPr>
          <p:cNvPr id="23" name="文本框 22"/>
          <p:cNvSpPr txBox="1"/>
          <p:nvPr/>
        </p:nvSpPr>
        <p:spPr>
          <a:xfrm>
            <a:off x="3467492" y="1252858"/>
            <a:ext cx="1840230"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大量减少人力成本，增加点餐以及收银的准确率</a:t>
            </a:r>
            <a:endParaRPr lang="zh-CN" altLang="da-DK" sz="1000" dirty="0">
              <a:solidFill>
                <a:schemeClr val="tx1">
                  <a:lumMod val="75000"/>
                  <a:lumOff val="25000"/>
                </a:schemeClr>
              </a:solidFill>
              <a:cs typeface="+mn-ea"/>
              <a:sym typeface="+mn-lt"/>
            </a:endParaRPr>
          </a:p>
        </p:txBody>
      </p:sp>
      <p:sp>
        <p:nvSpPr>
          <p:cNvPr id="25" name="TextBox 1210"/>
          <p:cNvSpPr/>
          <p:nvPr/>
        </p:nvSpPr>
        <p:spPr>
          <a:xfrm>
            <a:off x="6238989" y="1947324"/>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在线支付</a:t>
            </a:r>
            <a:endParaRPr lang="zh-CN" altLang="en-US" b="1" dirty="0">
              <a:solidFill>
                <a:srgbClr val="1B4367"/>
              </a:solidFill>
              <a:cs typeface="+mn-ea"/>
              <a:sym typeface="+mn-lt"/>
            </a:endParaRPr>
          </a:p>
        </p:txBody>
      </p:sp>
      <p:sp>
        <p:nvSpPr>
          <p:cNvPr id="12" name="文本框 11"/>
          <p:cNvSpPr txBox="1"/>
          <p:nvPr/>
        </p:nvSpPr>
        <p:spPr>
          <a:xfrm>
            <a:off x="6128369" y="2231817"/>
            <a:ext cx="1840230"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支持微信支付宝的在线支付，增加支付买单的便捷程度</a:t>
            </a:r>
            <a:endParaRPr lang="zh-CN" altLang="da-DK" sz="1000" dirty="0">
              <a:solidFill>
                <a:schemeClr val="tx1">
                  <a:lumMod val="75000"/>
                  <a:lumOff val="25000"/>
                </a:schemeClr>
              </a:solidFill>
              <a:cs typeface="+mn-ea"/>
              <a:sym typeface="+mn-lt"/>
            </a:endParaRPr>
          </a:p>
        </p:txBody>
      </p:sp>
      <p:sp>
        <p:nvSpPr>
          <p:cNvPr id="13" name="TextBox 1210"/>
          <p:cNvSpPr/>
          <p:nvPr/>
        </p:nvSpPr>
        <p:spPr>
          <a:xfrm>
            <a:off x="6695477" y="2897968"/>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多人同时点餐</a:t>
            </a:r>
            <a:endParaRPr lang="zh-CN" altLang="en-US" b="1" dirty="0">
              <a:solidFill>
                <a:srgbClr val="1B4367"/>
              </a:solidFill>
              <a:cs typeface="+mn-ea"/>
              <a:sym typeface="+mn-lt"/>
            </a:endParaRPr>
          </a:p>
        </p:txBody>
      </p:sp>
      <p:sp>
        <p:nvSpPr>
          <p:cNvPr id="30" name="文本框 29"/>
          <p:cNvSpPr txBox="1"/>
          <p:nvPr/>
        </p:nvSpPr>
        <p:spPr>
          <a:xfrm>
            <a:off x="6691601" y="3158745"/>
            <a:ext cx="1840230"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a:solidFill>
                  <a:schemeClr val="tx1">
                    <a:lumMod val="75000"/>
                    <a:lumOff val="25000"/>
                  </a:schemeClr>
                </a:solidFill>
                <a:cs typeface="+mn-ea"/>
              </a:rPr>
              <a:t>Socket.io</a:t>
            </a:r>
            <a:r>
              <a:rPr lang="zh-CN" altLang="zh-CN" sz="1000" dirty="0">
                <a:solidFill>
                  <a:schemeClr val="tx1">
                    <a:lumMod val="75000"/>
                    <a:lumOff val="25000"/>
                  </a:schemeClr>
                </a:solidFill>
                <a:cs typeface="+mn-ea"/>
              </a:rPr>
              <a:t>可以实现多人无刷新同步订单</a:t>
            </a:r>
            <a:r>
              <a:rPr lang="zh-CN" altLang="en-US" sz="1000" dirty="0">
                <a:solidFill>
                  <a:schemeClr val="tx1">
                    <a:lumMod val="75000"/>
                    <a:lumOff val="25000"/>
                  </a:schemeClr>
                </a:solidFill>
                <a:cs typeface="+mn-ea"/>
              </a:rPr>
              <a:t>，避免传统点餐方式中多桌顾客同时点餐服务员不能及时服务的尴尬状况</a:t>
            </a:r>
            <a:endParaRPr lang="zh-CN" altLang="da-DK" sz="1000" dirty="0">
              <a:solidFill>
                <a:schemeClr val="tx1">
                  <a:lumMod val="75000"/>
                  <a:lumOff val="25000"/>
                </a:schemeClr>
              </a:solidFill>
              <a:cs typeface="+mn-ea"/>
              <a:sym typeface="+mn-lt"/>
            </a:endParaRPr>
          </a:p>
        </p:txBody>
      </p:sp>
      <p:sp>
        <p:nvSpPr>
          <p:cNvPr id="32" name="文本框 15"/>
          <p:cNvSpPr txBox="1"/>
          <p:nvPr/>
        </p:nvSpPr>
        <p:spPr>
          <a:xfrm>
            <a:off x="727166" y="375825"/>
            <a:ext cx="2365707" cy="59247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基于</a:t>
            </a:r>
            <a:r>
              <a:rPr lang="en-US" altLang="zh-CN" sz="1700" b="1" dirty="0">
                <a:solidFill>
                  <a:srgbClr val="1B4367"/>
                </a:solidFill>
                <a:cs typeface="+mn-ea"/>
                <a:sym typeface="+mn-lt"/>
              </a:rPr>
              <a:t>Web</a:t>
            </a:r>
            <a:r>
              <a:rPr lang="zh-CN" altLang="en-US" sz="1700" b="1" dirty="0">
                <a:solidFill>
                  <a:srgbClr val="1B4367"/>
                </a:solidFill>
                <a:cs typeface="+mn-ea"/>
                <a:sym typeface="+mn-lt"/>
              </a:rPr>
              <a:t>的无人值守点餐收银系统</a:t>
            </a:r>
            <a:endParaRPr lang="zh-CN" altLang="en-US" sz="1700" b="1" dirty="0">
              <a:solidFill>
                <a:srgbClr val="1B4367"/>
              </a:solidFill>
              <a:cs typeface="+mn-ea"/>
              <a:sym typeface="+mn-lt"/>
            </a:endParaRPr>
          </a:p>
        </p:txBody>
      </p:sp>
      <p:cxnSp>
        <p:nvCxnSpPr>
          <p:cNvPr id="31" name="直接连接符 30"/>
          <p:cNvCxnSpPr/>
          <p:nvPr/>
        </p:nvCxnSpPr>
        <p:spPr>
          <a:xfrm>
            <a:off x="827183" y="96856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2934386" y="2659229"/>
            <a:ext cx="3134834" cy="18247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300"/>
                                        <p:tgtEl>
                                          <p:spTgt spid="31"/>
                                        </p:tgtEl>
                                      </p:cBhvr>
                                    </p:animEffect>
                                  </p:childTnLst>
                                </p:cTn>
                              </p:par>
                            </p:childTnLst>
                          </p:cTn>
                        </p:par>
                        <p:par>
                          <p:cTn id="16" fill="hold">
                            <p:stCondLst>
                              <p:cond delay="175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2250"/>
                            </p:stCondLst>
                            <p:childTnLst>
                              <p:par>
                                <p:cTn id="23" presetID="42"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childTnLst>
                          </p:cTn>
                        </p:par>
                        <p:par>
                          <p:cTn id="33" fill="hold">
                            <p:stCondLst>
                              <p:cond delay="3250"/>
                            </p:stCondLst>
                            <p:childTnLst>
                              <p:par>
                                <p:cTn id="34" presetID="53" presetClass="entr" presetSubtype="16"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par>
                          <p:cTn id="39" fill="hold">
                            <p:stCondLst>
                              <p:cond delay="3750"/>
                            </p:stCondLst>
                            <p:childTnLst>
                              <p:par>
                                <p:cTn id="40" presetID="42" presetClass="entr" presetSubtype="0" fill="hold" grpId="0" nodeType="afterEffect">
                                  <p:stCondLst>
                                    <p:cond delay="0"/>
                                  </p:stCondLst>
                                  <p:childTnLst>
                                    <p:set>
                                      <p:cBhvr>
                                        <p:cTn id="41" dur="1" fill="hold">
                                          <p:stCondLst>
                                            <p:cond delay="0"/>
                                          </p:stCondLst>
                                        </p:cTn>
                                        <p:tgtEl>
                                          <p:spTgt spid="39962"/>
                                        </p:tgtEl>
                                        <p:attrNameLst>
                                          <p:attrName>style.visibility</p:attrName>
                                        </p:attrNameLst>
                                      </p:cBhvr>
                                      <p:to>
                                        <p:strVal val="visible"/>
                                      </p:to>
                                    </p:set>
                                    <p:animEffect transition="in" filter="fade">
                                      <p:cBhvr>
                                        <p:cTn id="42" dur="1000"/>
                                        <p:tgtEl>
                                          <p:spTgt spid="39962"/>
                                        </p:tgtEl>
                                      </p:cBhvr>
                                    </p:animEffect>
                                    <p:anim calcmode="lin" valueType="num">
                                      <p:cBhvr>
                                        <p:cTn id="43" dur="1000" fill="hold"/>
                                        <p:tgtEl>
                                          <p:spTgt spid="39962"/>
                                        </p:tgtEl>
                                        <p:attrNameLst>
                                          <p:attrName>ppt_x</p:attrName>
                                        </p:attrNameLst>
                                      </p:cBhvr>
                                      <p:tavLst>
                                        <p:tav tm="0">
                                          <p:val>
                                            <p:strVal val="#ppt_x"/>
                                          </p:val>
                                        </p:tav>
                                        <p:tav tm="100000">
                                          <p:val>
                                            <p:strVal val="#ppt_x"/>
                                          </p:val>
                                        </p:tav>
                                      </p:tavLst>
                                    </p:anim>
                                    <p:anim calcmode="lin" valueType="num">
                                      <p:cBhvr>
                                        <p:cTn id="44" dur="1000" fill="hold"/>
                                        <p:tgtEl>
                                          <p:spTgt spid="3996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par>
                          <p:cTn id="50" fill="hold">
                            <p:stCondLst>
                              <p:cond delay="4750"/>
                            </p:stCondLst>
                            <p:childTnLst>
                              <p:par>
                                <p:cTn id="51" presetID="53" presetClass="entr" presetSubtype="16"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childTnLst>
                          </p:cTn>
                        </p:par>
                        <p:par>
                          <p:cTn id="56" fill="hold">
                            <p:stCondLst>
                              <p:cond delay="5250"/>
                            </p:stCondLst>
                            <p:childTnLst>
                              <p:par>
                                <p:cTn id="57" presetID="42"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childTnLst>
                          </p:cTn>
                        </p:par>
                        <p:par>
                          <p:cTn id="67" fill="hold">
                            <p:stCondLst>
                              <p:cond delay="6250"/>
                            </p:stCondLst>
                            <p:childTnLst>
                              <p:par>
                                <p:cTn id="68" presetID="53" presetClass="entr" presetSubtype="16"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500" fill="hold"/>
                                        <p:tgtEl>
                                          <p:spTgt spid="15"/>
                                        </p:tgtEl>
                                        <p:attrNameLst>
                                          <p:attrName>ppt_w</p:attrName>
                                        </p:attrNameLst>
                                      </p:cBhvr>
                                      <p:tavLst>
                                        <p:tav tm="0">
                                          <p:val>
                                            <p:fltVal val="0"/>
                                          </p:val>
                                        </p:tav>
                                        <p:tav tm="100000">
                                          <p:val>
                                            <p:strVal val="#ppt_w"/>
                                          </p:val>
                                        </p:tav>
                                      </p:tavLst>
                                    </p:anim>
                                    <p:anim calcmode="lin" valueType="num">
                                      <p:cBhvr>
                                        <p:cTn id="71" dur="500" fill="hold"/>
                                        <p:tgtEl>
                                          <p:spTgt spid="15"/>
                                        </p:tgtEl>
                                        <p:attrNameLst>
                                          <p:attrName>ppt_h</p:attrName>
                                        </p:attrNameLst>
                                      </p:cBhvr>
                                      <p:tavLst>
                                        <p:tav tm="0">
                                          <p:val>
                                            <p:fltVal val="0"/>
                                          </p:val>
                                        </p:tav>
                                        <p:tav tm="100000">
                                          <p:val>
                                            <p:strVal val="#ppt_h"/>
                                          </p:val>
                                        </p:tav>
                                      </p:tavLst>
                                    </p:anim>
                                    <p:animEffect transition="in" filter="fade">
                                      <p:cBhvr>
                                        <p:cTn id="72" dur="500"/>
                                        <p:tgtEl>
                                          <p:spTgt spid="15"/>
                                        </p:tgtEl>
                                      </p:cBhvr>
                                    </p:animEffect>
                                  </p:childTnLst>
                                </p:cTn>
                              </p:par>
                            </p:childTnLst>
                          </p:cTn>
                        </p:par>
                        <p:par>
                          <p:cTn id="73" fill="hold">
                            <p:stCondLst>
                              <p:cond delay="6750"/>
                            </p:stCondLst>
                            <p:childTnLst>
                              <p:par>
                                <p:cTn id="74" presetID="42"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1000"/>
                                        <p:tgtEl>
                                          <p:spTgt spid="12"/>
                                        </p:tgtEl>
                                      </p:cBhvr>
                                    </p:animEffect>
                                    <p:anim calcmode="lin" valueType="num">
                                      <p:cBhvr>
                                        <p:cTn id="82" dur="1000" fill="hold"/>
                                        <p:tgtEl>
                                          <p:spTgt spid="12"/>
                                        </p:tgtEl>
                                        <p:attrNameLst>
                                          <p:attrName>ppt_x</p:attrName>
                                        </p:attrNameLst>
                                      </p:cBhvr>
                                      <p:tavLst>
                                        <p:tav tm="0">
                                          <p:val>
                                            <p:strVal val="#ppt_x"/>
                                          </p:val>
                                        </p:tav>
                                        <p:tav tm="100000">
                                          <p:val>
                                            <p:strVal val="#ppt_x"/>
                                          </p:val>
                                        </p:tav>
                                      </p:tavLst>
                                    </p:anim>
                                    <p:anim calcmode="lin" valueType="num">
                                      <p:cBhvr>
                                        <p:cTn id="83" dur="1000" fill="hold"/>
                                        <p:tgtEl>
                                          <p:spTgt spid="12"/>
                                        </p:tgtEl>
                                        <p:attrNameLst>
                                          <p:attrName>ppt_y</p:attrName>
                                        </p:attrNameLst>
                                      </p:cBhvr>
                                      <p:tavLst>
                                        <p:tav tm="0">
                                          <p:val>
                                            <p:strVal val="#ppt_y+.1"/>
                                          </p:val>
                                        </p:tav>
                                        <p:tav tm="100000">
                                          <p:val>
                                            <p:strVal val="#ppt_y"/>
                                          </p:val>
                                        </p:tav>
                                      </p:tavLst>
                                    </p:anim>
                                  </p:childTnLst>
                                </p:cTn>
                              </p:par>
                            </p:childTnLst>
                          </p:cTn>
                        </p:par>
                        <p:par>
                          <p:cTn id="84" fill="hold">
                            <p:stCondLst>
                              <p:cond delay="7750"/>
                            </p:stCondLst>
                            <p:childTnLst>
                              <p:par>
                                <p:cTn id="85" presetID="53" presetClass="entr" presetSubtype="16" fill="hold" nodeType="after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p:cTn id="87" dur="500" fill="hold"/>
                                        <p:tgtEl>
                                          <p:spTgt spid="10"/>
                                        </p:tgtEl>
                                        <p:attrNameLst>
                                          <p:attrName>ppt_w</p:attrName>
                                        </p:attrNameLst>
                                      </p:cBhvr>
                                      <p:tavLst>
                                        <p:tav tm="0">
                                          <p:val>
                                            <p:fltVal val="0"/>
                                          </p:val>
                                        </p:tav>
                                        <p:tav tm="100000">
                                          <p:val>
                                            <p:strVal val="#ppt_w"/>
                                          </p:val>
                                        </p:tav>
                                      </p:tavLst>
                                    </p:anim>
                                    <p:anim calcmode="lin" valueType="num">
                                      <p:cBhvr>
                                        <p:cTn id="88" dur="500" fill="hold"/>
                                        <p:tgtEl>
                                          <p:spTgt spid="10"/>
                                        </p:tgtEl>
                                        <p:attrNameLst>
                                          <p:attrName>ppt_h</p:attrName>
                                        </p:attrNameLst>
                                      </p:cBhvr>
                                      <p:tavLst>
                                        <p:tav tm="0">
                                          <p:val>
                                            <p:fltVal val="0"/>
                                          </p:val>
                                        </p:tav>
                                        <p:tav tm="100000">
                                          <p:val>
                                            <p:strVal val="#ppt_h"/>
                                          </p:val>
                                        </p:tav>
                                      </p:tavLst>
                                    </p:anim>
                                    <p:animEffect transition="in" filter="fade">
                                      <p:cBhvr>
                                        <p:cTn id="89" dur="500"/>
                                        <p:tgtEl>
                                          <p:spTgt spid="10"/>
                                        </p:tgtEl>
                                      </p:cBhvr>
                                    </p:animEffect>
                                  </p:childTnLst>
                                </p:cTn>
                              </p:par>
                            </p:childTnLst>
                          </p:cTn>
                        </p:par>
                        <p:par>
                          <p:cTn id="90" fill="hold">
                            <p:stCondLst>
                              <p:cond delay="8250"/>
                            </p:stCondLst>
                            <p:childTnLst>
                              <p:par>
                                <p:cTn id="91" presetID="42" presetClass="entr" presetSubtype="0" fill="hold" grpId="0" nodeType="after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1000"/>
                                        <p:tgtEl>
                                          <p:spTgt spid="13"/>
                                        </p:tgtEl>
                                      </p:cBhvr>
                                    </p:animEffect>
                                    <p:anim calcmode="lin" valueType="num">
                                      <p:cBhvr>
                                        <p:cTn id="94" dur="1000" fill="hold"/>
                                        <p:tgtEl>
                                          <p:spTgt spid="13"/>
                                        </p:tgtEl>
                                        <p:attrNameLst>
                                          <p:attrName>ppt_x</p:attrName>
                                        </p:attrNameLst>
                                      </p:cBhvr>
                                      <p:tavLst>
                                        <p:tav tm="0">
                                          <p:val>
                                            <p:strVal val="#ppt_x"/>
                                          </p:val>
                                        </p:tav>
                                        <p:tav tm="100000">
                                          <p:val>
                                            <p:strVal val="#ppt_x"/>
                                          </p:val>
                                        </p:tav>
                                      </p:tavLst>
                                    </p:anim>
                                    <p:anim calcmode="lin" valueType="num">
                                      <p:cBhvr>
                                        <p:cTn id="95" dur="1000" fill="hold"/>
                                        <p:tgtEl>
                                          <p:spTgt spid="13"/>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1000"/>
                                        <p:tgtEl>
                                          <p:spTgt spid="30"/>
                                        </p:tgtEl>
                                      </p:cBhvr>
                                    </p:animEffect>
                                    <p:anim calcmode="lin" valueType="num">
                                      <p:cBhvr>
                                        <p:cTn id="99" dur="1000" fill="hold"/>
                                        <p:tgtEl>
                                          <p:spTgt spid="30"/>
                                        </p:tgtEl>
                                        <p:attrNameLst>
                                          <p:attrName>ppt_x</p:attrName>
                                        </p:attrNameLst>
                                      </p:cBhvr>
                                      <p:tavLst>
                                        <p:tav tm="0">
                                          <p:val>
                                            <p:strVal val="#ppt_x"/>
                                          </p:val>
                                        </p:tav>
                                        <p:tav tm="100000">
                                          <p:val>
                                            <p:strVal val="#ppt_x"/>
                                          </p:val>
                                        </p:tav>
                                      </p:tavLst>
                                    </p:anim>
                                    <p:anim calcmode="lin" valueType="num">
                                      <p:cBhvr>
                                        <p:cTn id="10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2" grpId="0"/>
      <p:bldP spid="18" grpId="0"/>
      <p:bldP spid="20" grpId="0"/>
      <p:bldP spid="21" grpId="0"/>
      <p:bldP spid="22" grpId="0"/>
      <p:bldP spid="23" grpId="0"/>
      <p:bldP spid="25" grpId="0"/>
      <p:bldP spid="12" grpId="0"/>
      <p:bldP spid="13" grpId="0"/>
      <p:bldP spid="30"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点餐系统使用流程</a:t>
            </a:r>
            <a:endParaRPr lang="zh-CN" altLang="en-US" sz="1700" b="1" dirty="0">
              <a:solidFill>
                <a:srgbClr val="1B4367"/>
              </a:solidFill>
              <a:cs typeface="+mn-ea"/>
              <a:sym typeface="+mn-lt"/>
            </a:endParaRPr>
          </a:p>
        </p:txBody>
      </p:sp>
      <p:sp>
        <p:nvSpPr>
          <p:cNvPr id="33" name="燕尾形 12"/>
          <p:cNvSpPr>
            <a:spLocks noChangeArrowheads="1"/>
          </p:cNvSpPr>
          <p:nvPr/>
        </p:nvSpPr>
        <p:spPr bwMode="auto">
          <a:xfrm>
            <a:off x="1536124"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步骤一</a:t>
            </a:r>
            <a:endParaRPr lang="zh-CN" altLang="en-US" b="1" dirty="0">
              <a:solidFill>
                <a:schemeClr val="bg1"/>
              </a:solidFill>
            </a:endParaRPr>
          </a:p>
        </p:txBody>
      </p:sp>
      <p:sp>
        <p:nvSpPr>
          <p:cNvPr id="34" name="燕尾形 13"/>
          <p:cNvSpPr>
            <a:spLocks noChangeArrowheads="1"/>
          </p:cNvSpPr>
          <p:nvPr/>
        </p:nvSpPr>
        <p:spPr bwMode="auto">
          <a:xfrm>
            <a:off x="3028681"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步骤二</a:t>
            </a:r>
            <a:endParaRPr lang="zh-CN" altLang="en-US" b="1" dirty="0">
              <a:solidFill>
                <a:schemeClr val="bg1"/>
              </a:solidFill>
            </a:endParaRPr>
          </a:p>
        </p:txBody>
      </p:sp>
      <p:sp>
        <p:nvSpPr>
          <p:cNvPr id="35" name="燕尾形 14"/>
          <p:cNvSpPr>
            <a:spLocks noChangeArrowheads="1"/>
          </p:cNvSpPr>
          <p:nvPr/>
        </p:nvSpPr>
        <p:spPr bwMode="auto">
          <a:xfrm>
            <a:off x="4516300"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步骤三</a:t>
            </a:r>
            <a:endParaRPr lang="zh-CN" altLang="en-US" b="1" dirty="0">
              <a:solidFill>
                <a:schemeClr val="bg1"/>
              </a:solidFill>
            </a:endParaRPr>
          </a:p>
        </p:txBody>
      </p:sp>
      <p:sp>
        <p:nvSpPr>
          <p:cNvPr id="36" name="燕尾形 15"/>
          <p:cNvSpPr>
            <a:spLocks noChangeArrowheads="1"/>
          </p:cNvSpPr>
          <p:nvPr/>
        </p:nvSpPr>
        <p:spPr bwMode="auto">
          <a:xfrm>
            <a:off x="5997423"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步骤四</a:t>
            </a:r>
            <a:endParaRPr lang="zh-CN" altLang="en-US" b="1" dirty="0">
              <a:solidFill>
                <a:schemeClr val="bg1"/>
              </a:solidFill>
            </a:endParaRPr>
          </a:p>
        </p:txBody>
      </p:sp>
      <p:cxnSp>
        <p:nvCxnSpPr>
          <p:cNvPr id="37" name="直接连接符 16"/>
          <p:cNvCxnSpPr>
            <a:cxnSpLocks noChangeShapeType="1"/>
          </p:cNvCxnSpPr>
          <p:nvPr/>
        </p:nvCxnSpPr>
        <p:spPr bwMode="auto">
          <a:xfrm>
            <a:off x="2360036" y="2936524"/>
            <a:ext cx="0" cy="270272"/>
          </a:xfrm>
          <a:prstGeom prst="line">
            <a:avLst/>
          </a:prstGeom>
          <a:noFill/>
          <a:ln w="9525">
            <a:solidFill>
              <a:srgbClr val="1B4367"/>
            </a:solidFill>
            <a:rou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852593" y="2045937"/>
            <a:ext cx="0" cy="270272"/>
          </a:xfrm>
          <a:prstGeom prst="line">
            <a:avLst/>
          </a:prstGeom>
          <a:noFill/>
          <a:ln w="9525">
            <a:solidFill>
              <a:srgbClr val="1B4367"/>
            </a:solidFill>
            <a:rou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39022" y="2936524"/>
            <a:ext cx="0" cy="270272"/>
          </a:xfrm>
          <a:prstGeom prst="line">
            <a:avLst/>
          </a:prstGeom>
          <a:noFill/>
          <a:ln w="9525">
            <a:solidFill>
              <a:srgbClr val="1B4367"/>
            </a:solidFill>
            <a:round/>
            <a:tailEnd type="oval" w="med" len="med"/>
          </a:ln>
          <a:extLst>
            <a:ext uri="{909E8E84-426E-40DD-AFC4-6F175D3DCCD1}">
              <a14:hiddenFill xmlns:a14="http://schemas.microsoft.com/office/drawing/2010/main">
                <a:noFill/>
              </a14:hiddenFill>
            </a:ext>
          </a:extLst>
        </p:spPr>
      </p:cxnSp>
      <p:cxnSp>
        <p:nvCxnSpPr>
          <p:cNvPr id="40" name="直接连接符 19"/>
          <p:cNvCxnSpPr>
            <a:cxnSpLocks noChangeShapeType="1"/>
          </p:cNvCxnSpPr>
          <p:nvPr/>
        </p:nvCxnSpPr>
        <p:spPr bwMode="auto">
          <a:xfrm flipV="1">
            <a:off x="6820144" y="2045937"/>
            <a:ext cx="0" cy="270272"/>
          </a:xfrm>
          <a:prstGeom prst="line">
            <a:avLst/>
          </a:prstGeom>
          <a:noFill/>
          <a:ln w="9525">
            <a:solidFill>
              <a:srgbClr val="1B4367"/>
            </a:solidFill>
            <a:round/>
            <a:tailEnd type="oval" w="med" len="med"/>
          </a:ln>
          <a:extLst>
            <a:ext uri="{909E8E84-426E-40DD-AFC4-6F175D3DCCD1}">
              <a14:hiddenFill xmlns:a14="http://schemas.microsoft.com/office/drawing/2010/main">
                <a:noFill/>
              </a14:hiddenFill>
            </a:ext>
          </a:extLst>
        </p:spPr>
      </p:cxnSp>
      <p:sp>
        <p:nvSpPr>
          <p:cNvPr id="41" name="TextBox 1210"/>
          <p:cNvSpPr/>
          <p:nvPr/>
        </p:nvSpPr>
        <p:spPr>
          <a:xfrm>
            <a:off x="1855298" y="3279829"/>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扫描二维码</a:t>
            </a:r>
            <a:endParaRPr lang="zh-CN" altLang="en-US" b="1" dirty="0">
              <a:solidFill>
                <a:srgbClr val="1B4367"/>
              </a:solidFill>
              <a:cs typeface="+mn-ea"/>
              <a:sym typeface="+mn-lt"/>
            </a:endParaRPr>
          </a:p>
        </p:txBody>
      </p:sp>
      <p:sp>
        <p:nvSpPr>
          <p:cNvPr id="43" name="TextBox 1210"/>
          <p:cNvSpPr/>
          <p:nvPr/>
        </p:nvSpPr>
        <p:spPr>
          <a:xfrm>
            <a:off x="3442962" y="1698814"/>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选择菜品</a:t>
            </a:r>
            <a:endParaRPr lang="zh-CN" altLang="en-US" b="1" dirty="0">
              <a:solidFill>
                <a:srgbClr val="1B4367"/>
              </a:solidFill>
              <a:cs typeface="+mn-ea"/>
              <a:sym typeface="+mn-lt"/>
            </a:endParaRPr>
          </a:p>
        </p:txBody>
      </p:sp>
      <p:sp>
        <p:nvSpPr>
          <p:cNvPr id="47" name="TextBox 1210"/>
          <p:cNvSpPr/>
          <p:nvPr/>
        </p:nvSpPr>
        <p:spPr>
          <a:xfrm>
            <a:off x="4911237" y="3279829"/>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提交订单</a:t>
            </a:r>
            <a:endParaRPr lang="zh-CN" altLang="en-US" b="1" dirty="0">
              <a:solidFill>
                <a:srgbClr val="1B4367"/>
              </a:solidFill>
              <a:cs typeface="+mn-ea"/>
              <a:sym typeface="+mn-lt"/>
            </a:endParaRPr>
          </a:p>
        </p:txBody>
      </p:sp>
      <p:sp>
        <p:nvSpPr>
          <p:cNvPr id="49" name="TextBox 1210"/>
          <p:cNvSpPr/>
          <p:nvPr/>
        </p:nvSpPr>
        <p:spPr>
          <a:xfrm>
            <a:off x="6212285" y="1698814"/>
            <a:ext cx="121571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点击结算付款</a:t>
            </a:r>
            <a:endParaRPr lang="zh-CN" altLang="en-US"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par>
                          <p:cTn id="16" fill="hold">
                            <p:stCondLst>
                              <p:cond delay="1350"/>
                            </p:stCondLst>
                            <p:childTnLst>
                              <p:par>
                                <p:cTn id="17" presetID="1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ppt_x</p:attrName>
                                        </p:attrNameLst>
                                      </p:cBhvr>
                                      <p:tavLst>
                                        <p:tav tm="0">
                                          <p:val>
                                            <p:strVal val="#ppt_x-#ppt_w*1.125000"/>
                                          </p:val>
                                        </p:tav>
                                        <p:tav tm="100000">
                                          <p:val>
                                            <p:strVal val="#ppt_x"/>
                                          </p:val>
                                        </p:tav>
                                      </p:tavLst>
                                    </p:anim>
                                    <p:animEffect transition="in" filter="wipe(right)">
                                      <p:cBhvr>
                                        <p:cTn id="20" dur="500"/>
                                        <p:tgtEl>
                                          <p:spTgt spid="33"/>
                                        </p:tgtEl>
                                      </p:cBhvr>
                                    </p:animEffect>
                                  </p:childTnLst>
                                </p:cTn>
                              </p:par>
                            </p:childTnLst>
                          </p:cTn>
                        </p:par>
                        <p:par>
                          <p:cTn id="21" fill="hold">
                            <p:stCondLst>
                              <p:cond delay="1850"/>
                            </p:stCondLst>
                            <p:childTnLst>
                              <p:par>
                                <p:cTn id="22" presetID="22" presetClass="entr" presetSubtype="1"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par>
                          <p:cTn id="25" fill="hold">
                            <p:stCondLst>
                              <p:cond delay="2350"/>
                            </p:stCondLst>
                            <p:childTnLst>
                              <p:par>
                                <p:cTn id="26" presetID="2" presetClass="entr" presetSubtype="4"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ppt_x"/>
                                          </p:val>
                                        </p:tav>
                                        <p:tav tm="100000">
                                          <p:val>
                                            <p:strVal val="#ppt_x"/>
                                          </p:val>
                                        </p:tav>
                                      </p:tavLst>
                                    </p:anim>
                                    <p:anim calcmode="lin" valueType="num">
                                      <p:cBhvr additive="base">
                                        <p:cTn id="29" dur="500" fill="hold"/>
                                        <p:tgtEl>
                                          <p:spTgt spid="41"/>
                                        </p:tgtEl>
                                        <p:attrNameLst>
                                          <p:attrName>ppt_y</p:attrName>
                                        </p:attrNameLst>
                                      </p:cBhvr>
                                      <p:tavLst>
                                        <p:tav tm="0">
                                          <p:val>
                                            <p:strVal val="1+#ppt_h/2"/>
                                          </p:val>
                                        </p:tav>
                                        <p:tav tm="100000">
                                          <p:val>
                                            <p:strVal val="#ppt_y"/>
                                          </p:val>
                                        </p:tav>
                                      </p:tavLst>
                                    </p:anim>
                                  </p:childTnLst>
                                </p:cTn>
                              </p:par>
                            </p:childTnLst>
                          </p:cTn>
                        </p:par>
                        <p:par>
                          <p:cTn id="30" fill="hold">
                            <p:stCondLst>
                              <p:cond delay="2850"/>
                            </p:stCondLst>
                            <p:childTnLst>
                              <p:par>
                                <p:cTn id="31" presetID="1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ppt_x</p:attrName>
                                        </p:attrNameLst>
                                      </p:cBhvr>
                                      <p:tavLst>
                                        <p:tav tm="0">
                                          <p:val>
                                            <p:strVal val="#ppt_x-#ppt_w*1.125000"/>
                                          </p:val>
                                        </p:tav>
                                        <p:tav tm="100000">
                                          <p:val>
                                            <p:strVal val="#ppt_x"/>
                                          </p:val>
                                        </p:tav>
                                      </p:tavLst>
                                    </p:anim>
                                    <p:animEffect transition="in" filter="wipe(right)">
                                      <p:cBhvr>
                                        <p:cTn id="34" dur="500"/>
                                        <p:tgtEl>
                                          <p:spTgt spid="34"/>
                                        </p:tgtEl>
                                      </p:cBhvr>
                                    </p:animEffect>
                                  </p:childTnLst>
                                </p:cTn>
                              </p:par>
                            </p:childTnLst>
                          </p:cTn>
                        </p:par>
                        <p:par>
                          <p:cTn id="35" fill="hold">
                            <p:stCondLst>
                              <p:cond delay="3350"/>
                            </p:stCondLst>
                            <p:childTnLst>
                              <p:par>
                                <p:cTn id="36" presetID="22" presetClass="entr" presetSubtype="4"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par>
                          <p:cTn id="39" fill="hold">
                            <p:stCondLst>
                              <p:cond delay="3850"/>
                            </p:stCondLst>
                            <p:childTnLst>
                              <p:par>
                                <p:cTn id="40" presetID="2" presetClass="entr" presetSubtype="4"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additive="base">
                                        <p:cTn id="42" dur="500" fill="hold"/>
                                        <p:tgtEl>
                                          <p:spTgt spid="43"/>
                                        </p:tgtEl>
                                        <p:attrNameLst>
                                          <p:attrName>ppt_x</p:attrName>
                                        </p:attrNameLst>
                                      </p:cBhvr>
                                      <p:tavLst>
                                        <p:tav tm="0">
                                          <p:val>
                                            <p:strVal val="#ppt_x"/>
                                          </p:val>
                                        </p:tav>
                                        <p:tav tm="100000">
                                          <p:val>
                                            <p:strVal val="#ppt_x"/>
                                          </p:val>
                                        </p:tav>
                                      </p:tavLst>
                                    </p:anim>
                                    <p:anim calcmode="lin" valueType="num">
                                      <p:cBhvr additive="base">
                                        <p:cTn id="43" dur="500" fill="hold"/>
                                        <p:tgtEl>
                                          <p:spTgt spid="43"/>
                                        </p:tgtEl>
                                        <p:attrNameLst>
                                          <p:attrName>ppt_y</p:attrName>
                                        </p:attrNameLst>
                                      </p:cBhvr>
                                      <p:tavLst>
                                        <p:tav tm="0">
                                          <p:val>
                                            <p:strVal val="1+#ppt_h/2"/>
                                          </p:val>
                                        </p:tav>
                                        <p:tav tm="100000">
                                          <p:val>
                                            <p:strVal val="#ppt_y"/>
                                          </p:val>
                                        </p:tav>
                                      </p:tavLst>
                                    </p:anim>
                                  </p:childTnLst>
                                </p:cTn>
                              </p:par>
                            </p:childTnLst>
                          </p:cTn>
                        </p:par>
                        <p:par>
                          <p:cTn id="44" fill="hold">
                            <p:stCondLst>
                              <p:cond delay="4350"/>
                            </p:stCondLst>
                            <p:childTnLst>
                              <p:par>
                                <p:cTn id="45" presetID="12" presetClass="entr" presetSubtype="8"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p:tgtEl>
                                          <p:spTgt spid="35"/>
                                        </p:tgtEl>
                                        <p:attrNameLst>
                                          <p:attrName>ppt_x</p:attrName>
                                        </p:attrNameLst>
                                      </p:cBhvr>
                                      <p:tavLst>
                                        <p:tav tm="0">
                                          <p:val>
                                            <p:strVal val="#ppt_x-#ppt_w*1.125000"/>
                                          </p:val>
                                        </p:tav>
                                        <p:tav tm="100000">
                                          <p:val>
                                            <p:strVal val="#ppt_x"/>
                                          </p:val>
                                        </p:tav>
                                      </p:tavLst>
                                    </p:anim>
                                    <p:animEffect transition="in" filter="wipe(right)">
                                      <p:cBhvr>
                                        <p:cTn id="48" dur="500"/>
                                        <p:tgtEl>
                                          <p:spTgt spid="35"/>
                                        </p:tgtEl>
                                      </p:cBhvr>
                                    </p:animEffect>
                                  </p:childTnLst>
                                </p:cTn>
                              </p:par>
                            </p:childTnLst>
                          </p:cTn>
                        </p:par>
                        <p:par>
                          <p:cTn id="49" fill="hold">
                            <p:stCondLst>
                              <p:cond delay="4850"/>
                            </p:stCondLst>
                            <p:childTnLst>
                              <p:par>
                                <p:cTn id="50" presetID="22" presetClass="entr" presetSubtype="1"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up)">
                                      <p:cBhvr>
                                        <p:cTn id="52" dur="500"/>
                                        <p:tgtEl>
                                          <p:spTgt spid="39"/>
                                        </p:tgtEl>
                                      </p:cBhvr>
                                    </p:animEffect>
                                  </p:childTnLst>
                                </p:cTn>
                              </p:par>
                            </p:childTnLst>
                          </p:cTn>
                        </p:par>
                        <p:par>
                          <p:cTn id="53" fill="hold">
                            <p:stCondLst>
                              <p:cond delay="5350"/>
                            </p:stCondLst>
                            <p:childTnLst>
                              <p:par>
                                <p:cTn id="54" presetID="2" presetClass="entr" presetSubtype="4"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fill="hold"/>
                                        <p:tgtEl>
                                          <p:spTgt spid="47"/>
                                        </p:tgtEl>
                                        <p:attrNameLst>
                                          <p:attrName>ppt_x</p:attrName>
                                        </p:attrNameLst>
                                      </p:cBhvr>
                                      <p:tavLst>
                                        <p:tav tm="0">
                                          <p:val>
                                            <p:strVal val="#ppt_x"/>
                                          </p:val>
                                        </p:tav>
                                        <p:tav tm="100000">
                                          <p:val>
                                            <p:strVal val="#ppt_x"/>
                                          </p:val>
                                        </p:tav>
                                      </p:tavLst>
                                    </p:anim>
                                    <p:anim calcmode="lin" valueType="num">
                                      <p:cBhvr additive="base">
                                        <p:cTn id="57" dur="500" fill="hold"/>
                                        <p:tgtEl>
                                          <p:spTgt spid="47"/>
                                        </p:tgtEl>
                                        <p:attrNameLst>
                                          <p:attrName>ppt_y</p:attrName>
                                        </p:attrNameLst>
                                      </p:cBhvr>
                                      <p:tavLst>
                                        <p:tav tm="0">
                                          <p:val>
                                            <p:strVal val="1+#ppt_h/2"/>
                                          </p:val>
                                        </p:tav>
                                        <p:tav tm="100000">
                                          <p:val>
                                            <p:strVal val="#ppt_y"/>
                                          </p:val>
                                        </p:tav>
                                      </p:tavLst>
                                    </p:anim>
                                  </p:childTnLst>
                                </p:cTn>
                              </p:par>
                            </p:childTnLst>
                          </p:cTn>
                        </p:par>
                        <p:par>
                          <p:cTn id="58" fill="hold">
                            <p:stCondLst>
                              <p:cond delay="5850"/>
                            </p:stCondLst>
                            <p:childTnLst>
                              <p:par>
                                <p:cTn id="59" presetID="12" presetClass="entr" presetSubtype="8"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p:tgtEl>
                                          <p:spTgt spid="36"/>
                                        </p:tgtEl>
                                        <p:attrNameLst>
                                          <p:attrName>ppt_x</p:attrName>
                                        </p:attrNameLst>
                                      </p:cBhvr>
                                      <p:tavLst>
                                        <p:tav tm="0">
                                          <p:val>
                                            <p:strVal val="#ppt_x-#ppt_w*1.125000"/>
                                          </p:val>
                                        </p:tav>
                                        <p:tav tm="100000">
                                          <p:val>
                                            <p:strVal val="#ppt_x"/>
                                          </p:val>
                                        </p:tav>
                                      </p:tavLst>
                                    </p:anim>
                                    <p:animEffect transition="in" filter="wipe(right)">
                                      <p:cBhvr>
                                        <p:cTn id="62" dur="500"/>
                                        <p:tgtEl>
                                          <p:spTgt spid="36"/>
                                        </p:tgtEl>
                                      </p:cBhvr>
                                    </p:animEffect>
                                  </p:childTnLst>
                                </p:cTn>
                              </p:par>
                            </p:childTnLst>
                          </p:cTn>
                        </p:par>
                        <p:par>
                          <p:cTn id="63" fill="hold">
                            <p:stCondLst>
                              <p:cond delay="6350"/>
                            </p:stCondLst>
                            <p:childTnLst>
                              <p:par>
                                <p:cTn id="64" presetID="22" presetClass="entr" presetSubtype="4" fill="hold"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down)">
                                      <p:cBhvr>
                                        <p:cTn id="66" dur="500"/>
                                        <p:tgtEl>
                                          <p:spTgt spid="40"/>
                                        </p:tgtEl>
                                      </p:cBhvr>
                                    </p:animEffect>
                                  </p:childTnLst>
                                </p:cTn>
                              </p:par>
                            </p:childTnLst>
                          </p:cTn>
                        </p:par>
                        <p:par>
                          <p:cTn id="67" fill="hold">
                            <p:stCondLst>
                              <p:cond delay="6850"/>
                            </p:stCondLst>
                            <p:childTnLst>
                              <p:par>
                                <p:cTn id="68" presetID="2" presetClass="entr" presetSubtype="4"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500" fill="hold"/>
                                        <p:tgtEl>
                                          <p:spTgt spid="49"/>
                                        </p:tgtEl>
                                        <p:attrNameLst>
                                          <p:attrName>ppt_x</p:attrName>
                                        </p:attrNameLst>
                                      </p:cBhvr>
                                      <p:tavLst>
                                        <p:tav tm="0">
                                          <p:val>
                                            <p:strVal val="#ppt_x"/>
                                          </p:val>
                                        </p:tav>
                                        <p:tav tm="100000">
                                          <p:val>
                                            <p:strVal val="#ppt_x"/>
                                          </p:val>
                                        </p:tav>
                                      </p:tavLst>
                                    </p:anim>
                                    <p:anim calcmode="lin" valueType="num">
                                      <p:cBhvr additive="base">
                                        <p:cTn id="71"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animBg="1"/>
      <p:bldP spid="35" grpId="0" animBg="1"/>
      <p:bldP spid="36" grpId="0" animBg="1"/>
      <p:bldP spid="41" grpId="0"/>
      <p:bldP spid="43" grpId="0"/>
      <p:bldP spid="47"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关键技术</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971449" y="1524531"/>
            <a:ext cx="1081088" cy="1070373"/>
            <a:chOff x="5175885" y="2926715"/>
            <a:chExt cx="1441450" cy="1427163"/>
          </a:xfrm>
        </p:grpSpPr>
        <p:sp>
          <p:nvSpPr>
            <p:cNvPr id="33" name="Oval 9"/>
            <p:cNvSpPr>
              <a:spLocks noChangeArrowheads="1"/>
            </p:cNvSpPr>
            <p:nvPr/>
          </p:nvSpPr>
          <p:spPr bwMode="auto">
            <a:xfrm>
              <a:off x="5175885" y="2926715"/>
              <a:ext cx="1441450" cy="1427163"/>
            </a:xfrm>
            <a:prstGeom prst="ellipse">
              <a:avLst/>
            </a:prstGeom>
            <a:solidFill>
              <a:srgbClr val="1B4367"/>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cs typeface="+mn-ea"/>
                <a:sym typeface="+mn-lt"/>
              </a:endParaRPr>
            </a:p>
          </p:txBody>
        </p:sp>
        <p:sp>
          <p:nvSpPr>
            <p:cNvPr id="44042" name="矩形 33"/>
            <p:cNvSpPr/>
            <p:nvPr/>
          </p:nvSpPr>
          <p:spPr>
            <a:xfrm>
              <a:off x="5269524" y="3394075"/>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01</a:t>
              </a:r>
              <a:endParaRPr lang="zh-CN" altLang="en-US" sz="1800" dirty="0">
                <a:solidFill>
                  <a:schemeClr val="bg1"/>
                </a:solidFill>
                <a:cs typeface="+mn-ea"/>
                <a:sym typeface="+mn-lt"/>
              </a:endParaRPr>
            </a:p>
          </p:txBody>
        </p:sp>
        <p:sp>
          <p:nvSpPr>
            <p:cNvPr id="44043" name="矩形 34"/>
            <p:cNvSpPr/>
            <p:nvPr/>
          </p:nvSpPr>
          <p:spPr>
            <a:xfrm>
              <a:off x="5890693" y="3394075"/>
              <a:ext cx="605293" cy="492444"/>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02</a:t>
              </a:r>
              <a:endParaRPr lang="zh-CN" altLang="en-US" sz="1800" dirty="0">
                <a:solidFill>
                  <a:schemeClr val="bg1"/>
                </a:solidFill>
                <a:cs typeface="+mn-ea"/>
                <a:sym typeface="+mn-lt"/>
              </a:endParaRPr>
            </a:p>
          </p:txBody>
        </p:sp>
      </p:grpSp>
      <p:sp>
        <p:nvSpPr>
          <p:cNvPr id="25" name="TextBox 1210"/>
          <p:cNvSpPr/>
          <p:nvPr/>
        </p:nvSpPr>
        <p:spPr>
          <a:xfrm>
            <a:off x="6458683" y="1034155"/>
            <a:ext cx="4927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优点</a:t>
            </a:r>
            <a:endParaRPr lang="zh-CN" altLang="en-US" b="1" dirty="0">
              <a:solidFill>
                <a:srgbClr val="1B4367"/>
              </a:solidFill>
              <a:cs typeface="+mn-ea"/>
              <a:sym typeface="+mn-lt"/>
            </a:endParaRPr>
          </a:p>
        </p:txBody>
      </p:sp>
      <p:sp>
        <p:nvSpPr>
          <p:cNvPr id="12" name="文本框 11"/>
          <p:cNvSpPr txBox="1"/>
          <p:nvPr/>
        </p:nvSpPr>
        <p:spPr>
          <a:xfrm>
            <a:off x="5180332" y="1652905"/>
            <a:ext cx="3245301" cy="200723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50000"/>
              </a:lnSpc>
            </a:pPr>
            <a:r>
              <a:rPr sz="1200">
                <a:solidFill>
                  <a:schemeClr val="tx1">
                    <a:lumMod val="75000"/>
                    <a:lumOff val="25000"/>
                  </a:schemeClr>
                </a:solidFill>
                <a:cs typeface="+mn-ea"/>
                <a:sym typeface="+mn-ea"/>
              </a:rPr>
              <a:t>支持设备范围广，可以跨平台，编写的代码可以同时在Android、IOS、Windows上运行；</a:t>
            </a:r>
            <a:endParaRPr sz="1200">
              <a:solidFill>
                <a:schemeClr val="tx1">
                  <a:lumMod val="75000"/>
                  <a:lumOff val="25000"/>
                </a:schemeClr>
              </a:solidFill>
              <a:cs typeface="+mn-ea"/>
            </a:endParaRPr>
          </a:p>
          <a:p>
            <a:pPr>
              <a:lnSpc>
                <a:spcPct val="150000"/>
              </a:lnSpc>
            </a:pPr>
            <a:r>
              <a:rPr sz="1200">
                <a:solidFill>
                  <a:schemeClr val="tx1">
                    <a:lumMod val="75000"/>
                    <a:lumOff val="25000"/>
                  </a:schemeClr>
                </a:solidFill>
                <a:cs typeface="+mn-ea"/>
                <a:sym typeface="+mn-ea"/>
              </a:rPr>
              <a:t>开发成本低、周期短；无内容限制；</a:t>
            </a:r>
            <a:endParaRPr sz="1200">
              <a:solidFill>
                <a:schemeClr val="tx1">
                  <a:lumMod val="75000"/>
                  <a:lumOff val="25000"/>
                </a:schemeClr>
              </a:solidFill>
              <a:cs typeface="+mn-ea"/>
            </a:endParaRPr>
          </a:p>
          <a:p>
            <a:pPr>
              <a:lnSpc>
                <a:spcPct val="150000"/>
              </a:lnSpc>
            </a:pPr>
            <a:r>
              <a:rPr sz="1200">
                <a:solidFill>
                  <a:schemeClr val="tx1">
                    <a:lumMod val="75000"/>
                    <a:lumOff val="25000"/>
                  </a:schemeClr>
                </a:solidFill>
                <a:cs typeface="+mn-ea"/>
                <a:sym typeface="+mn-ea"/>
              </a:rPr>
              <a:t>格式比较丰富（如加粗，字体多样）的页面；</a:t>
            </a:r>
            <a:endParaRPr sz="1200">
              <a:solidFill>
                <a:schemeClr val="tx1">
                  <a:lumMod val="75000"/>
                  <a:lumOff val="25000"/>
                </a:schemeClr>
              </a:solidFill>
              <a:cs typeface="+mn-ea"/>
            </a:endParaRPr>
          </a:p>
          <a:p>
            <a:pPr>
              <a:lnSpc>
                <a:spcPct val="150000"/>
              </a:lnSpc>
            </a:pPr>
            <a:r>
              <a:rPr sz="1200">
                <a:solidFill>
                  <a:schemeClr val="tx1">
                    <a:lumMod val="75000"/>
                    <a:lumOff val="25000"/>
                  </a:schemeClr>
                </a:solidFill>
                <a:cs typeface="+mn-ea"/>
                <a:sym typeface="+mn-ea"/>
              </a:rPr>
              <a:t>用户可以直接使用最新版本（自动更新，不需用户手动更新）。</a:t>
            </a:r>
            <a:endParaRPr sz="1200">
              <a:solidFill>
                <a:schemeClr val="tx1">
                  <a:lumMod val="75000"/>
                  <a:lumOff val="25000"/>
                </a:schemeClr>
              </a:solidFill>
              <a:cs typeface="+mn-ea"/>
            </a:endParaRPr>
          </a:p>
          <a:p>
            <a:pPr>
              <a:lnSpc>
                <a:spcPct val="150000"/>
              </a:lnSpc>
            </a:pPr>
            <a:endParaRPr lang="zh-CN" altLang="en-US" sz="1200" dirty="0">
              <a:solidFill>
                <a:schemeClr val="tx1">
                  <a:lumMod val="75000"/>
                  <a:lumOff val="25000"/>
                </a:schemeClr>
              </a:solidFill>
              <a:cs typeface="+mn-ea"/>
            </a:endParaRPr>
          </a:p>
        </p:txBody>
      </p:sp>
      <p:sp>
        <p:nvSpPr>
          <p:cNvPr id="9" name="文本框 8"/>
          <p:cNvSpPr txBox="1"/>
          <p:nvPr/>
        </p:nvSpPr>
        <p:spPr>
          <a:xfrm>
            <a:off x="667385" y="1652905"/>
            <a:ext cx="3107055" cy="200723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50000"/>
              </a:lnSpc>
            </a:pPr>
            <a:r>
              <a:rPr sz="1200">
                <a:solidFill>
                  <a:schemeClr val="tx1">
                    <a:lumMod val="75000"/>
                    <a:lumOff val="25000"/>
                  </a:schemeClr>
                </a:solidFill>
                <a:cs typeface="+mn-ea"/>
              </a:rPr>
              <a:t>HTML5应用开发，是利用Web技术进行的App开发，可以在手机端浏览器里面打开的网站就称之为webapp。Web技术本身需要浏览器的支持才能进行展示和用户交互，因此主要用到的技术是HTML、CSS、Javascript以及Vue、</a:t>
            </a:r>
            <a:r>
              <a:rPr lang="en-US" sz="1200">
                <a:solidFill>
                  <a:schemeClr val="tx1">
                    <a:lumMod val="75000"/>
                    <a:lumOff val="25000"/>
                  </a:schemeClr>
                </a:solidFill>
                <a:cs typeface="+mn-ea"/>
              </a:rPr>
              <a:t>Node</a:t>
            </a:r>
            <a:r>
              <a:rPr sz="1200">
                <a:solidFill>
                  <a:schemeClr val="tx1">
                    <a:lumMod val="75000"/>
                    <a:lumOff val="25000"/>
                  </a:schemeClr>
                </a:solidFill>
                <a:cs typeface="+mn-ea"/>
              </a:rPr>
              <a:t>等JS框架。</a:t>
            </a:r>
            <a:endParaRPr sz="1200">
              <a:solidFill>
                <a:schemeClr val="tx1">
                  <a:lumMod val="75000"/>
                  <a:lumOff val="25000"/>
                </a:schemeClr>
              </a:solidFill>
              <a:cs typeface="+mn-ea"/>
            </a:endParaRPr>
          </a:p>
          <a:p>
            <a:pPr>
              <a:lnSpc>
                <a:spcPct val="150000"/>
              </a:lnSpc>
            </a:pPr>
            <a:endParaRPr sz="1200">
              <a:solidFill>
                <a:schemeClr val="tx1">
                  <a:lumMod val="75000"/>
                  <a:lumOff val="25000"/>
                </a:schemeClr>
              </a:solidFill>
              <a:cs typeface="+mn-ea"/>
            </a:endParaRPr>
          </a:p>
        </p:txBody>
      </p:sp>
      <p:sp>
        <p:nvSpPr>
          <p:cNvPr id="68" name="文本框 15"/>
          <p:cNvSpPr txBox="1"/>
          <p:nvPr/>
        </p:nvSpPr>
        <p:spPr>
          <a:xfrm>
            <a:off x="774700" y="259080"/>
            <a:ext cx="1991360" cy="329565"/>
          </a:xfrm>
          <a:prstGeom prst="rect">
            <a:avLst/>
          </a:prstGeom>
          <a:noFill/>
        </p:spPr>
        <p:txBody>
          <a:bodyPr wrap="square" lIns="68580" tIns="34290" rIns="68580" bIns="34290" rtlCol="0">
            <a:spAutoFit/>
          </a:bodyPr>
          <a:lstStyle/>
          <a:p>
            <a:pPr lvl="0" algn="r"/>
            <a:r>
              <a:rPr lang="zh-CN" altLang="en-US" sz="1700" b="1" dirty="0">
                <a:solidFill>
                  <a:srgbClr val="1B4367"/>
                </a:solidFill>
                <a:cs typeface="+mn-ea"/>
                <a:sym typeface="+mn-lt"/>
              </a:rPr>
              <a:t>移动</a:t>
            </a:r>
            <a:r>
              <a:rPr lang="en-US" altLang="zh-CN" sz="1700" b="1" dirty="0">
                <a:solidFill>
                  <a:srgbClr val="1B4367"/>
                </a:solidFill>
                <a:cs typeface="+mn-ea"/>
                <a:sym typeface="+mn-lt"/>
              </a:rPr>
              <a:t>Web(H5</a:t>
            </a:r>
            <a:r>
              <a:rPr lang="zh-CN" altLang="en-US" sz="1700" b="1" dirty="0">
                <a:solidFill>
                  <a:srgbClr val="1B4367"/>
                </a:solidFill>
                <a:cs typeface="+mn-ea"/>
                <a:sym typeface="+mn-lt"/>
              </a:rPr>
              <a:t>开发</a:t>
            </a:r>
            <a:r>
              <a:rPr lang="en-US" altLang="zh-CN" sz="1700" b="1" dirty="0">
                <a:solidFill>
                  <a:srgbClr val="1B4367"/>
                </a:solidFill>
                <a:cs typeface="+mn-ea"/>
                <a:sym typeface="+mn-lt"/>
              </a:rPr>
              <a:t>)</a:t>
            </a:r>
            <a:endParaRPr lang="en-US" altLang="zh-CN"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TextBox 1210"/>
          <p:cNvSpPr/>
          <p:nvPr/>
        </p:nvSpPr>
        <p:spPr>
          <a:xfrm>
            <a:off x="1656178" y="1034155"/>
            <a:ext cx="4927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介绍</a:t>
            </a:r>
            <a:endParaRPr lang="zh-CN" altLang="en-US"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1+#ppt_w/2"/>
                                          </p:val>
                                        </p:tav>
                                        <p:tav tm="100000">
                                          <p:val>
                                            <p:strVal val="#ppt_x"/>
                                          </p:val>
                                        </p:tav>
                                      </p:tavLst>
                                    </p:anim>
                                    <p:anim calcmode="lin" valueType="num">
                                      <p:cBhvr additive="base">
                                        <p:cTn id="29" dur="500" fill="hold"/>
                                        <p:tgtEl>
                                          <p:spTgt spid="2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1+#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9" grpId="0"/>
      <p:bldP spid="68"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2629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H5:</a:t>
            </a:r>
            <a:r>
              <a:rPr lang="zh-CN" altLang="en-US" sz="1700" b="1" dirty="0">
                <a:solidFill>
                  <a:srgbClr val="1B4367"/>
                </a:solidFill>
                <a:cs typeface="+mn-ea"/>
                <a:sym typeface="+mn-lt"/>
              </a:rPr>
              <a:t>技术方案</a:t>
            </a:r>
            <a:endParaRPr lang="en-US" altLang="zh-CN" sz="1700" b="1" dirty="0">
              <a:solidFill>
                <a:srgbClr val="1B4367"/>
              </a:solidFill>
              <a:cs typeface="+mn-ea"/>
              <a:sym typeface="+mn-lt"/>
            </a:endParaRPr>
          </a:p>
        </p:txBody>
      </p:sp>
      <p:grpSp>
        <p:nvGrpSpPr>
          <p:cNvPr id="48" name="组合 27"/>
          <p:cNvGrpSpPr/>
          <p:nvPr/>
        </p:nvGrpSpPr>
        <p:grpSpPr bwMode="auto">
          <a:xfrm>
            <a:off x="966337" y="2223043"/>
            <a:ext cx="1624013" cy="783894"/>
            <a:chOff x="0" y="234675"/>
            <a:chExt cx="2166010" cy="1045342"/>
          </a:xfrm>
          <a:solidFill>
            <a:srgbClr val="1B4367"/>
          </a:solidFill>
        </p:grpSpPr>
        <p:sp>
          <p:nvSpPr>
            <p:cNvPr id="49" name="任意多边形 14"/>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730"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charset="-122"/>
                <a:ea typeface="微软雅黑" panose="020B0503020204020204" charset="-122"/>
              </a:endParaRPr>
            </a:p>
            <a:p>
              <a:pPr marL="128905" lvl="1" indent="-128905" defTabSz="633730"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charset="-122"/>
                <a:ea typeface="微软雅黑" panose="020B0503020204020204" charset="-122"/>
              </a:endParaRPr>
            </a:p>
          </p:txBody>
        </p:sp>
        <p:sp>
          <p:nvSpPr>
            <p:cNvPr id="50" name="任意多边形 15"/>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charset="-122"/>
                  <a:ea typeface="微软雅黑" panose="020B0503020204020204" charset="-122"/>
                </a:rPr>
                <a:t>01</a:t>
              </a:r>
              <a:endParaRPr lang="zh-CN" altLang="en-US" sz="2100">
                <a:solidFill>
                  <a:schemeClr val="bg1"/>
                </a:solidFill>
                <a:latin typeface="微软雅黑" panose="020B0503020204020204" charset="-122"/>
                <a:ea typeface="微软雅黑" panose="020B0503020204020204" charset="-122"/>
              </a:endParaRPr>
            </a:p>
          </p:txBody>
        </p:sp>
        <p:sp>
          <p:nvSpPr>
            <p:cNvPr id="51" name="Freeform 13"/>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charset="-122"/>
                <a:ea typeface="微软雅黑" panose="020B0503020204020204" charset="-122"/>
              </a:endParaRPr>
            </a:p>
          </p:txBody>
        </p:sp>
      </p:grpSp>
      <p:grpSp>
        <p:nvGrpSpPr>
          <p:cNvPr id="52" name="组合 29"/>
          <p:cNvGrpSpPr/>
          <p:nvPr/>
        </p:nvGrpSpPr>
        <p:grpSpPr bwMode="auto">
          <a:xfrm>
            <a:off x="4598533" y="2223043"/>
            <a:ext cx="1625204" cy="783894"/>
            <a:chOff x="0" y="234675"/>
            <a:chExt cx="2166010" cy="1045342"/>
          </a:xfrm>
          <a:solidFill>
            <a:srgbClr val="1B4367"/>
          </a:solidFill>
        </p:grpSpPr>
        <p:sp>
          <p:nvSpPr>
            <p:cNvPr id="53" name="任意多边形 18"/>
            <p:cNvSpPr/>
            <p:nvPr/>
          </p:nvSpPr>
          <p:spPr bwMode="auto">
            <a:xfrm>
              <a:off x="433202" y="234675"/>
              <a:ext cx="1732808"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730"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charset="-122"/>
                <a:ea typeface="微软雅黑" panose="020B0503020204020204" charset="-122"/>
              </a:endParaRPr>
            </a:p>
            <a:p>
              <a:pPr marL="128905" lvl="1" indent="-128905" defTabSz="633730"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charset="-122"/>
                <a:ea typeface="微软雅黑" panose="020B0503020204020204" charset="-122"/>
              </a:endParaRPr>
            </a:p>
          </p:txBody>
        </p:sp>
        <p:sp>
          <p:nvSpPr>
            <p:cNvPr id="54" name="任意多边形 19"/>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charset="-122"/>
                  <a:ea typeface="微软雅黑" panose="020B0503020204020204" charset="-122"/>
                </a:rPr>
                <a:t>03</a:t>
              </a:r>
              <a:endParaRPr lang="zh-CN" altLang="en-US" sz="2100">
                <a:solidFill>
                  <a:schemeClr val="bg1"/>
                </a:solidFill>
                <a:latin typeface="微软雅黑" panose="020B0503020204020204" charset="-122"/>
                <a:ea typeface="微软雅黑" panose="020B0503020204020204" charset="-122"/>
              </a:endParaRPr>
            </a:p>
          </p:txBody>
        </p:sp>
        <p:sp>
          <p:nvSpPr>
            <p:cNvPr id="55" name="Freeform 14"/>
            <p:cNvSpPr>
              <a:spLocks noEditPoints="1"/>
            </p:cNvSpPr>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charset="-122"/>
                <a:ea typeface="微软雅黑" panose="020B0503020204020204" charset="-122"/>
              </a:endParaRPr>
            </a:p>
          </p:txBody>
        </p:sp>
      </p:grpSp>
      <p:grpSp>
        <p:nvGrpSpPr>
          <p:cNvPr id="56" name="组合 28"/>
          <p:cNvGrpSpPr/>
          <p:nvPr/>
        </p:nvGrpSpPr>
        <p:grpSpPr bwMode="auto">
          <a:xfrm>
            <a:off x="2781840" y="2223043"/>
            <a:ext cx="1625203" cy="783894"/>
            <a:chOff x="0" y="234675"/>
            <a:chExt cx="2166010" cy="1045342"/>
          </a:xfrm>
          <a:solidFill>
            <a:srgbClr val="1B4367"/>
          </a:solidFill>
        </p:grpSpPr>
        <p:sp>
          <p:nvSpPr>
            <p:cNvPr id="57" name="任意多边形 16"/>
            <p:cNvSpPr/>
            <p:nvPr/>
          </p:nvSpPr>
          <p:spPr bwMode="auto">
            <a:xfrm>
              <a:off x="433203" y="234675"/>
              <a:ext cx="1732807"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730"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charset="-122"/>
                <a:ea typeface="微软雅黑" panose="020B0503020204020204" charset="-122"/>
              </a:endParaRPr>
            </a:p>
            <a:p>
              <a:pPr marL="128905" lvl="1" indent="-128905" defTabSz="633730"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charset="-122"/>
                <a:ea typeface="微软雅黑" panose="020B0503020204020204" charset="-122"/>
              </a:endParaRPr>
            </a:p>
          </p:txBody>
        </p:sp>
        <p:sp>
          <p:nvSpPr>
            <p:cNvPr id="58" name="任意多边形 17"/>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charset="-122"/>
                  <a:ea typeface="微软雅黑" panose="020B0503020204020204" charset="-122"/>
                </a:rPr>
                <a:t>02</a:t>
              </a:r>
              <a:endParaRPr lang="zh-CN" altLang="en-US" sz="2100">
                <a:solidFill>
                  <a:schemeClr val="bg1"/>
                </a:solidFill>
                <a:latin typeface="微软雅黑" panose="020B0503020204020204" charset="-122"/>
                <a:ea typeface="微软雅黑" panose="020B050302020402020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charset="-122"/>
                <a:ea typeface="微软雅黑" panose="020B0503020204020204" charset="-122"/>
              </a:endParaRPr>
            </a:p>
          </p:txBody>
        </p:sp>
      </p:grpSp>
      <p:grpSp>
        <p:nvGrpSpPr>
          <p:cNvPr id="60" name="组合 30"/>
          <p:cNvGrpSpPr/>
          <p:nvPr/>
        </p:nvGrpSpPr>
        <p:grpSpPr bwMode="auto">
          <a:xfrm>
            <a:off x="6415227" y="2223043"/>
            <a:ext cx="1624013" cy="783894"/>
            <a:chOff x="0" y="234675"/>
            <a:chExt cx="2166010" cy="1045342"/>
          </a:xfrm>
          <a:solidFill>
            <a:srgbClr val="1B4367"/>
          </a:solidFill>
        </p:grpSpPr>
        <p:sp>
          <p:nvSpPr>
            <p:cNvPr id="61" name="右箭头 20"/>
            <p:cNvSpPr>
              <a:spLocks noChangeArrowheads="1"/>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a:lstStyle/>
            <a:p>
              <a:endParaRPr lang="zh-CN" altLang="en-US">
                <a:solidFill>
                  <a:schemeClr val="bg1"/>
                </a:solidFill>
                <a:latin typeface="微软雅黑" panose="020B0503020204020204" charset="-122"/>
                <a:ea typeface="微软雅黑" panose="020B0503020204020204" charset="-122"/>
              </a:endParaRPr>
            </a:p>
          </p:txBody>
        </p:sp>
        <p:sp>
          <p:nvSpPr>
            <p:cNvPr id="62" name="任意多边形 21"/>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52282" tIns="152282" rIns="152282" bIns="152282" anchor="ctr"/>
            <a:lstStyle/>
            <a:p>
              <a:pPr algn="ctr" defTabSz="666750" eaLnBrk="1" hangingPunct="1">
                <a:lnSpc>
                  <a:spcPct val="90000"/>
                </a:lnSpc>
                <a:spcAft>
                  <a:spcPct val="35000"/>
                </a:spcAft>
              </a:pPr>
              <a:r>
                <a:rPr lang="en-US" altLang="zh-CN" sz="2100">
                  <a:solidFill>
                    <a:schemeClr val="bg1"/>
                  </a:solidFill>
                  <a:latin typeface="微软雅黑" panose="020B0503020204020204" charset="-122"/>
                  <a:ea typeface="微软雅黑" panose="020B0503020204020204" charset="-122"/>
                </a:rPr>
                <a:t>04</a:t>
              </a:r>
              <a:endParaRPr lang="zh-CN" altLang="en-US" sz="2100">
                <a:solidFill>
                  <a:schemeClr val="bg1"/>
                </a:solidFill>
                <a:latin typeface="微软雅黑" panose="020B0503020204020204" charset="-122"/>
                <a:ea typeface="微软雅黑" panose="020B0503020204020204" charset="-122"/>
              </a:endParaRPr>
            </a:p>
          </p:txBody>
        </p:sp>
        <p:sp>
          <p:nvSpPr>
            <p:cNvPr id="63" name="Freeform 26"/>
            <p:cNvSpPr>
              <a:spLocks noEditPoints="1"/>
            </p:cNvSpPr>
            <p:nvPr/>
          </p:nvSpPr>
          <p:spPr bwMode="auto">
            <a:xfrm>
              <a:off x="1214675" y="534364"/>
              <a:ext cx="347662" cy="445965"/>
            </a:xfrm>
            <a:custGeom>
              <a:avLst/>
              <a:gdLst>
                <a:gd name="T0" fmla="*/ 182561662 w 240"/>
                <a:gd name="T1" fmla="*/ 645729809 h 308"/>
                <a:gd name="T2" fmla="*/ 142692074 w 240"/>
                <a:gd name="T3" fmla="*/ 612185422 h 308"/>
                <a:gd name="T4" fmla="*/ 4196570 w 240"/>
                <a:gd name="T5" fmla="*/ 113212849 h 308"/>
                <a:gd name="T6" fmla="*/ 8393140 w 240"/>
                <a:gd name="T7" fmla="*/ 79668462 h 308"/>
                <a:gd name="T8" fmla="*/ 31476448 w 240"/>
                <a:gd name="T9" fmla="*/ 62895544 h 308"/>
                <a:gd name="T10" fmla="*/ 73445046 w 240"/>
                <a:gd name="T11" fmla="*/ 85956858 h 308"/>
                <a:gd name="T12" fmla="*/ 119610214 w 240"/>
                <a:gd name="T13" fmla="*/ 94343317 h 308"/>
                <a:gd name="T14" fmla="*/ 119610214 w 240"/>
                <a:gd name="T15" fmla="*/ 94343317 h 308"/>
                <a:gd name="T16" fmla="*/ 228726830 w 240"/>
                <a:gd name="T17" fmla="*/ 50317304 h 308"/>
                <a:gd name="T18" fmla="*/ 352533614 w 240"/>
                <a:gd name="T19" fmla="*/ 0 h 308"/>
                <a:gd name="T20" fmla="*/ 421782090 w 240"/>
                <a:gd name="T21" fmla="*/ 16772917 h 308"/>
                <a:gd name="T22" fmla="*/ 428077669 w 240"/>
                <a:gd name="T23" fmla="*/ 18868084 h 308"/>
                <a:gd name="T24" fmla="*/ 503620276 w 240"/>
                <a:gd name="T25" fmla="*/ 295609638 h 308"/>
                <a:gd name="T26" fmla="*/ 474242837 w 240"/>
                <a:gd name="T27" fmla="*/ 280934783 h 308"/>
                <a:gd name="T28" fmla="*/ 419683080 w 240"/>
                <a:gd name="T29" fmla="*/ 266258480 h 308"/>
                <a:gd name="T30" fmla="*/ 310566465 w 240"/>
                <a:gd name="T31" fmla="*/ 310285941 h 308"/>
                <a:gd name="T32" fmla="*/ 184660671 w 240"/>
                <a:gd name="T33" fmla="*/ 360601797 h 308"/>
                <a:gd name="T34" fmla="*/ 151086662 w 240"/>
                <a:gd name="T35" fmla="*/ 356410015 h 308"/>
                <a:gd name="T36" fmla="*/ 218236129 w 240"/>
                <a:gd name="T37" fmla="*/ 595412505 h 308"/>
                <a:gd name="T38" fmla="*/ 214038110 w 240"/>
                <a:gd name="T39" fmla="*/ 628956892 h 308"/>
                <a:gd name="T40" fmla="*/ 188857241 w 240"/>
                <a:gd name="T41" fmla="*/ 645729809 h 308"/>
                <a:gd name="T42" fmla="*/ 182561662 w 240"/>
                <a:gd name="T43" fmla="*/ 645729809 h 308"/>
                <a:gd name="T44" fmla="*/ 37772028 w 240"/>
                <a:gd name="T45" fmla="*/ 90150087 h 308"/>
                <a:gd name="T46" fmla="*/ 31476448 w 240"/>
                <a:gd name="T47" fmla="*/ 94343317 h 308"/>
                <a:gd name="T48" fmla="*/ 29377439 w 240"/>
                <a:gd name="T49" fmla="*/ 104826390 h 308"/>
                <a:gd name="T50" fmla="*/ 169971952 w 240"/>
                <a:gd name="T51" fmla="*/ 603798964 h 308"/>
                <a:gd name="T52" fmla="*/ 184660671 w 240"/>
                <a:gd name="T53" fmla="*/ 618475266 h 308"/>
                <a:gd name="T54" fmla="*/ 188857241 w 240"/>
                <a:gd name="T55" fmla="*/ 614282037 h 308"/>
                <a:gd name="T56" fmla="*/ 190956251 w 240"/>
                <a:gd name="T57" fmla="*/ 603798964 h 308"/>
                <a:gd name="T58" fmla="*/ 109118064 w 240"/>
                <a:gd name="T59" fmla="*/ 308189326 h 308"/>
                <a:gd name="T60" fmla="*/ 136396494 w 240"/>
                <a:gd name="T61" fmla="*/ 320769014 h 308"/>
                <a:gd name="T62" fmla="*/ 184660671 w 240"/>
                <a:gd name="T63" fmla="*/ 333347254 h 308"/>
                <a:gd name="T64" fmla="*/ 293778736 w 240"/>
                <a:gd name="T65" fmla="*/ 287224627 h 308"/>
                <a:gd name="T66" fmla="*/ 419683080 w 240"/>
                <a:gd name="T67" fmla="*/ 236907323 h 308"/>
                <a:gd name="T68" fmla="*/ 459554118 w 240"/>
                <a:gd name="T69" fmla="*/ 243197167 h 308"/>
                <a:gd name="T70" fmla="*/ 402896800 w 240"/>
                <a:gd name="T71" fmla="*/ 39834231 h 308"/>
                <a:gd name="T72" fmla="*/ 352533614 w 240"/>
                <a:gd name="T73" fmla="*/ 27254543 h 308"/>
                <a:gd name="T74" fmla="*/ 243416998 w 240"/>
                <a:gd name="T75" fmla="*/ 73378618 h 308"/>
                <a:gd name="T76" fmla="*/ 119610214 w 240"/>
                <a:gd name="T77" fmla="*/ 123694474 h 308"/>
                <a:gd name="T78" fmla="*/ 119610214 w 240"/>
                <a:gd name="T79" fmla="*/ 123694474 h 308"/>
                <a:gd name="T80" fmla="*/ 58756327 w 240"/>
                <a:gd name="T81" fmla="*/ 109019619 h 308"/>
                <a:gd name="T82" fmla="*/ 52460747 w 240"/>
                <a:gd name="T83" fmla="*/ 106923005 h 308"/>
                <a:gd name="T84" fmla="*/ 50361738 w 240"/>
                <a:gd name="T85" fmla="*/ 100633161 h 308"/>
                <a:gd name="T86" fmla="*/ 37772028 w 240"/>
                <a:gd name="T87" fmla="*/ 9015008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charset="-122"/>
                <a:ea typeface="微软雅黑" panose="020B0503020204020204" charset="-122"/>
              </a:endParaRPr>
            </a:p>
          </p:txBody>
        </p:sp>
      </p:grpSp>
      <p:sp>
        <p:nvSpPr>
          <p:cNvPr id="68" name="TextBox 1210"/>
          <p:cNvSpPr/>
          <p:nvPr/>
        </p:nvSpPr>
        <p:spPr>
          <a:xfrm>
            <a:off x="1466249" y="3142870"/>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前端</a:t>
            </a:r>
            <a:endParaRPr lang="zh-CN" altLang="en-US" b="1" dirty="0">
              <a:solidFill>
                <a:srgbClr val="1B4367"/>
              </a:solidFill>
              <a:cs typeface="+mn-ea"/>
              <a:sym typeface="+mn-lt"/>
            </a:endParaRPr>
          </a:p>
        </p:txBody>
      </p:sp>
      <p:sp>
        <p:nvSpPr>
          <p:cNvPr id="69" name="文本框 8"/>
          <p:cNvSpPr txBox="1"/>
          <p:nvPr/>
        </p:nvSpPr>
        <p:spPr>
          <a:xfrm>
            <a:off x="580010" y="3427463"/>
            <a:ext cx="2270052"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zh-CN" sz="1000" dirty="0">
                <a:solidFill>
                  <a:schemeClr val="tx1">
                    <a:lumMod val="75000"/>
                    <a:lumOff val="25000"/>
                  </a:schemeClr>
                </a:solidFill>
                <a:cs typeface="+mn-ea"/>
              </a:rPr>
              <a:t>前端使用</a:t>
            </a:r>
            <a:r>
              <a:rPr lang="en-US" altLang="zh-CN" sz="1000" dirty="0">
                <a:solidFill>
                  <a:srgbClr val="FF0000"/>
                </a:solidFill>
                <a:cs typeface="+mn-ea"/>
              </a:rPr>
              <a:t>Vue</a:t>
            </a:r>
            <a:r>
              <a:rPr lang="zh-CN" altLang="zh-CN" sz="1000" dirty="0">
                <a:solidFill>
                  <a:srgbClr val="FF0000"/>
                </a:solidFill>
                <a:cs typeface="+mn-ea"/>
              </a:rPr>
              <a:t>全家桶</a:t>
            </a:r>
            <a:r>
              <a:rPr lang="zh-CN" altLang="zh-CN" sz="1000" dirty="0">
                <a:solidFill>
                  <a:schemeClr val="tx1">
                    <a:lumMod val="75000"/>
                    <a:lumOff val="25000"/>
                  </a:schemeClr>
                </a:solidFill>
                <a:cs typeface="+mn-ea"/>
              </a:rPr>
              <a:t>，</a:t>
            </a:r>
            <a:r>
              <a:rPr lang="en-US" altLang="zh-CN" sz="1000" dirty="0">
                <a:solidFill>
                  <a:schemeClr val="tx1">
                    <a:lumMod val="75000"/>
                    <a:lumOff val="25000"/>
                  </a:schemeClr>
                </a:solidFill>
                <a:cs typeface="+mn-ea"/>
              </a:rPr>
              <a:t>Vue</a:t>
            </a:r>
            <a:r>
              <a:rPr lang="zh-CN" altLang="zh-CN" sz="1000" dirty="0">
                <a:solidFill>
                  <a:schemeClr val="tx1">
                    <a:lumMod val="75000"/>
                    <a:lumOff val="25000"/>
                  </a:schemeClr>
                </a:solidFill>
                <a:cs typeface="+mn-ea"/>
              </a:rPr>
              <a:t>是一个构建用户界面的框架，是一个轻量级的</a:t>
            </a:r>
            <a:r>
              <a:rPr lang="en-US" altLang="zh-CN" sz="1000" dirty="0">
                <a:solidFill>
                  <a:srgbClr val="FF0000"/>
                </a:solidFill>
                <a:cs typeface="+mn-ea"/>
              </a:rPr>
              <a:t>MVVM</a:t>
            </a:r>
            <a:r>
              <a:rPr lang="zh-CN" altLang="zh-CN" sz="1000" dirty="0">
                <a:solidFill>
                  <a:srgbClr val="FF0000"/>
                </a:solidFill>
                <a:cs typeface="+mn-ea"/>
              </a:rPr>
              <a:t>（</a:t>
            </a:r>
            <a:r>
              <a:rPr lang="en-US" altLang="zh-CN" sz="1000" dirty="0">
                <a:solidFill>
                  <a:srgbClr val="FF0000"/>
                </a:solidFill>
                <a:cs typeface="+mn-ea"/>
              </a:rPr>
              <a:t>Model-View-</a:t>
            </a:r>
            <a:r>
              <a:rPr lang="en-US" altLang="zh-CN" sz="1000" dirty="0" err="1">
                <a:solidFill>
                  <a:srgbClr val="FF0000"/>
                </a:solidFill>
                <a:cs typeface="+mn-ea"/>
              </a:rPr>
              <a:t>ViewModel</a:t>
            </a:r>
            <a:r>
              <a:rPr lang="zh-CN" altLang="zh-CN" sz="1000" dirty="0">
                <a:solidFill>
                  <a:srgbClr val="FF0000"/>
                </a:solidFill>
                <a:cs typeface="+mn-ea"/>
              </a:rPr>
              <a:t>）</a:t>
            </a:r>
            <a:r>
              <a:rPr lang="zh-CN" altLang="en-US" sz="1000" dirty="0">
                <a:solidFill>
                  <a:schemeClr val="tx1">
                    <a:lumMod val="75000"/>
                    <a:lumOff val="25000"/>
                  </a:schemeClr>
                </a:solidFill>
                <a:cs typeface="+mn-ea"/>
                <a:sym typeface="+mn-lt"/>
              </a:rPr>
              <a:t> </a:t>
            </a:r>
            <a:endParaRPr lang="en-US" altLang="zh-CN" sz="1000" dirty="0">
              <a:solidFill>
                <a:schemeClr val="tx1">
                  <a:lumMod val="75000"/>
                  <a:lumOff val="25000"/>
                </a:schemeClr>
              </a:solidFill>
              <a:cs typeface="+mn-ea"/>
              <a:sym typeface="+mn-lt"/>
            </a:endParaRPr>
          </a:p>
        </p:txBody>
      </p:sp>
      <p:sp>
        <p:nvSpPr>
          <p:cNvPr id="70" name="TextBox 1210"/>
          <p:cNvSpPr/>
          <p:nvPr/>
        </p:nvSpPr>
        <p:spPr>
          <a:xfrm>
            <a:off x="3423129" y="810122"/>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后端</a:t>
            </a:r>
            <a:endParaRPr lang="zh-CN" altLang="en-US" b="1" dirty="0">
              <a:solidFill>
                <a:srgbClr val="1B4367"/>
              </a:solidFill>
              <a:cs typeface="+mn-ea"/>
              <a:sym typeface="+mn-lt"/>
            </a:endParaRPr>
          </a:p>
        </p:txBody>
      </p:sp>
      <p:sp>
        <p:nvSpPr>
          <p:cNvPr id="71" name="文本框 8"/>
          <p:cNvSpPr txBox="1"/>
          <p:nvPr/>
        </p:nvSpPr>
        <p:spPr>
          <a:xfrm>
            <a:off x="2537525" y="1094715"/>
            <a:ext cx="2270052"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zh-CN" sz="1000" dirty="0">
                <a:solidFill>
                  <a:schemeClr val="tx1">
                    <a:lumMod val="75000"/>
                    <a:lumOff val="25000"/>
                  </a:schemeClr>
                </a:solidFill>
                <a:cs typeface="+mn-ea"/>
              </a:rPr>
              <a:t>后端使用的</a:t>
            </a:r>
            <a:r>
              <a:rPr lang="en-US" altLang="zh-CN" sz="1000" dirty="0">
                <a:solidFill>
                  <a:schemeClr val="tx1">
                    <a:lumMod val="75000"/>
                    <a:lumOff val="25000"/>
                  </a:schemeClr>
                </a:solidFill>
                <a:cs typeface="+mn-ea"/>
              </a:rPr>
              <a:t>Node.js</a:t>
            </a:r>
            <a:r>
              <a:rPr lang="zh-CN" altLang="zh-CN" sz="1000" dirty="0">
                <a:solidFill>
                  <a:schemeClr val="tx1">
                    <a:lumMod val="75000"/>
                    <a:lumOff val="25000"/>
                  </a:schemeClr>
                </a:solidFill>
                <a:cs typeface="+mn-ea"/>
              </a:rPr>
              <a:t>的</a:t>
            </a:r>
            <a:r>
              <a:rPr lang="en-US" altLang="zh-CN" sz="1000" dirty="0">
                <a:solidFill>
                  <a:srgbClr val="FF0000"/>
                </a:solidFill>
                <a:cs typeface="+mn-ea"/>
              </a:rPr>
              <a:t>Koa2</a:t>
            </a:r>
            <a:r>
              <a:rPr lang="zh-CN" altLang="zh-CN" sz="1000" dirty="0">
                <a:solidFill>
                  <a:schemeClr val="tx1">
                    <a:lumMod val="75000"/>
                    <a:lumOff val="25000"/>
                  </a:schemeClr>
                </a:solidFill>
                <a:cs typeface="+mn-ea"/>
              </a:rPr>
              <a:t>框架，</a:t>
            </a:r>
            <a:r>
              <a:rPr lang="en-US" altLang="zh-CN" sz="1000" dirty="0">
                <a:solidFill>
                  <a:schemeClr val="tx1">
                    <a:lumMod val="75000"/>
                    <a:lumOff val="25000"/>
                  </a:schemeClr>
                </a:solidFill>
                <a:cs typeface="+mn-ea"/>
              </a:rPr>
              <a:t>Koa</a:t>
            </a:r>
            <a:r>
              <a:rPr lang="zh-CN" altLang="zh-CN" sz="1000" dirty="0">
                <a:solidFill>
                  <a:schemeClr val="tx1">
                    <a:lumMod val="75000"/>
                    <a:lumOff val="25000"/>
                  </a:schemeClr>
                </a:solidFill>
                <a:cs typeface="+mn-ea"/>
              </a:rPr>
              <a:t>基于最新的</a:t>
            </a:r>
            <a:r>
              <a:rPr lang="en-US" altLang="zh-CN" sz="1000" dirty="0">
                <a:solidFill>
                  <a:schemeClr val="tx1">
                    <a:lumMod val="75000"/>
                    <a:lumOff val="25000"/>
                  </a:schemeClr>
                </a:solidFill>
                <a:cs typeface="+mn-ea"/>
              </a:rPr>
              <a:t>Es6 Es7</a:t>
            </a:r>
            <a:r>
              <a:rPr lang="zh-CN" altLang="zh-CN" sz="1000" dirty="0">
                <a:solidFill>
                  <a:schemeClr val="tx1">
                    <a:lumMod val="75000"/>
                    <a:lumOff val="25000"/>
                  </a:schemeClr>
                </a:solidFill>
                <a:cs typeface="+mn-ea"/>
              </a:rPr>
              <a:t>语法运行速度相比</a:t>
            </a:r>
            <a:r>
              <a:rPr lang="en-US" altLang="zh-CN" sz="1000" dirty="0">
                <a:solidFill>
                  <a:schemeClr val="tx1">
                    <a:lumMod val="75000"/>
                    <a:lumOff val="25000"/>
                  </a:schemeClr>
                </a:solidFill>
                <a:cs typeface="+mn-ea"/>
              </a:rPr>
              <a:t>Express</a:t>
            </a:r>
            <a:r>
              <a:rPr lang="zh-CN" altLang="zh-CN" sz="1000" dirty="0">
                <a:solidFill>
                  <a:schemeClr val="tx1">
                    <a:lumMod val="75000"/>
                    <a:lumOff val="25000"/>
                  </a:schemeClr>
                </a:solidFill>
                <a:cs typeface="+mn-ea"/>
              </a:rPr>
              <a:t>更快，</a:t>
            </a:r>
            <a:r>
              <a:rPr lang="en-US" altLang="zh-CN" sz="1000" dirty="0">
                <a:solidFill>
                  <a:schemeClr val="tx1">
                    <a:lumMod val="75000"/>
                    <a:lumOff val="25000"/>
                  </a:schemeClr>
                </a:solidFill>
                <a:cs typeface="+mn-ea"/>
              </a:rPr>
              <a:t>Koa</a:t>
            </a:r>
            <a:r>
              <a:rPr lang="zh-CN" altLang="zh-CN" sz="1000" dirty="0">
                <a:solidFill>
                  <a:schemeClr val="tx1">
                    <a:lumMod val="75000"/>
                    <a:lumOff val="25000"/>
                  </a:schemeClr>
                </a:solidFill>
                <a:cs typeface="+mn-ea"/>
              </a:rPr>
              <a:t>中用了</a:t>
            </a:r>
            <a:r>
              <a:rPr lang="en-US" altLang="zh-CN" sz="1000" dirty="0">
                <a:solidFill>
                  <a:schemeClr val="tx1">
                    <a:lumMod val="75000"/>
                    <a:lumOff val="25000"/>
                  </a:schemeClr>
                </a:solidFill>
                <a:cs typeface="+mn-ea"/>
              </a:rPr>
              <a:t>Es7 </a:t>
            </a:r>
            <a:r>
              <a:rPr lang="zh-CN" altLang="zh-CN" sz="1000" dirty="0">
                <a:solidFill>
                  <a:schemeClr val="tx1">
                    <a:lumMod val="75000"/>
                    <a:lumOff val="25000"/>
                  </a:schemeClr>
                </a:solidFill>
                <a:cs typeface="+mn-ea"/>
              </a:rPr>
              <a:t>中的</a:t>
            </a:r>
            <a:r>
              <a:rPr lang="en-US" altLang="zh-CN" sz="1000" dirty="0">
                <a:solidFill>
                  <a:srgbClr val="FF0000"/>
                </a:solidFill>
                <a:cs typeface="+mn-ea"/>
              </a:rPr>
              <a:t>Async </a:t>
            </a:r>
            <a:r>
              <a:rPr lang="zh-CN" altLang="zh-CN" sz="1000" dirty="0">
                <a:solidFill>
                  <a:srgbClr val="FF0000"/>
                </a:solidFill>
                <a:cs typeface="+mn-ea"/>
              </a:rPr>
              <a:t>和</a:t>
            </a:r>
            <a:r>
              <a:rPr lang="en-US" altLang="zh-CN" sz="1000" dirty="0">
                <a:solidFill>
                  <a:srgbClr val="FF0000"/>
                </a:solidFill>
                <a:cs typeface="+mn-ea"/>
              </a:rPr>
              <a:t>Await</a:t>
            </a:r>
            <a:r>
              <a:rPr lang="zh-CN" altLang="zh-CN" sz="1000" dirty="0">
                <a:solidFill>
                  <a:schemeClr val="tx1">
                    <a:lumMod val="75000"/>
                    <a:lumOff val="25000"/>
                  </a:schemeClr>
                </a:solidFill>
                <a:cs typeface="+mn-ea"/>
              </a:rPr>
              <a:t>完美的解决了</a:t>
            </a:r>
            <a:r>
              <a:rPr lang="zh-CN" altLang="zh-CN" sz="1000" dirty="0">
                <a:solidFill>
                  <a:srgbClr val="FF0000"/>
                </a:solidFill>
                <a:cs typeface="+mn-ea"/>
              </a:rPr>
              <a:t>异步开发中的回调问题</a:t>
            </a:r>
            <a:r>
              <a:rPr lang="zh-CN" altLang="zh-CN" sz="1000" dirty="0">
                <a:solidFill>
                  <a:schemeClr val="tx1">
                    <a:lumMod val="75000"/>
                    <a:lumOff val="25000"/>
                  </a:schemeClr>
                </a:solidFill>
                <a:cs typeface="+mn-ea"/>
              </a:rPr>
              <a:t>。</a:t>
            </a:r>
            <a:endParaRPr lang="en-US" altLang="zh-CN" sz="1000" dirty="0">
              <a:solidFill>
                <a:schemeClr val="tx1">
                  <a:lumMod val="75000"/>
                  <a:lumOff val="25000"/>
                </a:schemeClr>
              </a:solidFill>
              <a:cs typeface="+mn-ea"/>
              <a:sym typeface="+mn-lt"/>
            </a:endParaRPr>
          </a:p>
        </p:txBody>
      </p:sp>
      <p:sp>
        <p:nvSpPr>
          <p:cNvPr id="72" name="TextBox 1210"/>
          <p:cNvSpPr/>
          <p:nvPr/>
        </p:nvSpPr>
        <p:spPr>
          <a:xfrm>
            <a:off x="5114643" y="3142870"/>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数据库</a:t>
            </a:r>
            <a:endParaRPr lang="zh-CN" altLang="en-US" b="1" dirty="0">
              <a:solidFill>
                <a:srgbClr val="1B4367"/>
              </a:solidFill>
              <a:cs typeface="+mn-ea"/>
              <a:sym typeface="+mn-lt"/>
            </a:endParaRPr>
          </a:p>
        </p:txBody>
      </p:sp>
      <p:sp>
        <p:nvSpPr>
          <p:cNvPr id="73" name="文本框 8"/>
          <p:cNvSpPr txBox="1"/>
          <p:nvPr/>
        </p:nvSpPr>
        <p:spPr>
          <a:xfrm>
            <a:off x="3432175" y="3427730"/>
            <a:ext cx="4250055" cy="160718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altLang="zh-CN" sz="1000" dirty="0">
                <a:solidFill>
                  <a:schemeClr val="tx1">
                    <a:lumMod val="75000"/>
                    <a:lumOff val="25000"/>
                  </a:schemeClr>
                </a:solidFill>
                <a:cs typeface="+mn-ea"/>
              </a:rPr>
              <a:t>MongoDB是一个基于分布式文件存储的数据库，由C++语言编写。目的是为</a:t>
            </a:r>
            <a:r>
              <a:rPr altLang="zh-CN" sz="1000" dirty="0">
                <a:solidFill>
                  <a:srgbClr val="FF0000"/>
                </a:solidFill>
                <a:cs typeface="+mn-ea"/>
              </a:rPr>
              <a:t>WEB应用提供扩展的高性能的数据存储解决方案</a:t>
            </a:r>
            <a:r>
              <a:rPr altLang="zh-CN" sz="1000" dirty="0">
                <a:solidFill>
                  <a:schemeClr val="tx1">
                    <a:lumMod val="75000"/>
                    <a:lumOff val="25000"/>
                  </a:schemeClr>
                </a:solidFill>
                <a:cs typeface="+mn-ea"/>
              </a:rPr>
              <a:t>。</a:t>
            </a:r>
            <a:r>
              <a:rPr altLang="zh-CN" sz="1000" dirty="0">
                <a:solidFill>
                  <a:srgbClr val="FF0000"/>
                </a:solidFill>
                <a:cs typeface="+mn-ea"/>
              </a:rPr>
              <a:t>MongoDB是一个介于关系型数据库和非关系型数据库之间的产品</a:t>
            </a:r>
            <a:r>
              <a:rPr altLang="zh-CN" sz="1000" dirty="0">
                <a:solidFill>
                  <a:schemeClr val="tx1">
                    <a:lumMod val="75000"/>
                    <a:lumOff val="25000"/>
                  </a:schemeClr>
                </a:solidFill>
                <a:cs typeface="+mn-ea"/>
              </a:rPr>
              <a:t>，是非关系型数据库当中功能最丰富，最像关系数据库的。他支持的数据结构非常松散，是类似json的bson格式，因此可以存储比较复杂的数据类型。</a:t>
            </a:r>
            <a:r>
              <a:rPr altLang="zh-CN" sz="1000" dirty="0">
                <a:solidFill>
                  <a:srgbClr val="FF0000"/>
                </a:solidFill>
                <a:cs typeface="+mn-ea"/>
              </a:rPr>
              <a:t>Mongo最大的特点是他支持的查询语言非常强大，其语法有点类似于面向对象的查询语言，几乎可以实现类似关系数据库单表查询的绝大部分功能，而且还支持对数据建立索引。</a:t>
            </a:r>
            <a:endParaRPr lang="zh-CN" altLang="en-US" sz="1000" dirty="0">
              <a:solidFill>
                <a:srgbClr val="FF0000"/>
              </a:solidFill>
              <a:cs typeface="+mn-ea"/>
              <a:sym typeface="+mn-lt"/>
            </a:endParaRPr>
          </a:p>
        </p:txBody>
      </p:sp>
      <p:sp>
        <p:nvSpPr>
          <p:cNvPr id="74" name="TextBox 1210"/>
          <p:cNvSpPr/>
          <p:nvPr/>
        </p:nvSpPr>
        <p:spPr>
          <a:xfrm>
            <a:off x="7037983" y="461126"/>
            <a:ext cx="704215"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FF0000"/>
                </a:solidFill>
                <a:cs typeface="+mn-ea"/>
                <a:sym typeface="+mn-lt"/>
              </a:rPr>
              <a:t>wxsdk</a:t>
            </a:r>
            <a:endParaRPr lang="en-US" altLang="zh-CN" b="1" dirty="0">
              <a:solidFill>
                <a:srgbClr val="FF0000"/>
              </a:solidFill>
              <a:cs typeface="+mn-ea"/>
              <a:sym typeface="+mn-lt"/>
            </a:endParaRPr>
          </a:p>
        </p:txBody>
      </p:sp>
      <p:sp>
        <p:nvSpPr>
          <p:cNvPr id="75" name="文本框 8"/>
          <p:cNvSpPr txBox="1"/>
          <p:nvPr/>
        </p:nvSpPr>
        <p:spPr>
          <a:xfrm>
            <a:off x="6321740" y="744755"/>
            <a:ext cx="2270052" cy="14147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sz="1000" dirty="0">
                <a:solidFill>
                  <a:srgbClr val="FF0000"/>
                </a:solidFill>
                <a:cs typeface="+mn-ea"/>
              </a:rPr>
              <a:t>H5支付</a:t>
            </a:r>
            <a:r>
              <a:rPr sz="1000" dirty="0">
                <a:solidFill>
                  <a:schemeClr val="tx1">
                    <a:lumMod val="75000"/>
                    <a:lumOff val="25000"/>
                  </a:schemeClr>
                </a:solidFill>
                <a:cs typeface="+mn-ea"/>
              </a:rPr>
              <a:t>是指商户在微信客户端外的移动端网页展示商品或服务，用户在前述页面确认使用微信支付时，商户发起本服务呼起微信客户端进行支付。</a:t>
            </a:r>
            <a:endParaRPr sz="1000" dirty="0">
              <a:solidFill>
                <a:schemeClr val="tx1">
                  <a:lumMod val="75000"/>
                  <a:lumOff val="25000"/>
                </a:schemeClr>
              </a:solidFill>
              <a:cs typeface="+mn-ea"/>
            </a:endParaRPr>
          </a:p>
          <a:p>
            <a:pPr algn="ctr">
              <a:lnSpc>
                <a:spcPts val="1500"/>
              </a:lnSpc>
            </a:pPr>
            <a:r>
              <a:rPr sz="1000" dirty="0">
                <a:solidFill>
                  <a:schemeClr val="tx1">
                    <a:lumMod val="75000"/>
                    <a:lumOff val="25000"/>
                  </a:schemeClr>
                </a:solidFill>
                <a:cs typeface="+mn-ea"/>
              </a:rPr>
              <a:t>主要用于触屏版的手机浏览器请求微信支付的场景。可以方便的从外部浏览器唤起微信支付。</a:t>
            </a:r>
            <a:endParaRPr sz="1000" dirty="0">
              <a:solidFill>
                <a:schemeClr val="tx1">
                  <a:lumMod val="75000"/>
                  <a:lumOff val="25000"/>
                </a:schemeClr>
              </a:solidFill>
              <a:cs typeface="+mn-ea"/>
            </a:endParaRP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par>
                          <p:cTn id="16" fill="hold">
                            <p:stCondLst>
                              <p:cond delay="1300"/>
                            </p:stCondLst>
                            <p:childTnLst>
                              <p:par>
                                <p:cTn id="17" presetID="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0-#ppt_w/2"/>
                                          </p:val>
                                        </p:tav>
                                        <p:tav tm="100000">
                                          <p:val>
                                            <p:strVal val="#ppt_x"/>
                                          </p:val>
                                        </p:tav>
                                      </p:tavLst>
                                    </p:anim>
                                    <p:anim calcmode="lin" valueType="num">
                                      <p:cBhvr additive="base">
                                        <p:cTn id="24" dur="500" fill="hold"/>
                                        <p:tgtEl>
                                          <p:spTgt spid="5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0-#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childTnLst>
                          </p:cTn>
                        </p:par>
                        <p:par>
                          <p:cTn id="33" fill="hold">
                            <p:stCondLst>
                              <p:cond delay="1800"/>
                            </p:stCondLst>
                            <p:childTnLst>
                              <p:par>
                                <p:cTn id="34" presetID="2" presetClass="entr" presetSubtype="4" fill="hold" grpId="0" nodeType="after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ppt_x"/>
                                          </p:val>
                                        </p:tav>
                                        <p:tav tm="100000">
                                          <p:val>
                                            <p:strVal val="#ppt_x"/>
                                          </p:val>
                                        </p:tav>
                                      </p:tavLst>
                                    </p:anim>
                                    <p:anim calcmode="lin" valueType="num">
                                      <p:cBhvr additive="base">
                                        <p:cTn id="37" dur="500" fill="hold"/>
                                        <p:tgtEl>
                                          <p:spTgt spid="68"/>
                                        </p:tgtEl>
                                        <p:attrNameLst>
                                          <p:attrName>ppt_y</p:attrName>
                                        </p:attrNameLst>
                                      </p:cBhvr>
                                      <p:tavLst>
                                        <p:tav tm="0">
                                          <p:val>
                                            <p:strVal val="1+#ppt_h/2"/>
                                          </p:val>
                                        </p:tav>
                                        <p:tav tm="100000">
                                          <p:val>
                                            <p:strVal val="#ppt_y"/>
                                          </p:val>
                                        </p:tav>
                                      </p:tavLst>
                                    </p:anim>
                                  </p:childTnLst>
                                </p:cTn>
                              </p:par>
                            </p:childTnLst>
                          </p:cTn>
                        </p:par>
                        <p:par>
                          <p:cTn id="38" fill="hold">
                            <p:stCondLst>
                              <p:cond delay="2300"/>
                            </p:stCondLst>
                            <p:childTnLst>
                              <p:par>
                                <p:cTn id="39" presetID="2" presetClass="entr" presetSubtype="4" fill="hold" grpId="0" nodeType="afterEffect">
                                  <p:stCondLst>
                                    <p:cond delay="0"/>
                                  </p:stCondLst>
                                  <p:childTnLst>
                                    <p:set>
                                      <p:cBhvr>
                                        <p:cTn id="40" dur="1" fill="hold">
                                          <p:stCondLst>
                                            <p:cond delay="0"/>
                                          </p:stCondLst>
                                        </p:cTn>
                                        <p:tgtEl>
                                          <p:spTgt spid="69"/>
                                        </p:tgtEl>
                                        <p:attrNameLst>
                                          <p:attrName>style.visibility</p:attrName>
                                        </p:attrNameLst>
                                      </p:cBhvr>
                                      <p:to>
                                        <p:strVal val="visible"/>
                                      </p:to>
                                    </p:set>
                                    <p:anim calcmode="lin" valueType="num">
                                      <p:cBhvr additive="base">
                                        <p:cTn id="41" dur="500" fill="hold"/>
                                        <p:tgtEl>
                                          <p:spTgt spid="69"/>
                                        </p:tgtEl>
                                        <p:attrNameLst>
                                          <p:attrName>ppt_x</p:attrName>
                                        </p:attrNameLst>
                                      </p:cBhvr>
                                      <p:tavLst>
                                        <p:tav tm="0">
                                          <p:val>
                                            <p:strVal val="#ppt_x"/>
                                          </p:val>
                                        </p:tav>
                                        <p:tav tm="100000">
                                          <p:val>
                                            <p:strVal val="#ppt_x"/>
                                          </p:val>
                                        </p:tav>
                                      </p:tavLst>
                                    </p:anim>
                                    <p:anim calcmode="lin" valueType="num">
                                      <p:cBhvr additive="base">
                                        <p:cTn id="42" dur="500" fill="hold"/>
                                        <p:tgtEl>
                                          <p:spTgt spid="69"/>
                                        </p:tgtEl>
                                        <p:attrNameLst>
                                          <p:attrName>ppt_y</p:attrName>
                                        </p:attrNameLst>
                                      </p:cBhvr>
                                      <p:tavLst>
                                        <p:tav tm="0">
                                          <p:val>
                                            <p:strVal val="1+#ppt_h/2"/>
                                          </p:val>
                                        </p:tav>
                                        <p:tav tm="100000">
                                          <p:val>
                                            <p:strVal val="#ppt_y"/>
                                          </p:val>
                                        </p:tav>
                                      </p:tavLst>
                                    </p:anim>
                                  </p:childTnLst>
                                </p:cTn>
                              </p:par>
                            </p:childTnLst>
                          </p:cTn>
                        </p:par>
                        <p:par>
                          <p:cTn id="43" fill="hold">
                            <p:stCondLst>
                              <p:cond delay="2800"/>
                            </p:stCondLst>
                            <p:childTnLst>
                              <p:par>
                                <p:cTn id="44" presetID="2" presetClass="entr" presetSubtype="1" fill="hold" grpId="0" nodeType="afterEffect">
                                  <p:stCondLst>
                                    <p:cond delay="0"/>
                                  </p:stCondLst>
                                  <p:childTnLst>
                                    <p:set>
                                      <p:cBhvr>
                                        <p:cTn id="45" dur="1" fill="hold">
                                          <p:stCondLst>
                                            <p:cond delay="0"/>
                                          </p:stCondLst>
                                        </p:cTn>
                                        <p:tgtEl>
                                          <p:spTgt spid="70"/>
                                        </p:tgtEl>
                                        <p:attrNameLst>
                                          <p:attrName>style.visibility</p:attrName>
                                        </p:attrNameLst>
                                      </p:cBhvr>
                                      <p:to>
                                        <p:strVal val="visible"/>
                                      </p:to>
                                    </p:set>
                                    <p:anim calcmode="lin" valueType="num">
                                      <p:cBhvr additive="base">
                                        <p:cTn id="46" dur="500" fill="hold"/>
                                        <p:tgtEl>
                                          <p:spTgt spid="70"/>
                                        </p:tgtEl>
                                        <p:attrNameLst>
                                          <p:attrName>ppt_x</p:attrName>
                                        </p:attrNameLst>
                                      </p:cBhvr>
                                      <p:tavLst>
                                        <p:tav tm="0">
                                          <p:val>
                                            <p:strVal val="#ppt_x"/>
                                          </p:val>
                                        </p:tav>
                                        <p:tav tm="100000">
                                          <p:val>
                                            <p:strVal val="#ppt_x"/>
                                          </p:val>
                                        </p:tav>
                                      </p:tavLst>
                                    </p:anim>
                                    <p:anim calcmode="lin" valueType="num">
                                      <p:cBhvr additive="base">
                                        <p:cTn id="47" dur="500" fill="hold"/>
                                        <p:tgtEl>
                                          <p:spTgt spid="70"/>
                                        </p:tgtEl>
                                        <p:attrNameLst>
                                          <p:attrName>ppt_y</p:attrName>
                                        </p:attrNameLst>
                                      </p:cBhvr>
                                      <p:tavLst>
                                        <p:tav tm="0">
                                          <p:val>
                                            <p:strVal val="0-#ppt_h/2"/>
                                          </p:val>
                                        </p:tav>
                                        <p:tav tm="100000">
                                          <p:val>
                                            <p:strVal val="#ppt_y"/>
                                          </p:val>
                                        </p:tav>
                                      </p:tavLst>
                                    </p:anim>
                                  </p:childTnLst>
                                </p:cTn>
                              </p:par>
                            </p:childTnLst>
                          </p:cTn>
                        </p:par>
                        <p:par>
                          <p:cTn id="48" fill="hold">
                            <p:stCondLst>
                              <p:cond delay="3300"/>
                            </p:stCondLst>
                            <p:childTnLst>
                              <p:par>
                                <p:cTn id="49" presetID="2" presetClass="entr" presetSubtype="1"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fill="hold"/>
                                        <p:tgtEl>
                                          <p:spTgt spid="71"/>
                                        </p:tgtEl>
                                        <p:attrNameLst>
                                          <p:attrName>ppt_x</p:attrName>
                                        </p:attrNameLst>
                                      </p:cBhvr>
                                      <p:tavLst>
                                        <p:tav tm="0">
                                          <p:val>
                                            <p:strVal val="#ppt_x"/>
                                          </p:val>
                                        </p:tav>
                                        <p:tav tm="100000">
                                          <p:val>
                                            <p:strVal val="#ppt_x"/>
                                          </p:val>
                                        </p:tav>
                                      </p:tavLst>
                                    </p:anim>
                                    <p:anim calcmode="lin" valueType="num">
                                      <p:cBhvr additive="base">
                                        <p:cTn id="52" dur="500" fill="hold"/>
                                        <p:tgtEl>
                                          <p:spTgt spid="71"/>
                                        </p:tgtEl>
                                        <p:attrNameLst>
                                          <p:attrName>ppt_y</p:attrName>
                                        </p:attrNameLst>
                                      </p:cBhvr>
                                      <p:tavLst>
                                        <p:tav tm="0">
                                          <p:val>
                                            <p:strVal val="0-#ppt_h/2"/>
                                          </p:val>
                                        </p:tav>
                                        <p:tav tm="100000">
                                          <p:val>
                                            <p:strVal val="#ppt_y"/>
                                          </p:val>
                                        </p:tav>
                                      </p:tavLst>
                                    </p:anim>
                                  </p:childTnLst>
                                </p:cTn>
                              </p:par>
                            </p:childTnLst>
                          </p:cTn>
                        </p:par>
                        <p:par>
                          <p:cTn id="53" fill="hold">
                            <p:stCondLst>
                              <p:cond delay="3800"/>
                            </p:stCondLst>
                            <p:childTnLst>
                              <p:par>
                                <p:cTn id="54" presetID="2" presetClass="entr" presetSubtype="4" fill="hold" grpId="0" nodeType="afterEffect">
                                  <p:stCondLst>
                                    <p:cond delay="0"/>
                                  </p:stCondLst>
                                  <p:childTnLst>
                                    <p:set>
                                      <p:cBhvr>
                                        <p:cTn id="55" dur="1" fill="hold">
                                          <p:stCondLst>
                                            <p:cond delay="0"/>
                                          </p:stCondLst>
                                        </p:cTn>
                                        <p:tgtEl>
                                          <p:spTgt spid="72"/>
                                        </p:tgtEl>
                                        <p:attrNameLst>
                                          <p:attrName>style.visibility</p:attrName>
                                        </p:attrNameLst>
                                      </p:cBhvr>
                                      <p:to>
                                        <p:strVal val="visible"/>
                                      </p:to>
                                    </p:set>
                                    <p:anim calcmode="lin" valueType="num">
                                      <p:cBhvr additive="base">
                                        <p:cTn id="56" dur="500" fill="hold"/>
                                        <p:tgtEl>
                                          <p:spTgt spid="72"/>
                                        </p:tgtEl>
                                        <p:attrNameLst>
                                          <p:attrName>ppt_x</p:attrName>
                                        </p:attrNameLst>
                                      </p:cBhvr>
                                      <p:tavLst>
                                        <p:tav tm="0">
                                          <p:val>
                                            <p:strVal val="#ppt_x"/>
                                          </p:val>
                                        </p:tav>
                                        <p:tav tm="100000">
                                          <p:val>
                                            <p:strVal val="#ppt_x"/>
                                          </p:val>
                                        </p:tav>
                                      </p:tavLst>
                                    </p:anim>
                                    <p:anim calcmode="lin" valueType="num">
                                      <p:cBhvr additive="base">
                                        <p:cTn id="57" dur="500" fill="hold"/>
                                        <p:tgtEl>
                                          <p:spTgt spid="72"/>
                                        </p:tgtEl>
                                        <p:attrNameLst>
                                          <p:attrName>ppt_y</p:attrName>
                                        </p:attrNameLst>
                                      </p:cBhvr>
                                      <p:tavLst>
                                        <p:tav tm="0">
                                          <p:val>
                                            <p:strVal val="1+#ppt_h/2"/>
                                          </p:val>
                                        </p:tav>
                                        <p:tav tm="100000">
                                          <p:val>
                                            <p:strVal val="#ppt_y"/>
                                          </p:val>
                                        </p:tav>
                                      </p:tavLst>
                                    </p:anim>
                                  </p:childTnLst>
                                </p:cTn>
                              </p:par>
                            </p:childTnLst>
                          </p:cTn>
                        </p:par>
                        <p:par>
                          <p:cTn id="58" fill="hold">
                            <p:stCondLst>
                              <p:cond delay="4300"/>
                            </p:stCondLst>
                            <p:childTnLst>
                              <p:par>
                                <p:cTn id="59" presetID="2" presetClass="entr" presetSubtype="4" fill="hold" grpId="0" nodeType="afterEffect">
                                  <p:stCondLst>
                                    <p:cond delay="0"/>
                                  </p:stCondLst>
                                  <p:childTnLst>
                                    <p:set>
                                      <p:cBhvr>
                                        <p:cTn id="60" dur="1" fill="hold">
                                          <p:stCondLst>
                                            <p:cond delay="0"/>
                                          </p:stCondLst>
                                        </p:cTn>
                                        <p:tgtEl>
                                          <p:spTgt spid="73"/>
                                        </p:tgtEl>
                                        <p:attrNameLst>
                                          <p:attrName>style.visibility</p:attrName>
                                        </p:attrNameLst>
                                      </p:cBhvr>
                                      <p:to>
                                        <p:strVal val="visible"/>
                                      </p:to>
                                    </p:set>
                                    <p:anim calcmode="lin" valueType="num">
                                      <p:cBhvr additive="base">
                                        <p:cTn id="61" dur="500" fill="hold"/>
                                        <p:tgtEl>
                                          <p:spTgt spid="73"/>
                                        </p:tgtEl>
                                        <p:attrNameLst>
                                          <p:attrName>ppt_x</p:attrName>
                                        </p:attrNameLst>
                                      </p:cBhvr>
                                      <p:tavLst>
                                        <p:tav tm="0">
                                          <p:val>
                                            <p:strVal val="#ppt_x"/>
                                          </p:val>
                                        </p:tav>
                                        <p:tav tm="100000">
                                          <p:val>
                                            <p:strVal val="#ppt_x"/>
                                          </p:val>
                                        </p:tav>
                                      </p:tavLst>
                                    </p:anim>
                                    <p:anim calcmode="lin" valueType="num">
                                      <p:cBhvr additive="base">
                                        <p:cTn id="62" dur="500" fill="hold"/>
                                        <p:tgtEl>
                                          <p:spTgt spid="73"/>
                                        </p:tgtEl>
                                        <p:attrNameLst>
                                          <p:attrName>ppt_y</p:attrName>
                                        </p:attrNameLst>
                                      </p:cBhvr>
                                      <p:tavLst>
                                        <p:tav tm="0">
                                          <p:val>
                                            <p:strVal val="1+#ppt_h/2"/>
                                          </p:val>
                                        </p:tav>
                                        <p:tav tm="100000">
                                          <p:val>
                                            <p:strVal val="#ppt_y"/>
                                          </p:val>
                                        </p:tav>
                                      </p:tavLst>
                                    </p:anim>
                                  </p:childTnLst>
                                </p:cTn>
                              </p:par>
                            </p:childTnLst>
                          </p:cTn>
                        </p:par>
                        <p:par>
                          <p:cTn id="63" fill="hold">
                            <p:stCondLst>
                              <p:cond delay="4800"/>
                            </p:stCondLst>
                            <p:childTnLst>
                              <p:par>
                                <p:cTn id="64" presetID="2" presetClass="entr" presetSubtype="1" fill="hold" grpId="0" nodeType="afterEffect">
                                  <p:stCondLst>
                                    <p:cond delay="0"/>
                                  </p:stCondLst>
                                  <p:childTnLst>
                                    <p:set>
                                      <p:cBhvr>
                                        <p:cTn id="65" dur="1" fill="hold">
                                          <p:stCondLst>
                                            <p:cond delay="0"/>
                                          </p:stCondLst>
                                        </p:cTn>
                                        <p:tgtEl>
                                          <p:spTgt spid="74"/>
                                        </p:tgtEl>
                                        <p:attrNameLst>
                                          <p:attrName>style.visibility</p:attrName>
                                        </p:attrNameLst>
                                      </p:cBhvr>
                                      <p:to>
                                        <p:strVal val="visible"/>
                                      </p:to>
                                    </p:set>
                                    <p:anim calcmode="lin" valueType="num">
                                      <p:cBhvr additive="base">
                                        <p:cTn id="66" dur="500" fill="hold"/>
                                        <p:tgtEl>
                                          <p:spTgt spid="74"/>
                                        </p:tgtEl>
                                        <p:attrNameLst>
                                          <p:attrName>ppt_x</p:attrName>
                                        </p:attrNameLst>
                                      </p:cBhvr>
                                      <p:tavLst>
                                        <p:tav tm="0">
                                          <p:val>
                                            <p:strVal val="#ppt_x"/>
                                          </p:val>
                                        </p:tav>
                                        <p:tav tm="100000">
                                          <p:val>
                                            <p:strVal val="#ppt_x"/>
                                          </p:val>
                                        </p:tav>
                                      </p:tavLst>
                                    </p:anim>
                                    <p:anim calcmode="lin" valueType="num">
                                      <p:cBhvr additive="base">
                                        <p:cTn id="67" dur="500" fill="hold"/>
                                        <p:tgtEl>
                                          <p:spTgt spid="74"/>
                                        </p:tgtEl>
                                        <p:attrNameLst>
                                          <p:attrName>ppt_y</p:attrName>
                                        </p:attrNameLst>
                                      </p:cBhvr>
                                      <p:tavLst>
                                        <p:tav tm="0">
                                          <p:val>
                                            <p:strVal val="0-#ppt_h/2"/>
                                          </p:val>
                                        </p:tav>
                                        <p:tav tm="100000">
                                          <p:val>
                                            <p:strVal val="#ppt_y"/>
                                          </p:val>
                                        </p:tav>
                                      </p:tavLst>
                                    </p:anim>
                                  </p:childTnLst>
                                </p:cTn>
                              </p:par>
                            </p:childTnLst>
                          </p:cTn>
                        </p:par>
                        <p:par>
                          <p:cTn id="68" fill="hold">
                            <p:stCondLst>
                              <p:cond delay="5300"/>
                            </p:stCondLst>
                            <p:childTnLst>
                              <p:par>
                                <p:cTn id="69" presetID="2" presetClass="entr" presetSubtype="1" fill="hold" grpId="0" nodeType="afterEffect">
                                  <p:stCondLst>
                                    <p:cond delay="0"/>
                                  </p:stCondLst>
                                  <p:childTnLst>
                                    <p:set>
                                      <p:cBhvr>
                                        <p:cTn id="70" dur="1" fill="hold">
                                          <p:stCondLst>
                                            <p:cond delay="0"/>
                                          </p:stCondLst>
                                        </p:cTn>
                                        <p:tgtEl>
                                          <p:spTgt spid="75"/>
                                        </p:tgtEl>
                                        <p:attrNameLst>
                                          <p:attrName>style.visibility</p:attrName>
                                        </p:attrNameLst>
                                      </p:cBhvr>
                                      <p:to>
                                        <p:strVal val="visible"/>
                                      </p:to>
                                    </p:set>
                                    <p:anim calcmode="lin" valueType="num">
                                      <p:cBhvr additive="base">
                                        <p:cTn id="71" dur="500" fill="hold"/>
                                        <p:tgtEl>
                                          <p:spTgt spid="75"/>
                                        </p:tgtEl>
                                        <p:attrNameLst>
                                          <p:attrName>ppt_x</p:attrName>
                                        </p:attrNameLst>
                                      </p:cBhvr>
                                      <p:tavLst>
                                        <p:tav tm="0">
                                          <p:val>
                                            <p:strVal val="#ppt_x"/>
                                          </p:val>
                                        </p:tav>
                                        <p:tav tm="100000">
                                          <p:val>
                                            <p:strVal val="#ppt_x"/>
                                          </p:val>
                                        </p:tav>
                                      </p:tavLst>
                                    </p:anim>
                                    <p:anim calcmode="lin" valueType="num">
                                      <p:cBhvr additive="base">
                                        <p:cTn id="72"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8" grpId="0"/>
      <p:bldP spid="69" grpId="0"/>
      <p:bldP spid="70" grpId="0"/>
      <p:bldP spid="71" grpId="0"/>
      <p:bldP spid="72" grpId="0"/>
      <p:bldP spid="73" grpId="0"/>
      <p:bldP spid="74" grpId="0"/>
      <p:bldP spid="75" grpId="0"/>
    </p:bldLst>
  </p:timing>
</p:sld>
</file>

<file path=ppt/tags/tag1.xml><?xml version="1.0" encoding="utf-8"?>
<p:tagLst xmlns:p="http://schemas.openxmlformats.org/presentationml/2006/main">
  <p:tag name="REFSHAPE" val="557086020"/>
  <p:tag name="KSO_WM_UNIT_PLACING_PICTURE_USER_VIEWPORT" val="{&quot;height&quot;:5685,&quot;width&quot;:93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2446</Words>
  <Application>WPS 演示</Application>
  <PresentationFormat>全屏显示(16:9)</PresentationFormat>
  <Paragraphs>240</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彭政</cp:lastModifiedBy>
  <cp:revision>101</cp:revision>
  <dcterms:created xsi:type="dcterms:W3CDTF">2016-05-20T12:59:00Z</dcterms:created>
  <dcterms:modified xsi:type="dcterms:W3CDTF">2022-04-15T14:12:00Z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C1581EE5BDE94575B7B61AF4F0A98DD7</vt:lpwstr>
  </property>
</Properties>
</file>