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  <p:sldMasterId id="2147483844" r:id="rId2"/>
    <p:sldMasterId id="2147483853" r:id="rId3"/>
    <p:sldMasterId id="2147483862" r:id="rId4"/>
    <p:sldMasterId id="2147483868" r:id="rId5"/>
    <p:sldMasterId id="2147483874" r:id="rId6"/>
    <p:sldMasterId id="2147483881" r:id="rId7"/>
    <p:sldMasterId id="2147483887" r:id="rId8"/>
    <p:sldMasterId id="2147483893" r:id="rId9"/>
  </p:sldMasterIdLst>
  <p:notesMasterIdLst>
    <p:notesMasterId r:id="rId16"/>
  </p:notesMasterIdLst>
  <p:sldIdLst>
    <p:sldId id="265" r:id="rId10"/>
    <p:sldId id="436" r:id="rId11"/>
    <p:sldId id="438" r:id="rId12"/>
    <p:sldId id="437" r:id="rId13"/>
    <p:sldId id="441" r:id="rId14"/>
    <p:sldId id="43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00000"/>
    <a:srgbClr val="0000FF"/>
    <a:srgbClr val="FF0000"/>
    <a:srgbClr val="003399"/>
    <a:srgbClr val="000099"/>
    <a:srgbClr val="FFFFCC"/>
    <a:srgbClr val="CCCCFF"/>
    <a:srgbClr val="CC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2346" autoAdjust="0"/>
  </p:normalViewPr>
  <p:slideViewPr>
    <p:cSldViewPr>
      <p:cViewPr varScale="1">
        <p:scale>
          <a:sx n="66" d="100"/>
          <a:sy n="66" d="100"/>
        </p:scale>
        <p:origin x="1238" y="-50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A550532B-B06A-4ED0-8FAE-D5422E90831C}" type="datetimeFigureOut">
              <a:rPr lang="ko-KR" altLang="en-US"/>
              <a:pPr>
                <a:defRPr/>
              </a:pPr>
              <a:t>2021-09-21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D6DA4934-6686-47F5-B661-83E756AA91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80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98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0701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A4A0-A5D2-47D5-B8B4-9A5DC0ED5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2EB8-16D6-4CBE-8C99-48DB4050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0FAB-3382-4FFA-B8DF-C2FCB914D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0212-3DEB-40B8-A9F5-810D90442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A59D-2DE3-415F-8135-864703107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2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7435-4D6C-4487-A483-7578D922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49526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99392"/>
            <a:ext cx="9169115" cy="69688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BE719-23BF-4495-8D44-9981DA1F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412" y="764704"/>
            <a:ext cx="6858000" cy="864096"/>
          </a:xfrm>
          <a:noFill/>
        </p:spPr>
        <p:txBody>
          <a:bodyPr lIns="0" anchor="t">
            <a:normAutofit/>
          </a:bodyPr>
          <a:lstStyle>
            <a:lvl1pPr algn="l">
              <a:defRPr sz="3300" spc="-113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 err="1"/>
              <a:t>메인제목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E34957-E293-4918-8179-72C68BC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13" y="1654882"/>
            <a:ext cx="6858000" cy="477975"/>
          </a:xfrm>
          <a:noFill/>
        </p:spPr>
        <p:txBody>
          <a:bodyPr vert="horz" lIns="0" tIns="45720" rIns="91440" bIns="45720" rtlCol="0" anchor="t">
            <a:noAutofit/>
          </a:bodyPr>
          <a:lstStyle>
            <a:lvl1pPr>
              <a:defRPr lang="ko-KR" altLang="en-US" sz="2100" spc="-113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부제목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3B20-0EE5-4E1D-A03C-C27B4133B720}"/>
              </a:ext>
            </a:extLst>
          </p:cNvPr>
          <p:cNvSpPr/>
          <p:nvPr/>
        </p:nvSpPr>
        <p:spPr>
          <a:xfrm>
            <a:off x="-18509" y="4293096"/>
            <a:ext cx="9181020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A98C2736-8808-432C-A6BD-FC3EC56852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5935" y="5213726"/>
            <a:ext cx="5090515" cy="477975"/>
          </a:xfrm>
        </p:spPr>
        <p:txBody>
          <a:bodyPr vert="horz" lIns="0" tIns="45720" rIns="91440" bIns="45720" rtlCol="0" anchor="t">
            <a:noAutofit/>
          </a:bodyPr>
          <a:lstStyle>
            <a:lvl1pPr algn="r">
              <a:defRPr lang="ko-KR" altLang="en-US" sz="1500" spc="-113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직함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84E8E-3C75-4ADE-ACBD-89F4587307E0}"/>
              </a:ext>
            </a:extLst>
          </p:cNvPr>
          <p:cNvSpPr/>
          <p:nvPr/>
        </p:nvSpPr>
        <p:spPr>
          <a:xfrm>
            <a:off x="487412" y="558923"/>
            <a:ext cx="162018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9FE32-1A3F-4FFD-B89C-AF2BE5656617}"/>
              </a:ext>
            </a:extLst>
          </p:cNvPr>
          <p:cNvGrpSpPr/>
          <p:nvPr/>
        </p:nvGrpSpPr>
        <p:grpSpPr>
          <a:xfrm>
            <a:off x="228600" y="5301209"/>
            <a:ext cx="1089731" cy="1083595"/>
            <a:chOff x="340544" y="4873328"/>
            <a:chExt cx="1651000" cy="14349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952422-EBE4-44F4-AE85-08C27CAA8C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544" y="4873328"/>
              <a:ext cx="1434975" cy="1434976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57C52E-0175-4E94-948E-DC90B7B53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91544" y="5087076"/>
              <a:ext cx="0" cy="1007478"/>
            </a:xfrm>
            <a:prstGeom prst="line">
              <a:avLst/>
            </a:prstGeom>
            <a:ln w="25400">
              <a:solidFill>
                <a:srgbClr val="072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C04201-605D-4D50-A123-F5E27B63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521" y="4696082"/>
            <a:ext cx="3677928" cy="477975"/>
          </a:xfrm>
        </p:spPr>
        <p:txBody>
          <a:bodyPr vert="horz" lIns="0" tIns="45720" rIns="91440" bIns="45720" rtlCol="0" anchor="t">
            <a:normAutofit/>
          </a:bodyPr>
          <a:lstStyle>
            <a:lvl1pPr algn="r">
              <a:def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  <a:buNone/>
            </a:pPr>
            <a:r>
              <a:rPr lang="ko-KR" altLang="en-US" dirty="0"/>
              <a:t>이름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/>
          <a:stretch/>
        </p:blipFill>
        <p:spPr>
          <a:xfrm>
            <a:off x="1537762" y="5430441"/>
            <a:ext cx="1357838" cy="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4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275207" cy="812865"/>
          </a:xfrm>
        </p:spPr>
        <p:txBody>
          <a:bodyPr>
            <a:normAutofit/>
          </a:bodyPr>
          <a:lstStyle>
            <a:lvl1pPr>
              <a:defRPr sz="32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492874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7956376" y="6323961"/>
            <a:ext cx="760124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8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28829"/>
            <a:ext cx="8275207" cy="449595"/>
          </a:xfrm>
        </p:spPr>
        <p:txBody>
          <a:bodyPr>
            <a:noAutofit/>
          </a:bodyPr>
          <a:lstStyle>
            <a:lvl1pPr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384863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8082390" y="6323961"/>
            <a:ext cx="634110" cy="43716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12AC9A-B993-4DE2-B197-055F6490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869" y="472015"/>
            <a:ext cx="8210087" cy="416027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6315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25352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0896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0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216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0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2511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0215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541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59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1525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71829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29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9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49552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5333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204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12611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17679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9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5772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5704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6958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13883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6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4719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989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73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09605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104410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77000"/>
            <a:ext cx="88265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5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5171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g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6EE90-B336-44E0-9FDF-0C6D99238C87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616B0C-F233-4DFE-A31F-34A037DDB854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8BEC67-7FF0-4403-8DEB-FCCD7B3B6D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3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0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8826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rgbClr val="002D6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951E422-9116-4E00-9BBD-8B81DF14FB7F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E8873-110C-49A6-B3DE-E5CCF1E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1811-BD63-4D2A-BC29-2245A8FF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05A-6783-4EF7-99FE-CE942901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2A9B8-B3AD-40B0-A494-D34B92879022}"/>
              </a:ext>
            </a:extLst>
          </p:cNvPr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A7DE6-A7D7-47AB-8D58-AEAC155E4A31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AC18B4E-AEFD-4BA7-AF11-48E4BE0F1EB4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A51BED-E077-46FB-A775-0F99CEC7C1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7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49712-D534-4C7D-93F2-D7FF136A77F7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8E96675-3657-4B82-AFBA-2DE56CBEFFA2}"/>
              </a:ext>
            </a:extLst>
          </p:cNvPr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4FD76E-A9F9-44D2-A5DD-747698505A5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D58EC-9E73-4481-B408-3210A1F63BA1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4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zi-arpacidusseau/ostep-homework/tree/master/cpu-sched" TargetMode="External"/><Relationship Id="rId2" Type="http://schemas.openxmlformats.org/officeDocument/2006/relationships/hyperlink" Target="https://github.com/remzi-arpacidusseau/ostep-homework/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remzi-arpacidusseau/ostep-homework/tree/master/cpu-sched-mlf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US" sz="600" cap="small" dirty="0"/>
            </a:br>
            <a:r>
              <a:rPr lang="en-US" altLang="ko-KR" sz="3200" dirty="0"/>
              <a:t>Introduction to Operating Systems</a:t>
            </a:r>
            <a:endParaRPr lang="en-US" sz="3200" cap="small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5A13EB-0EE1-4EEA-A412-3561BBAF0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9912" y="4823233"/>
            <a:ext cx="5090515" cy="4779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/>
              <a:t>Jong Hwan Ko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dirty="0"/>
              <a:t>jhko@skku.edu</a:t>
            </a:r>
            <a:endParaRPr lang="ko-KR" altLang="en-US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EE127-4597-4340-9682-4D7C8019D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412" y="1556792"/>
            <a:ext cx="6858000" cy="358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HW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56B9FC-D320-457B-BA56-A755C26B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AB5740-684E-4A6A-B23E-28A514A41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451186" cy="4858956"/>
          </a:xfrm>
        </p:spPr>
        <p:txBody>
          <a:bodyPr>
            <a:normAutofit/>
          </a:bodyPr>
          <a:lstStyle/>
          <a:p>
            <a:r>
              <a:rPr lang="en-US" altLang="ko-KR" dirty="0"/>
              <a:t>You will need Python files available at the following web page</a:t>
            </a:r>
          </a:p>
          <a:p>
            <a:pPr lvl="1"/>
            <a:r>
              <a:rPr lang="en-US" altLang="ko-KR" dirty="0">
                <a:hlinkClick r:id="rId2"/>
              </a:rPr>
              <a:t>https://github.com/remzi-arpacidusseau/ostep-homework/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scheduler.py (For problems 1~3)</a:t>
            </a:r>
          </a:p>
          <a:p>
            <a:pPr lvl="2"/>
            <a:r>
              <a:rPr lang="en-US" altLang="ko-KR" dirty="0">
                <a:hlinkClick r:id="rId3"/>
              </a:rPr>
              <a:t>https://github.com/remzi-arpacidusseau/ostep-homework/tree/master/cpu-sched</a:t>
            </a:r>
            <a:endParaRPr lang="en-US" altLang="ko-KR" dirty="0"/>
          </a:p>
          <a:p>
            <a:pPr lvl="1"/>
            <a:r>
              <a:rPr lang="en-US" altLang="ko-KR" dirty="0"/>
              <a:t>mlfq.py (For problem 4)</a:t>
            </a:r>
          </a:p>
          <a:p>
            <a:pPr lvl="2"/>
            <a:r>
              <a:rPr lang="en-US" altLang="ko-KR" dirty="0">
                <a:hlinkClick r:id="rId4"/>
              </a:rPr>
              <a:t>https://github.com/remzi-arpacidusseau/ostep-homework/tree/master/cpu-sched-mlfq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Please read the README file before you start</a:t>
            </a:r>
          </a:p>
          <a:p>
            <a:endParaRPr lang="en-US" altLang="ko-KR" dirty="0"/>
          </a:p>
          <a:p>
            <a:r>
              <a:rPr lang="en-US" altLang="ko-KR" dirty="0"/>
              <a:t>Total points: 100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2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E097BB-550B-44B2-9BED-9C228D35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STCF Scheduler Coding (30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B031B5-E5FC-4BAB-8A35-26B92ED9C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The current code assumes all the jobs arrive at the same time (at T=0). Modify the code so that we can simulate jobs with different arrival times.</a:t>
            </a:r>
          </a:p>
          <a:p>
            <a:pPr lvl="1"/>
            <a:r>
              <a:rPr lang="en-US" altLang="ko-KR" dirty="0"/>
              <a:t>Add an ‘arrival time’ option for each job</a:t>
            </a:r>
          </a:p>
          <a:p>
            <a:pPr lvl="1"/>
            <a:r>
              <a:rPr lang="en-US" altLang="ko-KR" dirty="0"/>
              <a:t>Add ‘STCF’ to the policy option and implement the algorithm</a:t>
            </a:r>
          </a:p>
          <a:p>
            <a:pPr lvl="1"/>
            <a:r>
              <a:rPr lang="en-US" altLang="ko-KR" dirty="0"/>
              <a:t>Also modify other existing algorithms (SJF, FIFO, RR) to simulate jobs with different arrival times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63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0308214-7CDD-433F-A008-7B72AC76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Comparison of the Schedulers (30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96B13-C5FB-4D9B-AC3B-844C842A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5" y="1057750"/>
            <a:ext cx="7947130" cy="4858956"/>
          </a:xfrm>
        </p:spPr>
        <p:txBody>
          <a:bodyPr>
            <a:normAutofit/>
          </a:bodyPr>
          <a:lstStyle/>
          <a:p>
            <a:r>
              <a:rPr lang="en-US" altLang="ko-KR" dirty="0"/>
              <a:t>2-1. (10 points) Generate any workload that makes the convoy effect with the FIFO algorithm but makes</a:t>
            </a:r>
            <a:r>
              <a:rPr lang="ko-KR" altLang="en-US" dirty="0"/>
              <a:t> </a:t>
            </a:r>
            <a:r>
              <a:rPr lang="en-US" altLang="ko-KR" dirty="0"/>
              <a:t>no such problem with the SJF algorithm</a:t>
            </a:r>
          </a:p>
          <a:p>
            <a:pPr lvl="1"/>
            <a:r>
              <a:rPr lang="en-US" altLang="ko-KR" dirty="0"/>
              <a:t>Capture the screen that shows the scheduling results with the ‘-c’ option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2-2. (20 points) Generate a random workload with four jobs and analyze/compare the performance (average turnaround time, average response time) of FIFO, SJF, RR, and STCF for each case</a:t>
            </a:r>
          </a:p>
          <a:p>
            <a:pPr lvl="1"/>
            <a:r>
              <a:rPr lang="en-US" altLang="ko-KR" dirty="0"/>
              <a:t>Case 1) A workload that has the same arrival times (T=0) for all the jobs </a:t>
            </a:r>
          </a:p>
          <a:p>
            <a:pPr lvl="1"/>
            <a:r>
              <a:rPr lang="en-US" altLang="ko-KR" dirty="0"/>
              <a:t>Case 2) A workload with the same lengths of jobs as Case 1 but all the jobs have different arrival times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025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0308214-7CDD-433F-A008-7B72AC76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RR Scheduler (15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96B13-C5FB-4D9B-AC3B-844C842A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5" y="1057750"/>
            <a:ext cx="7947130" cy="4858956"/>
          </a:xfrm>
        </p:spPr>
        <p:txBody>
          <a:bodyPr>
            <a:normAutofit/>
          </a:bodyPr>
          <a:lstStyle/>
          <a:p>
            <a:r>
              <a:rPr lang="en-US" altLang="ko-KR" dirty="0"/>
              <a:t>Generate random workloads and analyze how the performance of RR scheduler change according to the time slice. </a:t>
            </a:r>
          </a:p>
          <a:p>
            <a:r>
              <a:rPr lang="en-US" altLang="ko-KR" dirty="0"/>
              <a:t>Also analyze whether the performance dependents on the maximum length of jobs (option –m)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7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788EF22-8222-43B0-99D3-A66C8F18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Gaming the MLFQ (25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5853BB-612A-4B8A-9F19-8681E9A07F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4-1.</a:t>
            </a:r>
            <a:r>
              <a:rPr lang="ko-KR" altLang="en-US" dirty="0"/>
              <a:t> </a:t>
            </a:r>
            <a:r>
              <a:rPr lang="en-US" altLang="ko-KR" dirty="0"/>
              <a:t>(15 points) Generate a workload with </a:t>
            </a:r>
            <a:r>
              <a:rPr lang="en-US" altLang="ko-KR"/>
              <a:t>three jobs where </a:t>
            </a:r>
            <a:r>
              <a:rPr lang="en-US" altLang="ko-KR" dirty="0"/>
              <a:t>one job can game the scheduler by obtaining most (more than 90%) of the CPU over a particular time interval, assuming we have the older Rules 4a and 4b (turned on with the -S flag).</a:t>
            </a:r>
          </a:p>
          <a:p>
            <a:endParaRPr lang="en-US" altLang="ko-KR" dirty="0"/>
          </a:p>
          <a:p>
            <a:r>
              <a:rPr lang="en-US" altLang="ko-KR" dirty="0"/>
              <a:t>4-2. (10 points) Using the same workload, compare the performance of the older Rules 4a and 4b, and the revised Rule 4 (by turning on/off the –S flag)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7237"/>
      </p:ext>
    </p:extLst>
  </p:cSld>
  <p:clrMapOvr>
    <a:masterClrMapping/>
  </p:clrMapOvr>
</p:sld>
</file>

<file path=ppt/theme/theme1.xml><?xml version="1.0" encoding="utf-8"?>
<a:theme xmlns:a="http://schemas.openxmlformats.org/drawingml/2006/main" name="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7F1033BF-AD64-4B14-AA86-F872DAE6F5B5}"/>
    </a:ext>
  </a:extLst>
</a:theme>
</file>

<file path=ppt/theme/theme3.xml><?xml version="1.0" encoding="utf-8"?>
<a:theme xmlns:a="http://schemas.openxmlformats.org/drawingml/2006/main" name="1_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49A5CA7A-E09B-4FB3-9210-21DDBF5235FB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new_2.potx" id="{4838A723-4D50-4D70-9FFC-E99BAFEC6F2C}" vid="{90A7BE01-07E2-4868-8A18-30395609AB94}"/>
    </a:ext>
  </a:extLst>
</a:theme>
</file>

<file path=ppt/theme/theme5.xml><?xml version="1.0" encoding="utf-8"?>
<a:theme xmlns:a="http://schemas.openxmlformats.org/drawingml/2006/main" name="1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6.xml><?xml version="1.0" encoding="utf-8"?>
<a:theme xmlns:a="http://schemas.openxmlformats.org/drawingml/2006/main" name="2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7.xml><?xml version="1.0" encoding="utf-8"?>
<a:theme xmlns:a="http://schemas.openxmlformats.org/drawingml/2006/main" name="3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8.xml><?xml version="1.0" encoding="utf-8"?>
<a:theme xmlns:a="http://schemas.openxmlformats.org/drawingml/2006/main" name="4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9.xml><?xml version="1.0" encoding="utf-8"?>
<a:theme xmlns:a="http://schemas.openxmlformats.org/drawingml/2006/main" name="5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IRIS_2</Template>
  <TotalTime>4408</TotalTime>
  <Words>455</Words>
  <Application>Microsoft Office PowerPoint</Application>
  <PresentationFormat>화면 슬라이드 쇼(4:3)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6</vt:i4>
      </vt:variant>
    </vt:vector>
  </HeadingPairs>
  <TitlesOfParts>
    <vt:vector size="28" baseType="lpstr">
      <vt:lpstr>Noto Sans KR Medium</vt:lpstr>
      <vt:lpstr>Noto Sans KR Regular</vt:lpstr>
      <vt:lpstr>Arial</vt:lpstr>
      <vt:lpstr>Arial Narrow</vt:lpstr>
      <vt:lpstr>Browallia New</vt:lpstr>
      <vt:lpstr>Calibri</vt:lpstr>
      <vt:lpstr>Calibri Light</vt:lpstr>
      <vt:lpstr>Corbel Light</vt:lpstr>
      <vt:lpstr>Courier New</vt:lpstr>
      <vt:lpstr>Maiandra GD</vt:lpstr>
      <vt:lpstr>Tahoma</vt:lpstr>
      <vt:lpstr>Wingdings</vt:lpstr>
      <vt:lpstr>맑은 고딕</vt:lpstr>
      <vt:lpstr>IRIS</vt:lpstr>
      <vt:lpstr>GRC</vt:lpstr>
      <vt:lpstr>1_GRC</vt:lpstr>
      <vt:lpstr>5_Office 테마</vt:lpstr>
      <vt:lpstr>1_IRIS</vt:lpstr>
      <vt:lpstr>2_IRIS</vt:lpstr>
      <vt:lpstr>3_IRIS</vt:lpstr>
      <vt:lpstr>4_IRIS</vt:lpstr>
      <vt:lpstr>5_IRIS</vt:lpstr>
      <vt:lpstr> Introduction to Operating Systems</vt:lpstr>
      <vt:lpstr>Introduction</vt:lpstr>
      <vt:lpstr>1. STCF Scheduler Coding (30 points)</vt:lpstr>
      <vt:lpstr>2. Comparison of the Schedulers (30 points)</vt:lpstr>
      <vt:lpstr>3. RR Scheduler (15 points)</vt:lpstr>
      <vt:lpstr>4. Gaming the MLFQ (25 points)</vt:lpstr>
    </vt:vector>
  </TitlesOfParts>
  <Company>RockForever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Mechanism: Limited Direct Execution Reading materials: Chap.6</dc:title>
  <dc:creator>ansa</dc:creator>
  <cp:lastModifiedBy>고종환</cp:lastModifiedBy>
  <cp:revision>731</cp:revision>
  <dcterms:created xsi:type="dcterms:W3CDTF">2006-04-11T05:12:43Z</dcterms:created>
  <dcterms:modified xsi:type="dcterms:W3CDTF">2021-09-21T09:08:34Z</dcterms:modified>
</cp:coreProperties>
</file>