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1"/>
    <p:sldMasterId id="2147483844" r:id="rId2"/>
    <p:sldMasterId id="2147483853" r:id="rId3"/>
    <p:sldMasterId id="2147483862" r:id="rId4"/>
    <p:sldMasterId id="2147483868" r:id="rId5"/>
    <p:sldMasterId id="2147483874" r:id="rId6"/>
    <p:sldMasterId id="2147483881" r:id="rId7"/>
    <p:sldMasterId id="2147483887" r:id="rId8"/>
    <p:sldMasterId id="2147483893" r:id="rId9"/>
    <p:sldMasterId id="2147483899" r:id="rId10"/>
  </p:sldMasterIdLst>
  <p:notesMasterIdLst>
    <p:notesMasterId r:id="rId16"/>
  </p:notesMasterIdLst>
  <p:sldIdLst>
    <p:sldId id="265" r:id="rId11"/>
    <p:sldId id="436" r:id="rId12"/>
    <p:sldId id="447" r:id="rId13"/>
    <p:sldId id="444" r:id="rId14"/>
    <p:sldId id="44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00000"/>
    <a:srgbClr val="0000FF"/>
    <a:srgbClr val="FF0000"/>
    <a:srgbClr val="003399"/>
    <a:srgbClr val="000099"/>
    <a:srgbClr val="FFFFCC"/>
    <a:srgbClr val="CCCCFF"/>
    <a:srgbClr val="CC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2346" autoAdjust="0"/>
  </p:normalViewPr>
  <p:slideViewPr>
    <p:cSldViewPr>
      <p:cViewPr varScale="1">
        <p:scale>
          <a:sx n="66" d="100"/>
          <a:sy n="66" d="100"/>
        </p:scale>
        <p:origin x="1190" y="70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A550532B-B06A-4ED0-8FAE-D5422E90831C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D6DA4934-6686-47F5-B661-83E756AA91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34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microsoft.com/office/2007/relationships/hdphoto" Target="../media/hdphoto1.wdp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4" Type="http://schemas.microsoft.com/office/2007/relationships/hdphoto" Target="../media/hdphoto1.wdp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4" Type="http://schemas.microsoft.com/office/2007/relationships/hdphoto" Target="../media/hdphoto1.wdp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800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98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0701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CA4A0-A5D2-47D5-B8B4-9A5DC0ED5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92EB8-16D6-4CBE-8C99-48DB40509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4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70FAB-3382-4FFA-B8DF-C2FCB914D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A0212-3DEB-40B8-A9F5-810D90442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9A59D-2DE3-415F-8135-864703107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25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47435-4D6C-4487-A483-7578D9223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6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49526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99392"/>
            <a:ext cx="9169115" cy="696880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9BE719-23BF-4495-8D44-9981DA1F10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412" y="764704"/>
            <a:ext cx="6858000" cy="864096"/>
          </a:xfrm>
          <a:noFill/>
        </p:spPr>
        <p:txBody>
          <a:bodyPr lIns="0" anchor="t">
            <a:normAutofit/>
          </a:bodyPr>
          <a:lstStyle>
            <a:lvl1pPr algn="l">
              <a:defRPr sz="3300" spc="-113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메인제목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EE34957-E293-4918-8179-72C68BC00C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413" y="1654882"/>
            <a:ext cx="6858000" cy="477975"/>
          </a:xfrm>
          <a:noFill/>
        </p:spPr>
        <p:txBody>
          <a:bodyPr vert="horz" lIns="0" tIns="45720" rIns="91440" bIns="45720" rtlCol="0" anchor="t">
            <a:noAutofit/>
          </a:bodyPr>
          <a:lstStyle>
            <a:lvl1pPr>
              <a:defRPr lang="ko-KR" altLang="en-US" sz="2100" spc="-113" dirty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부제목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613B20-0EE5-4E1D-A03C-C27B4133B720}"/>
              </a:ext>
            </a:extLst>
          </p:cNvPr>
          <p:cNvSpPr/>
          <p:nvPr/>
        </p:nvSpPr>
        <p:spPr>
          <a:xfrm>
            <a:off x="-18509" y="4293096"/>
            <a:ext cx="9181020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ea"/>
              <a:ea typeface="+mj-ea"/>
            </a:endParaRP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A98C2736-8808-432C-A6BD-FC3EC56852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65935" y="5213726"/>
            <a:ext cx="5090515" cy="477975"/>
          </a:xfrm>
        </p:spPr>
        <p:txBody>
          <a:bodyPr vert="horz" lIns="0" tIns="45720" rIns="91440" bIns="45720" rtlCol="0" anchor="t">
            <a:noAutofit/>
          </a:bodyPr>
          <a:lstStyle>
            <a:lvl1pPr algn="r">
              <a:defRPr lang="ko-KR" altLang="en-US" sz="1500" spc="-113" dirty="0">
                <a:latin typeface="+mj-ea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직함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184E8E-3C75-4ADE-ACBD-89F4587307E0}"/>
              </a:ext>
            </a:extLst>
          </p:cNvPr>
          <p:cNvSpPr/>
          <p:nvPr/>
        </p:nvSpPr>
        <p:spPr>
          <a:xfrm>
            <a:off x="487412" y="558923"/>
            <a:ext cx="162018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ea"/>
              <a:ea typeface="+mj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69FE32-1A3F-4FFD-B89C-AF2BE5656617}"/>
              </a:ext>
            </a:extLst>
          </p:cNvPr>
          <p:cNvGrpSpPr/>
          <p:nvPr/>
        </p:nvGrpSpPr>
        <p:grpSpPr>
          <a:xfrm>
            <a:off x="228600" y="5301209"/>
            <a:ext cx="1089731" cy="1083595"/>
            <a:chOff x="340544" y="4873328"/>
            <a:chExt cx="1651000" cy="143497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C952422-EBE4-44F4-AE85-08C27CAA8C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544" y="4873328"/>
              <a:ext cx="1434975" cy="1434976"/>
            </a:xfrm>
            <a:prstGeom prst="rect">
              <a:avLst/>
            </a:prstGeom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C57C52E-0175-4E94-948E-DC90B7B534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91544" y="5087076"/>
              <a:ext cx="0" cy="1007478"/>
            </a:xfrm>
            <a:prstGeom prst="line">
              <a:avLst/>
            </a:prstGeom>
            <a:ln w="25400">
              <a:solidFill>
                <a:srgbClr val="072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C04201-605D-4D50-A123-F5E27B635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8521" y="4696082"/>
            <a:ext cx="3677928" cy="477975"/>
          </a:xfrm>
        </p:spPr>
        <p:txBody>
          <a:bodyPr vert="horz" lIns="0" tIns="45720" rIns="91440" bIns="45720" rtlCol="0" anchor="t">
            <a:normAutofit/>
          </a:bodyPr>
          <a:lstStyle>
            <a:lvl1pPr algn="r">
              <a:defRPr lang="ko-KR" altLang="en-US" dirty="0">
                <a:latin typeface="+mj-ea"/>
                <a:ea typeface="+mj-ea"/>
                <a:cs typeface="+mj-cs"/>
              </a:defRPr>
            </a:lvl1pPr>
          </a:lstStyle>
          <a:p>
            <a:pPr marL="0" lvl="0" algn="r">
              <a:spcBef>
                <a:spcPct val="0"/>
              </a:spcBef>
              <a:buNone/>
            </a:pPr>
            <a:r>
              <a:rPr lang="ko-KR" altLang="en-US" dirty="0"/>
              <a:t>이름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5"/>
          <a:stretch/>
        </p:blipFill>
        <p:spPr>
          <a:xfrm>
            <a:off x="1537762" y="5430441"/>
            <a:ext cx="1357838" cy="8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4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n-ea"/>
              <a:ea typeface="+mn-ea"/>
            </a:endParaRPr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167865"/>
            <a:ext cx="8275207" cy="812865"/>
          </a:xfrm>
        </p:spPr>
        <p:txBody>
          <a:bodyPr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+mn-ea"/>
                <a:ea typeface="+mn-ea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+mn-ea"/>
                <a:ea typeface="+mn-ea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+mn-ea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492874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7956376" y="6323961"/>
            <a:ext cx="760124" cy="4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8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n-ea"/>
              <a:ea typeface="+mn-ea"/>
            </a:endParaRPr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28829"/>
            <a:ext cx="8275207" cy="449595"/>
          </a:xfrm>
        </p:spPr>
        <p:txBody>
          <a:bodyPr>
            <a:noAutofit/>
          </a:bodyPr>
          <a:lstStyle>
            <a:lvl1pPr>
              <a:defRPr sz="2600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+mn-ea"/>
                <a:ea typeface="+mn-ea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+mn-ea"/>
                <a:ea typeface="+mn-ea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+mn-ea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384863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8082390" y="6323961"/>
            <a:ext cx="634110" cy="43716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512AC9A-B993-4DE2-B197-055F64905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869" y="472015"/>
            <a:ext cx="8210087" cy="416027"/>
          </a:xfrm>
        </p:spPr>
        <p:txBody>
          <a:bodyPr>
            <a:noAutofit/>
          </a:bodyPr>
          <a:lstStyle>
            <a:lvl1pPr marL="0" indent="0"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46315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25352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0896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502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216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04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25116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02155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541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59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115251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718294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296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9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95528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53335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2042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126117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17679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99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57724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57046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6958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813883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68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47197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989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73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09605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104410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55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97616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655647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350939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347075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53400" y="6477000"/>
            <a:ext cx="88265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5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5171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.g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6EE90-B336-44E0-9FDF-0C6D99238C87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4616B0C-F233-4DFE-A31F-34A037DDB854}"/>
              </a:ext>
            </a:extLst>
          </p:cNvPr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8BEC67-7FF0-4403-8DEB-FCCD7B3B6D8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7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3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78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0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8826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50" b="0">
                <a:solidFill>
                  <a:srgbClr val="002D62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951E422-9116-4E00-9BBD-8B81DF14FB7F}" type="slidenum">
              <a:rPr lang="en-US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8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E8873-110C-49A6-B3DE-E5CCF1E2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F1811-BD63-4D2A-BC29-2245A8FF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D805A-6783-4EF7-99FE-CE9429018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F2A9B8-B3AD-40B0-A494-D34B92879022}"/>
              </a:ext>
            </a:extLst>
          </p:cNvPr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A7DE6-A7D7-47AB-8D58-AEAC155E4A31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AC18B4E-AEFD-4BA7-AF11-48E4BE0F1EB4}"/>
              </a:ext>
            </a:extLst>
          </p:cNvPr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A51BED-E077-46FB-A775-0F99CEC7C1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7" r:id="rId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49712-D534-4C7D-93F2-D7FF136A77F7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8E96675-3657-4B82-AFBA-2DE56CBEFFA2}"/>
              </a:ext>
            </a:extLst>
          </p:cNvPr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4FD76E-A9F9-44D2-A5DD-747698505A5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D58EC-9E73-4481-B408-3210A1F63BA1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4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50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4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mzi-arpacidusseau/ostep-homework/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br>
              <a:rPr lang="en-US" sz="600" cap="small" dirty="0"/>
            </a:br>
            <a:r>
              <a:rPr lang="en-US" altLang="ko-KR" sz="3200" dirty="0"/>
              <a:t>Introduction to Operating Systems</a:t>
            </a:r>
            <a:endParaRPr lang="en-US" sz="3200" cap="small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5A13EB-0EE1-4EEA-A412-3561BBAF0B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9912" y="4823233"/>
            <a:ext cx="5090515" cy="4779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2000" dirty="0"/>
              <a:t>Jong Hwan Ko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2000" dirty="0"/>
              <a:t>jhko@skku.edu</a:t>
            </a:r>
            <a:endParaRPr lang="ko-KR" altLang="en-US" sz="2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EE127-4597-4340-9682-4D7C8019D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412" y="1556792"/>
            <a:ext cx="6858000" cy="3584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HW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40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956B9FC-D320-457B-BA56-A755C26B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AB5740-684E-4A6A-B23E-28A514A41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451186" cy="4858956"/>
          </a:xfrm>
        </p:spPr>
        <p:txBody>
          <a:bodyPr>
            <a:normAutofit/>
          </a:bodyPr>
          <a:lstStyle/>
          <a:p>
            <a:r>
              <a:rPr lang="en-US" altLang="ko-KR" dirty="0"/>
              <a:t>Download three Python codes from the web page: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https://github.com/remzi-arpacidusseau/ostep-homework/</a:t>
            </a:r>
            <a:endParaRPr lang="en-US" altLang="ko-KR" dirty="0"/>
          </a:p>
          <a:p>
            <a:endParaRPr lang="en-US" altLang="ko-KR" sz="2200" dirty="0"/>
          </a:p>
          <a:p>
            <a:pPr lvl="1"/>
            <a:r>
              <a:rPr lang="en-US" altLang="ko-KR" dirty="0"/>
              <a:t>segmentation.py (for problem 1)</a:t>
            </a:r>
          </a:p>
          <a:p>
            <a:pPr lvl="1"/>
            <a:r>
              <a:rPr lang="en-US" altLang="ko-KR" dirty="0"/>
              <a:t>paging-linear-translate.py (for problem 2)</a:t>
            </a:r>
          </a:p>
          <a:p>
            <a:pPr lvl="1"/>
            <a:r>
              <a:rPr lang="en-US" altLang="ko-KR" dirty="0"/>
              <a:t>paging-multilevel-translate.py (for problem 3)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Please read the README files before you start</a:t>
            </a:r>
          </a:p>
          <a:p>
            <a:endParaRPr lang="en-US" altLang="ko-KR" dirty="0"/>
          </a:p>
          <a:p>
            <a:r>
              <a:rPr lang="en-US" altLang="ko-KR" dirty="0"/>
              <a:t>For ”analysis”, please describe calculations and draw figures of virtual/physical memory spaces</a:t>
            </a:r>
          </a:p>
          <a:p>
            <a:endParaRPr lang="en-US" altLang="ko-KR" dirty="0"/>
          </a:p>
          <a:p>
            <a:r>
              <a:rPr lang="en-US" altLang="ko-KR" dirty="0"/>
              <a:t>Total points: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25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3F47-CC43-4514-98BC-44E76DEE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Segmentation (20 points)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BDF99-F7B8-4872-B4CA-06DE442B6B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Using segmentation.py, generate random virtual addresses and analyze how they are translated to physical addresses</a:t>
            </a:r>
          </a:p>
          <a:p>
            <a:pPr lvl="1"/>
            <a:r>
              <a:rPr lang="en-US" altLang="ko-KR" dirty="0"/>
              <a:t>Use two different sets of following configurations</a:t>
            </a:r>
          </a:p>
          <a:p>
            <a:pPr lvl="2"/>
            <a:r>
              <a:rPr lang="en-US" altLang="ko-KR" dirty="0"/>
              <a:t>Address space size and physical memory size</a:t>
            </a:r>
          </a:p>
          <a:p>
            <a:pPr lvl="2"/>
            <a:r>
              <a:rPr lang="en-US" altLang="ko-KR" dirty="0"/>
              <a:t>Base and limit register values of the segments</a:t>
            </a:r>
          </a:p>
          <a:p>
            <a:pPr lvl="1"/>
            <a:r>
              <a:rPr lang="en-US" altLang="ko-KR" dirty="0"/>
              <a:t>Generate and analyze two addresses for each configuration</a:t>
            </a:r>
            <a:br>
              <a:rPr lang="en-US" altLang="ko-KR" dirty="0"/>
            </a:br>
            <a:r>
              <a:rPr lang="en-US" altLang="ko-KR" dirty="0"/>
              <a:t>(total four addresses)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66AE0E-0FE3-416E-A8BB-6E8302E3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64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6545F-EDCA-468A-B9C7-33086CE5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Paging – Linear Page Table (50 points)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121ABFE-DF94-464A-89A6-ABB298A2AA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1) Address translation (30 points)</a:t>
            </a:r>
          </a:p>
          <a:p>
            <a:pPr lvl="1"/>
            <a:r>
              <a:rPr lang="en-US" altLang="ko-KR" dirty="0"/>
              <a:t>Using paging-linear-translate.py, generate at</a:t>
            </a:r>
            <a:r>
              <a:rPr lang="ko-KR" altLang="en-US" dirty="0"/>
              <a:t> </a:t>
            </a:r>
            <a:r>
              <a:rPr lang="en-US" altLang="ko-KR" dirty="0"/>
              <a:t>least</a:t>
            </a:r>
            <a:r>
              <a:rPr lang="ko-KR" altLang="en-US" dirty="0"/>
              <a:t> </a:t>
            </a:r>
            <a:r>
              <a:rPr lang="en-US" altLang="ko-KR" dirty="0"/>
              <a:t>three</a:t>
            </a:r>
            <a:r>
              <a:rPr lang="ko-KR" altLang="en-US" dirty="0"/>
              <a:t> </a:t>
            </a:r>
            <a:r>
              <a:rPr lang="en-US" altLang="ko-KR" dirty="0"/>
              <a:t>random virtual addresses and analyze how they are translated to physical addresses</a:t>
            </a:r>
          </a:p>
          <a:p>
            <a:pPr lvl="2"/>
            <a:r>
              <a:rPr lang="en-US" altLang="ko-KR" dirty="0"/>
              <a:t>Following configurations should be different for each address</a:t>
            </a:r>
          </a:p>
          <a:p>
            <a:pPr lvl="3"/>
            <a:r>
              <a:rPr lang="en-US" altLang="ko-KR" sz="1700" dirty="0">
                <a:latin typeface="+mj-lt"/>
              </a:rPr>
              <a:t>Address space size and physical memory size</a:t>
            </a:r>
          </a:p>
          <a:p>
            <a:pPr lvl="3"/>
            <a:r>
              <a:rPr lang="en-US" altLang="ko-KR" sz="1700" dirty="0">
                <a:latin typeface="+mj-lt"/>
              </a:rPr>
              <a:t>Page size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Page table size (20 points)</a:t>
            </a:r>
          </a:p>
          <a:p>
            <a:pPr lvl="1"/>
            <a:r>
              <a:rPr lang="en-US" altLang="ko-KR" dirty="0"/>
              <a:t>Determine which options in paging-linear-translate.py affect the size of the page table, and analyze how they affect the size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95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FB4DDB9-8BF6-4A5D-8644-C4730432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Paging: Multi-Level Page Tables (30 points) 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F967BF-D3D3-4974-9AC7-40C3613424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Using paging-multilevel-translate.py, generate at least three random virtual addresses and analyze how they are translated to physical addresses</a:t>
            </a:r>
          </a:p>
          <a:p>
            <a:pPr lvl="1"/>
            <a:r>
              <a:rPr lang="en-US" altLang="ko-KR" dirty="0"/>
              <a:t>Draw a figure showing the virtual/physical address spaces and bit representations, page directory table, and page table, like in the slide #13 of the lecture slides ‘9-1: Smaller page tables’</a:t>
            </a:r>
          </a:p>
          <a:p>
            <a:pPr lvl="1"/>
            <a:r>
              <a:rPr lang="en-US" altLang="ko-KR" dirty="0"/>
              <a:t>You should also show the content (bit representation) of the PDE, PTE, virtual/physical addresses corresponding to each address translation in the above figure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519833"/>
      </p:ext>
    </p:extLst>
  </p:cSld>
  <p:clrMapOvr>
    <a:masterClrMapping/>
  </p:clrMapOvr>
</p:sld>
</file>

<file path=ppt/theme/theme1.xml><?xml version="1.0" encoding="utf-8"?>
<a:theme xmlns:a="http://schemas.openxmlformats.org/drawingml/2006/main" name="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10.xml><?xml version="1.0" encoding="utf-8"?>
<a:theme xmlns:a="http://schemas.openxmlformats.org/drawingml/2006/main" name="6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7F1033BF-AD64-4B14-AA86-F872DAE6F5B5}"/>
    </a:ext>
  </a:extLst>
</a:theme>
</file>

<file path=ppt/theme/theme3.xml><?xml version="1.0" encoding="utf-8"?>
<a:theme xmlns:a="http://schemas.openxmlformats.org/drawingml/2006/main" name="1_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49A5CA7A-E09B-4FB3-9210-21DDBF5235FB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new_2.potx" id="{4838A723-4D50-4D70-9FFC-E99BAFEC6F2C}" vid="{90A7BE01-07E2-4868-8A18-30395609AB94}"/>
    </a:ext>
  </a:extLst>
</a:theme>
</file>

<file path=ppt/theme/theme5.xml><?xml version="1.0" encoding="utf-8"?>
<a:theme xmlns:a="http://schemas.openxmlformats.org/drawingml/2006/main" name="1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6.xml><?xml version="1.0" encoding="utf-8"?>
<a:theme xmlns:a="http://schemas.openxmlformats.org/drawingml/2006/main" name="2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7.xml><?xml version="1.0" encoding="utf-8"?>
<a:theme xmlns:a="http://schemas.openxmlformats.org/drawingml/2006/main" name="3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8.xml><?xml version="1.0" encoding="utf-8"?>
<a:theme xmlns:a="http://schemas.openxmlformats.org/drawingml/2006/main" name="4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9.xml><?xml version="1.0" encoding="utf-8"?>
<a:theme xmlns:a="http://schemas.openxmlformats.org/drawingml/2006/main" name="5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IRIS_2</Template>
  <TotalTime>4413</TotalTime>
  <Words>338</Words>
  <Application>Microsoft Office PowerPoint</Application>
  <PresentationFormat>화면 슬라이드 쇼(4:3)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5</vt:i4>
      </vt:variant>
    </vt:vector>
  </HeadingPairs>
  <TitlesOfParts>
    <vt:vector size="27" baseType="lpstr">
      <vt:lpstr>Noto Sans KR Regular</vt:lpstr>
      <vt:lpstr>Arial</vt:lpstr>
      <vt:lpstr>Arial Narrow</vt:lpstr>
      <vt:lpstr>Browallia New</vt:lpstr>
      <vt:lpstr>Calibri</vt:lpstr>
      <vt:lpstr>Calibri Light</vt:lpstr>
      <vt:lpstr>Corbel Light</vt:lpstr>
      <vt:lpstr>Courier New</vt:lpstr>
      <vt:lpstr>Maiandra GD</vt:lpstr>
      <vt:lpstr>Tahoma</vt:lpstr>
      <vt:lpstr>Wingdings</vt:lpstr>
      <vt:lpstr>맑은 고딕</vt:lpstr>
      <vt:lpstr>IRIS</vt:lpstr>
      <vt:lpstr>GRC</vt:lpstr>
      <vt:lpstr>1_GRC</vt:lpstr>
      <vt:lpstr>5_Office 테마</vt:lpstr>
      <vt:lpstr>1_IRIS</vt:lpstr>
      <vt:lpstr>2_IRIS</vt:lpstr>
      <vt:lpstr>3_IRIS</vt:lpstr>
      <vt:lpstr>4_IRIS</vt:lpstr>
      <vt:lpstr>5_IRIS</vt:lpstr>
      <vt:lpstr>6_IRIS</vt:lpstr>
      <vt:lpstr> Introduction to Operating Systems</vt:lpstr>
      <vt:lpstr>Introduction</vt:lpstr>
      <vt:lpstr>1. Segmentation (20 points)</vt:lpstr>
      <vt:lpstr>2. Paging – Linear Page Table (50 points)</vt:lpstr>
      <vt:lpstr>3. Paging: Multi-Level Page Tables (30 points) </vt:lpstr>
    </vt:vector>
  </TitlesOfParts>
  <Company>RockForever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Mechanism: Limited Direct Execution Reading materials: Chap.6</dc:title>
  <dc:creator>ansa</dc:creator>
  <cp:lastModifiedBy>고종환</cp:lastModifiedBy>
  <cp:revision>743</cp:revision>
  <dcterms:created xsi:type="dcterms:W3CDTF">2006-04-11T05:12:43Z</dcterms:created>
  <dcterms:modified xsi:type="dcterms:W3CDTF">2021-10-11T03:20:10Z</dcterms:modified>
</cp:coreProperties>
</file>