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7" r:id="rId1"/>
    <p:sldMasterId id="2147483844" r:id="rId2"/>
    <p:sldMasterId id="2147483853" r:id="rId3"/>
    <p:sldMasterId id="2147483862" r:id="rId4"/>
    <p:sldMasterId id="2147483868" r:id="rId5"/>
    <p:sldMasterId id="2147483874" r:id="rId6"/>
    <p:sldMasterId id="2147483881" r:id="rId7"/>
    <p:sldMasterId id="2147483887" r:id="rId8"/>
    <p:sldMasterId id="2147483893" r:id="rId9"/>
    <p:sldMasterId id="2147483899" r:id="rId10"/>
  </p:sldMasterIdLst>
  <p:notesMasterIdLst>
    <p:notesMasterId r:id="rId15"/>
  </p:notesMasterIdLst>
  <p:sldIdLst>
    <p:sldId id="265" r:id="rId11"/>
    <p:sldId id="436" r:id="rId12"/>
    <p:sldId id="446" r:id="rId13"/>
    <p:sldId id="45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00000"/>
    <a:srgbClr val="0000FF"/>
    <a:srgbClr val="FF0000"/>
    <a:srgbClr val="003399"/>
    <a:srgbClr val="000099"/>
    <a:srgbClr val="FFFFCC"/>
    <a:srgbClr val="CCCCFF"/>
    <a:srgbClr val="CC99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82346" autoAdjust="0"/>
  </p:normalViewPr>
  <p:slideViewPr>
    <p:cSldViewPr>
      <p:cViewPr varScale="1">
        <p:scale>
          <a:sx n="68" d="100"/>
          <a:sy n="68" d="100"/>
        </p:scale>
        <p:origin x="2069" y="110"/>
      </p:cViewPr>
      <p:guideLst>
        <p:guide orient="horz" pos="211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A550532B-B06A-4ED0-8FAE-D5422E90831C}" type="datetimeFigureOut">
              <a:rPr lang="ko-KR" altLang="en-US"/>
              <a:pPr>
                <a:defRPr/>
              </a:pPr>
              <a:t>2021-11-14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D6DA4934-6686-47F5-B661-83E756AA91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83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34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microsoft.com/office/2007/relationships/hdphoto" Target="../media/hdphoto1.wdp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Relationship Id="rId4" Type="http://schemas.microsoft.com/office/2007/relationships/hdphoto" Target="../media/hdphoto1.wdp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Relationship Id="rId4" Type="http://schemas.microsoft.com/office/2007/relationships/hdphoto" Target="../media/hdphoto1.wdp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Relationship Id="rId4" Type="http://schemas.microsoft.com/office/2007/relationships/hdphoto" Target="../media/hdphoto1.wdp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Relationship Id="rId4" Type="http://schemas.microsoft.com/office/2007/relationships/hdphoto" Target="../media/hdphoto1.wdp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Relationship Id="rId4" Type="http://schemas.microsoft.com/office/2007/relationships/hdphoto" Target="../media/hdphoto1.wdp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007911"/>
            <a:ext cx="9144000" cy="574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FF0000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Logos are allowed on this page only!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242124"/>
            <a:ext cx="9144000" cy="1590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 noProof="0" dirty="0"/>
              <a:t>Name(s) and Affiliation(s)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" y="1786489"/>
            <a:ext cx="9143999" cy="179204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3562"/>
              </a:solidFill>
              <a:latin typeface="Arial" pitchFamily="34" charset="0"/>
              <a:ea typeface="굴림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EE35D-788F-4109-B3D6-1B349FAC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3" y="43405"/>
            <a:ext cx="1287598" cy="13493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135B2F-2301-4C75-A7FC-BC7D3131ED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0" b="93952" l="7890" r="92505">
                        <a14:foregroundMark x1="34122" y1="9073" x2="34122" y2="9073"/>
                        <a14:foregroundMark x1="50888" y1="7460" x2="50888" y2="7460"/>
                        <a14:foregroundMark x1="90533" y1="33468" x2="90533" y2="33468"/>
                        <a14:foregroundMark x1="92702" y1="51815" x2="92702" y2="51815"/>
                        <a14:foregroundMark x1="65680" y1="90726" x2="65680" y2="90726"/>
                        <a14:foregroundMark x1="51085" y1="93952" x2="51085" y2="93952"/>
                        <a14:foregroundMark x1="7890" y1="50806" x2="7890" y2="5080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21" y="148916"/>
            <a:ext cx="764163" cy="8366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85EDBC-A037-4961-8D5D-A81E489BA4C9}"/>
              </a:ext>
            </a:extLst>
          </p:cNvPr>
          <p:cNvSpPr txBox="1"/>
          <p:nvPr/>
        </p:nvSpPr>
        <p:spPr>
          <a:xfrm>
            <a:off x="63421" y="1039753"/>
            <a:ext cx="1604735" cy="29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dirty="0">
                <a:latin typeface="Maiandra GD" panose="020E0502030308020204" pitchFamily="34" charset="0"/>
                <a:cs typeface="Aharoni" panose="020B0604020202020204" pitchFamily="2" charset="-79"/>
              </a:rPr>
              <a:t>SKKU IRIS Lab</a:t>
            </a:r>
            <a:endParaRPr lang="ko-KR" altLang="en-US" sz="1800" dirty="0">
              <a:latin typeface="Maiandra GD" panose="020E0502030308020204" pitchFamily="34" charset="0"/>
              <a:cs typeface="Aharoni" panose="020B0604020202020204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A45C2-1DD3-42F9-A21E-D389B3BFF98A}"/>
              </a:ext>
            </a:extLst>
          </p:cNvPr>
          <p:cNvSpPr txBox="1"/>
          <p:nvPr/>
        </p:nvSpPr>
        <p:spPr>
          <a:xfrm>
            <a:off x="755576" y="235873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ntelligent </a:t>
            </a:r>
            <a:r>
              <a:rPr lang="en-US" altLang="ko-KR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&amp;</a:t>
            </a:r>
            <a:b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esource-efficient</a:t>
            </a: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mage computing</a:t>
            </a:r>
            <a:endParaRPr lang="en-US" altLang="ko-KR" sz="1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ystems lab</a:t>
            </a:r>
            <a:endParaRPr lang="ko-KR" altLang="en-US" sz="1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2800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980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16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30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0" y="6477001"/>
            <a:ext cx="914400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>
                <a:solidFill>
                  <a:srgbClr val="808080"/>
                </a:solidFill>
                <a:latin typeface="Tahoma" pitchFamily="-128" charset="0"/>
                <a:cs typeface="+mn-cs"/>
              </a:rPr>
              <a:t>Distribution Statement</a:t>
            </a:r>
            <a:endParaRPr lang="en-US" sz="75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>
            <a:lvl1pPr>
              <a:buNone/>
              <a:defRPr sz="1350" b="1">
                <a:latin typeface="Tahoma" pitchFamily="34" charset="0"/>
                <a:cs typeface="Tahoma" pitchFamily="34" charset="0"/>
              </a:defRPr>
            </a:lvl1pPr>
            <a:lvl2pPr>
              <a:buFont typeface="Arial" pitchFamily="34" charset="0"/>
              <a:buChar char="•"/>
              <a:defRPr sz="1200">
                <a:latin typeface="Tahoma" pitchFamily="34" charset="0"/>
                <a:cs typeface="Tahoma" pitchFamily="34" charset="0"/>
              </a:defRPr>
            </a:lvl2pPr>
            <a:lvl3pPr>
              <a:buFont typeface="Courier New" pitchFamily="49" charset="0"/>
              <a:buChar char="o"/>
              <a:defRPr sz="1050"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04800"/>
            <a:ext cx="6477000" cy="381000"/>
          </a:xfrm>
        </p:spPr>
        <p:txBody>
          <a:bodyPr>
            <a:noAutofit/>
          </a:bodyPr>
          <a:lstStyle>
            <a:lvl1pPr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>
              <a:defRPr sz="18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07019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5079D-BA45-45BB-82C6-DB52C2C8A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5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CA4A0-A5D2-47D5-B8B4-9A5DC0ED57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90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92EB8-16D6-4CBE-8C99-48DB40509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43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70FAB-3382-4FFA-B8DF-C2FCB914DE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6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A0212-3DEB-40B8-A9F5-810D904427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47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9A59D-2DE3-415F-8135-864703107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3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355751"/>
            <a:ext cx="8471002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000" b="0">
                <a:latin typeface="+mj-lt"/>
              </a:defRPr>
            </a:lvl1pPr>
            <a:lvl2pPr>
              <a:defRPr sz="2500" b="0">
                <a:latin typeface="+mj-lt"/>
              </a:defRPr>
            </a:lvl2pPr>
            <a:lvl3pPr marL="857250" indent="-171450">
              <a:buFont typeface="Calibri" panose="020F0502020204030204" pitchFamily="34" charset="0"/>
              <a:buChar char="◦"/>
              <a:defRPr sz="2000" b="0">
                <a:latin typeface="+mj-lt"/>
              </a:defRPr>
            </a:lvl3pPr>
            <a:lvl4pPr>
              <a:defRPr sz="2000" b="0"/>
            </a:lvl4pPr>
            <a:lvl5pPr>
              <a:defRPr sz="2000" b="0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6pPr>
            <a:lvl7pPr>
              <a:defRPr sz="2000" b="0"/>
            </a:lvl7pPr>
            <a:lvl8pPr>
              <a:defRPr sz="2000" b="0"/>
            </a:lvl8pPr>
            <a:lvl9pPr>
              <a:defRPr sz="2000" b="0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sz="4000" b="1">
                <a:latin typeface="Corbel Light" panose="020B0303020204020204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A6254-369D-4246-892B-D864EFC9C330}"/>
              </a:ext>
            </a:extLst>
          </p:cNvPr>
          <p:cNvSpPr/>
          <p:nvPr/>
        </p:nvSpPr>
        <p:spPr>
          <a:xfrm>
            <a:off x="136187" y="6453335"/>
            <a:ext cx="979429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2259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47435-4D6C-4487-A483-7578D9223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64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0" y="6477001"/>
            <a:ext cx="914400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>
                <a:solidFill>
                  <a:srgbClr val="808080"/>
                </a:solidFill>
                <a:latin typeface="Tahoma" pitchFamily="-128" charset="0"/>
                <a:cs typeface="+mn-cs"/>
              </a:rPr>
              <a:t>Distribution Statement</a:t>
            </a:r>
            <a:endParaRPr lang="en-US" sz="75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>
            <a:lvl1pPr>
              <a:buNone/>
              <a:defRPr sz="1350" b="1">
                <a:latin typeface="Tahoma" pitchFamily="34" charset="0"/>
                <a:cs typeface="Tahoma" pitchFamily="34" charset="0"/>
              </a:defRPr>
            </a:lvl1pPr>
            <a:lvl2pPr>
              <a:buFont typeface="Arial" pitchFamily="34" charset="0"/>
              <a:buChar char="•"/>
              <a:defRPr sz="1200">
                <a:latin typeface="Tahoma" pitchFamily="34" charset="0"/>
                <a:cs typeface="Tahoma" pitchFamily="34" charset="0"/>
              </a:defRPr>
            </a:lvl2pPr>
            <a:lvl3pPr>
              <a:buFont typeface="Courier New" pitchFamily="49" charset="0"/>
              <a:buChar char="o"/>
              <a:defRPr sz="1050"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04800"/>
            <a:ext cx="6477000" cy="381000"/>
          </a:xfrm>
        </p:spPr>
        <p:txBody>
          <a:bodyPr>
            <a:noAutofit/>
          </a:bodyPr>
          <a:lstStyle>
            <a:lvl1pPr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>
              <a:defRPr sz="18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49526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36DB01-A671-4B8D-8557-AA1B74E8AC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510" y="-171400"/>
            <a:ext cx="9181020" cy="704081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958A57-2825-47A5-9714-F7DDE98633E9}"/>
              </a:ext>
            </a:extLst>
          </p:cNvPr>
          <p:cNvSpPr/>
          <p:nvPr/>
        </p:nvSpPr>
        <p:spPr>
          <a:xfrm>
            <a:off x="-12558" y="-99392"/>
            <a:ext cx="9169115" cy="696880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5000"/>
                </a:schemeClr>
              </a:gs>
              <a:gs pos="100000">
                <a:schemeClr val="tx1">
                  <a:alpha val="2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j-ea"/>
              <a:ea typeface="+mj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9BE719-23BF-4495-8D44-9981DA1F10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7412" y="764704"/>
            <a:ext cx="6858000" cy="864096"/>
          </a:xfrm>
          <a:noFill/>
        </p:spPr>
        <p:txBody>
          <a:bodyPr lIns="0" anchor="t">
            <a:normAutofit/>
          </a:bodyPr>
          <a:lstStyle>
            <a:lvl1pPr algn="l">
              <a:defRPr sz="3300" spc="-113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err="1"/>
              <a:t>메인제목</a:t>
            </a:r>
            <a:endParaRPr lang="ko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EE34957-E293-4918-8179-72C68BC00C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413" y="1654882"/>
            <a:ext cx="6858000" cy="477975"/>
          </a:xfrm>
          <a:noFill/>
        </p:spPr>
        <p:txBody>
          <a:bodyPr vert="horz" lIns="0" tIns="45720" rIns="91440" bIns="45720" rtlCol="0" anchor="t">
            <a:noAutofit/>
          </a:bodyPr>
          <a:lstStyle>
            <a:lvl1pPr>
              <a:defRPr lang="ko-KR" altLang="en-US" sz="2100" spc="-113" dirty="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ko-KR" altLang="en-US" dirty="0"/>
              <a:t>부제목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613B20-0EE5-4E1D-A03C-C27B4133B720}"/>
              </a:ext>
            </a:extLst>
          </p:cNvPr>
          <p:cNvSpPr/>
          <p:nvPr/>
        </p:nvSpPr>
        <p:spPr>
          <a:xfrm>
            <a:off x="-18509" y="4293096"/>
            <a:ext cx="9181020" cy="2304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j-ea"/>
              <a:ea typeface="+mj-ea"/>
            </a:endParaRPr>
          </a:p>
        </p:txBody>
      </p:sp>
      <p:sp>
        <p:nvSpPr>
          <p:cNvPr id="20" name="텍스트 개체 틀 17">
            <a:extLst>
              <a:ext uri="{FF2B5EF4-FFF2-40B4-BE49-F238E27FC236}">
                <a16:creationId xmlns:a16="http://schemas.microsoft.com/office/drawing/2014/main" id="{A98C2736-8808-432C-A6BD-FC3EC56852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65935" y="5213726"/>
            <a:ext cx="5090515" cy="477975"/>
          </a:xfrm>
        </p:spPr>
        <p:txBody>
          <a:bodyPr vert="horz" lIns="0" tIns="45720" rIns="91440" bIns="45720" rtlCol="0" anchor="t">
            <a:noAutofit/>
          </a:bodyPr>
          <a:lstStyle>
            <a:lvl1pPr algn="r">
              <a:defRPr lang="ko-KR" altLang="en-US" sz="1500" spc="-113" dirty="0">
                <a:latin typeface="+mj-ea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ko-KR" altLang="en-US" dirty="0"/>
              <a:t>직함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184E8E-3C75-4ADE-ACBD-89F4587307E0}"/>
              </a:ext>
            </a:extLst>
          </p:cNvPr>
          <p:cNvSpPr/>
          <p:nvPr/>
        </p:nvSpPr>
        <p:spPr>
          <a:xfrm>
            <a:off x="487412" y="558923"/>
            <a:ext cx="1620180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j-ea"/>
              <a:ea typeface="+mj-ea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769FE32-1A3F-4FFD-B89C-AF2BE5656617}"/>
              </a:ext>
            </a:extLst>
          </p:cNvPr>
          <p:cNvGrpSpPr/>
          <p:nvPr/>
        </p:nvGrpSpPr>
        <p:grpSpPr>
          <a:xfrm>
            <a:off x="228600" y="5301209"/>
            <a:ext cx="1089731" cy="1083595"/>
            <a:chOff x="340544" y="4873328"/>
            <a:chExt cx="1651000" cy="1434976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C952422-EBE4-44F4-AE85-08C27CAA8CD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0544" y="4873328"/>
              <a:ext cx="1434975" cy="1434976"/>
            </a:xfrm>
            <a:prstGeom prst="rect">
              <a:avLst/>
            </a:prstGeom>
          </p:spPr>
        </p:pic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C57C52E-0175-4E94-948E-DC90B7B534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91544" y="5087076"/>
              <a:ext cx="0" cy="1007478"/>
            </a:xfrm>
            <a:prstGeom prst="line">
              <a:avLst/>
            </a:prstGeom>
            <a:ln w="25400">
              <a:solidFill>
                <a:srgbClr val="072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텍스트 개체 틀 17">
            <a:extLst>
              <a:ext uri="{FF2B5EF4-FFF2-40B4-BE49-F238E27FC236}">
                <a16:creationId xmlns:a16="http://schemas.microsoft.com/office/drawing/2014/main" id="{6FC04201-605D-4D50-A123-F5E27B6353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8521" y="4696082"/>
            <a:ext cx="3677928" cy="477975"/>
          </a:xfrm>
        </p:spPr>
        <p:txBody>
          <a:bodyPr vert="horz" lIns="0" tIns="45720" rIns="91440" bIns="45720" rtlCol="0" anchor="t">
            <a:normAutofit/>
          </a:bodyPr>
          <a:lstStyle>
            <a:lvl1pPr algn="r">
              <a:defRPr lang="ko-KR" altLang="en-US" dirty="0">
                <a:latin typeface="+mj-ea"/>
                <a:ea typeface="+mj-ea"/>
                <a:cs typeface="+mj-cs"/>
              </a:defRPr>
            </a:lvl1pPr>
          </a:lstStyle>
          <a:p>
            <a:pPr marL="0" lvl="0" algn="r">
              <a:spcBef>
                <a:spcPct val="0"/>
              </a:spcBef>
              <a:buNone/>
            </a:pPr>
            <a:r>
              <a:rPr lang="ko-KR" altLang="en-US" dirty="0"/>
              <a:t>이름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5"/>
          <a:stretch/>
        </p:blipFill>
        <p:spPr>
          <a:xfrm>
            <a:off x="1537762" y="5430441"/>
            <a:ext cx="1357838" cy="87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045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F836DB01-A671-4B8D-8557-AA1B74E8AC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510" y="-171400"/>
            <a:ext cx="9181020" cy="704081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958A57-2825-47A5-9714-F7DDE98633E9}"/>
              </a:ext>
            </a:extLst>
          </p:cNvPr>
          <p:cNvSpPr/>
          <p:nvPr/>
        </p:nvSpPr>
        <p:spPr>
          <a:xfrm>
            <a:off x="-12558" y="-171401"/>
            <a:ext cx="9169115" cy="7029401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n-ea"/>
              <a:ea typeface="+mn-ea"/>
            </a:endParaRPr>
          </a:p>
        </p:txBody>
      </p:sp>
      <p:sp>
        <p:nvSpPr>
          <p:cNvPr id="5" name="사각형: 둥근 한쪽 모서리 4">
            <a:extLst>
              <a:ext uri="{FF2B5EF4-FFF2-40B4-BE49-F238E27FC236}">
                <a16:creationId xmlns:a16="http://schemas.microsoft.com/office/drawing/2014/main" id="{B8F7F016-4544-4A20-A055-28D1E234AC34}"/>
              </a:ext>
            </a:extLst>
          </p:cNvPr>
          <p:cNvSpPr/>
          <p:nvPr/>
        </p:nvSpPr>
        <p:spPr>
          <a:xfrm>
            <a:off x="-18511" y="-27384"/>
            <a:ext cx="9073009" cy="6896799"/>
          </a:xfrm>
          <a:prstGeom prst="round1Rect">
            <a:avLst>
              <a:gd name="adj" fmla="val 9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2BF44D-09B4-40FB-84D5-64F426FC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94" y="167865"/>
            <a:ext cx="8275207" cy="812865"/>
          </a:xfrm>
        </p:spPr>
        <p:txBody>
          <a:bodyPr>
            <a:normAutofit/>
          </a:bodyPr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F7246-F0EC-4EE6-9E70-277B0CBED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294" y="1057750"/>
            <a:ext cx="8275207" cy="48589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2000">
                <a:latin typeface="+mn-ea"/>
                <a:ea typeface="+mn-ea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800">
                <a:latin typeface="+mn-ea"/>
                <a:ea typeface="+mn-ea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400">
                <a:latin typeface="+mn-ea"/>
                <a:ea typeface="+mn-ea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EA8FD-4B4B-42DD-946F-9665BA41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2F43CC4-A25D-4598-A649-B48D77B2B4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5E7529C-9835-4872-B8DD-A36FFB4CA1A4}"/>
              </a:ext>
            </a:extLst>
          </p:cNvPr>
          <p:cNvCxnSpPr/>
          <p:nvPr/>
        </p:nvCxnSpPr>
        <p:spPr>
          <a:xfrm flipH="1">
            <a:off x="427500" y="6214513"/>
            <a:ext cx="8289000" cy="0"/>
          </a:xfrm>
          <a:prstGeom prst="line">
            <a:avLst/>
          </a:prstGeom>
          <a:ln w="25400">
            <a:solidFill>
              <a:srgbClr val="072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75A7024-1CE0-4F1E-8179-17E55D45C3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718" y="6276747"/>
            <a:ext cx="492874" cy="51315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D2AC8D-C80A-41CA-81E3-6B626C8633C6}"/>
              </a:ext>
            </a:extLst>
          </p:cNvPr>
          <p:cNvCxnSpPr/>
          <p:nvPr/>
        </p:nvCxnSpPr>
        <p:spPr>
          <a:xfrm flipH="1">
            <a:off x="427500" y="908720"/>
            <a:ext cx="82890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9"/>
          <a:stretch/>
        </p:blipFill>
        <p:spPr>
          <a:xfrm>
            <a:off x="7956376" y="6323961"/>
            <a:ext cx="760124" cy="4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78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F836DB01-A671-4B8D-8557-AA1B74E8AC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510" y="-171400"/>
            <a:ext cx="9181020" cy="704081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958A57-2825-47A5-9714-F7DDE98633E9}"/>
              </a:ext>
            </a:extLst>
          </p:cNvPr>
          <p:cNvSpPr/>
          <p:nvPr/>
        </p:nvSpPr>
        <p:spPr>
          <a:xfrm>
            <a:off x="-12558" y="-171401"/>
            <a:ext cx="9169115" cy="7029401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사각형: 둥근 한쪽 모서리 4">
            <a:extLst>
              <a:ext uri="{FF2B5EF4-FFF2-40B4-BE49-F238E27FC236}">
                <a16:creationId xmlns:a16="http://schemas.microsoft.com/office/drawing/2014/main" id="{B8F7F016-4544-4A20-A055-28D1E234AC34}"/>
              </a:ext>
            </a:extLst>
          </p:cNvPr>
          <p:cNvSpPr/>
          <p:nvPr/>
        </p:nvSpPr>
        <p:spPr>
          <a:xfrm>
            <a:off x="-18511" y="-27384"/>
            <a:ext cx="9073009" cy="6896799"/>
          </a:xfrm>
          <a:prstGeom prst="round1Rect">
            <a:avLst>
              <a:gd name="adj" fmla="val 9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2BF44D-09B4-40FB-84D5-64F426FC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94" y="28829"/>
            <a:ext cx="8275207" cy="449595"/>
          </a:xfrm>
        </p:spPr>
        <p:txBody>
          <a:bodyPr>
            <a:noAutofit/>
          </a:bodyPr>
          <a:lstStyle>
            <a:lvl1pPr>
              <a:defRPr sz="2600">
                <a:latin typeface="Noto Sans KR Medium" panose="020B0600000000000000" pitchFamily="34" charset="-127"/>
                <a:ea typeface="Noto Sans KR Medium" panose="020B06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F7246-F0EC-4EE6-9E70-277B0CBED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294" y="1057750"/>
            <a:ext cx="8275207" cy="48589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20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8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8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4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4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EA8FD-4B4B-42DD-946F-9665BA41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3CC4-A25D-4598-A649-B48D77B2B48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5E7529C-9835-4872-B8DD-A36FFB4CA1A4}"/>
              </a:ext>
            </a:extLst>
          </p:cNvPr>
          <p:cNvCxnSpPr/>
          <p:nvPr/>
        </p:nvCxnSpPr>
        <p:spPr>
          <a:xfrm flipH="1">
            <a:off x="427500" y="6214513"/>
            <a:ext cx="8289000" cy="0"/>
          </a:xfrm>
          <a:prstGeom prst="line">
            <a:avLst/>
          </a:prstGeom>
          <a:ln w="25400">
            <a:solidFill>
              <a:srgbClr val="072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75A7024-1CE0-4F1E-8179-17E55D45C3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718" y="6276747"/>
            <a:ext cx="384863" cy="51315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D2AC8D-C80A-41CA-81E3-6B626C8633C6}"/>
              </a:ext>
            </a:extLst>
          </p:cNvPr>
          <p:cNvCxnSpPr/>
          <p:nvPr/>
        </p:nvCxnSpPr>
        <p:spPr>
          <a:xfrm flipH="1">
            <a:off x="427500" y="908720"/>
            <a:ext cx="82890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9"/>
          <a:stretch/>
        </p:blipFill>
        <p:spPr>
          <a:xfrm>
            <a:off x="8082390" y="6323961"/>
            <a:ext cx="634110" cy="437168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512AC9A-B993-4DE2-B197-055F64905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869" y="472015"/>
            <a:ext cx="8210087" cy="416027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6463152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355751"/>
            <a:ext cx="8471002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000" b="0">
                <a:latin typeface="+mj-lt"/>
              </a:defRPr>
            </a:lvl1pPr>
            <a:lvl2pPr>
              <a:defRPr sz="2500" b="0">
                <a:latin typeface="+mj-lt"/>
              </a:defRPr>
            </a:lvl2pPr>
            <a:lvl3pPr marL="857250" indent="-171450">
              <a:buFont typeface="Calibri" panose="020F0502020204030204" pitchFamily="34" charset="0"/>
              <a:buChar char="◦"/>
              <a:defRPr sz="2000" b="0">
                <a:latin typeface="+mj-lt"/>
              </a:defRPr>
            </a:lvl3pPr>
            <a:lvl4pPr>
              <a:defRPr sz="2000" b="0"/>
            </a:lvl4pPr>
            <a:lvl5pPr>
              <a:defRPr sz="2000" b="0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6pPr>
            <a:lvl7pPr>
              <a:defRPr sz="2000" b="0"/>
            </a:lvl7pPr>
            <a:lvl8pPr>
              <a:defRPr sz="2000" b="0"/>
            </a:lvl8pPr>
            <a:lvl9pPr>
              <a:defRPr sz="2000" b="0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sz="4000" b="1">
                <a:latin typeface="Corbel Light" panose="020B0303020204020204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253529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007911"/>
            <a:ext cx="9144000" cy="574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FF0000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Logos are allowed on this page only!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242124"/>
            <a:ext cx="9144000" cy="1590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 noProof="0" dirty="0"/>
              <a:t>Name(s) and Affiliation(s)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" y="1786489"/>
            <a:ext cx="9143999" cy="179204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3562"/>
              </a:solidFill>
              <a:latin typeface="Arial" pitchFamily="34" charset="0"/>
              <a:ea typeface="굴림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EE35D-788F-4109-B3D6-1B349FAC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3" y="43405"/>
            <a:ext cx="1287598" cy="13493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135B2F-2301-4C75-A7FC-BC7D3131ED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0" b="93952" l="7890" r="92505">
                        <a14:foregroundMark x1="34122" y1="9073" x2="34122" y2="9073"/>
                        <a14:foregroundMark x1="50888" y1="7460" x2="50888" y2="7460"/>
                        <a14:foregroundMark x1="90533" y1="33468" x2="90533" y2="33468"/>
                        <a14:foregroundMark x1="92702" y1="51815" x2="92702" y2="51815"/>
                        <a14:foregroundMark x1="65680" y1="90726" x2="65680" y2="90726"/>
                        <a14:foregroundMark x1="51085" y1="93952" x2="51085" y2="93952"/>
                        <a14:foregroundMark x1="7890" y1="50806" x2="7890" y2="5080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21" y="148916"/>
            <a:ext cx="764163" cy="8366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85EDBC-A037-4961-8D5D-A81E489BA4C9}"/>
              </a:ext>
            </a:extLst>
          </p:cNvPr>
          <p:cNvSpPr txBox="1"/>
          <p:nvPr/>
        </p:nvSpPr>
        <p:spPr>
          <a:xfrm>
            <a:off x="63421" y="1039753"/>
            <a:ext cx="1604735" cy="29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dirty="0">
                <a:latin typeface="Maiandra GD" panose="020E0502030308020204" pitchFamily="34" charset="0"/>
                <a:cs typeface="Aharoni" panose="020B0604020202020204" pitchFamily="2" charset="-79"/>
              </a:rPr>
              <a:t>SKKU IRIS Lab</a:t>
            </a:r>
            <a:endParaRPr lang="ko-KR" altLang="en-US" sz="1800" dirty="0">
              <a:latin typeface="Maiandra GD" panose="020E0502030308020204" pitchFamily="34" charset="0"/>
              <a:cs typeface="Aharoni" panose="020B0604020202020204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A45C2-1DD3-42F9-A21E-D389B3BFF98A}"/>
              </a:ext>
            </a:extLst>
          </p:cNvPr>
          <p:cNvSpPr txBox="1"/>
          <p:nvPr/>
        </p:nvSpPr>
        <p:spPr>
          <a:xfrm>
            <a:off x="755576" y="235873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ntelligent </a:t>
            </a:r>
            <a:r>
              <a:rPr lang="en-US" altLang="ko-KR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&amp;</a:t>
            </a:r>
            <a:b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esource-efficient</a:t>
            </a: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mage computing</a:t>
            </a:r>
            <a:endParaRPr lang="en-US" altLang="ko-KR" sz="1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ystems lab</a:t>
            </a:r>
            <a:endParaRPr lang="ko-KR" altLang="en-US" sz="1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808963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355751"/>
            <a:ext cx="8471002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000" b="0">
                <a:latin typeface="+mj-lt"/>
              </a:defRPr>
            </a:lvl1pPr>
            <a:lvl2pPr>
              <a:defRPr sz="2500" b="0">
                <a:latin typeface="+mj-lt"/>
              </a:defRPr>
            </a:lvl2pPr>
            <a:lvl3pPr marL="857250" indent="-171450">
              <a:buFont typeface="Calibri" panose="020F0502020204030204" pitchFamily="34" charset="0"/>
              <a:buChar char="◦"/>
              <a:defRPr sz="2000" b="0">
                <a:latin typeface="+mj-lt"/>
              </a:defRPr>
            </a:lvl3pPr>
            <a:lvl4pPr>
              <a:defRPr sz="2000" b="0"/>
            </a:lvl4pPr>
            <a:lvl5pPr>
              <a:defRPr sz="2000" b="0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6pPr>
            <a:lvl7pPr>
              <a:defRPr sz="2000" b="0"/>
            </a:lvl7pPr>
            <a:lvl8pPr>
              <a:defRPr sz="2000" b="0"/>
            </a:lvl8pPr>
            <a:lvl9pPr>
              <a:defRPr sz="2000" b="0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sz="4000" b="1">
                <a:latin typeface="Corbel Light" panose="020B0303020204020204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A6254-369D-4246-892B-D864EFC9C330}"/>
              </a:ext>
            </a:extLst>
          </p:cNvPr>
          <p:cNvSpPr/>
          <p:nvPr/>
        </p:nvSpPr>
        <p:spPr>
          <a:xfrm>
            <a:off x="136187" y="6453335"/>
            <a:ext cx="979429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502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33650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endParaRPr lang="en-US" noProof="1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endParaRPr lang="en-US" noProof="1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22DECF6A-13F7-418C-BBFC-95033FFCD5F1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521688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856F4-8772-7D48-B21B-15864B591443}" type="slidenum">
              <a:rPr lang="ko-KR" altLang="en-GB" smtClean="0"/>
              <a:pPr/>
              <a:t>‹#›</a:t>
            </a:fld>
            <a:r>
              <a:rPr lang="en-US" altLang="ko-KR" dirty="0"/>
              <a:t>/35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204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33650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endParaRPr lang="en-US" noProof="1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endParaRPr lang="en-US" noProof="1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22DECF6A-13F7-418C-BBFC-95033FFCD5F1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825116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02155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007911"/>
            <a:ext cx="9144000" cy="574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FF0000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Logos are allowed on this page only!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242124"/>
            <a:ext cx="9144000" cy="1590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 noProof="0" dirty="0"/>
              <a:t>Name(s) and Affiliation(s)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" y="1786489"/>
            <a:ext cx="9143999" cy="179204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3562"/>
              </a:solidFill>
              <a:latin typeface="Arial" pitchFamily="34" charset="0"/>
              <a:ea typeface="굴림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EE35D-788F-4109-B3D6-1B349FAC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3" y="43405"/>
            <a:ext cx="1287598" cy="13493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135B2F-2301-4C75-A7FC-BC7D3131ED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0" b="93952" l="7890" r="92505">
                        <a14:foregroundMark x1="34122" y1="9073" x2="34122" y2="9073"/>
                        <a14:foregroundMark x1="50888" y1="7460" x2="50888" y2="7460"/>
                        <a14:foregroundMark x1="90533" y1="33468" x2="90533" y2="33468"/>
                        <a14:foregroundMark x1="92702" y1="51815" x2="92702" y2="51815"/>
                        <a14:foregroundMark x1="65680" y1="90726" x2="65680" y2="90726"/>
                        <a14:foregroundMark x1="51085" y1="93952" x2="51085" y2="93952"/>
                        <a14:foregroundMark x1="7890" y1="50806" x2="7890" y2="5080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21" y="148916"/>
            <a:ext cx="764163" cy="8366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85EDBC-A037-4961-8D5D-A81E489BA4C9}"/>
              </a:ext>
            </a:extLst>
          </p:cNvPr>
          <p:cNvSpPr txBox="1"/>
          <p:nvPr/>
        </p:nvSpPr>
        <p:spPr>
          <a:xfrm>
            <a:off x="63421" y="1039753"/>
            <a:ext cx="1604735" cy="29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dirty="0">
                <a:latin typeface="Maiandra GD" panose="020E0502030308020204" pitchFamily="34" charset="0"/>
                <a:cs typeface="Aharoni" panose="020B0604020202020204" pitchFamily="2" charset="-79"/>
              </a:rPr>
              <a:t>SKKU IRIS Lab</a:t>
            </a:r>
            <a:endParaRPr lang="ko-KR" altLang="en-US" sz="1800" dirty="0">
              <a:latin typeface="Maiandra GD" panose="020E0502030308020204" pitchFamily="34" charset="0"/>
              <a:cs typeface="Aharoni" panose="020B0604020202020204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A45C2-1DD3-42F9-A21E-D389B3BFF98A}"/>
              </a:ext>
            </a:extLst>
          </p:cNvPr>
          <p:cNvSpPr txBox="1"/>
          <p:nvPr/>
        </p:nvSpPr>
        <p:spPr>
          <a:xfrm>
            <a:off x="755576" y="235873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ntelligent </a:t>
            </a:r>
            <a:r>
              <a:rPr lang="en-US" altLang="ko-KR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&amp;</a:t>
            </a:r>
            <a:b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esource-efficient</a:t>
            </a: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mage computing</a:t>
            </a:r>
            <a:endParaRPr lang="en-US" altLang="ko-KR" sz="1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ystems lab</a:t>
            </a:r>
            <a:endParaRPr lang="ko-KR" altLang="en-US" sz="1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35415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355751"/>
            <a:ext cx="8471002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000" b="0">
                <a:latin typeface="+mj-lt"/>
              </a:defRPr>
            </a:lvl1pPr>
            <a:lvl2pPr>
              <a:defRPr sz="2500" b="0">
                <a:latin typeface="+mj-lt"/>
              </a:defRPr>
            </a:lvl2pPr>
            <a:lvl3pPr marL="857250" indent="-171450">
              <a:buFont typeface="Calibri" panose="020F0502020204030204" pitchFamily="34" charset="0"/>
              <a:buChar char="◦"/>
              <a:defRPr sz="2000" b="0">
                <a:latin typeface="+mj-lt"/>
              </a:defRPr>
            </a:lvl3pPr>
            <a:lvl4pPr>
              <a:defRPr sz="2000" b="0"/>
            </a:lvl4pPr>
            <a:lvl5pPr>
              <a:defRPr sz="2000" b="0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6pPr>
            <a:lvl7pPr>
              <a:defRPr sz="2000" b="0"/>
            </a:lvl7pPr>
            <a:lvl8pPr>
              <a:defRPr sz="2000" b="0"/>
            </a:lvl8pPr>
            <a:lvl9pPr>
              <a:defRPr sz="2000" b="0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sz="4000" b="1">
                <a:latin typeface="Corbel Light" panose="020B0303020204020204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A6254-369D-4246-892B-D864EFC9C330}"/>
              </a:ext>
            </a:extLst>
          </p:cNvPr>
          <p:cNvSpPr/>
          <p:nvPr/>
        </p:nvSpPr>
        <p:spPr>
          <a:xfrm>
            <a:off x="136187" y="6453335"/>
            <a:ext cx="979429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590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33650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endParaRPr lang="en-US" noProof="1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endParaRPr lang="en-US" noProof="1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22DECF6A-13F7-418C-BBFC-95033FFCD5F1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115251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856F4-8772-7D48-B21B-15864B591443}" type="slidenum">
              <a:rPr lang="ko-KR" altLang="en-GB" smtClean="0"/>
              <a:pPr/>
              <a:t>‹#›</a:t>
            </a:fld>
            <a:r>
              <a:rPr lang="en-US" altLang="ko-KR" dirty="0"/>
              <a:t>/35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5718294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296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593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355751"/>
            <a:ext cx="8471002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000" b="0">
                <a:latin typeface="+mj-lt"/>
              </a:defRPr>
            </a:lvl1pPr>
            <a:lvl2pPr>
              <a:defRPr sz="2500" b="0">
                <a:latin typeface="+mj-lt"/>
              </a:defRPr>
            </a:lvl2pPr>
            <a:lvl3pPr marL="857250" indent="-171450">
              <a:buFont typeface="Calibri" panose="020F0502020204030204" pitchFamily="34" charset="0"/>
              <a:buChar char="◦"/>
              <a:defRPr sz="2000" b="0">
                <a:latin typeface="+mj-lt"/>
              </a:defRPr>
            </a:lvl3pPr>
            <a:lvl4pPr>
              <a:defRPr sz="2000" b="0"/>
            </a:lvl4pPr>
            <a:lvl5pPr>
              <a:defRPr sz="2000" b="0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6pPr>
            <a:lvl7pPr>
              <a:defRPr sz="2000" b="0"/>
            </a:lvl7pPr>
            <a:lvl8pPr>
              <a:defRPr sz="2000" b="0"/>
            </a:lvl8pPr>
            <a:lvl9pPr>
              <a:defRPr sz="2000" b="0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sz="4000" b="1">
                <a:latin typeface="Corbel Light" panose="020B0303020204020204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495528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007911"/>
            <a:ext cx="9144000" cy="574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FF0000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Logos are allowed on this page only!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242124"/>
            <a:ext cx="9144000" cy="1590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 noProof="0" dirty="0"/>
              <a:t>Name(s) and Affiliation(s)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" y="1786489"/>
            <a:ext cx="9143999" cy="179204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3562"/>
              </a:solidFill>
              <a:latin typeface="Arial" pitchFamily="34" charset="0"/>
              <a:ea typeface="굴림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EE35D-788F-4109-B3D6-1B349FAC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3" y="43405"/>
            <a:ext cx="1287598" cy="13493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135B2F-2301-4C75-A7FC-BC7D3131ED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0" b="93952" l="7890" r="92505">
                        <a14:foregroundMark x1="34122" y1="9073" x2="34122" y2="9073"/>
                        <a14:foregroundMark x1="50888" y1="7460" x2="50888" y2="7460"/>
                        <a14:foregroundMark x1="90533" y1="33468" x2="90533" y2="33468"/>
                        <a14:foregroundMark x1="92702" y1="51815" x2="92702" y2="51815"/>
                        <a14:foregroundMark x1="65680" y1="90726" x2="65680" y2="90726"/>
                        <a14:foregroundMark x1="51085" y1="93952" x2="51085" y2="93952"/>
                        <a14:foregroundMark x1="7890" y1="50806" x2="7890" y2="5080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21" y="148916"/>
            <a:ext cx="764163" cy="8366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85EDBC-A037-4961-8D5D-A81E489BA4C9}"/>
              </a:ext>
            </a:extLst>
          </p:cNvPr>
          <p:cNvSpPr txBox="1"/>
          <p:nvPr/>
        </p:nvSpPr>
        <p:spPr>
          <a:xfrm>
            <a:off x="63421" y="1039753"/>
            <a:ext cx="1604735" cy="29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dirty="0">
                <a:latin typeface="Maiandra GD" panose="020E0502030308020204" pitchFamily="34" charset="0"/>
                <a:cs typeface="Aharoni" panose="020B0604020202020204" pitchFamily="2" charset="-79"/>
              </a:rPr>
              <a:t>SKKU IRIS Lab</a:t>
            </a:r>
            <a:endParaRPr lang="ko-KR" altLang="en-US" sz="1800" dirty="0">
              <a:latin typeface="Maiandra GD" panose="020E0502030308020204" pitchFamily="34" charset="0"/>
              <a:cs typeface="Aharoni" panose="020B0604020202020204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A45C2-1DD3-42F9-A21E-D389B3BFF98A}"/>
              </a:ext>
            </a:extLst>
          </p:cNvPr>
          <p:cNvSpPr txBox="1"/>
          <p:nvPr/>
        </p:nvSpPr>
        <p:spPr>
          <a:xfrm>
            <a:off x="755576" y="235873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ntelligent </a:t>
            </a:r>
            <a:r>
              <a:rPr lang="en-US" altLang="ko-KR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&amp;</a:t>
            </a:r>
            <a:b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esource-efficient</a:t>
            </a: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mage computing</a:t>
            </a:r>
            <a:endParaRPr lang="en-US" altLang="ko-KR" sz="1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ystems lab</a:t>
            </a:r>
            <a:endParaRPr lang="ko-KR" altLang="en-US" sz="1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153335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33650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endParaRPr lang="en-US" noProof="1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endParaRPr lang="en-US" noProof="1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22DECF6A-13F7-418C-BBFC-95033FFCD5F1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2042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856F4-8772-7D48-B21B-15864B591443}" type="slidenum">
              <a:rPr lang="ko-KR" altLang="en-GB" smtClean="0"/>
              <a:pPr/>
              <a:t>‹#›</a:t>
            </a:fld>
            <a:r>
              <a:rPr lang="en-US" altLang="ko-KR" dirty="0"/>
              <a:t>/35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2126117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856F4-8772-7D48-B21B-15864B591443}" type="slidenum">
              <a:rPr lang="ko-KR" altLang="en-GB" smtClean="0"/>
              <a:pPr/>
              <a:t>‹#›</a:t>
            </a:fld>
            <a:r>
              <a:rPr lang="en-US" altLang="ko-KR" dirty="0"/>
              <a:t>/35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717679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997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355751"/>
            <a:ext cx="8471002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000" b="0">
                <a:latin typeface="+mj-lt"/>
              </a:defRPr>
            </a:lvl1pPr>
            <a:lvl2pPr>
              <a:defRPr sz="2500" b="0">
                <a:latin typeface="+mj-lt"/>
              </a:defRPr>
            </a:lvl2pPr>
            <a:lvl3pPr marL="857250" indent="-171450">
              <a:buFont typeface="Calibri" panose="020F0502020204030204" pitchFamily="34" charset="0"/>
              <a:buChar char="◦"/>
              <a:defRPr sz="2000" b="0">
                <a:latin typeface="+mj-lt"/>
              </a:defRPr>
            </a:lvl3pPr>
            <a:lvl4pPr>
              <a:defRPr sz="2000" b="0"/>
            </a:lvl4pPr>
            <a:lvl5pPr>
              <a:defRPr sz="2000" b="0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6pPr>
            <a:lvl7pPr>
              <a:defRPr sz="2000" b="0"/>
            </a:lvl7pPr>
            <a:lvl8pPr>
              <a:defRPr sz="2000" b="0"/>
            </a:lvl8pPr>
            <a:lvl9pPr>
              <a:defRPr sz="2000" b="0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sz="4000" b="1">
                <a:latin typeface="Corbel Light" panose="020B0303020204020204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757724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007911"/>
            <a:ext cx="9144000" cy="574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FF0000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Logos are allowed on this page only!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242124"/>
            <a:ext cx="9144000" cy="1590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 noProof="0" dirty="0"/>
              <a:t>Name(s) and Affiliation(s)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" y="1786489"/>
            <a:ext cx="9143999" cy="179204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3562"/>
              </a:solidFill>
              <a:latin typeface="Arial" pitchFamily="34" charset="0"/>
              <a:ea typeface="굴림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EE35D-788F-4109-B3D6-1B349FAC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3" y="43405"/>
            <a:ext cx="1287598" cy="13493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135B2F-2301-4C75-A7FC-BC7D3131ED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0" b="93952" l="7890" r="92505">
                        <a14:foregroundMark x1="34122" y1="9073" x2="34122" y2="9073"/>
                        <a14:foregroundMark x1="50888" y1="7460" x2="50888" y2="7460"/>
                        <a14:foregroundMark x1="90533" y1="33468" x2="90533" y2="33468"/>
                        <a14:foregroundMark x1="92702" y1="51815" x2="92702" y2="51815"/>
                        <a14:foregroundMark x1="65680" y1="90726" x2="65680" y2="90726"/>
                        <a14:foregroundMark x1="51085" y1="93952" x2="51085" y2="93952"/>
                        <a14:foregroundMark x1="7890" y1="50806" x2="7890" y2="5080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21" y="148916"/>
            <a:ext cx="764163" cy="8366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85EDBC-A037-4961-8D5D-A81E489BA4C9}"/>
              </a:ext>
            </a:extLst>
          </p:cNvPr>
          <p:cNvSpPr txBox="1"/>
          <p:nvPr/>
        </p:nvSpPr>
        <p:spPr>
          <a:xfrm>
            <a:off x="63421" y="1039753"/>
            <a:ext cx="1604735" cy="29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dirty="0">
                <a:latin typeface="Maiandra GD" panose="020E0502030308020204" pitchFamily="34" charset="0"/>
                <a:cs typeface="Aharoni" panose="020B0604020202020204" pitchFamily="2" charset="-79"/>
              </a:rPr>
              <a:t>SKKU IRIS Lab</a:t>
            </a:r>
            <a:endParaRPr lang="ko-KR" altLang="en-US" sz="1800" dirty="0">
              <a:latin typeface="Maiandra GD" panose="020E0502030308020204" pitchFamily="34" charset="0"/>
              <a:cs typeface="Aharoni" panose="020B0604020202020204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A45C2-1DD3-42F9-A21E-D389B3BFF98A}"/>
              </a:ext>
            </a:extLst>
          </p:cNvPr>
          <p:cNvSpPr txBox="1"/>
          <p:nvPr/>
        </p:nvSpPr>
        <p:spPr>
          <a:xfrm>
            <a:off x="755576" y="235873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ntelligent </a:t>
            </a:r>
            <a:r>
              <a:rPr lang="en-US" altLang="ko-KR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&amp;</a:t>
            </a:r>
            <a:b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esource-efficient</a:t>
            </a: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mage computing</a:t>
            </a:r>
            <a:endParaRPr lang="en-US" altLang="ko-KR" sz="1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ystems lab</a:t>
            </a:r>
            <a:endParaRPr lang="ko-KR" altLang="en-US" sz="1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757046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33650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endParaRPr lang="en-US" noProof="1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endParaRPr lang="en-US" noProof="1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22DECF6A-13F7-418C-BBFC-95033FFCD5F1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469585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856F4-8772-7D48-B21B-15864B591443}" type="slidenum">
              <a:rPr lang="ko-KR" altLang="en-GB" smtClean="0"/>
              <a:pPr/>
              <a:t>‹#›</a:t>
            </a:fld>
            <a:r>
              <a:rPr lang="en-US" altLang="ko-KR" dirty="0"/>
              <a:t>/35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9813883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968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007911"/>
            <a:ext cx="9144000" cy="574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FF0000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Logos are allowed on this page only!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242124"/>
            <a:ext cx="9144000" cy="1590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 noProof="0" dirty="0"/>
              <a:t>Name(s) and Affiliation(s)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" y="1786489"/>
            <a:ext cx="9143999" cy="179204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3562"/>
              </a:solidFill>
              <a:latin typeface="Arial" pitchFamily="34" charset="0"/>
              <a:ea typeface="굴림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EE35D-788F-4109-B3D6-1B349FAC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3" y="43405"/>
            <a:ext cx="1287598" cy="13493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135B2F-2301-4C75-A7FC-BC7D3131ED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0" b="93952" l="7890" r="92505">
                        <a14:foregroundMark x1="34122" y1="9073" x2="34122" y2="9073"/>
                        <a14:foregroundMark x1="50888" y1="7460" x2="50888" y2="7460"/>
                        <a14:foregroundMark x1="90533" y1="33468" x2="90533" y2="33468"/>
                        <a14:foregroundMark x1="92702" y1="51815" x2="92702" y2="51815"/>
                        <a14:foregroundMark x1="65680" y1="90726" x2="65680" y2="90726"/>
                        <a14:foregroundMark x1="51085" y1="93952" x2="51085" y2="93952"/>
                        <a14:foregroundMark x1="7890" y1="50806" x2="7890" y2="5080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21" y="148916"/>
            <a:ext cx="764163" cy="8366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85EDBC-A037-4961-8D5D-A81E489BA4C9}"/>
              </a:ext>
            </a:extLst>
          </p:cNvPr>
          <p:cNvSpPr txBox="1"/>
          <p:nvPr/>
        </p:nvSpPr>
        <p:spPr>
          <a:xfrm>
            <a:off x="63421" y="1039753"/>
            <a:ext cx="1604735" cy="29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dirty="0">
                <a:latin typeface="Maiandra GD" panose="020E0502030308020204" pitchFamily="34" charset="0"/>
                <a:cs typeface="Aharoni" panose="020B0604020202020204" pitchFamily="2" charset="-79"/>
              </a:rPr>
              <a:t>SKKU IRIS Lab</a:t>
            </a:r>
            <a:endParaRPr lang="ko-KR" altLang="en-US" sz="1800" dirty="0">
              <a:latin typeface="Maiandra GD" panose="020E0502030308020204" pitchFamily="34" charset="0"/>
              <a:cs typeface="Aharoni" panose="020B0604020202020204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A45C2-1DD3-42F9-A21E-D389B3BFF98A}"/>
              </a:ext>
            </a:extLst>
          </p:cNvPr>
          <p:cNvSpPr txBox="1"/>
          <p:nvPr/>
        </p:nvSpPr>
        <p:spPr>
          <a:xfrm>
            <a:off x="755576" y="235873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ntelligent </a:t>
            </a:r>
            <a:r>
              <a:rPr lang="en-US" altLang="ko-KR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&amp;</a:t>
            </a:r>
            <a:b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esource-efficient</a:t>
            </a: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mage computing</a:t>
            </a:r>
            <a:endParaRPr lang="en-US" altLang="ko-KR" sz="1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ystems lab</a:t>
            </a:r>
            <a:endParaRPr lang="ko-KR" altLang="en-US" sz="1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747197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355751"/>
            <a:ext cx="8471002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000" b="0">
                <a:latin typeface="+mj-lt"/>
              </a:defRPr>
            </a:lvl1pPr>
            <a:lvl2pPr>
              <a:defRPr sz="2500" b="0">
                <a:latin typeface="+mj-lt"/>
              </a:defRPr>
            </a:lvl2pPr>
            <a:lvl3pPr marL="857250" indent="-171450">
              <a:buFont typeface="Calibri" panose="020F0502020204030204" pitchFamily="34" charset="0"/>
              <a:buChar char="◦"/>
              <a:defRPr sz="2000" b="0">
                <a:latin typeface="+mj-lt"/>
              </a:defRPr>
            </a:lvl3pPr>
            <a:lvl4pPr>
              <a:defRPr sz="2000" b="0"/>
            </a:lvl4pPr>
            <a:lvl5pPr>
              <a:defRPr sz="2000" b="0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6pPr>
            <a:lvl7pPr>
              <a:defRPr sz="2000" b="0"/>
            </a:lvl7pPr>
            <a:lvl8pPr>
              <a:defRPr sz="2000" b="0"/>
            </a:lvl8pPr>
            <a:lvl9pPr>
              <a:defRPr sz="2000" b="0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sz="4000" b="1">
                <a:latin typeface="Corbel Light" panose="020B0303020204020204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A6254-369D-4246-892B-D864EFC9C330}"/>
              </a:ext>
            </a:extLst>
          </p:cNvPr>
          <p:cNvSpPr/>
          <p:nvPr/>
        </p:nvSpPr>
        <p:spPr>
          <a:xfrm>
            <a:off x="136187" y="6453335"/>
            <a:ext cx="979429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0989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33650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endParaRPr lang="en-US" noProof="1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endParaRPr lang="en-US" noProof="1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22DECF6A-13F7-418C-BBFC-95033FFCD5F1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3730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09605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856F4-8772-7D48-B21B-15864B591443}" type="slidenum">
              <a:rPr lang="ko-KR" altLang="en-GB" smtClean="0"/>
              <a:pPr/>
              <a:t>‹#›</a:t>
            </a:fld>
            <a:r>
              <a:rPr lang="en-US" altLang="ko-KR" dirty="0"/>
              <a:t>/35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5104410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255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007911"/>
            <a:ext cx="9144000" cy="574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FF0000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Logos are allowed on this page only!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242124"/>
            <a:ext cx="9144000" cy="1590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 noProof="0" dirty="0"/>
              <a:t>Name(s) and Affiliation(s)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" y="1786489"/>
            <a:ext cx="9143999" cy="179204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3562"/>
              </a:solidFill>
              <a:latin typeface="Arial" pitchFamily="34" charset="0"/>
              <a:ea typeface="굴림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EE35D-788F-4109-B3D6-1B349FAC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3" y="43405"/>
            <a:ext cx="1287598" cy="13493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135B2F-2301-4C75-A7FC-BC7D3131ED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0" b="93952" l="7890" r="92505">
                        <a14:foregroundMark x1="34122" y1="9073" x2="34122" y2="9073"/>
                        <a14:foregroundMark x1="50888" y1="7460" x2="50888" y2="7460"/>
                        <a14:foregroundMark x1="90533" y1="33468" x2="90533" y2="33468"/>
                        <a14:foregroundMark x1="92702" y1="51815" x2="92702" y2="51815"/>
                        <a14:foregroundMark x1="65680" y1="90726" x2="65680" y2="90726"/>
                        <a14:foregroundMark x1="51085" y1="93952" x2="51085" y2="93952"/>
                        <a14:foregroundMark x1="7890" y1="50806" x2="7890" y2="5080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21" y="148916"/>
            <a:ext cx="764163" cy="8366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85EDBC-A037-4961-8D5D-A81E489BA4C9}"/>
              </a:ext>
            </a:extLst>
          </p:cNvPr>
          <p:cNvSpPr txBox="1"/>
          <p:nvPr/>
        </p:nvSpPr>
        <p:spPr>
          <a:xfrm>
            <a:off x="63421" y="1039753"/>
            <a:ext cx="1604735" cy="29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dirty="0">
                <a:latin typeface="Maiandra GD" panose="020E0502030308020204" pitchFamily="34" charset="0"/>
                <a:cs typeface="Aharoni" panose="020B0604020202020204" pitchFamily="2" charset="-79"/>
              </a:rPr>
              <a:t>SKKU IRIS Lab</a:t>
            </a:r>
            <a:endParaRPr lang="ko-KR" altLang="en-US" sz="1800" dirty="0">
              <a:latin typeface="Maiandra GD" panose="020E0502030308020204" pitchFamily="34" charset="0"/>
              <a:cs typeface="Aharoni" panose="020B0604020202020204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A45C2-1DD3-42F9-A21E-D389B3BFF98A}"/>
              </a:ext>
            </a:extLst>
          </p:cNvPr>
          <p:cNvSpPr txBox="1"/>
          <p:nvPr/>
        </p:nvSpPr>
        <p:spPr>
          <a:xfrm>
            <a:off x="755576" y="235873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ntelligent </a:t>
            </a:r>
            <a:r>
              <a:rPr lang="en-US" altLang="ko-KR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&amp;</a:t>
            </a:r>
            <a:b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esource-efficient</a:t>
            </a: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mage computing</a:t>
            </a:r>
            <a:endParaRPr lang="en-US" altLang="ko-KR" sz="1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ystems lab</a:t>
            </a:r>
            <a:endParaRPr lang="ko-KR" altLang="en-US" sz="1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797616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355751"/>
            <a:ext cx="8471002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000" b="0">
                <a:latin typeface="+mj-lt"/>
              </a:defRPr>
            </a:lvl1pPr>
            <a:lvl2pPr>
              <a:defRPr sz="2500" b="0">
                <a:latin typeface="+mj-lt"/>
              </a:defRPr>
            </a:lvl2pPr>
            <a:lvl3pPr marL="857250" indent="-171450">
              <a:buFont typeface="Calibri" panose="020F0502020204030204" pitchFamily="34" charset="0"/>
              <a:buChar char="◦"/>
              <a:defRPr sz="2000" b="0">
                <a:latin typeface="+mj-lt"/>
              </a:defRPr>
            </a:lvl3pPr>
            <a:lvl4pPr>
              <a:defRPr sz="2000" b="0"/>
            </a:lvl4pPr>
            <a:lvl5pPr>
              <a:defRPr sz="2000" b="0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6pPr>
            <a:lvl7pPr>
              <a:defRPr sz="2000" b="0"/>
            </a:lvl7pPr>
            <a:lvl8pPr>
              <a:defRPr sz="2000" b="0"/>
            </a:lvl8pPr>
            <a:lvl9pPr>
              <a:defRPr sz="2000" b="0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sz="4000" b="1">
                <a:latin typeface="Corbel Light" panose="020B0303020204020204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655647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33650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endParaRPr lang="en-US" noProof="1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endParaRPr lang="en-US" noProof="1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22DECF6A-13F7-418C-BBFC-95033FFCD5F1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350939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856F4-8772-7D48-B21B-15864B591443}" type="slidenum">
              <a:rPr lang="ko-KR" altLang="en-GB" smtClean="0"/>
              <a:pPr/>
              <a:t>‹#›</a:t>
            </a:fld>
            <a:r>
              <a:rPr lang="en-US" altLang="ko-KR" dirty="0"/>
              <a:t>/35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4347075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7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53400" y="6477000"/>
            <a:ext cx="88265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5079D-BA45-45BB-82C6-DB52C2C8A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3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3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65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5171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.gi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737A7-63BE-4B0C-A751-4BD547678651}"/>
              </a:ext>
            </a:extLst>
          </p:cNvPr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E711E2A-F9F1-4720-8A2F-AA7EE1285749}"/>
              </a:ext>
            </a:extLst>
          </p:cNvPr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64A894-5AF6-4E14-AF80-A8A1902CDE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64771"/>
            <a:ext cx="941292" cy="237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E6EE90-B336-44E0-9FDF-0C6D99238C87}"/>
              </a:ext>
            </a:extLst>
          </p:cNvPr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4616B0C-F233-4DFE-A31F-34A037DDB854}"/>
              </a:ext>
            </a:extLst>
          </p:cNvPr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8BEC67-7FF0-4403-8DEB-FCCD7B3B6D8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64771"/>
            <a:ext cx="941292" cy="2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7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3" r:id="rId5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737A7-63BE-4B0C-A751-4BD547678651}"/>
              </a:ext>
            </a:extLst>
          </p:cNvPr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E711E2A-F9F1-4720-8A2F-AA7EE1285749}"/>
              </a:ext>
            </a:extLst>
          </p:cNvPr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60EB4-4D31-4F7F-B611-78C575B4ED8F}"/>
              </a:ext>
            </a:extLst>
          </p:cNvPr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878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4890" y="90488"/>
            <a:ext cx="72215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2" y="1295401"/>
            <a:ext cx="8537575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solidFill>
                <a:srgbClr val="003562"/>
              </a:solidFill>
              <a:latin typeface="Arial" pitchFamily="34" charset="0"/>
              <a:ea typeface="굴림" pitchFamily="34" charset="-127"/>
              <a:cs typeface="+mn-cs"/>
            </a:endParaRPr>
          </a:p>
        </p:txBody>
      </p:sp>
      <p:pic>
        <p:nvPicPr>
          <p:cNvPr id="1030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100014"/>
            <a:ext cx="1484312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1"/>
            <a:ext cx="933450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03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9pPr>
    </p:titleStyle>
    <p:bodyStyle>
      <a:lvl1pPr marL="257175" indent="-257175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 pitchFamily="2" charset="2"/>
        <a:buChar char="§"/>
        <a:defRPr sz="2100">
          <a:solidFill>
            <a:srgbClr val="002D62"/>
          </a:solidFill>
          <a:latin typeface="+mn-lt"/>
          <a:ea typeface="+mn-ea"/>
          <a:cs typeface="+mn-cs"/>
        </a:defRPr>
      </a:lvl1pPr>
      <a:lvl2pPr marL="557213" indent="-214313" algn="l" rtl="0" eaLnBrk="1" fontAlgn="base" latinLnBrk="1" hangingPunct="1">
        <a:spcBef>
          <a:spcPct val="20000"/>
        </a:spcBef>
        <a:spcAft>
          <a:spcPct val="0"/>
        </a:spcAft>
        <a:buClr>
          <a:srgbClr val="7AC142"/>
        </a:buClr>
        <a:buFont typeface="Wingdings" pitchFamily="2" charset="2"/>
        <a:buChar char="§"/>
        <a:defRPr sz="1800">
          <a:solidFill>
            <a:srgbClr val="6D7FA7"/>
          </a:solidFill>
          <a:latin typeface="+mn-lt"/>
        </a:defRPr>
      </a:lvl2pPr>
      <a:lvl3pPr marL="857250" indent="-171450" algn="l" rtl="0" eaLnBrk="1" fontAlgn="base" latinLnBrk="1" hangingPunct="1">
        <a:spcBef>
          <a:spcPct val="20000"/>
        </a:spcBef>
        <a:spcAft>
          <a:spcPct val="0"/>
        </a:spcAft>
        <a:buSzPct val="105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3pPr>
      <a:lvl4pPr marL="12001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7AC142"/>
        </a:buClr>
        <a:buSzPct val="95000"/>
        <a:buFont typeface="Wingdings" pitchFamily="2" charset="2"/>
        <a:buChar char=""/>
        <a:defRPr sz="1500">
          <a:solidFill>
            <a:srgbClr val="6D7FA7"/>
          </a:solidFill>
          <a:latin typeface="+mn-lt"/>
        </a:defRPr>
      </a:lvl4pPr>
      <a:lvl5pPr marL="15430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4890" y="90488"/>
            <a:ext cx="72215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2" y="1295401"/>
            <a:ext cx="8537575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477000"/>
            <a:ext cx="8826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50" b="0">
                <a:solidFill>
                  <a:srgbClr val="002D62"/>
                </a:solidFill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951E422-9116-4E00-9BBD-8B81DF14FB7F}" type="slidenum">
              <a:rPr lang="en-US">
                <a:cs typeface="+mn-cs"/>
              </a:rPr>
              <a:pPr>
                <a:defRPr/>
              </a:pPr>
              <a:t>‹#›</a:t>
            </a:fld>
            <a:endParaRPr lang="en-US" dirty="0">
              <a:cs typeface="+mn-cs"/>
            </a:endParaRPr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solidFill>
                <a:srgbClr val="003562"/>
              </a:solidFill>
              <a:latin typeface="Arial" pitchFamily="34" charset="0"/>
              <a:ea typeface="굴림" pitchFamily="34" charset="-127"/>
              <a:cs typeface="+mn-cs"/>
            </a:endParaRPr>
          </a:p>
        </p:txBody>
      </p:sp>
      <p:pic>
        <p:nvPicPr>
          <p:cNvPr id="1030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100014"/>
            <a:ext cx="1484312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1"/>
            <a:ext cx="933450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81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9pPr>
    </p:titleStyle>
    <p:bodyStyle>
      <a:lvl1pPr marL="257175" indent="-257175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 pitchFamily="2" charset="2"/>
        <a:buChar char="§"/>
        <a:defRPr sz="2100">
          <a:solidFill>
            <a:srgbClr val="002D62"/>
          </a:solidFill>
          <a:latin typeface="+mn-lt"/>
          <a:ea typeface="+mn-ea"/>
          <a:cs typeface="+mn-cs"/>
        </a:defRPr>
      </a:lvl1pPr>
      <a:lvl2pPr marL="557213" indent="-214313" algn="l" rtl="0" eaLnBrk="1" fontAlgn="base" latinLnBrk="1" hangingPunct="1">
        <a:spcBef>
          <a:spcPct val="20000"/>
        </a:spcBef>
        <a:spcAft>
          <a:spcPct val="0"/>
        </a:spcAft>
        <a:buClr>
          <a:srgbClr val="7AC142"/>
        </a:buClr>
        <a:buFont typeface="Wingdings" pitchFamily="2" charset="2"/>
        <a:buChar char="§"/>
        <a:defRPr sz="1800">
          <a:solidFill>
            <a:srgbClr val="6D7FA7"/>
          </a:solidFill>
          <a:latin typeface="+mn-lt"/>
        </a:defRPr>
      </a:lvl2pPr>
      <a:lvl3pPr marL="857250" indent="-171450" algn="l" rtl="0" eaLnBrk="1" fontAlgn="base" latinLnBrk="1" hangingPunct="1">
        <a:spcBef>
          <a:spcPct val="20000"/>
        </a:spcBef>
        <a:spcAft>
          <a:spcPct val="0"/>
        </a:spcAft>
        <a:buSzPct val="105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3pPr>
      <a:lvl4pPr marL="12001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7AC142"/>
        </a:buClr>
        <a:buSzPct val="95000"/>
        <a:buFont typeface="Wingdings" pitchFamily="2" charset="2"/>
        <a:buChar char=""/>
        <a:defRPr sz="1500">
          <a:solidFill>
            <a:srgbClr val="6D7FA7"/>
          </a:solidFill>
          <a:latin typeface="+mn-lt"/>
        </a:defRPr>
      </a:lvl4pPr>
      <a:lvl5pPr marL="15430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7E8873-110C-49A6-B3DE-E5CCF1E2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4F1811-BD63-4D2A-BC29-2245A8FFA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D805A-6783-4EF7-99FE-CE9429018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fld id="{52F43CC4-A25D-4598-A649-B48D77B2B4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1F2A9B8-B3AD-40B0-A494-D34B92879022}"/>
              </a:ext>
            </a:extLst>
          </p:cNvPr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A7DE6-A7D7-47AB-8D58-AEAC155E4A31}"/>
              </a:ext>
            </a:extLst>
          </p:cNvPr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5AC18B4E-AEFD-4BA7-AF11-48E4BE0F1EB4}"/>
              </a:ext>
            </a:extLst>
          </p:cNvPr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A51BED-E077-46FB-A775-0F99CEC7C1D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64771"/>
            <a:ext cx="941292" cy="2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6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7" r:id="rId4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737A7-63BE-4B0C-A751-4BD547678651}"/>
              </a:ext>
            </a:extLst>
          </p:cNvPr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E711E2A-F9F1-4720-8A2F-AA7EE1285749}"/>
              </a:ext>
            </a:extLst>
          </p:cNvPr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64A894-5AF6-4E14-AF80-A8A1902CDE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64771"/>
            <a:ext cx="941292" cy="237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49712-D534-4C7D-93F2-D7FF136A77F7}"/>
              </a:ext>
            </a:extLst>
          </p:cNvPr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8E96675-3657-4B82-AFBA-2DE56CBEFFA2}"/>
              </a:ext>
            </a:extLst>
          </p:cNvPr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4FD76E-A9F9-44D2-A5DD-747698505A5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64771"/>
            <a:ext cx="941292" cy="2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5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737A7-63BE-4B0C-A751-4BD547678651}"/>
              </a:ext>
            </a:extLst>
          </p:cNvPr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E711E2A-F9F1-4720-8A2F-AA7EE1285749}"/>
              </a:ext>
            </a:extLst>
          </p:cNvPr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64A894-5AF6-4E14-AF80-A8A1902CDE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64771"/>
            <a:ext cx="941292" cy="237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4D58EC-9E73-4481-B408-3210A1F63BA1}"/>
              </a:ext>
            </a:extLst>
          </p:cNvPr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41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737A7-63BE-4B0C-A751-4BD547678651}"/>
              </a:ext>
            </a:extLst>
          </p:cNvPr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E711E2A-F9F1-4720-8A2F-AA7EE1285749}"/>
              </a:ext>
            </a:extLst>
          </p:cNvPr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60EB4-4D31-4F7F-B611-78C575B4ED8F}"/>
              </a:ext>
            </a:extLst>
          </p:cNvPr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550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737A7-63BE-4B0C-A751-4BD547678651}"/>
              </a:ext>
            </a:extLst>
          </p:cNvPr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E711E2A-F9F1-4720-8A2F-AA7EE1285749}"/>
              </a:ext>
            </a:extLst>
          </p:cNvPr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60EB4-4D31-4F7F-B611-78C575B4ED8F}"/>
              </a:ext>
            </a:extLst>
          </p:cNvPr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46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737A7-63BE-4B0C-A751-4BD547678651}"/>
              </a:ext>
            </a:extLst>
          </p:cNvPr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E711E2A-F9F1-4720-8A2F-AA7EE1285749}"/>
              </a:ext>
            </a:extLst>
          </p:cNvPr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64A894-5AF6-4E14-AF80-A8A1902CDE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64771"/>
            <a:ext cx="941292" cy="237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B60EB4-4D31-4F7F-B611-78C575B4ED8F}"/>
              </a:ext>
            </a:extLst>
          </p:cNvPr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3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mzi-arpacidusseau/ostep-homework/" TargetMode="Externa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br>
              <a:rPr lang="en-US" sz="600" cap="small" dirty="0"/>
            </a:br>
            <a:r>
              <a:rPr lang="en-US" altLang="ko-KR" sz="3200" dirty="0"/>
              <a:t>Introduction to Operating Systems</a:t>
            </a:r>
            <a:endParaRPr lang="en-US" sz="3200" cap="small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C5A13EB-0EE1-4EEA-A412-3561BBAF0B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9912" y="4823233"/>
            <a:ext cx="5090515" cy="47797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2000" dirty="0"/>
              <a:t>Jong Hwan Ko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2000" dirty="0"/>
              <a:t>jhko@skku.edu</a:t>
            </a:r>
            <a:endParaRPr lang="ko-KR" altLang="en-US" sz="20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8EE127-4597-4340-9682-4D7C8019D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412" y="1556792"/>
            <a:ext cx="6858000" cy="35848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HW</a:t>
            </a:r>
            <a:r>
              <a:rPr lang="ko-KR" altLang="en-US" sz="2400" dirty="0"/>
              <a:t> </a:t>
            </a:r>
            <a:r>
              <a:rPr lang="en-US" altLang="ko-KR" sz="2400" dirty="0"/>
              <a:t>3 (Total 100 points)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40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956B9FC-D320-457B-BA56-A755C26B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AB5740-684E-4A6A-B23E-28A514A41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294" y="1057750"/>
            <a:ext cx="8451186" cy="4858956"/>
          </a:xfrm>
        </p:spPr>
        <p:txBody>
          <a:bodyPr>
            <a:normAutofit/>
          </a:bodyPr>
          <a:lstStyle/>
          <a:p>
            <a:r>
              <a:rPr lang="en-US" altLang="ko-KR" dirty="0"/>
              <a:t>Download files from the web page:</a:t>
            </a:r>
            <a:br>
              <a:rPr lang="en-US" altLang="ko-KR" dirty="0"/>
            </a:br>
            <a:r>
              <a:rPr lang="en-US" altLang="ko-KR" sz="2200" dirty="0">
                <a:hlinkClick r:id="rId2"/>
              </a:rPr>
              <a:t>https://github.com/remzi-arpacidusseau/ostep-homework/</a:t>
            </a:r>
            <a:endParaRPr lang="en-US" altLang="ko-KR" sz="2200" dirty="0"/>
          </a:p>
          <a:p>
            <a:pPr lvl="1"/>
            <a:r>
              <a:rPr lang="en-US" altLang="ko-KR" dirty="0" err="1"/>
              <a:t>ostep</a:t>
            </a:r>
            <a:r>
              <a:rPr lang="en-US" altLang="ko-KR" dirty="0"/>
              <a:t>-homework/</a:t>
            </a:r>
            <a:r>
              <a:rPr lang="en-US" altLang="ko-KR" dirty="0" err="1"/>
              <a:t>vm</a:t>
            </a:r>
            <a:r>
              <a:rPr lang="en-US" altLang="ko-KR" dirty="0"/>
              <a:t>-</a:t>
            </a:r>
            <a:r>
              <a:rPr lang="en-US" altLang="ko-KR" dirty="0" err="1"/>
              <a:t>beyondphys</a:t>
            </a:r>
            <a:r>
              <a:rPr lang="en-US" altLang="ko-KR" dirty="0"/>
              <a:t>-policy (for problem 1)</a:t>
            </a:r>
          </a:p>
          <a:p>
            <a:pPr lvl="1"/>
            <a:r>
              <a:rPr lang="en-US" altLang="ko-KR" dirty="0" err="1"/>
              <a:t>ostep</a:t>
            </a:r>
            <a:r>
              <a:rPr lang="en-US" altLang="ko-KR" dirty="0"/>
              <a:t>-homework/threads-locks (for problem 2)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Please read the README file before you start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525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264FBA4-AB69-41F8-8724-3808B248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Swapping: policy (50 points)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894BD62-A5F9-4535-A0B4-93B2E75288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1) In paging-policy.py, add the implementation of ‘LFU’ algorithm that replaces the least frequently accessed page (30 points)</a:t>
            </a:r>
          </a:p>
          <a:p>
            <a:pPr lvl="1"/>
            <a:r>
              <a:rPr lang="en-US" altLang="ko-KR" dirty="0"/>
              <a:t>The added algorithm should work with an option ‘-p LFU’</a:t>
            </a:r>
          </a:p>
          <a:p>
            <a:pPr lvl="1"/>
            <a:r>
              <a:rPr lang="en-US" altLang="ko-KR" dirty="0"/>
              <a:t>If two or more pages have the same access frequency, the algorithm should choose the victim in a FIFO manner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Using any 70-30 workload with 20 references, evaluate hit ratio of FIFO, LRU, LFU, and OPT (20 points)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432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FB4DDB9-8BF6-4A5D-8644-C4730432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Locks (50 points) 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F967BF-D3D3-4974-9AC7-40C3613424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Using ‘x86.py’, we are going to simulate and analyze the program </a:t>
            </a:r>
            <a:br>
              <a:rPr lang="en-US" altLang="ko-KR" dirty="0"/>
            </a:br>
            <a:r>
              <a:rPr lang="en-US" altLang="ko-KR" dirty="0"/>
              <a:t>‘test-and-</a:t>
            </a:r>
            <a:r>
              <a:rPr lang="en-US" altLang="ko-KR" dirty="0" err="1"/>
              <a:t>set.s</a:t>
            </a:r>
            <a:r>
              <a:rPr lang="en-US" altLang="ko-KR" dirty="0"/>
              <a:t>’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1) Analyze the program code ‘test-and-</a:t>
            </a:r>
            <a:r>
              <a:rPr lang="en-US" altLang="ko-KR" dirty="0" err="1"/>
              <a:t>set.s</a:t>
            </a:r>
            <a:r>
              <a:rPr lang="en-US" altLang="ko-KR" dirty="0"/>
              <a:t>’ and write a corresponding pseudo code (C-style or Python-style or any other).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2) Run the program with the following options and briefly explain the results.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Assuming a single thread</a:t>
            </a:r>
          </a:p>
          <a:p>
            <a:pPr lvl="2">
              <a:lnSpc>
                <a:spcPct val="110000"/>
              </a:lnSpc>
            </a:pPr>
            <a:endParaRPr lang="en-US" altLang="ko-KR" sz="3000" dirty="0"/>
          </a:p>
          <a:p>
            <a:pPr lvl="2">
              <a:lnSpc>
                <a:spcPct val="110000"/>
              </a:lnSpc>
            </a:pPr>
            <a:r>
              <a:rPr lang="en-US" altLang="ko-KR" dirty="0"/>
              <a:t>Assuming two threads</a:t>
            </a:r>
          </a:p>
          <a:p>
            <a:pPr lvl="2">
              <a:lnSpc>
                <a:spcPct val="110000"/>
              </a:lnSpc>
            </a:pPr>
            <a:endParaRPr lang="en-US" altLang="ko-KR" sz="3000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3) Add interrupts using the -</a:t>
            </a:r>
            <a:r>
              <a:rPr lang="en-US" altLang="ko-KR" dirty="0" err="1"/>
              <a:t>i</a:t>
            </a:r>
            <a:r>
              <a:rPr lang="en-US" altLang="ko-KR" dirty="0"/>
              <a:t> option, and try changing the interrupt frequency. Does this code provide correct mutual exclusion?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4) Modify the line 10 of the code as follows and run the program with two threads and interrupts. Explain what happens and why this happens.</a:t>
            </a:r>
          </a:p>
          <a:p>
            <a:pPr lvl="1">
              <a:lnSpc>
                <a:spcPct val="110000"/>
              </a:lnSpc>
            </a:pPr>
            <a:endParaRPr lang="en-US" altLang="ko-KR" sz="3000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5) Now cancel the above modification and take the code back to original. </a:t>
            </a:r>
            <a:br>
              <a:rPr lang="en-US" altLang="ko-KR" dirty="0"/>
            </a:br>
            <a:r>
              <a:rPr lang="en-US" altLang="ko-KR" dirty="0"/>
              <a:t>How would you modify the original code to generate the race condition between two threads? Describe the modification and show a screen capture of the result.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C99521-DAAF-455C-BABB-28BE15A0D038}"/>
              </a:ext>
            </a:extLst>
          </p:cNvPr>
          <p:cNvSpPr/>
          <p:nvPr/>
        </p:nvSpPr>
        <p:spPr>
          <a:xfrm>
            <a:off x="1763688" y="2708534"/>
            <a:ext cx="54006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-</a:t>
            </a:r>
            <a:r>
              <a:rPr lang="ko-KR" altLang="en-US" sz="1400" dirty="0" err="1"/>
              <a:t>p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test</a:t>
            </a:r>
            <a:r>
              <a:rPr lang="ko-KR" altLang="en-US" sz="1400" dirty="0"/>
              <a:t>-and-</a:t>
            </a:r>
            <a:r>
              <a:rPr lang="ko-KR" altLang="en-US" sz="1400" dirty="0" err="1"/>
              <a:t>set.s</a:t>
            </a:r>
            <a:r>
              <a:rPr lang="ko-KR" altLang="en-US" sz="1400" dirty="0"/>
              <a:t> -</a:t>
            </a:r>
            <a:r>
              <a:rPr lang="ko-KR" altLang="en-US" sz="1400" dirty="0" err="1"/>
              <a:t>t</a:t>
            </a:r>
            <a:r>
              <a:rPr lang="ko-KR" altLang="en-US" sz="1400" dirty="0"/>
              <a:t> 1 -</a:t>
            </a:r>
            <a:r>
              <a:rPr lang="ko-KR" altLang="en-US" sz="1400" dirty="0" err="1"/>
              <a:t>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count,mutex</a:t>
            </a:r>
            <a:r>
              <a:rPr lang="ko-KR" altLang="en-US" sz="1400" dirty="0"/>
              <a:t> -</a:t>
            </a:r>
            <a:r>
              <a:rPr lang="ko-KR" altLang="en-US" sz="1400" dirty="0" err="1"/>
              <a:t>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ax,bx</a:t>
            </a:r>
            <a:r>
              <a:rPr lang="ko-KR" altLang="en-US" sz="1400" dirty="0"/>
              <a:t> </a:t>
            </a:r>
            <a:r>
              <a:rPr lang="en-US" altLang="ko-KR" sz="1400" dirty="0"/>
              <a:t>-c</a:t>
            </a:r>
            <a:r>
              <a:rPr lang="ko-KR" altLang="en-US" sz="1400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81884B-01B4-4A3D-8754-E56DE14DA586}"/>
              </a:ext>
            </a:extLst>
          </p:cNvPr>
          <p:cNvSpPr/>
          <p:nvPr/>
        </p:nvSpPr>
        <p:spPr>
          <a:xfrm>
            <a:off x="1763688" y="4869160"/>
            <a:ext cx="54006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test</a:t>
            </a:r>
            <a:r>
              <a:rPr lang="ko-KR" altLang="en-US" sz="1400" dirty="0"/>
              <a:t> </a:t>
            </a:r>
            <a:r>
              <a:rPr lang="ko-KR" altLang="en-US" sz="1400" dirty="0">
                <a:solidFill>
                  <a:srgbClr val="C00000"/>
                </a:solidFill>
              </a:rPr>
              <a:t>$</a:t>
            </a:r>
            <a:r>
              <a:rPr lang="en-US" altLang="ko-KR" sz="1400" dirty="0">
                <a:solidFill>
                  <a:srgbClr val="C00000"/>
                </a:solidFill>
              </a:rPr>
              <a:t>0</a:t>
            </a:r>
            <a:r>
              <a:rPr lang="ko-KR" altLang="en-US" sz="1400" dirty="0"/>
              <a:t>, %</a:t>
            </a:r>
            <a:r>
              <a:rPr lang="ko-KR" altLang="en-US" sz="1400" dirty="0" err="1"/>
              <a:t>ax</a:t>
            </a:r>
            <a:r>
              <a:rPr lang="ko-KR" altLang="en-US" sz="1400" dirty="0"/>
              <a:t>       →      </a:t>
            </a:r>
            <a:r>
              <a:rPr lang="ko-KR" altLang="en-US" sz="1400" dirty="0" err="1"/>
              <a:t>test</a:t>
            </a:r>
            <a:r>
              <a:rPr lang="ko-KR" altLang="en-US" sz="1400" dirty="0"/>
              <a:t> </a:t>
            </a:r>
            <a:r>
              <a:rPr lang="ko-KR" altLang="en-US" sz="1400" dirty="0">
                <a:solidFill>
                  <a:srgbClr val="C00000"/>
                </a:solidFill>
              </a:rPr>
              <a:t>$2</a:t>
            </a:r>
            <a:r>
              <a:rPr lang="ko-KR" altLang="en-US" sz="1400" dirty="0"/>
              <a:t>, %</a:t>
            </a:r>
            <a:r>
              <a:rPr lang="ko-KR" altLang="en-US" sz="1400" dirty="0" err="1"/>
              <a:t>ax</a:t>
            </a:r>
            <a:r>
              <a:rPr lang="ko-KR" altLang="en-US" sz="1400" dirty="0"/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8F3005-AAA7-4991-815A-C7A346B66163}"/>
              </a:ext>
            </a:extLst>
          </p:cNvPr>
          <p:cNvSpPr/>
          <p:nvPr/>
        </p:nvSpPr>
        <p:spPr>
          <a:xfrm>
            <a:off x="1763688" y="3330546"/>
            <a:ext cx="54006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-</a:t>
            </a:r>
            <a:r>
              <a:rPr lang="ko-KR" altLang="en-US" sz="1400" dirty="0" err="1"/>
              <a:t>p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test</a:t>
            </a:r>
            <a:r>
              <a:rPr lang="ko-KR" altLang="en-US" sz="1400" dirty="0"/>
              <a:t>-and-</a:t>
            </a:r>
            <a:r>
              <a:rPr lang="ko-KR" altLang="en-US" sz="1400" dirty="0" err="1"/>
              <a:t>set.s</a:t>
            </a:r>
            <a:r>
              <a:rPr lang="ko-KR" altLang="en-US" sz="1400" dirty="0"/>
              <a:t> -</a:t>
            </a:r>
            <a:r>
              <a:rPr lang="ko-KR" altLang="en-US" sz="1400" dirty="0" err="1"/>
              <a:t>t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 -</a:t>
            </a:r>
            <a:r>
              <a:rPr lang="ko-KR" altLang="en-US" sz="1400" dirty="0" err="1"/>
              <a:t>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count,mutex</a:t>
            </a:r>
            <a:r>
              <a:rPr lang="ko-KR" altLang="en-US" sz="1400" dirty="0"/>
              <a:t> -</a:t>
            </a:r>
            <a:r>
              <a:rPr lang="ko-KR" altLang="en-US" sz="1400" dirty="0" err="1"/>
              <a:t>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ax,bx</a:t>
            </a:r>
            <a:r>
              <a:rPr lang="ko-KR" altLang="en-US" sz="1400" dirty="0"/>
              <a:t> </a:t>
            </a:r>
            <a:r>
              <a:rPr lang="en-US" altLang="ko-KR" sz="1400" dirty="0"/>
              <a:t>-a bx=1,bx=1 -c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9855622"/>
      </p:ext>
    </p:extLst>
  </p:cSld>
  <p:clrMapOvr>
    <a:masterClrMapping/>
  </p:clrMapOvr>
</p:sld>
</file>

<file path=ppt/theme/theme1.xml><?xml version="1.0" encoding="utf-8"?>
<a:theme xmlns:a="http://schemas.openxmlformats.org/drawingml/2006/main" name="IRI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_2.potx" id="{F71408FA-CFE3-4135-BEC9-C9D9926F21EF}" vid="{D9E78F53-9B86-4045-B801-9AB2FB641A5F}"/>
    </a:ext>
  </a:extLst>
</a:theme>
</file>

<file path=ppt/theme/theme10.xml><?xml version="1.0" encoding="utf-8"?>
<a:theme xmlns:a="http://schemas.openxmlformats.org/drawingml/2006/main" name="6_IRI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_2.potx" id="{F71408FA-CFE3-4135-BEC9-C9D9926F21EF}" vid="{D9E78F53-9B86-4045-B801-9AB2FB641A5F}"/>
    </a:ext>
  </a:extLst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R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C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3">
        <a:dk1>
          <a:srgbClr val="003562"/>
        </a:dk1>
        <a:lt1>
          <a:srgbClr val="FFFFFF"/>
        </a:lt1>
        <a:dk2>
          <a:srgbClr val="003562"/>
        </a:dk2>
        <a:lt2>
          <a:srgbClr val="6D7FA7"/>
        </a:lt2>
        <a:accent1>
          <a:srgbClr val="D2D8E4"/>
        </a:accent1>
        <a:accent2>
          <a:srgbClr val="7AC142"/>
        </a:accent2>
        <a:accent3>
          <a:srgbClr val="FFFFFF"/>
        </a:accent3>
        <a:accent4>
          <a:srgbClr val="002C53"/>
        </a:accent4>
        <a:accent5>
          <a:srgbClr val="E5E9EF"/>
        </a:accent5>
        <a:accent6>
          <a:srgbClr val="6EAF3B"/>
        </a:accent6>
        <a:hlink>
          <a:srgbClr val="0066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RIS_2.potx" id="{F71408FA-CFE3-4135-BEC9-C9D9926F21EF}" vid="{7F1033BF-AD64-4B14-AA86-F872DAE6F5B5}"/>
    </a:ext>
  </a:extLst>
</a:theme>
</file>

<file path=ppt/theme/theme3.xml><?xml version="1.0" encoding="utf-8"?>
<a:theme xmlns:a="http://schemas.openxmlformats.org/drawingml/2006/main" name="1_GR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C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3">
        <a:dk1>
          <a:srgbClr val="003562"/>
        </a:dk1>
        <a:lt1>
          <a:srgbClr val="FFFFFF"/>
        </a:lt1>
        <a:dk2>
          <a:srgbClr val="003562"/>
        </a:dk2>
        <a:lt2>
          <a:srgbClr val="6D7FA7"/>
        </a:lt2>
        <a:accent1>
          <a:srgbClr val="D2D8E4"/>
        </a:accent1>
        <a:accent2>
          <a:srgbClr val="7AC142"/>
        </a:accent2>
        <a:accent3>
          <a:srgbClr val="FFFFFF"/>
        </a:accent3>
        <a:accent4>
          <a:srgbClr val="002C53"/>
        </a:accent4>
        <a:accent5>
          <a:srgbClr val="E5E9EF"/>
        </a:accent5>
        <a:accent6>
          <a:srgbClr val="6EAF3B"/>
        </a:accent6>
        <a:hlink>
          <a:srgbClr val="0066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RIS_2.potx" id="{F71408FA-CFE3-4135-BEC9-C9D9926F21EF}" vid="{49A5CA7A-E09B-4FB3-9210-21DDBF5235FB}"/>
    </a:ext>
  </a:extLst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_new_2.potx" id="{4838A723-4D50-4D70-9FFC-E99BAFEC6F2C}" vid="{90A7BE01-07E2-4868-8A18-30395609AB94}"/>
    </a:ext>
  </a:extLst>
</a:theme>
</file>

<file path=ppt/theme/theme5.xml><?xml version="1.0" encoding="utf-8"?>
<a:theme xmlns:a="http://schemas.openxmlformats.org/drawingml/2006/main" name="1_IRI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_2.potx" id="{F71408FA-CFE3-4135-BEC9-C9D9926F21EF}" vid="{D9E78F53-9B86-4045-B801-9AB2FB641A5F}"/>
    </a:ext>
  </a:extLst>
</a:theme>
</file>

<file path=ppt/theme/theme6.xml><?xml version="1.0" encoding="utf-8"?>
<a:theme xmlns:a="http://schemas.openxmlformats.org/drawingml/2006/main" name="2_IRI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_2.potx" id="{F71408FA-CFE3-4135-BEC9-C9D9926F21EF}" vid="{D9E78F53-9B86-4045-B801-9AB2FB641A5F}"/>
    </a:ext>
  </a:extLst>
</a:theme>
</file>

<file path=ppt/theme/theme7.xml><?xml version="1.0" encoding="utf-8"?>
<a:theme xmlns:a="http://schemas.openxmlformats.org/drawingml/2006/main" name="3_IRI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_2.potx" id="{F71408FA-CFE3-4135-BEC9-C9D9926F21EF}" vid="{D9E78F53-9B86-4045-B801-9AB2FB641A5F}"/>
    </a:ext>
  </a:extLst>
</a:theme>
</file>

<file path=ppt/theme/theme8.xml><?xml version="1.0" encoding="utf-8"?>
<a:theme xmlns:a="http://schemas.openxmlformats.org/drawingml/2006/main" name="4_IRI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_2.potx" id="{F71408FA-CFE3-4135-BEC9-C9D9926F21EF}" vid="{D9E78F53-9B86-4045-B801-9AB2FB641A5F}"/>
    </a:ext>
  </a:extLst>
</a:theme>
</file>

<file path=ppt/theme/theme9.xml><?xml version="1.0" encoding="utf-8"?>
<a:theme xmlns:a="http://schemas.openxmlformats.org/drawingml/2006/main" name="5_IRI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_2.potx" id="{F71408FA-CFE3-4135-BEC9-C9D9926F21EF}" vid="{D9E78F53-9B86-4045-B801-9AB2FB641A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IRIS_2</Template>
  <TotalTime>4595</TotalTime>
  <Words>392</Words>
  <Application>Microsoft Office PowerPoint</Application>
  <PresentationFormat>화면 슬라이드 쇼(4:3)</PresentationFormat>
  <Paragraphs>32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10</vt:i4>
      </vt:variant>
      <vt:variant>
        <vt:lpstr>슬라이드 제목</vt:lpstr>
      </vt:variant>
      <vt:variant>
        <vt:i4>4</vt:i4>
      </vt:variant>
    </vt:vector>
  </HeadingPairs>
  <TitlesOfParts>
    <vt:vector size="27" baseType="lpstr">
      <vt:lpstr>Noto Sans KR Medium</vt:lpstr>
      <vt:lpstr>Noto Sans KR Regular</vt:lpstr>
      <vt:lpstr>맑은 고딕</vt:lpstr>
      <vt:lpstr>Arial</vt:lpstr>
      <vt:lpstr>Arial Narrow</vt:lpstr>
      <vt:lpstr>Browallia New</vt:lpstr>
      <vt:lpstr>Calibri</vt:lpstr>
      <vt:lpstr>Calibri Light</vt:lpstr>
      <vt:lpstr>Corbel Light</vt:lpstr>
      <vt:lpstr>Courier New</vt:lpstr>
      <vt:lpstr>Maiandra GD</vt:lpstr>
      <vt:lpstr>Tahoma</vt:lpstr>
      <vt:lpstr>Wingdings</vt:lpstr>
      <vt:lpstr>IRIS</vt:lpstr>
      <vt:lpstr>GRC</vt:lpstr>
      <vt:lpstr>1_GRC</vt:lpstr>
      <vt:lpstr>5_Office 테마</vt:lpstr>
      <vt:lpstr>1_IRIS</vt:lpstr>
      <vt:lpstr>2_IRIS</vt:lpstr>
      <vt:lpstr>3_IRIS</vt:lpstr>
      <vt:lpstr>4_IRIS</vt:lpstr>
      <vt:lpstr>5_IRIS</vt:lpstr>
      <vt:lpstr>6_IRIS</vt:lpstr>
      <vt:lpstr> Introduction to Operating Systems</vt:lpstr>
      <vt:lpstr>Introduction</vt:lpstr>
      <vt:lpstr>1. Swapping: policy (50 points)</vt:lpstr>
      <vt:lpstr>2. Locks (50 points) </vt:lpstr>
    </vt:vector>
  </TitlesOfParts>
  <Company>RockForever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Mechanism: Limited Direct Execution Reading materials: Chap.6</dc:title>
  <dc:creator>ansa</dc:creator>
  <cp:lastModifiedBy>고종환</cp:lastModifiedBy>
  <cp:revision>743</cp:revision>
  <dcterms:created xsi:type="dcterms:W3CDTF">2006-04-11T05:12:43Z</dcterms:created>
  <dcterms:modified xsi:type="dcterms:W3CDTF">2021-11-14T08:19:20Z</dcterms:modified>
</cp:coreProperties>
</file>