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61" r:id="rId4"/>
    <p:sldId id="265" r:id="rId5"/>
    <p:sldId id="270" r:id="rId6"/>
    <p:sldId id="268" r:id="rId7"/>
    <p:sldId id="266" r:id="rId8"/>
    <p:sldId id="271" r:id="rId9"/>
    <p:sldId id="26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orbes.com/sites/michaelfoster/2019/11/09/a-surprising-way-to-play-the-trade-war-for-69-dividen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743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https://www.forbes.com/sites/michaelfoster/2019/11/09/a-surprising-way-to-play-the-trade-war-for-69-dividends/#3f306b254021</a:t>
            </a:r>
            <a:endParaRPr lang="en-US" dirty="0"/>
          </a:p>
        </p:txBody>
      </p:sp>
      <p:pic>
        <p:nvPicPr>
          <p:cNvPr id="4098" name="Picture 2" descr="USA and China trade war concept, cargo freight containers with flag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733800" y="628786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Bahnschrift Light" pitchFamily="34" charset="0"/>
              </a:rPr>
              <a:t>Shaoqing</a:t>
            </a:r>
            <a:r>
              <a:rPr lang="en-US" sz="1400" dirty="0" smtClean="0">
                <a:latin typeface="Bahnschrift Light" pitchFamily="34" charset="0"/>
              </a:rPr>
              <a:t>  </a:t>
            </a:r>
            <a:r>
              <a:rPr lang="en-US" sz="1400" dirty="0" smtClean="0">
                <a:latin typeface="Bahnschrift Light" pitchFamily="34" charset="0"/>
              </a:rPr>
              <a:t>Tan</a:t>
            </a:r>
          </a:p>
          <a:p>
            <a:pPr algn="ctr"/>
            <a:r>
              <a:rPr lang="en-US" sz="1400" dirty="0" err="1" smtClean="0">
                <a:latin typeface="Bahnschrift Light" pitchFamily="34" charset="0"/>
              </a:rPr>
              <a:t>Shihan</a:t>
            </a:r>
            <a:r>
              <a:rPr lang="en-US" sz="1400" dirty="0" smtClean="0">
                <a:latin typeface="Bahnschrift Light" pitchFamily="34" charset="0"/>
              </a:rPr>
              <a:t> Sun</a:t>
            </a:r>
            <a:endParaRPr lang="en-US" sz="1400" dirty="0">
              <a:latin typeface="Bahnschrift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791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Light SemiCondensed" pitchFamily="34" charset="0"/>
              </a:rPr>
              <a:t>Final Project  3547- Intelligent Agents and Reinforcement Learning</a:t>
            </a:r>
            <a:endParaRPr lang="en-US" dirty="0">
              <a:latin typeface="Bahnschrift Light Semi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4953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Trade War as a Game</a:t>
            </a:r>
            <a:endParaRPr lang="en-US" sz="4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60020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Thank you !</a:t>
            </a:r>
            <a:endParaRPr lang="en-US" sz="4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2827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Background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1295400"/>
            <a:ext cx="7467600" cy="36576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2209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3429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71800" y="1676400"/>
            <a:ext cx="16764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42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De-Escalate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971800" y="2743200"/>
            <a:ext cx="16764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766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Escalate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71800" y="3810000"/>
            <a:ext cx="1676400" cy="7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42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FX-Escalate</a:t>
            </a:r>
            <a:endParaRPr lang="en-US" dirty="0"/>
          </a:p>
        </p:txBody>
      </p:sp>
      <p:sp>
        <p:nvSpPr>
          <p:cNvPr id="31" name="Flowchart: Preparation 30"/>
          <p:cNvSpPr/>
          <p:nvPr/>
        </p:nvSpPr>
        <p:spPr>
          <a:xfrm>
            <a:off x="6324600" y="1676400"/>
            <a:ext cx="1828800" cy="762000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3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3" name="Flowchart: Preparation 32"/>
          <p:cNvSpPr/>
          <p:nvPr/>
        </p:nvSpPr>
        <p:spPr>
          <a:xfrm>
            <a:off x="6324600" y="2819400"/>
            <a:ext cx="1828800" cy="762000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32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Econ-Growth</a:t>
            </a:r>
            <a:endParaRPr lang="en-US" dirty="0"/>
          </a:p>
        </p:txBody>
      </p:sp>
      <p:sp>
        <p:nvSpPr>
          <p:cNvPr id="35" name="Flowchart: Preparation 34"/>
          <p:cNvSpPr/>
          <p:nvPr/>
        </p:nvSpPr>
        <p:spPr>
          <a:xfrm>
            <a:off x="6324600" y="3962400"/>
            <a:ext cx="1828800" cy="762000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1800" y="3962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</a:p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0200" y="10668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05200" y="10668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10668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0" name="Flowchart: Terminator 39"/>
          <p:cNvSpPr/>
          <p:nvPr/>
        </p:nvSpPr>
        <p:spPr>
          <a:xfrm>
            <a:off x="3352800" y="5410200"/>
            <a:ext cx="1981200" cy="5334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ecision 40"/>
          <p:cNvSpPr/>
          <p:nvPr/>
        </p:nvSpPr>
        <p:spPr>
          <a:xfrm>
            <a:off x="1066800" y="5410200"/>
            <a:ext cx="1752600" cy="533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4800" y="5486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548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Yield</a:t>
            </a:r>
            <a:endParaRPr lang="en-US" dirty="0"/>
          </a:p>
        </p:txBody>
      </p:sp>
      <p:sp>
        <p:nvSpPr>
          <p:cNvPr id="45" name="Cloud Callout 44"/>
          <p:cNvSpPr/>
          <p:nvPr/>
        </p:nvSpPr>
        <p:spPr>
          <a:xfrm>
            <a:off x="7010400" y="5334000"/>
            <a:ext cx="1828800" cy="762000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67400" y="548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Investor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39000" y="548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 or Sell ?</a:t>
            </a:r>
            <a:endParaRPr lang="en-US" dirty="0"/>
          </a:p>
        </p:txBody>
      </p:sp>
      <p:pic>
        <p:nvPicPr>
          <p:cNvPr id="33794" name="Picture 2" descr="https://www.thestreet.com/.image/ar_16:9%2Cc_fill%2Ccs_srgb%2Cfl_progressive%2Cg_faces:center%2Cq_auto:good%2Cw_768/MTY3NTM5NDQ3NjY3NTAwNDIz/ny-fed-offers-first-year-end-repo-adds-93-bln-in-cash-as-banks-seek-liquid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943600"/>
            <a:ext cx="1286933" cy="7239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>
            <a:off x="2971800" y="5638800"/>
            <a:ext cx="228600" cy="762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6477000" y="5943600"/>
            <a:ext cx="3048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/>
          <p:cNvSpPr/>
          <p:nvPr/>
        </p:nvSpPr>
        <p:spPr>
          <a:xfrm>
            <a:off x="6477000" y="6248400"/>
            <a:ext cx="304800" cy="3048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1905000" y="5105400"/>
            <a:ext cx="762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4267200" y="5105400"/>
            <a:ext cx="76200" cy="228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09800" y="2133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286000" y="3429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09800" y="2438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86000" y="3810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9" idx="3"/>
          </p:cNvCxnSpPr>
          <p:nvPr/>
        </p:nvCxnSpPr>
        <p:spPr>
          <a:xfrm flipV="1">
            <a:off x="2286000" y="2400300"/>
            <a:ext cx="533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53000" y="2209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562600" y="2133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638800" y="3429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562600" y="2438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638800" y="3810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76800" y="3505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1 – Trade War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981200"/>
            <a:ext cx="9144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21336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8956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0" y="46482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3276600"/>
            <a:ext cx="1143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324600" y="4419600"/>
            <a:ext cx="1066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6934200" y="5105400"/>
            <a:ext cx="1066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eparation 18"/>
          <p:cNvSpPr/>
          <p:nvPr/>
        </p:nvSpPr>
        <p:spPr>
          <a:xfrm>
            <a:off x="6629400" y="2514600"/>
            <a:ext cx="1295400" cy="762000"/>
          </a:xfrm>
          <a:prstGeom prst="flowChartPrepa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paration 19"/>
          <p:cNvSpPr/>
          <p:nvPr/>
        </p:nvSpPr>
        <p:spPr>
          <a:xfrm>
            <a:off x="6553200" y="1600200"/>
            <a:ext cx="1371600" cy="685800"/>
          </a:xfrm>
          <a:prstGeom prst="flowChartPrepa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5715000" y="2209800"/>
            <a:ext cx="381000" cy="38100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31242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Players:</a:t>
            </a:r>
          </a:p>
          <a:p>
            <a:r>
              <a:rPr lang="en-US" dirty="0" smtClean="0"/>
              <a:t>    US</a:t>
            </a:r>
          </a:p>
          <a:p>
            <a:endParaRPr lang="en-US" dirty="0" smtClean="0"/>
          </a:p>
          <a:p>
            <a:r>
              <a:rPr lang="en-US" dirty="0" smtClean="0"/>
              <a:t>  China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19200" y="3352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667000" y="4114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667000" y="4876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2667000" y="2362200"/>
            <a:ext cx="304800" cy="152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2667000" y="3124200"/>
            <a:ext cx="304800" cy="152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4191000" y="2286000"/>
            <a:ext cx="381000" cy="2743200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3352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- Learning</a:t>
            </a:r>
            <a:endParaRPr lang="en-US" dirty="0"/>
          </a:p>
        </p:txBody>
      </p:sp>
      <p:sp>
        <p:nvSpPr>
          <p:cNvPr id="36" name="Curved Right Arrow 35"/>
          <p:cNvSpPr/>
          <p:nvPr/>
        </p:nvSpPr>
        <p:spPr>
          <a:xfrm rot="10800000">
            <a:off x="8153400" y="2362200"/>
            <a:ext cx="533400" cy="2667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-Up Arrow 37"/>
          <p:cNvSpPr/>
          <p:nvPr/>
        </p:nvSpPr>
        <p:spPr>
          <a:xfrm rot="5400000">
            <a:off x="4953000" y="4572000"/>
            <a:ext cx="9906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53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 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2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l-GR" dirty="0" smtClean="0"/>
              <a:t> 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1800" y="1688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rng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0" y="267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45" name="Left Arrow 44"/>
          <p:cNvSpPr/>
          <p:nvPr/>
        </p:nvSpPr>
        <p:spPr>
          <a:xfrm>
            <a:off x="6248400" y="2286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>
            <a:off x="4495800" y="2286000"/>
            <a:ext cx="990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Right Arrow 46"/>
          <p:cNvSpPr/>
          <p:nvPr/>
        </p:nvSpPr>
        <p:spPr>
          <a:xfrm>
            <a:off x="152400" y="3581400"/>
            <a:ext cx="152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10800000">
            <a:off x="914400" y="3581400"/>
            <a:ext cx="152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1 – Trade War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721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1 – Trade War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00200" y="1981200"/>
            <a:ext cx="9144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21336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8956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0" y="4648200"/>
            <a:ext cx="9906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3276600"/>
            <a:ext cx="1143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6324600" y="4724400"/>
            <a:ext cx="1295400" cy="9144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eparation 18"/>
          <p:cNvSpPr/>
          <p:nvPr/>
        </p:nvSpPr>
        <p:spPr>
          <a:xfrm>
            <a:off x="6629400" y="2514600"/>
            <a:ext cx="1295400" cy="762000"/>
          </a:xfrm>
          <a:prstGeom prst="flowChartPrepa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paration 19"/>
          <p:cNvSpPr/>
          <p:nvPr/>
        </p:nvSpPr>
        <p:spPr>
          <a:xfrm>
            <a:off x="6553200" y="1600200"/>
            <a:ext cx="1371600" cy="685800"/>
          </a:xfrm>
          <a:prstGeom prst="flowChartPrepa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5715000" y="2209800"/>
            <a:ext cx="381000" cy="381000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321206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Episodes</a:t>
            </a:r>
            <a:endParaRPr lang="en-US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Buy/Sell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19200" y="3352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667000" y="4114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667000" y="4876800"/>
            <a:ext cx="304800" cy="152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2667000" y="2362200"/>
            <a:ext cx="304800" cy="152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2667000" y="3124200"/>
            <a:ext cx="304800" cy="152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4191000" y="2286000"/>
            <a:ext cx="381000" cy="2743200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3352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- Learning</a:t>
            </a:r>
            <a:endParaRPr lang="en-US" dirty="0"/>
          </a:p>
        </p:txBody>
      </p:sp>
      <p:sp>
        <p:nvSpPr>
          <p:cNvPr id="36" name="Curved Right Arrow 35"/>
          <p:cNvSpPr/>
          <p:nvPr/>
        </p:nvSpPr>
        <p:spPr>
          <a:xfrm rot="10800000">
            <a:off x="8153400" y="2362200"/>
            <a:ext cx="533400" cy="2667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-Up Arrow 37"/>
          <p:cNvSpPr/>
          <p:nvPr/>
        </p:nvSpPr>
        <p:spPr>
          <a:xfrm rot="5400000">
            <a:off x="4953000" y="4572000"/>
            <a:ext cx="9906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81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2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l-GR" dirty="0" smtClean="0"/>
              <a:t> 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1800" y="1688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rng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0" y="267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45" name="Left Arrow 44"/>
          <p:cNvSpPr/>
          <p:nvPr/>
        </p:nvSpPr>
        <p:spPr>
          <a:xfrm>
            <a:off x="6248400" y="2286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>
            <a:off x="4495800" y="2286000"/>
            <a:ext cx="990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24000" y="3810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2 – Buy/Sell </a:t>
            </a:r>
            <a:r>
              <a:rPr lang="en-US" sz="4000" dirty="0" smtClean="0">
                <a:latin typeface="Arial Rounded MT Bold" pitchFamily="34" charset="0"/>
              </a:rPr>
              <a:t>T-Bond</a:t>
            </a:r>
            <a:endParaRPr lang="en-US" sz="4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2 – Buy/Sell </a:t>
            </a:r>
            <a:r>
              <a:rPr lang="en-US" sz="4000" dirty="0" smtClean="0">
                <a:latin typeface="Arial Rounded MT Bold" pitchFamily="34" charset="0"/>
              </a:rPr>
              <a:t>T-Bond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Model 2 – Buy/Sell </a:t>
            </a:r>
            <a:r>
              <a:rPr lang="en-US" sz="4000" dirty="0" smtClean="0">
                <a:latin typeface="Arial Rounded MT Bold" pitchFamily="34" charset="0"/>
              </a:rPr>
              <a:t>T-Bond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1219200"/>
            <a:ext cx="7518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onal Stripe 4"/>
          <p:cNvSpPr/>
          <p:nvPr/>
        </p:nvSpPr>
        <p:spPr>
          <a:xfrm>
            <a:off x="0" y="0"/>
            <a:ext cx="1219200" cy="685800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0"/>
            <a:ext cx="1600200" cy="5181600"/>
          </a:xfrm>
          <a:prstGeom prst="line">
            <a:avLst/>
          </a:prstGeom>
          <a:ln w="25400" cmpd="thickThin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0"/>
            <a:ext cx="5715000" cy="381000"/>
          </a:xfrm>
          <a:prstGeom prst="line">
            <a:avLst/>
          </a:prstGeom>
          <a:ln w="53975" cmpd="thickThin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3810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Reference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6002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https://</a:t>
            </a:r>
            <a:r>
              <a:rPr lang="en-US" dirty="0" smtClean="0"/>
              <a:t>github.com/ShangtongZhang/reinforcement-learning-an-introduction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https://www.forbes.com/sites/michaelfoster/2019/11/09/a-surprising-way-to-play-the-trade-war-for-69-dividends/#3f306b254021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130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49</cp:revision>
  <dcterms:created xsi:type="dcterms:W3CDTF">2006-08-16T00:00:00Z</dcterms:created>
  <dcterms:modified xsi:type="dcterms:W3CDTF">2019-12-07T04:42:04Z</dcterms:modified>
</cp:coreProperties>
</file>