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86" r:id="rId2"/>
    <p:sldId id="391" r:id="rId3"/>
    <p:sldId id="393" r:id="rId4"/>
    <p:sldId id="392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3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5" r:id="rId22"/>
    <p:sldId id="412" r:id="rId23"/>
    <p:sldId id="413" r:id="rId24"/>
    <p:sldId id="414" r:id="rId25"/>
    <p:sldId id="416" r:id="rId26"/>
    <p:sldId id="401" r:id="rId27"/>
    <p:sldId id="402" r:id="rId28"/>
    <p:sldId id="417" r:id="rId29"/>
    <p:sldId id="418" r:id="rId30"/>
    <p:sldId id="419" r:id="rId31"/>
    <p:sldId id="422" r:id="rId32"/>
    <p:sldId id="423" r:id="rId33"/>
    <p:sldId id="421" r:id="rId34"/>
    <p:sldId id="420" r:id="rId35"/>
    <p:sldId id="424" r:id="rId36"/>
    <p:sldId id="425" r:id="rId37"/>
    <p:sldId id="426" r:id="rId38"/>
    <p:sldId id="427" r:id="rId39"/>
    <p:sldId id="428" r:id="rId40"/>
    <p:sldId id="429" r:id="rId41"/>
  </p:sldIdLst>
  <p:sldSz cx="12192000" cy="6858000"/>
  <p:notesSz cx="9926638" cy="6797675"/>
  <p:custDataLst>
    <p:tags r:id="rId4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5450" autoAdjust="0"/>
  </p:normalViewPr>
  <p:slideViewPr>
    <p:cSldViewPr snapToGrid="0" showGuides="1">
      <p:cViewPr varScale="1">
        <p:scale>
          <a:sx n="144" d="100"/>
          <a:sy n="144" d="100"/>
        </p:scale>
        <p:origin x="84" y="48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06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D300-0AEB-49A2-9DE8-5102A48C45E6}" type="datetimeFigureOut">
              <a:rPr lang="de-DE" smtClean="0"/>
              <a:t>31.01.2020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95DED-9284-4905-AE27-631E1E284D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7D7E6-11EC-45FA-8704-7F2BD6FAA7A9}" type="datetimeFigureOut">
              <a:rPr lang="de-DE" smtClean="0"/>
              <a:t>31.01.2020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F68A2-8B59-4407-B02A-7B4C7DD9315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5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6AB692C-081B-4AE2-B9C0-5FD3F3381E8D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0" y="1152001"/>
            <a:ext cx="12236400" cy="4590000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08349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416" y="2231473"/>
            <a:ext cx="9144000" cy="540000"/>
          </a:xfrm>
        </p:spPr>
        <p:txBody>
          <a:bodyPr anchor="t" anchorCtr="0">
            <a:noAutofit/>
          </a:bodyPr>
          <a:lstStyle>
            <a:lvl1pPr algn="l">
              <a:lnSpc>
                <a:spcPct val="13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eXXcellent solutions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85897" y="2003455"/>
            <a:ext cx="55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37" y="256980"/>
            <a:ext cx="2587924" cy="540000"/>
          </a:xfrm>
          <a:prstGeom prst="rect">
            <a:avLst/>
          </a:prstGeom>
        </p:spPr>
      </p:pic>
      <p:sp>
        <p:nvSpPr>
          <p:cNvPr id="21" name="Textfeld 20"/>
          <p:cNvSpPr txBox="1"/>
          <p:nvPr userDrawn="1"/>
        </p:nvSpPr>
        <p:spPr>
          <a:xfrm>
            <a:off x="8508113" y="6031726"/>
            <a:ext cx="3060000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780" dirty="0"/>
              <a:t>the essence for your business.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843388"/>
            <a:ext cx="9144000" cy="369887"/>
          </a:xfrm>
        </p:spPr>
        <p:txBody>
          <a:bodyPr/>
          <a:lstStyle>
            <a:lvl1pPr>
              <a:defRPr sz="26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 der </a:t>
            </a:r>
            <a:r>
              <a:rPr lang="de-DE" dirty="0" err="1"/>
              <a:t>präsentation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3481432"/>
            <a:ext cx="2876907" cy="981516"/>
          </a:xfrm>
        </p:spPr>
        <p:txBody>
          <a:bodyPr anchor="b"/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Autoren</a:t>
            </a: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4514257"/>
            <a:ext cx="2876907" cy="252000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Ort, Datum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584199" y="253999"/>
            <a:ext cx="2514600" cy="723900"/>
          </a:xfrm>
        </p:spPr>
        <p:txBody>
          <a:bodyPr/>
          <a:lstStyle/>
          <a:p>
            <a:r>
              <a:rPr lang="de-DE" dirty="0"/>
              <a:t>Kundenlogo (optional)</a:t>
            </a:r>
          </a:p>
        </p:txBody>
      </p:sp>
    </p:spTree>
    <p:extLst>
      <p:ext uri="{BB962C8B-B14F-4D97-AF65-F5344CB8AC3E}">
        <p14:creationId xmlns:p14="http://schemas.microsoft.com/office/powerpoint/2010/main" val="1012984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 Rahm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6EBE-33AC-4ECA-BEA0-8989A8EEB03A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28650" y="1988288"/>
            <a:ext cx="3506400" cy="3528276"/>
          </a:xfrm>
          <a:ln>
            <a:solidFill>
              <a:schemeClr val="accent1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1987200"/>
            <a:ext cx="3506400" cy="3528000"/>
          </a:xfrm>
          <a:ln>
            <a:solidFill>
              <a:schemeClr val="accent2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1987200"/>
            <a:ext cx="3506400" cy="3528000"/>
          </a:xfrm>
          <a:ln>
            <a:solidFill>
              <a:schemeClr val="tx1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28650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346104" y="1484313"/>
            <a:ext cx="3506400" cy="504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8062208" y="1484313"/>
            <a:ext cx="3506400" cy="504000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8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4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FC89-EF04-44AD-9370-00F548C926EC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30000" y="4145629"/>
            <a:ext cx="2592000" cy="13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6194404" y="4145629"/>
            <a:ext cx="2592000" cy="13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3412202" y="4145629"/>
            <a:ext cx="2592000" cy="13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623888" y="2076971"/>
            <a:ext cx="2592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28650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408128" y="2076971"/>
            <a:ext cx="2592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3411302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192368" y="2076971"/>
            <a:ext cx="2592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6193954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20"/>
          </p:nvPr>
        </p:nvSpPr>
        <p:spPr>
          <a:xfrm>
            <a:off x="8976607" y="4145629"/>
            <a:ext cx="2592000" cy="13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8976607" y="2076971"/>
            <a:ext cx="2592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8976607" y="1484313"/>
            <a:ext cx="25920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2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803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ergale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B51-968C-4100-A89F-F4DA5E2AC033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00" y="1486800"/>
            <a:ext cx="3505200" cy="19116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346704" y="1486800"/>
            <a:ext cx="3505200" cy="19116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063408" y="1486800"/>
            <a:ext cx="3505200" cy="19116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0"/>
          </p:nvPr>
        </p:nvSpPr>
        <p:spPr>
          <a:xfrm>
            <a:off x="630000" y="3604963"/>
            <a:ext cx="3505200" cy="19116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4346704" y="3604963"/>
            <a:ext cx="3505200" cy="19116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2"/>
          </p:nvPr>
        </p:nvSpPr>
        <p:spPr>
          <a:xfrm>
            <a:off x="8063408" y="3604963"/>
            <a:ext cx="3505200" cy="19116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3645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EEE0-29CB-4450-9A03-9737EA483C2A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019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Hightlight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886"/>
          <a:stretch/>
        </p:blipFill>
        <p:spPr>
          <a:xfrm>
            <a:off x="630000" y="1484310"/>
            <a:ext cx="10944000" cy="3179969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00113" y="1678156"/>
            <a:ext cx="4860000" cy="27000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DIN OT Medium" panose="020B06040202010101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428547" y="1678156"/>
            <a:ext cx="4860000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3D4AA2-57CF-4963-B3A7-BBB4792A6F0B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093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1649" r="7180" b="1412"/>
          <a:stretch/>
        </p:blipFill>
        <p:spPr>
          <a:xfrm>
            <a:off x="-95692" y="0"/>
            <a:ext cx="12333766" cy="6912528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75254" y="2155459"/>
            <a:ext cx="5441493" cy="2547082"/>
          </a:xfrm>
        </p:spPr>
        <p:txBody>
          <a:bodyPr/>
          <a:lstStyle>
            <a:lvl1pPr>
              <a:lnSpc>
                <a:spcPct val="120000"/>
              </a:lnSpc>
              <a:defRPr sz="33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de-DE" dirty="0">
                <a:solidFill>
                  <a:schemeClr val="bg1"/>
                </a:solidFill>
              </a:rPr>
              <a:t>Hier Zitat einfügen. Chevrons sind im Folienmaster ganz unten zu finden.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11672" y="4821382"/>
            <a:ext cx="2505075" cy="29036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Autor einfügen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9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blau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t="154" r="10338" b="-154"/>
          <a:stretch/>
        </p:blipFill>
        <p:spPr>
          <a:xfrm>
            <a:off x="-103003" y="0"/>
            <a:ext cx="12398006" cy="69480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75254" y="2155459"/>
            <a:ext cx="5441493" cy="2547082"/>
          </a:xfrm>
        </p:spPr>
        <p:txBody>
          <a:bodyPr/>
          <a:lstStyle>
            <a:lvl1pPr>
              <a:lnSpc>
                <a:spcPct val="120000"/>
              </a:lnSpc>
              <a:defRPr sz="33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de-DE" dirty="0">
                <a:solidFill>
                  <a:schemeClr val="bg1"/>
                </a:solidFill>
              </a:rPr>
              <a:t>Hier Zitat einfügen. Chevrons sind im Folienmaster ganz unten zu finden.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11672" y="4821382"/>
            <a:ext cx="2505075" cy="29036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Autor einfügen</a:t>
            </a:r>
          </a:p>
        </p:txBody>
      </p:sp>
    </p:spTree>
    <p:extLst>
      <p:ext uri="{BB962C8B-B14F-4D97-AF65-F5344CB8AC3E}">
        <p14:creationId xmlns:p14="http://schemas.microsoft.com/office/powerpoint/2010/main" val="1355069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blau I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6"/>
          <a:stretch/>
        </p:blipFill>
        <p:spPr>
          <a:xfrm>
            <a:off x="-20736" y="0"/>
            <a:ext cx="12233473" cy="69120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75254" y="2155459"/>
            <a:ext cx="5441493" cy="2547082"/>
          </a:xfrm>
        </p:spPr>
        <p:txBody>
          <a:bodyPr/>
          <a:lstStyle>
            <a:lvl1pPr>
              <a:lnSpc>
                <a:spcPct val="120000"/>
              </a:lnSpc>
              <a:defRPr sz="33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de-DE" dirty="0">
                <a:solidFill>
                  <a:schemeClr val="bg1"/>
                </a:solidFill>
              </a:rPr>
              <a:t>Hier Zitat einfügen. Chevrons sind im Folienmaster ganz unten zu finden.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11672" y="4821382"/>
            <a:ext cx="2505075" cy="29036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Autor einfügen</a:t>
            </a:r>
          </a:p>
        </p:txBody>
      </p:sp>
    </p:spTree>
    <p:extLst>
      <p:ext uri="{BB962C8B-B14F-4D97-AF65-F5344CB8AC3E}">
        <p14:creationId xmlns:p14="http://schemas.microsoft.com/office/powerpoint/2010/main" val="3141852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blau II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r="2554"/>
          <a:stretch/>
        </p:blipFill>
        <p:spPr>
          <a:xfrm>
            <a:off x="-20736" y="-27000"/>
            <a:ext cx="12226913" cy="69120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75254" y="2155459"/>
            <a:ext cx="5441493" cy="2547082"/>
          </a:xfrm>
        </p:spPr>
        <p:txBody>
          <a:bodyPr/>
          <a:lstStyle>
            <a:lvl1pPr>
              <a:lnSpc>
                <a:spcPct val="120000"/>
              </a:lnSpc>
              <a:defRPr sz="33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de-DE" dirty="0">
                <a:solidFill>
                  <a:schemeClr val="bg1"/>
                </a:solidFill>
              </a:rPr>
              <a:t>Hier Zitat einfügen. Chevrons sind im Folienmaster ganz unten zu finden.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11672" y="4821382"/>
            <a:ext cx="2505075" cy="29036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Autor einfügen</a:t>
            </a:r>
          </a:p>
        </p:txBody>
      </p:sp>
    </p:spTree>
    <p:extLst>
      <p:ext uri="{BB962C8B-B14F-4D97-AF65-F5344CB8AC3E}">
        <p14:creationId xmlns:p14="http://schemas.microsoft.com/office/powerpoint/2010/main" val="3707569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vend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r="5722"/>
          <a:stretch/>
        </p:blipFill>
        <p:spPr>
          <a:xfrm>
            <a:off x="-38986" y="0"/>
            <a:ext cx="12269972" cy="69120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75254" y="2155459"/>
            <a:ext cx="5441493" cy="2547082"/>
          </a:xfrm>
        </p:spPr>
        <p:txBody>
          <a:bodyPr/>
          <a:lstStyle>
            <a:lvl1pPr>
              <a:lnSpc>
                <a:spcPct val="120000"/>
              </a:lnSpc>
              <a:defRPr sz="33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de-DE" dirty="0">
                <a:solidFill>
                  <a:schemeClr val="bg1"/>
                </a:solidFill>
              </a:rPr>
              <a:t>Hier Zitat einfügen. Chevrons sind im Folienmaster ganz unten zu finden.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11672" y="4821382"/>
            <a:ext cx="2505075" cy="29036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Autor einfügen</a:t>
            </a:r>
          </a:p>
        </p:txBody>
      </p:sp>
    </p:spTree>
    <p:extLst>
      <p:ext uri="{BB962C8B-B14F-4D97-AF65-F5344CB8AC3E}">
        <p14:creationId xmlns:p14="http://schemas.microsoft.com/office/powerpoint/2010/main" val="27255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D2825B1-9DA9-46E9-9C8E-1BED570C034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0" y="1152001"/>
            <a:ext cx="12236400" cy="4590000"/>
          </a:xfrm>
          <a:prstGeom prst="rect">
            <a:avLst/>
          </a:prstGeom>
        </p:spPr>
      </p:pic>
      <p:sp>
        <p:nvSpPr>
          <p:cNvPr id="13" name="Tabellenplatzhalter 12"/>
          <p:cNvSpPr>
            <a:spLocks noGrp="1"/>
          </p:cNvSpPr>
          <p:nvPr>
            <p:ph type="tbl" sz="quarter" idx="10" hasCustomPrompt="1"/>
          </p:nvPr>
        </p:nvSpPr>
        <p:spPr>
          <a:xfrm>
            <a:off x="623889" y="1989138"/>
            <a:ext cx="5688012" cy="28082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Agenda einfügen. Vorlage ist in der Masteransicht auf der letzten Folie zu finden.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A0C8C45-F6BB-471A-87C0-9E15786ECE8E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439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chtige 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D570-C707-4F02-B86C-2A01BE216673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957" y="1372457"/>
            <a:ext cx="324000" cy="3389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2" y="3478138"/>
            <a:ext cx="403200" cy="421795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031082" y="1246909"/>
            <a:ext cx="5643267" cy="260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300" dirty="0"/>
              <a:t>Chevrons in der richtigen Größe für 33pt. Erstes Chevron textzentriert</a:t>
            </a:r>
            <a:r>
              <a:rPr lang="de-DE" sz="3300" baseline="0" dirty="0"/>
              <a:t> platzieren, zweites Chevron auf Punkt zentriert.</a:t>
            </a:r>
            <a:endParaRPr lang="de-DE" sz="330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6629400" y="1267691"/>
            <a:ext cx="5237018" cy="3584864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Vorlage für die </a:t>
            </a:r>
            <a:r>
              <a:rPr lang="de-DE" dirty="0" err="1">
                <a:solidFill>
                  <a:schemeClr val="bg1"/>
                </a:solidFill>
              </a:rPr>
              <a:t>Agendatabelle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11" name="Tabellenplatzhalter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57023707"/>
              </p:ext>
            </p:extLst>
          </p:nvPr>
        </p:nvGraphicFramePr>
        <p:xfrm>
          <a:off x="6858246" y="1812491"/>
          <a:ext cx="4689517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8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accent4"/>
                          </a:solidFill>
                          <a:latin typeface="DIN OT Medium" panose="020B0604020201010104" pitchFamily="34" charset="0"/>
                        </a:rPr>
                        <a:t>Leistungsspektrum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Credo - Vision - Werte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Wir sind eXXcellent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Kunden &amp; Lösungen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6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5AD-3EE5-49E4-B2D8-A6A0AA11AA1B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2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-spalt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6800"/>
            <a:ext cx="5364000" cy="40297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4113" y="1486800"/>
            <a:ext cx="5364000" cy="40297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B67E-37F0-4B40-B640-285CBDE170FB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7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-spaltig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F2F7-6686-4590-98D9-342D59BDB150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6800"/>
            <a:ext cx="3574800" cy="40297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sz="half" idx="2"/>
          </p:nvPr>
        </p:nvSpPr>
        <p:spPr>
          <a:xfrm>
            <a:off x="4417199" y="1486800"/>
            <a:ext cx="7153200" cy="40297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071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-spaltig mit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6800"/>
            <a:ext cx="5364000" cy="40297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A035-EFEE-49C5-88B5-460F2F502345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204607" y="1486800"/>
            <a:ext cx="5364000" cy="40284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422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773-3575-477C-95A3-AA3315E3C77F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30000" y="1484313"/>
            <a:ext cx="3506400" cy="4028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1484313"/>
            <a:ext cx="3506400" cy="4028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1484313"/>
            <a:ext cx="3506400" cy="4028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679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A0D1-2F5C-45EF-B6BB-37EE92695C38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30000" y="4145629"/>
            <a:ext cx="3506400" cy="13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4145629"/>
            <a:ext cx="3506400" cy="13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4145629"/>
            <a:ext cx="3506400" cy="13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623888" y="2076971"/>
            <a:ext cx="35064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28650" y="1484313"/>
            <a:ext cx="35064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346104" y="2076971"/>
            <a:ext cx="35064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4346104" y="1484313"/>
            <a:ext cx="35064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8"/>
          </p:nvPr>
        </p:nvSpPr>
        <p:spPr>
          <a:xfrm>
            <a:off x="8056951" y="2076971"/>
            <a:ext cx="35064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8061713" y="1484313"/>
            <a:ext cx="3506400" cy="504000"/>
          </a:xfr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902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3-spaltig Rahm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313-FB84-4AAA-ADD5-AAD6AA90394B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628650" y="1988288"/>
            <a:ext cx="3506400" cy="3528276"/>
          </a:xfrm>
          <a:ln>
            <a:solidFill>
              <a:schemeClr val="accent1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8062208" y="1987200"/>
            <a:ext cx="3506400" cy="35280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3"/>
          </p:nvPr>
        </p:nvSpPr>
        <p:spPr>
          <a:xfrm>
            <a:off x="4346104" y="1987200"/>
            <a:ext cx="3506400" cy="35280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28650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346104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8062208" y="1484313"/>
            <a:ext cx="3506400" cy="504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34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629999" y="710513"/>
            <a:ext cx="10940400" cy="342000"/>
          </a:xfr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1489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21171208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think-cell Folie" r:id="rId24" imgW="270" imgH="270" progId="TCLayout.ActiveDocument.1">
                  <p:embed/>
                </p:oleObj>
              </mc:Choice>
              <mc:Fallback>
                <p:oleObj name="think-cell Foli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00" y="368300"/>
            <a:ext cx="10938607" cy="68421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01" y="1486800"/>
            <a:ext cx="10938608" cy="4029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25410" y="6494400"/>
            <a:ext cx="274319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D56E-981B-4D7F-ADEB-5AE0EB1A98BA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80417" y="6494400"/>
            <a:ext cx="554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26774" y="6492679"/>
            <a:ext cx="479425" cy="14401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50000"/>
              </a:lnSpc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4253-E62C-4215-B393-B45F13A987C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623888" y="1170000"/>
            <a:ext cx="109442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6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727" r:id="rId5"/>
    <p:sldLayoutId id="2147483724" r:id="rId6"/>
    <p:sldLayoutId id="2147483728" r:id="rId7"/>
    <p:sldLayoutId id="2147483685" r:id="rId8"/>
    <p:sldLayoutId id="2147483691" r:id="rId9"/>
    <p:sldLayoutId id="2147483684" r:id="rId10"/>
    <p:sldLayoutId id="2147483721" r:id="rId11"/>
    <p:sldLayoutId id="2147483658" r:id="rId12"/>
    <p:sldLayoutId id="2147483654" r:id="rId13"/>
    <p:sldLayoutId id="2147483715" r:id="rId14"/>
    <p:sldLayoutId id="2147483716" r:id="rId15"/>
    <p:sldLayoutId id="2147483717" r:id="rId16"/>
    <p:sldLayoutId id="2147483718" r:id="rId17"/>
    <p:sldLayoutId id="2147483725" r:id="rId18"/>
    <p:sldLayoutId id="2147483719" r:id="rId19"/>
    <p:sldLayoutId id="2147483726" r:id="rId2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None/>
        <a:defRPr sz="2000" b="0" kern="1200">
          <a:solidFill>
            <a:schemeClr val="tx2"/>
          </a:solidFill>
          <a:latin typeface="DIN OT Light" panose="020B05040202010101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2"/>
        </a:buClr>
        <a:buFont typeface="Wingdings" panose="05000000000000000000" pitchFamily="2" charset="2"/>
        <a:buNone/>
        <a:defRPr sz="1800" kern="1200">
          <a:solidFill>
            <a:schemeClr val="tx2"/>
          </a:solidFill>
          <a:latin typeface="DIN OT Medium" panose="020B06040202010101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04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2"/>
        </a:buClr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08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orient="horz" pos="232">
          <p15:clr>
            <a:srgbClr val="F26B43"/>
          </p15:clr>
        </p15:guide>
        <p15:guide id="5" pos="393">
          <p15:clr>
            <a:srgbClr val="F26B43"/>
          </p15:clr>
        </p15:guide>
        <p15:guide id="6" pos="7287">
          <p15:clr>
            <a:srgbClr val="F26B43"/>
          </p15:clr>
        </p15:guide>
        <p15:guide id="7" orient="horz" pos="663">
          <p15:clr>
            <a:srgbClr val="F26B43"/>
          </p15:clr>
        </p15:guide>
        <p15:guide id="8" orient="horz" pos="3475">
          <p15:clr>
            <a:srgbClr val="F26B43"/>
          </p15:clr>
        </p15:guide>
        <p15:guide id="10" pos="302">
          <p15:clr>
            <a:srgbClr val="F26B43"/>
          </p15:clr>
        </p15:guide>
        <p15:guide id="11" orient="horz" pos="935">
          <p15:clr>
            <a:srgbClr val="F26B43"/>
          </p15:clr>
        </p15:guide>
        <p15:guide id="12" orient="horz" pos="4088">
          <p15:clr>
            <a:srgbClr val="F26B43"/>
          </p15:clr>
        </p15:guide>
        <p15:guide id="13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3.png"/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12" Type="http://schemas.openxmlformats.org/officeDocument/2006/relationships/image" Target="../media/image5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peg"/><Relationship Id="rId11" Type="http://schemas.openxmlformats.org/officeDocument/2006/relationships/image" Target="../media/image51.png"/><Relationship Id="rId5" Type="http://schemas.openxmlformats.org/officeDocument/2006/relationships/image" Target="../media/image45.jpeg"/><Relationship Id="rId10" Type="http://schemas.openxmlformats.org/officeDocument/2006/relationships/image" Target="../media/image50.jpeg"/><Relationship Id="rId4" Type="http://schemas.openxmlformats.org/officeDocument/2006/relationships/image" Target="../media/image44.jpe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34" Type="http://schemas.openxmlformats.org/officeDocument/2006/relationships/tags" Target="../tags/tag42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tags" Target="../tags/tag41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29" Type="http://schemas.openxmlformats.org/officeDocument/2006/relationships/tags" Target="../tags/tag37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tags" Target="../tags/tag40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slideLayout" Target="../slideLayouts/slideLayout4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31" Type="http://schemas.openxmlformats.org/officeDocument/2006/relationships/tags" Target="../tags/tag39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openxmlformats.org/officeDocument/2006/relationships/tags" Target="../tags/tag38.xml"/><Relationship Id="rId35" Type="http://schemas.openxmlformats.org/officeDocument/2006/relationships/tags" Target="../tags/tag43.xml"/><Relationship Id="rId8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xcellent/microservice-country-service" TargetMode="External"/><Relationship Id="rId2" Type="http://schemas.openxmlformats.org/officeDocument/2006/relationships/hyperlink" Target="https://github.com/exxcellent/microservice-country-ap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exxcellent/microservice-currency-service" TargetMode="External"/><Relationship Id="rId4" Type="http://schemas.openxmlformats.org/officeDocument/2006/relationships/hyperlink" Target="https://github.com/exxcellent/microservice-language-servic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xcellent/microservices-kubernetes-doc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gif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eXXcellent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Mario Akermann, Felix Rieß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Uni Stuttgart, 03.02.2020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3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CC18A-AB88-4C8D-8F7F-E2E5A759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eXXcellent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DBD5A6-C912-4014-91AD-91DDF787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AE063D-63FB-463B-9672-0E3D21E97D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Auszeichnungen</a:t>
            </a:r>
          </a:p>
        </p:txBody>
      </p:sp>
      <p:pic>
        <p:nvPicPr>
          <p:cNvPr id="18" name="Bild 11">
            <a:extLst>
              <a:ext uri="{FF2B5EF4-FFF2-40B4-BE49-F238E27FC236}">
                <a16:creationId xmlns:a16="http://schemas.microsoft.com/office/drawing/2014/main" id="{FC9C72FA-58EF-4FA5-A3F4-7AFCB1058E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291015" y="4178911"/>
            <a:ext cx="1309720" cy="1006302"/>
          </a:xfrm>
          <a:prstGeom prst="rect">
            <a:avLst/>
          </a:prstGeom>
        </p:spPr>
      </p:pic>
      <p:pic>
        <p:nvPicPr>
          <p:cNvPr id="19" name="Bild 8">
            <a:extLst>
              <a:ext uri="{FF2B5EF4-FFF2-40B4-BE49-F238E27FC236}">
                <a16:creationId xmlns:a16="http://schemas.microsoft.com/office/drawing/2014/main" id="{8B8DFFDE-368C-4747-A4A8-4EE0D57972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838" b="13327"/>
          <a:stretch/>
        </p:blipFill>
        <p:spPr>
          <a:xfrm rot="5400000">
            <a:off x="3305076" y="4044400"/>
            <a:ext cx="1625436" cy="1364737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D64A51D-F661-4879-9089-35BD09885300}"/>
              </a:ext>
            </a:extLst>
          </p:cNvPr>
          <p:cNvGrpSpPr/>
          <p:nvPr/>
        </p:nvGrpSpPr>
        <p:grpSpPr>
          <a:xfrm>
            <a:off x="636693" y="1558193"/>
            <a:ext cx="10893552" cy="4124977"/>
            <a:chOff x="609600" y="1558193"/>
            <a:chExt cx="2828080" cy="412497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CE696E7-E0B0-4A6A-86FA-CF93BDCA7F19}"/>
                </a:ext>
              </a:extLst>
            </p:cNvPr>
            <p:cNvGrpSpPr/>
            <p:nvPr/>
          </p:nvGrpSpPr>
          <p:grpSpPr>
            <a:xfrm>
              <a:off x="2027895" y="3697062"/>
              <a:ext cx="1409785" cy="1986108"/>
              <a:chOff x="7030258" y="1038318"/>
              <a:chExt cx="1409785" cy="1986108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2F73892-8F03-46B9-8596-EE11B5ABA687}"/>
                  </a:ext>
                </a:extLst>
              </p:cNvPr>
              <p:cNvSpPr/>
              <p:nvPr/>
            </p:nvSpPr>
            <p:spPr>
              <a:xfrm>
                <a:off x="7030258" y="1038318"/>
                <a:ext cx="1409785" cy="1986108"/>
              </a:xfrm>
              <a:prstGeom prst="rect">
                <a:avLst/>
              </a:prstGeom>
              <a:blipFill dpi="0"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D926E28-9D32-401B-8E18-F04F9AA4C9D4}"/>
                  </a:ext>
                </a:extLst>
              </p:cNvPr>
              <p:cNvSpPr txBox="1"/>
              <p:nvPr/>
            </p:nvSpPr>
            <p:spPr>
              <a:xfrm>
                <a:off x="7030258" y="1852581"/>
                <a:ext cx="9612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200" dirty="0">
                  <a:solidFill>
                    <a:schemeClr val="accent1"/>
                  </a:solidFill>
                  <a:latin typeface="DIN OT Medium" panose="020B0604020201010104" pitchFamily="34" charset="0"/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AF03EB2-3665-474A-B43F-F81C8F86EA78}"/>
                </a:ext>
              </a:extLst>
            </p:cNvPr>
            <p:cNvGrpSpPr/>
            <p:nvPr/>
          </p:nvGrpSpPr>
          <p:grpSpPr>
            <a:xfrm>
              <a:off x="609600" y="3697061"/>
              <a:ext cx="1365805" cy="1986108"/>
              <a:chOff x="7166482" y="2458043"/>
              <a:chExt cx="1365805" cy="1986108"/>
            </a:xfrm>
            <a:grpFill/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8338792-ACC6-4CA5-AA5C-DF047FEC2FD5}"/>
                  </a:ext>
                </a:extLst>
              </p:cNvPr>
              <p:cNvSpPr/>
              <p:nvPr/>
            </p:nvSpPr>
            <p:spPr>
              <a:xfrm>
                <a:off x="7166482" y="2458043"/>
                <a:ext cx="1365805" cy="1986108"/>
              </a:xfrm>
              <a:prstGeom prst="rect">
                <a:avLst/>
              </a:prstGeom>
              <a:blipFill dpi="0"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BC8FEA8-8F0E-4453-8F25-517D06C22CCE}"/>
                  </a:ext>
                </a:extLst>
              </p:cNvPr>
              <p:cNvSpPr txBox="1"/>
              <p:nvPr/>
            </p:nvSpPr>
            <p:spPr>
              <a:xfrm>
                <a:off x="7192230" y="2788184"/>
                <a:ext cx="75970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200" dirty="0">
                    <a:solidFill>
                      <a:schemeClr val="bg1"/>
                    </a:solidFill>
                    <a:latin typeface="DIN OT Medium" panose="020B0604020201010104" pitchFamily="34" charset="0"/>
                  </a:rPr>
                  <a:t>Platz 1 &amp; 2 der </a:t>
                </a:r>
                <a:br>
                  <a:rPr lang="de-DE" sz="2200" dirty="0">
                    <a:solidFill>
                      <a:schemeClr val="bg1"/>
                    </a:solidFill>
                    <a:latin typeface="DIN OT Medium" panose="020B0604020201010104" pitchFamily="34" charset="0"/>
                  </a:rPr>
                </a:br>
                <a:r>
                  <a:rPr lang="de-DE" sz="2200" dirty="0">
                    <a:solidFill>
                      <a:schemeClr val="bg1"/>
                    </a:solidFill>
                    <a:latin typeface="DIN OT Medium" panose="020B0604020201010104" pitchFamily="34" charset="0"/>
                  </a:rPr>
                  <a:t>besten Arbeitgeber</a:t>
                </a:r>
              </a:p>
              <a:p>
                <a:pPr algn="ctr"/>
                <a:r>
                  <a:rPr lang="de-DE" sz="2200" dirty="0">
                    <a:solidFill>
                      <a:schemeClr val="bg1"/>
                    </a:solidFill>
                    <a:latin typeface="DIN OT Medium" panose="020B0604020201010104" pitchFamily="34" charset="0"/>
                  </a:rPr>
                  <a:t> IT-Mittelstand D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168FB78A-09AF-4017-90C1-2DBF48F50181}"/>
                  </a:ext>
                </a:extLst>
              </p:cNvPr>
              <p:cNvSpPr txBox="1"/>
              <p:nvPr/>
            </p:nvSpPr>
            <p:spPr>
              <a:xfrm>
                <a:off x="7175208" y="3897617"/>
                <a:ext cx="757213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de-DE" sz="1000" dirty="0">
                    <a:solidFill>
                      <a:schemeClr val="bg1"/>
                    </a:solidFill>
                    <a:latin typeface="+mj-lt"/>
                  </a:rPr>
                  <a:t>Focus Business &amp; </a:t>
                </a:r>
                <a:r>
                  <a:rPr lang="de-DE" sz="1000" dirty="0" err="1">
                    <a:solidFill>
                      <a:schemeClr val="bg1"/>
                    </a:solidFill>
                    <a:latin typeface="+mj-lt"/>
                  </a:rPr>
                  <a:t>kununu</a:t>
                </a:r>
                <a:endParaRPr lang="de-DE" sz="1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B5FABBAB-E700-4942-94B1-61CA09F44B14}"/>
                </a:ext>
              </a:extLst>
            </p:cNvPr>
            <p:cNvGrpSpPr/>
            <p:nvPr/>
          </p:nvGrpSpPr>
          <p:grpSpPr>
            <a:xfrm>
              <a:off x="609600" y="1558193"/>
              <a:ext cx="1365805" cy="1914976"/>
              <a:chOff x="11537876" y="-1100551"/>
              <a:chExt cx="1365805" cy="1914976"/>
            </a:xfrm>
            <a:grpFill/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B4E5594D-DC6F-4E4E-9EF1-6B16E0F38466}"/>
                  </a:ext>
                </a:extLst>
              </p:cNvPr>
              <p:cNvSpPr/>
              <p:nvPr/>
            </p:nvSpPr>
            <p:spPr>
              <a:xfrm>
                <a:off x="11537876" y="-1100551"/>
                <a:ext cx="1365805" cy="1914976"/>
              </a:xfrm>
              <a:prstGeom prst="rect">
                <a:avLst/>
              </a:prstGeom>
              <a:blipFill dpi="0"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C8DC1AE-D8F4-4810-B647-62F9A5C78BC6}"/>
                  </a:ext>
                </a:extLst>
              </p:cNvPr>
              <p:cNvSpPr txBox="1"/>
              <p:nvPr/>
            </p:nvSpPr>
            <p:spPr>
              <a:xfrm>
                <a:off x="11594045" y="-692221"/>
                <a:ext cx="6077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200" dirty="0">
                    <a:solidFill>
                      <a:schemeClr val="bg1"/>
                    </a:solidFill>
                    <a:latin typeface="DIN OT Medium" panose="020B0604020201010104" pitchFamily="34" charset="0"/>
                  </a:rPr>
                  <a:t>Great Place </a:t>
                </a:r>
              </a:p>
              <a:p>
                <a:pPr algn="ctr"/>
                <a:r>
                  <a:rPr lang="de-DE" sz="2200" dirty="0" err="1">
                    <a:solidFill>
                      <a:schemeClr val="bg1"/>
                    </a:solidFill>
                    <a:latin typeface="DIN OT Medium" panose="020B0604020201010104" pitchFamily="34" charset="0"/>
                  </a:rPr>
                  <a:t>to</a:t>
                </a:r>
                <a:r>
                  <a:rPr lang="de-DE" sz="2200" dirty="0">
                    <a:solidFill>
                      <a:schemeClr val="bg1"/>
                    </a:solidFill>
                    <a:latin typeface="DIN OT Medium" panose="020B0604020201010104" pitchFamily="34" charset="0"/>
                  </a:rPr>
                  <a:t> Work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590C0BC-9307-4F56-88C2-34C215D935DD}"/>
                  </a:ext>
                </a:extLst>
              </p:cNvPr>
              <p:cNvSpPr txBox="1"/>
              <p:nvPr/>
            </p:nvSpPr>
            <p:spPr>
              <a:xfrm>
                <a:off x="11593972" y="61400"/>
                <a:ext cx="571641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de-DE" sz="1000" dirty="0">
                    <a:solidFill>
                      <a:schemeClr val="bg1"/>
                    </a:solidFill>
                    <a:latin typeface="+mj-lt"/>
                  </a:rPr>
                  <a:t>Zum wiederholten Mal</a:t>
                </a:r>
              </a:p>
            </p:txBody>
          </p: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6BC8B549-0D98-4BE0-B8F3-E0CEC0F9F7E2}"/>
              </a:ext>
            </a:extLst>
          </p:cNvPr>
          <p:cNvSpPr/>
          <p:nvPr/>
        </p:nvSpPr>
        <p:spPr>
          <a:xfrm>
            <a:off x="6099859" y="1554492"/>
            <a:ext cx="5430387" cy="1918677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0AE7088-3827-42B8-813C-31D453A905C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94" y="3836710"/>
            <a:ext cx="1264013" cy="160546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F06D4C1C-C3B9-4826-A479-0A4B0A78ACD5}"/>
              </a:ext>
            </a:extLst>
          </p:cNvPr>
          <p:cNvSpPr txBox="1"/>
          <p:nvPr/>
        </p:nvSpPr>
        <p:spPr>
          <a:xfrm>
            <a:off x="6391528" y="1989673"/>
            <a:ext cx="2926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>
                <a:solidFill>
                  <a:schemeClr val="bg1"/>
                </a:solidFill>
                <a:latin typeface="DIN OT Medium" panose="020B0604020201010104" pitchFamily="34" charset="0"/>
              </a:rPr>
              <a:t>Platz 1 im Ranking</a:t>
            </a:r>
          </a:p>
          <a:p>
            <a:pPr algn="ctr"/>
            <a:r>
              <a:rPr lang="de-DE" sz="2200" dirty="0">
                <a:solidFill>
                  <a:schemeClr val="bg1"/>
                </a:solidFill>
                <a:latin typeface="DIN OT Medium" panose="020B0604020201010104" pitchFamily="34" charset="0"/>
              </a:rPr>
              <a:t>„Beste Chefs“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26A413-F2F9-44ED-833E-4BCCACF2A808}"/>
              </a:ext>
            </a:extLst>
          </p:cNvPr>
          <p:cNvSpPr txBox="1"/>
          <p:nvPr/>
        </p:nvSpPr>
        <p:spPr>
          <a:xfrm>
            <a:off x="6729359" y="2735964"/>
            <a:ext cx="220191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bg1"/>
                </a:solidFill>
                <a:latin typeface="+mj-lt"/>
              </a:rPr>
              <a:t>kununu</a:t>
            </a:r>
            <a:endParaRPr lang="de-DE" sz="1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Bild 13">
            <a:extLst>
              <a:ext uri="{FF2B5EF4-FFF2-40B4-BE49-F238E27FC236}">
                <a16:creationId xmlns:a16="http://schemas.microsoft.com/office/drawing/2014/main" id="{FD335EE1-D2BB-42BF-A9C4-AFF81C7270E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149"/>
          <a:stretch/>
        </p:blipFill>
        <p:spPr>
          <a:xfrm>
            <a:off x="9882789" y="1820517"/>
            <a:ext cx="1460105" cy="146589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D28935CD-F8A5-45B9-90D6-4087C1F23AD1}"/>
              </a:ext>
            </a:extLst>
          </p:cNvPr>
          <p:cNvSpPr txBox="1"/>
          <p:nvPr/>
        </p:nvSpPr>
        <p:spPr>
          <a:xfrm>
            <a:off x="6603381" y="5136635"/>
            <a:ext cx="220191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+mj-lt"/>
              </a:rPr>
              <a:t>Freundin &amp; </a:t>
            </a:r>
            <a:r>
              <a:rPr lang="de-DE" sz="1000" dirty="0" err="1">
                <a:solidFill>
                  <a:schemeClr val="bg1"/>
                </a:solidFill>
                <a:latin typeface="+mj-lt"/>
              </a:rPr>
              <a:t>kununu</a:t>
            </a:r>
            <a:r>
              <a:rPr lang="de-DE" sz="10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E70A52B-377A-43E6-8367-4FF789ACEBB6}"/>
              </a:ext>
            </a:extLst>
          </p:cNvPr>
          <p:cNvSpPr txBox="1"/>
          <p:nvPr/>
        </p:nvSpPr>
        <p:spPr>
          <a:xfrm>
            <a:off x="6074302" y="4019647"/>
            <a:ext cx="3304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>
                <a:solidFill>
                  <a:schemeClr val="bg1"/>
                </a:solidFill>
                <a:latin typeface="DIN OT Medium" panose="020B0604020201010104" pitchFamily="34" charset="0"/>
              </a:rPr>
              <a:t>Platz 2 &amp; 3 der</a:t>
            </a:r>
          </a:p>
          <a:p>
            <a:pPr algn="ctr"/>
            <a:r>
              <a:rPr lang="de-DE" sz="2200" dirty="0">
                <a:solidFill>
                  <a:schemeClr val="bg1"/>
                </a:solidFill>
                <a:latin typeface="DIN OT Medium" panose="020B0604020201010104" pitchFamily="34" charset="0"/>
              </a:rPr>
              <a:t>Familienfreundlichsten</a:t>
            </a:r>
          </a:p>
          <a:p>
            <a:pPr algn="ctr"/>
            <a:r>
              <a:rPr lang="de-DE" sz="2200" dirty="0">
                <a:solidFill>
                  <a:schemeClr val="bg1"/>
                </a:solidFill>
                <a:latin typeface="DIN OT Medium" panose="020B0604020201010104" pitchFamily="34" charset="0"/>
              </a:rPr>
              <a:t>Unternehmen D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95890656-4A14-4396-A2BE-ADEDD2CC62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r="10295"/>
          <a:stretch/>
        </p:blipFill>
        <p:spPr>
          <a:xfrm>
            <a:off x="9308820" y="3890499"/>
            <a:ext cx="2028221" cy="1605467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0B663946-21E2-46A7-94D6-63F05ECEC7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1130" y="3934020"/>
            <a:ext cx="1259190" cy="1605467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2E71E16-9B94-489E-BF0C-C47B71A9E00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65" y="1701994"/>
            <a:ext cx="822970" cy="1593387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E47A6B1A-C717-4930-A500-7D3ED4B873B5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94" y="1701994"/>
            <a:ext cx="822970" cy="15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6" name="Tabellen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514541"/>
              </p:ext>
            </p:extLst>
          </p:nvPr>
        </p:nvGraphicFramePr>
        <p:xfrm>
          <a:off x="623889" y="1989138"/>
          <a:ext cx="4689517" cy="24391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8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2"/>
                          </a:solidFill>
                          <a:latin typeface="DIN OT Medium" panose="020B0604020201010104" pitchFamily="34" charset="0"/>
                        </a:rPr>
                        <a:t>Vorstellung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accent1"/>
                          </a:solidFill>
                          <a:latin typeface="+mj-lt"/>
                        </a:rPr>
                        <a:t>Microservices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Docker und </a:t>
                      </a:r>
                      <a:r>
                        <a:rPr lang="de-DE" sz="2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Kubernetes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Microservices in </a:t>
                      </a:r>
                      <a:r>
                        <a:rPr lang="de-DE" sz="2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Kubernetes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62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D0DF58E-6ACF-4F29-8710-9CD3E1FB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DEB4E06-B877-412C-A93D-690A3DB1F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Netflix als Pionier</a:t>
            </a:r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1DA83616-7CA5-4739-9C0F-A7702AB6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774" y="6492679"/>
            <a:ext cx="479425" cy="144015"/>
          </a:xfrm>
        </p:spPr>
        <p:txBody>
          <a:bodyPr/>
          <a:lstStyle/>
          <a:p>
            <a:fld id="{45B24253-E62C-4215-B393-B45F13A987CD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A53DE07C-E0E4-48DF-A0F5-CD9A4997A558}"/>
              </a:ext>
            </a:extLst>
          </p:cNvPr>
          <p:cNvCxnSpPr>
            <a:cxnSpLocks/>
          </p:cNvCxnSpPr>
          <p:nvPr/>
        </p:nvCxnSpPr>
        <p:spPr>
          <a:xfrm>
            <a:off x="558800" y="3840480"/>
            <a:ext cx="11074400" cy="1"/>
          </a:xfrm>
          <a:prstGeom prst="line">
            <a:avLst/>
          </a:prstGeom>
          <a:noFill/>
          <a:ln w="28575" cap="flat" cmpd="sng" algn="ctr">
            <a:solidFill>
              <a:srgbClr val="D3D3D3">
                <a:lumMod val="75000"/>
              </a:srgbClr>
            </a:solidFill>
            <a:prstDash val="sysDot"/>
            <a:miter lim="800000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10CFCC-9B38-447C-86F1-6B2CAA3A76AA}"/>
              </a:ext>
            </a:extLst>
          </p:cNvPr>
          <p:cNvGrpSpPr/>
          <p:nvPr/>
        </p:nvGrpSpPr>
        <p:grpSpPr>
          <a:xfrm>
            <a:off x="1350296" y="3306453"/>
            <a:ext cx="1066771" cy="1068054"/>
            <a:chOff x="1350296" y="2894973"/>
            <a:chExt cx="1066771" cy="106805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E8250E8-1C08-4906-A066-8316DD2DB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895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5C8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C211AC-F159-4FC7-B4F0-CDCF6C5F7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296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rgbClr val="3A5C8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148763-5DDC-4AD4-922B-5BDE102506C9}"/>
              </a:ext>
            </a:extLst>
          </p:cNvPr>
          <p:cNvGrpSpPr/>
          <p:nvPr/>
        </p:nvGrpSpPr>
        <p:grpSpPr>
          <a:xfrm>
            <a:off x="9481574" y="3306453"/>
            <a:ext cx="1066771" cy="1068054"/>
            <a:chOff x="9481574" y="2894973"/>
            <a:chExt cx="1066771" cy="106805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AF9DF4F-FD8C-4C82-AD82-43F9B72DE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173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2B9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DE74EF0-0F27-41CF-B44C-496FCC31F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574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rgbClr val="A2B9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0B7CD14-B191-4672-844D-95CC3A5219C2}"/>
              </a:ext>
            </a:extLst>
          </p:cNvPr>
          <p:cNvGrpSpPr/>
          <p:nvPr/>
        </p:nvGrpSpPr>
        <p:grpSpPr>
          <a:xfrm>
            <a:off x="6771148" y="3306453"/>
            <a:ext cx="1066771" cy="1068054"/>
            <a:chOff x="6771148" y="2894973"/>
            <a:chExt cx="1066771" cy="106805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558F666-0CF0-4C3A-AF75-01F76E6B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747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93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F8E18FD-A5E0-4FC8-86F8-42761008D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148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rgbClr val="F793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AFEAF19E-B267-4B8E-8D37-34273679DB8E}"/>
              </a:ext>
            </a:extLst>
          </p:cNvPr>
          <p:cNvGrpSpPr/>
          <p:nvPr/>
        </p:nvGrpSpPr>
        <p:grpSpPr>
          <a:xfrm>
            <a:off x="4060722" y="3306453"/>
            <a:ext cx="1066771" cy="1068054"/>
            <a:chOff x="4060722" y="2894973"/>
            <a:chExt cx="1066771" cy="1068054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2785608-F4A0-4FF2-B41C-EFCC7E3FF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321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CC1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5D85F85-DFFE-43A9-B9E2-320AF593D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722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rgbClr val="4CC1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3" name="Oval 54">
            <a:extLst>
              <a:ext uri="{FF2B5EF4-FFF2-40B4-BE49-F238E27FC236}">
                <a16:creationId xmlns:a16="http://schemas.microsoft.com/office/drawing/2014/main" id="{5D669AB6-2ACA-40DE-9773-FE42DA20F84B}"/>
              </a:ext>
            </a:extLst>
          </p:cNvPr>
          <p:cNvSpPr/>
          <p:nvPr/>
        </p:nvSpPr>
        <p:spPr>
          <a:xfrm>
            <a:off x="1633497" y="3589655"/>
            <a:ext cx="501650" cy="501650"/>
          </a:xfrm>
          <a:prstGeom prst="ellipse">
            <a:avLst/>
          </a:prstGeom>
          <a:noFill/>
          <a:ln w="28575" cap="flat" cmpd="sng" algn="ctr">
            <a:solidFill>
              <a:srgbClr val="3A5C8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55">
            <a:extLst>
              <a:ext uri="{FF2B5EF4-FFF2-40B4-BE49-F238E27FC236}">
                <a16:creationId xmlns:a16="http://schemas.microsoft.com/office/drawing/2014/main" id="{D9D2EF7D-2574-4049-B34E-4BDF08C8BE11}"/>
              </a:ext>
            </a:extLst>
          </p:cNvPr>
          <p:cNvSpPr/>
          <p:nvPr/>
        </p:nvSpPr>
        <p:spPr>
          <a:xfrm>
            <a:off x="4343638" y="3589655"/>
            <a:ext cx="501650" cy="501650"/>
          </a:xfrm>
          <a:prstGeom prst="ellipse">
            <a:avLst/>
          </a:prstGeom>
          <a:noFill/>
          <a:ln w="28575" cap="flat" cmpd="sng" algn="ctr">
            <a:solidFill>
              <a:srgbClr val="4CC1E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6">
            <a:extLst>
              <a:ext uri="{FF2B5EF4-FFF2-40B4-BE49-F238E27FC236}">
                <a16:creationId xmlns:a16="http://schemas.microsoft.com/office/drawing/2014/main" id="{3126F667-326B-4F78-97A3-6E4E1A623778}"/>
              </a:ext>
            </a:extLst>
          </p:cNvPr>
          <p:cNvSpPr/>
          <p:nvPr/>
        </p:nvSpPr>
        <p:spPr>
          <a:xfrm>
            <a:off x="7053779" y="3589655"/>
            <a:ext cx="501650" cy="501650"/>
          </a:xfrm>
          <a:prstGeom prst="ellipse">
            <a:avLst/>
          </a:prstGeom>
          <a:noFill/>
          <a:ln w="28575" cap="flat" cmpd="sng" algn="ctr">
            <a:solidFill>
              <a:srgbClr val="F7931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57">
            <a:extLst>
              <a:ext uri="{FF2B5EF4-FFF2-40B4-BE49-F238E27FC236}">
                <a16:creationId xmlns:a16="http://schemas.microsoft.com/office/drawing/2014/main" id="{58A11AC3-879D-4041-A77A-2D99946A7EC1}"/>
              </a:ext>
            </a:extLst>
          </p:cNvPr>
          <p:cNvSpPr/>
          <p:nvPr/>
        </p:nvSpPr>
        <p:spPr>
          <a:xfrm>
            <a:off x="9763921" y="3589655"/>
            <a:ext cx="501650" cy="501650"/>
          </a:xfrm>
          <a:prstGeom prst="ellipse">
            <a:avLst/>
          </a:prstGeom>
          <a:noFill/>
          <a:ln w="28575" cap="flat" cmpd="sng" algn="ctr">
            <a:solidFill>
              <a:srgbClr val="A2B96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60">
            <a:extLst>
              <a:ext uri="{FF2B5EF4-FFF2-40B4-BE49-F238E27FC236}">
                <a16:creationId xmlns:a16="http://schemas.microsoft.com/office/drawing/2014/main" id="{C5EBA328-6BEC-4781-8354-B7809223BA97}"/>
              </a:ext>
            </a:extLst>
          </p:cNvPr>
          <p:cNvSpPr/>
          <p:nvPr/>
        </p:nvSpPr>
        <p:spPr>
          <a:xfrm>
            <a:off x="1744195" y="3700780"/>
            <a:ext cx="279400" cy="279400"/>
          </a:xfrm>
          <a:prstGeom prst="ellipse">
            <a:avLst/>
          </a:prstGeom>
          <a:solidFill>
            <a:srgbClr val="3A5C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61">
            <a:extLst>
              <a:ext uri="{FF2B5EF4-FFF2-40B4-BE49-F238E27FC236}">
                <a16:creationId xmlns:a16="http://schemas.microsoft.com/office/drawing/2014/main" id="{51D2606D-01A1-48E1-B9E5-3A41E4D14D89}"/>
              </a:ext>
            </a:extLst>
          </p:cNvPr>
          <p:cNvSpPr/>
          <p:nvPr/>
        </p:nvSpPr>
        <p:spPr>
          <a:xfrm>
            <a:off x="4454479" y="3700780"/>
            <a:ext cx="279400" cy="279400"/>
          </a:xfrm>
          <a:prstGeom prst="ellipse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62">
            <a:extLst>
              <a:ext uri="{FF2B5EF4-FFF2-40B4-BE49-F238E27FC236}">
                <a16:creationId xmlns:a16="http://schemas.microsoft.com/office/drawing/2014/main" id="{319226E5-B0AB-4756-B751-2C7995671BCA}"/>
              </a:ext>
            </a:extLst>
          </p:cNvPr>
          <p:cNvSpPr/>
          <p:nvPr/>
        </p:nvSpPr>
        <p:spPr>
          <a:xfrm>
            <a:off x="7164763" y="3700780"/>
            <a:ext cx="279400" cy="279400"/>
          </a:xfrm>
          <a:prstGeom prst="ellipse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63">
            <a:extLst>
              <a:ext uri="{FF2B5EF4-FFF2-40B4-BE49-F238E27FC236}">
                <a16:creationId xmlns:a16="http://schemas.microsoft.com/office/drawing/2014/main" id="{BDAFE000-6816-4B4F-BEE4-7F1BC014472C}"/>
              </a:ext>
            </a:extLst>
          </p:cNvPr>
          <p:cNvSpPr/>
          <p:nvPr/>
        </p:nvSpPr>
        <p:spPr>
          <a:xfrm>
            <a:off x="9875046" y="3700780"/>
            <a:ext cx="279400" cy="279400"/>
          </a:xfrm>
          <a:prstGeom prst="ellipse">
            <a:avLst/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B96582B0-4204-405D-B17C-48722205F8AC}"/>
              </a:ext>
            </a:extLst>
          </p:cNvPr>
          <p:cNvCxnSpPr>
            <a:stCxn id="27" idx="4"/>
          </p:cNvCxnSpPr>
          <p:nvPr/>
        </p:nvCxnSpPr>
        <p:spPr>
          <a:xfrm>
            <a:off x="1883895" y="3980180"/>
            <a:ext cx="0" cy="1181100"/>
          </a:xfrm>
          <a:prstGeom prst="line">
            <a:avLst/>
          </a:prstGeom>
          <a:noFill/>
          <a:ln w="28575" cap="rnd" cmpd="sng" algn="ctr">
            <a:solidFill>
              <a:srgbClr val="3A5C84"/>
            </a:solidFill>
            <a:prstDash val="solid"/>
            <a:miter lim="800000"/>
            <a:tailEnd type="oval" w="lg" len="lg"/>
          </a:ln>
          <a:effectLst/>
        </p:spPr>
      </p:cxnSp>
      <p:cxnSp>
        <p:nvCxnSpPr>
          <p:cNvPr id="32" name="Straight Connector 37">
            <a:extLst>
              <a:ext uri="{FF2B5EF4-FFF2-40B4-BE49-F238E27FC236}">
                <a16:creationId xmlns:a16="http://schemas.microsoft.com/office/drawing/2014/main" id="{BAC68740-8965-4857-A76E-5383FFEE5C2A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7304463" y="3980180"/>
            <a:ext cx="284" cy="1181100"/>
          </a:xfrm>
          <a:prstGeom prst="line">
            <a:avLst/>
          </a:prstGeom>
          <a:noFill/>
          <a:ln w="28575" cap="rnd" cmpd="sng" algn="ctr">
            <a:solidFill>
              <a:srgbClr val="F7931F"/>
            </a:solidFill>
            <a:prstDash val="solid"/>
            <a:miter lim="800000"/>
            <a:tailEnd type="oval" w="lg" len="lg"/>
          </a:ln>
          <a:effectLst/>
        </p:spPr>
      </p:cxnSp>
      <p:cxnSp>
        <p:nvCxnSpPr>
          <p:cNvPr id="33" name="Straight Connector 38">
            <a:extLst>
              <a:ext uri="{FF2B5EF4-FFF2-40B4-BE49-F238E27FC236}">
                <a16:creationId xmlns:a16="http://schemas.microsoft.com/office/drawing/2014/main" id="{73762186-974E-4970-9FB6-63E909C4ED8F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594179" y="2519680"/>
            <a:ext cx="142" cy="1181100"/>
          </a:xfrm>
          <a:prstGeom prst="line">
            <a:avLst/>
          </a:prstGeom>
          <a:noFill/>
          <a:ln w="28575" cap="rnd" cmpd="sng" algn="ctr">
            <a:solidFill>
              <a:srgbClr val="4CC1EF"/>
            </a:solidFill>
            <a:prstDash val="solid"/>
            <a:miter lim="800000"/>
            <a:headEnd type="oval" w="lg" len="lg"/>
            <a:tailEnd type="none" w="lg" len="lg"/>
          </a:ln>
          <a:effectLst/>
        </p:spPr>
      </p:cxnSp>
      <p:cxnSp>
        <p:nvCxnSpPr>
          <p:cNvPr id="34" name="Straight Connector 39">
            <a:extLst>
              <a:ext uri="{FF2B5EF4-FFF2-40B4-BE49-F238E27FC236}">
                <a16:creationId xmlns:a16="http://schemas.microsoft.com/office/drawing/2014/main" id="{BFD246ED-191F-45E2-9C93-BD1C0A2E239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0014746" y="2519680"/>
            <a:ext cx="428" cy="1181100"/>
          </a:xfrm>
          <a:prstGeom prst="line">
            <a:avLst/>
          </a:prstGeom>
          <a:noFill/>
          <a:ln w="28575" cap="rnd" cmpd="sng" algn="ctr">
            <a:solidFill>
              <a:srgbClr val="A2B969"/>
            </a:solidFill>
            <a:prstDash val="solid"/>
            <a:miter lim="800000"/>
            <a:headEnd type="oval" w="lg" len="lg"/>
            <a:tailEnd type="none" w="lg" len="lg"/>
          </a:ln>
          <a:effectLst/>
        </p:spPr>
      </p:cxnSp>
      <p:grpSp>
        <p:nvGrpSpPr>
          <p:cNvPr id="35" name="Group 44">
            <a:extLst>
              <a:ext uri="{FF2B5EF4-FFF2-40B4-BE49-F238E27FC236}">
                <a16:creationId xmlns:a16="http://schemas.microsoft.com/office/drawing/2014/main" id="{AADF16DB-3953-41BD-9C5F-1BAEEAC57597}"/>
              </a:ext>
            </a:extLst>
          </p:cNvPr>
          <p:cNvGrpSpPr/>
          <p:nvPr/>
        </p:nvGrpSpPr>
        <p:grpSpPr>
          <a:xfrm>
            <a:off x="630470" y="1691935"/>
            <a:ext cx="2506566" cy="1628707"/>
            <a:chOff x="332936" y="2627766"/>
            <a:chExt cx="2937088" cy="1628707"/>
          </a:xfrm>
        </p:grpSpPr>
        <p:sp>
          <p:nvSpPr>
            <p:cNvPr id="36" name="TextBox 49">
              <a:extLst>
                <a:ext uri="{FF2B5EF4-FFF2-40B4-BE49-F238E27FC236}">
                  <a16:creationId xmlns:a16="http://schemas.microsoft.com/office/drawing/2014/main" id="{F774665F-9D4E-45FD-9E34-A78BCDAB3D6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prstClr val="black"/>
                  </a:solidFill>
                  <a:latin typeface="+mj-lt"/>
                </a:rPr>
                <a:t>Begin Refactoring</a:t>
              </a:r>
            </a:p>
          </p:txBody>
        </p:sp>
        <p:sp>
          <p:nvSpPr>
            <p:cNvPr id="37" name="TextBox 50">
              <a:extLst>
                <a:ext uri="{FF2B5EF4-FFF2-40B4-BE49-F238E27FC236}">
                  <a16:creationId xmlns:a16="http://schemas.microsoft.com/office/drawing/2014/main" id="{84B2AF0A-4D5A-4F81-9290-C535413F9A8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Netflix began moving from a monolithic to </a:t>
              </a:r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AWS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cloud-based microservices architecture in 2009, long before the term microservices even existed. </a:t>
              </a:r>
            </a:p>
          </p:txBody>
        </p:sp>
      </p:grpSp>
      <p:grpSp>
        <p:nvGrpSpPr>
          <p:cNvPr id="38" name="Group 51">
            <a:extLst>
              <a:ext uri="{FF2B5EF4-FFF2-40B4-BE49-F238E27FC236}">
                <a16:creationId xmlns:a16="http://schemas.microsoft.com/office/drawing/2014/main" id="{34241630-6E85-47E7-8161-3E51184DA70C}"/>
              </a:ext>
            </a:extLst>
          </p:cNvPr>
          <p:cNvGrpSpPr/>
          <p:nvPr/>
        </p:nvGrpSpPr>
        <p:grpSpPr>
          <a:xfrm>
            <a:off x="3137037" y="4374506"/>
            <a:ext cx="3044224" cy="1813373"/>
            <a:chOff x="332936" y="2627766"/>
            <a:chExt cx="2937088" cy="1813373"/>
          </a:xfrm>
        </p:grpSpPr>
        <p:sp>
          <p:nvSpPr>
            <p:cNvPr id="39" name="TextBox 52">
              <a:extLst>
                <a:ext uri="{FF2B5EF4-FFF2-40B4-BE49-F238E27FC236}">
                  <a16:creationId xmlns:a16="http://schemas.microsoft.com/office/drawing/2014/main" id="{9A8A9B58-277A-49A1-86DE-A634D2553B0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prstClr val="black"/>
                  </a:solidFill>
                  <a:latin typeface="+mj-lt"/>
                </a:rPr>
                <a:t>Refactoring Complete</a:t>
              </a:r>
            </a:p>
          </p:txBody>
        </p: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id="{2F11BA3F-5CFB-42A2-AC12-DF7E763499F5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5421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In December 2011, each component was moved to the cloud, breaking up their monolith into hundreds of fine-grained microservices. This process took more than 2 years.</a:t>
              </a:r>
            </a:p>
            <a:p>
              <a:pPr algn="just"/>
              <a:endPara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5796A85F-27CE-46F1-B2DF-881E4B25B629}"/>
              </a:ext>
            </a:extLst>
          </p:cNvPr>
          <p:cNvSpPr txBox="1"/>
          <p:nvPr/>
        </p:nvSpPr>
        <p:spPr>
          <a:xfrm>
            <a:off x="1019154" y="5159228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3A5C84"/>
                </a:solidFill>
                <a:latin typeface="Calibri" panose="020F0502020204030204"/>
              </a:rPr>
              <a:t>2009</a:t>
            </a:r>
          </a:p>
        </p:txBody>
      </p:sp>
      <p:sp>
        <p:nvSpPr>
          <p:cNvPr id="42" name="TextBox 68">
            <a:extLst>
              <a:ext uri="{FF2B5EF4-FFF2-40B4-BE49-F238E27FC236}">
                <a16:creationId xmlns:a16="http://schemas.microsoft.com/office/drawing/2014/main" id="{C88451FE-3B55-4BDF-A425-751048A903CC}"/>
              </a:ext>
            </a:extLst>
          </p:cNvPr>
          <p:cNvSpPr txBox="1"/>
          <p:nvPr/>
        </p:nvSpPr>
        <p:spPr>
          <a:xfrm>
            <a:off x="3722715" y="1504016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4CC1EF"/>
                </a:solidFill>
                <a:latin typeface="Calibri" panose="020F0502020204030204"/>
              </a:rPr>
              <a:t>2011</a:t>
            </a:r>
          </a:p>
        </p:txBody>
      </p:sp>
      <p:sp>
        <p:nvSpPr>
          <p:cNvPr id="43" name="TextBox 69">
            <a:extLst>
              <a:ext uri="{FF2B5EF4-FFF2-40B4-BE49-F238E27FC236}">
                <a16:creationId xmlns:a16="http://schemas.microsoft.com/office/drawing/2014/main" id="{1D8F7D3C-3C5D-428A-80D7-B9330335389C}"/>
              </a:ext>
            </a:extLst>
          </p:cNvPr>
          <p:cNvSpPr txBox="1"/>
          <p:nvPr/>
        </p:nvSpPr>
        <p:spPr>
          <a:xfrm>
            <a:off x="6432796" y="5159227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7931F"/>
                </a:solidFill>
                <a:latin typeface="Calibri" panose="020F0502020204030204"/>
              </a:rPr>
              <a:t>2014</a:t>
            </a:r>
          </a:p>
        </p:txBody>
      </p:sp>
      <p:sp>
        <p:nvSpPr>
          <p:cNvPr id="44" name="TextBox 70">
            <a:extLst>
              <a:ext uri="{FF2B5EF4-FFF2-40B4-BE49-F238E27FC236}">
                <a16:creationId xmlns:a16="http://schemas.microsoft.com/office/drawing/2014/main" id="{383E81AF-5F23-4F05-8623-7D1A60790341}"/>
              </a:ext>
            </a:extLst>
          </p:cNvPr>
          <p:cNvSpPr txBox="1"/>
          <p:nvPr/>
        </p:nvSpPr>
        <p:spPr>
          <a:xfrm>
            <a:off x="9143354" y="1504016"/>
            <a:ext cx="174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A2B969"/>
                </a:solidFill>
                <a:latin typeface="Calibri" panose="020F0502020204030204"/>
              </a:rPr>
              <a:t>2018</a:t>
            </a:r>
          </a:p>
        </p:txBody>
      </p:sp>
      <p:grpSp>
        <p:nvGrpSpPr>
          <p:cNvPr id="46" name="Group 65">
            <a:extLst>
              <a:ext uri="{FF2B5EF4-FFF2-40B4-BE49-F238E27FC236}">
                <a16:creationId xmlns:a16="http://schemas.microsoft.com/office/drawing/2014/main" id="{4F9B764D-886B-4BD6-B341-BABB783F18F5}"/>
              </a:ext>
            </a:extLst>
          </p:cNvPr>
          <p:cNvGrpSpPr/>
          <p:nvPr/>
        </p:nvGrpSpPr>
        <p:grpSpPr>
          <a:xfrm>
            <a:off x="8768256" y="4354830"/>
            <a:ext cx="2864943" cy="2413317"/>
            <a:chOff x="332936" y="2258434"/>
            <a:chExt cx="2937088" cy="2428926"/>
          </a:xfrm>
        </p:grpSpPr>
        <p:sp>
          <p:nvSpPr>
            <p:cNvPr id="47" name="TextBox 66">
              <a:extLst>
                <a:ext uri="{FF2B5EF4-FFF2-40B4-BE49-F238E27FC236}">
                  <a16:creationId xmlns:a16="http://schemas.microsoft.com/office/drawing/2014/main" id="{8CFA9424-EC9A-42AA-8FAB-3109F2C96E1E}"/>
                </a:ext>
              </a:extLst>
            </p:cNvPr>
            <p:cNvSpPr txBox="1"/>
            <p:nvPr/>
          </p:nvSpPr>
          <p:spPr>
            <a:xfrm>
              <a:off x="332936" y="2258434"/>
              <a:ext cx="2937088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prstClr val="black"/>
                  </a:solidFill>
                  <a:latin typeface="+mj-lt"/>
                </a:rPr>
                <a:t>Growth around microservices</a:t>
              </a:r>
            </a:p>
          </p:txBody>
        </p:sp>
        <p:sp>
          <p:nvSpPr>
            <p:cNvPr id="48" name="TextBox 67">
              <a:extLst>
                <a:ext uri="{FF2B5EF4-FFF2-40B4-BE49-F238E27FC236}">
                  <a16:creationId xmlns:a16="http://schemas.microsoft.com/office/drawing/2014/main" id="{EBB0BAAC-94E1-4928-9E75-A399BD99759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60043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Frameworks and systems (e.g. Kubernetes) exist to support the development of the microservice architecture  design pattern, the deployment and the management during runtime.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27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50DCD-7F2D-44A4-A37F-91F0E5C2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113AF-1F20-468B-8A7C-FD4AB73A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Grobe Faustregeln: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Service kann einfach ersetzt werden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Umfang ist überschaubar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Vom zuständigen Team (5-7 Entwickler) mit vertretbarem Zeitaufwand ersetzbar (z.B. innerhalb eines Monats)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Größe nach unten durch potentiell ressourcenintensive Netzwerkkommunikation und eigene </a:t>
            </a:r>
            <a:r>
              <a:rPr lang="de-DE" dirty="0" err="1"/>
              <a:t>Deployments</a:t>
            </a:r>
            <a:r>
              <a:rPr lang="de-DE" dirty="0"/>
              <a:t> pro Service begrenzt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Service wird von einem Team entwickelt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Team kann mehrere Services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Service kann unabhängig von anderen </a:t>
            </a:r>
            <a:br>
              <a:rPr lang="de-DE" dirty="0"/>
            </a:br>
            <a:r>
              <a:rPr lang="de-DE" dirty="0"/>
              <a:t>Services in Produktion gebracht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DDDE78-2F74-4788-A666-864E7875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937475-522E-46E0-A67A-3E5A017CB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ist ein Microservice?</a:t>
            </a:r>
          </a:p>
        </p:txBody>
      </p:sp>
      <p:pic>
        <p:nvPicPr>
          <p:cNvPr id="6" name="Picture 2" descr="https://lh6.googleusercontent.com/D9EmBqgWegG2Nlj-z_Gv0zwbWoL_ivHewAc_XgA2VjSjnAOmA5kOtdbRMvK7pW1aOxcNdRE86UWL4pUGVL6WotfKS740DjZH5QCOuvpGqdYCCZnB13TQziPeLILH1ay2F0qSzpCW">
            <a:extLst>
              <a:ext uri="{FF2B5EF4-FFF2-40B4-BE49-F238E27FC236}">
                <a16:creationId xmlns:a16="http://schemas.microsoft.com/office/drawing/2014/main" id="{27ECEA34-435C-457D-8C3A-E7906705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07993"/>
            <a:ext cx="5252345" cy="321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4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3B7D3-7DD7-4C36-92BA-37A2CF94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F4FAF-3F97-4931-AC79-150FEE7A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1" y="2849162"/>
            <a:ext cx="10938608" cy="2667402"/>
          </a:xfrm>
        </p:spPr>
        <p:txBody>
          <a:bodyPr/>
          <a:lstStyle/>
          <a:p>
            <a:r>
              <a:rPr lang="de-DE" dirty="0"/>
              <a:t>Ziele: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Erhöhung der Wandelbarkeit und Flexibilität der Software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Verbesserung der Time-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market</a:t>
            </a: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Schnellere Entwicklung durch kleinere Einheiten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Mehr Innovationsfähigkeit sowie Flexibilität bezüglich Technologieauswahl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Eigene Ablaufumgebung für jeden Microservice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Dienste sind klein, weitgehend entkoppelt und erledigen eine kleine Aufgabe</a:t>
            </a:r>
          </a:p>
          <a:p>
            <a:r>
              <a:rPr lang="de-DE" dirty="0">
                <a:sym typeface="Wingdings" panose="05000000000000000000" pitchFamily="2" charset="2"/>
              </a:rPr>
              <a:t> „Do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thing</a:t>
            </a:r>
            <a:r>
              <a:rPr lang="de-DE" dirty="0">
                <a:sym typeface="Wingdings" panose="05000000000000000000" pitchFamily="2" charset="2"/>
              </a:rPr>
              <a:t> and do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well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F01C5-296F-4770-87FA-CD1BB7A3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982326-E744-47E0-B1AF-17609E59A2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ist eine Microservice Architektur?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0521EA-0CAE-4DCB-BC98-D3876D658EC1}"/>
              </a:ext>
            </a:extLst>
          </p:cNvPr>
          <p:cNvSpPr txBox="1"/>
          <p:nvPr/>
        </p:nvSpPr>
        <p:spPr bwMode="auto">
          <a:xfrm>
            <a:off x="1627001" y="1454981"/>
            <a:ext cx="8937997" cy="12491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+mj-lt"/>
              </a:rPr>
              <a:t>Microservices sind ein Architekturmuster, bei dem komplexe Anwendungssoftware aus kleinen, unabhängigen Prozessen komponiert wird, die untereinander mit sprachunabhängigen Programmierschnittstellen kommunizieren.</a:t>
            </a:r>
          </a:p>
        </p:txBody>
      </p:sp>
    </p:spTree>
    <p:extLst>
      <p:ext uri="{BB962C8B-B14F-4D97-AF65-F5344CB8AC3E}">
        <p14:creationId xmlns:p14="http://schemas.microsoft.com/office/powerpoint/2010/main" val="416985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AF9CA-2233-4DA4-A2D4-2A92D043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E6D8F-0FC7-439D-8E92-884505BA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A3486F-6410-43A2-91CB-8D7CE3EB5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Keine Äpfel mit Birnen vergleichen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BEED59C-6C01-4B9D-8231-723B44B7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96" y="1268760"/>
            <a:ext cx="903920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4560405-F9FB-48F3-B4B2-C1A93AAABA0E}"/>
              </a:ext>
            </a:extLst>
          </p:cNvPr>
          <p:cNvSpPr txBox="1"/>
          <p:nvPr/>
        </p:nvSpPr>
        <p:spPr bwMode="auto">
          <a:xfrm>
            <a:off x="1788222" y="5796155"/>
            <a:ext cx="86409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/>
              <a:t>Quelle: https://</a:t>
            </a:r>
            <a:r>
              <a:rPr lang="de-DE" sz="1400" b="1" dirty="0"/>
              <a:t>developer.ibm.com</a:t>
            </a:r>
            <a:r>
              <a:rPr lang="de-DE" sz="1400" dirty="0"/>
              <a:t>/bluemix/wp-content/uploads/sites/20/2015/01/microvsmono.png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34A0B2-1030-401C-9381-037502020E20}"/>
              </a:ext>
            </a:extLst>
          </p:cNvPr>
          <p:cNvSpPr txBox="1"/>
          <p:nvPr/>
        </p:nvSpPr>
        <p:spPr bwMode="auto">
          <a:xfrm>
            <a:off x="3889461" y="1484784"/>
            <a:ext cx="120243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sz="23900" dirty="0">
                <a:solidFill>
                  <a:srgbClr val="DAD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3CA1D73-9DF3-46B7-8D6F-09A0FA384AFE}"/>
              </a:ext>
            </a:extLst>
          </p:cNvPr>
          <p:cNvSpPr/>
          <p:nvPr/>
        </p:nvSpPr>
        <p:spPr bwMode="auto">
          <a:xfrm rot="1695134">
            <a:off x="5290928" y="1335905"/>
            <a:ext cx="1512168" cy="3672408"/>
          </a:xfrm>
          <a:prstGeom prst="ellipse">
            <a:avLst/>
          </a:prstGeom>
          <a:noFill/>
          <a:ln w="38100">
            <a:solidFill>
              <a:srgbClr val="C9D00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60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0" name="Gerade Verbindung 10">
            <a:extLst>
              <a:ext uri="{FF2B5EF4-FFF2-40B4-BE49-F238E27FC236}">
                <a16:creationId xmlns:a16="http://schemas.microsoft.com/office/drawing/2014/main" id="{D7F8BEF1-37BD-4B48-AD8C-85A69EDE88A7}"/>
              </a:ext>
            </a:extLst>
          </p:cNvPr>
          <p:cNvCxnSpPr/>
          <p:nvPr/>
        </p:nvCxnSpPr>
        <p:spPr bwMode="auto">
          <a:xfrm flipH="1">
            <a:off x="2999657" y="4822004"/>
            <a:ext cx="2236741" cy="191172"/>
          </a:xfrm>
          <a:prstGeom prst="line">
            <a:avLst/>
          </a:prstGeom>
          <a:ln>
            <a:solidFill>
              <a:srgbClr val="C9D00E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2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E9A342-7B4E-40D4-B524-D5B77FEAD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Microservices zerlegen ein System auf der Ebene von fachlichen Komponenten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Technische Komponenten sind jeweils in eigener Hoheit eines Microservice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Ein Microservice kann auch nur UI oder Backend enthalten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Microservice ist ein eigenständiger Prozess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Kommunikation erfolgt über sprachunabhängige Schnittstellen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Fachlicher Umfang orientiert sich am </a:t>
            </a:r>
            <a:r>
              <a:rPr lang="de-DE" dirty="0" err="1"/>
              <a:t>Bounded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aus dem Domain Driven Design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C888A1-232E-4E3A-8F91-FF07B415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766BAA-51E3-4316-9E73-6BAEF843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9CDE4D-4B4E-40B6-98F8-9E8C61F6F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Vergleich zur Komponentenarchitektur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E32428A-EE15-4027-9CC1-97DD602EAC37}"/>
              </a:ext>
            </a:extLst>
          </p:cNvPr>
          <p:cNvGrpSpPr/>
          <p:nvPr/>
        </p:nvGrpSpPr>
        <p:grpSpPr>
          <a:xfrm>
            <a:off x="6355815" y="1309601"/>
            <a:ext cx="5209411" cy="5112569"/>
            <a:chOff x="6180233" y="1196752"/>
            <a:chExt cx="5209411" cy="5112569"/>
          </a:xfrm>
        </p:grpSpPr>
        <p:sp>
          <p:nvSpPr>
            <p:cNvPr id="9" name="Rectangle 129">
              <a:extLst>
                <a:ext uri="{FF2B5EF4-FFF2-40B4-BE49-F238E27FC236}">
                  <a16:creationId xmlns:a16="http://schemas.microsoft.com/office/drawing/2014/main" id="{AE39D004-65B9-49CF-B8F7-B60FC92F1A6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225643" y="2930088"/>
              <a:ext cx="5164001" cy="1364362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vert="eaVert" wrap="none" lIns="36000" tIns="36000" rIns="36000" bIns="36000"/>
            <a:lstStyle/>
            <a:p>
              <a:pPr algn="l"/>
              <a:r>
                <a:rPr lang="de-DE" sz="1050" dirty="0"/>
                <a:t>Business</a:t>
              </a:r>
            </a:p>
          </p:txBody>
        </p:sp>
        <p:sp>
          <p:nvSpPr>
            <p:cNvPr id="10" name="Rectangle 130">
              <a:extLst>
                <a:ext uri="{FF2B5EF4-FFF2-40B4-BE49-F238E27FC236}">
                  <a16:creationId xmlns:a16="http://schemas.microsoft.com/office/drawing/2014/main" id="{69A0C1C8-7B73-473D-A560-ADD91D0CE6A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225643" y="4294530"/>
              <a:ext cx="5164001" cy="1667475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vert="eaVert" wrap="none" lIns="36000" tIns="36000" rIns="36000" bIns="36000"/>
            <a:lstStyle/>
            <a:p>
              <a:pPr algn="l"/>
              <a:r>
                <a:rPr lang="de-DE" sz="1050" dirty="0"/>
                <a:t>Data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7D715724-4D91-47BF-9ED8-085C54B1D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25643" y="1641525"/>
              <a:ext cx="5164001" cy="1288563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vert="eaVert" wrap="none" lIns="36000" tIns="36000" rIns="36000" bIns="36000"/>
            <a:lstStyle/>
            <a:p>
              <a:pPr algn="l"/>
              <a:r>
                <a:rPr lang="de-DE" sz="1050" dirty="0"/>
                <a:t>Client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B1E023B9-F3D7-44BF-B46C-4827616287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585682" y="1717322"/>
              <a:ext cx="4403797" cy="531838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/>
            <a:lstStyle/>
            <a:p>
              <a:pPr algn="l"/>
              <a:r>
                <a:rPr lang="de-DE" sz="1000" dirty="0" err="1"/>
                <a:t>Presenation</a:t>
              </a:r>
              <a:r>
                <a:rPr lang="de-DE" sz="1000" dirty="0"/>
                <a:t> Layer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653A4E95-5A40-4ED2-8A3D-BAAAAAB9DD0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585682" y="3006148"/>
              <a:ext cx="4402430" cy="606593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/>
            <a:lstStyle/>
            <a:p>
              <a:pPr algn="l"/>
              <a:r>
                <a:rPr lang="de-DE" sz="1000" dirty="0"/>
                <a:t>Access Layer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4579803B-45C8-4EB8-8267-B11E5386A4E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585680" y="3687938"/>
              <a:ext cx="4402432" cy="606593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/>
            <a:lstStyle/>
            <a:p>
              <a:pPr algn="l"/>
              <a:r>
                <a:rPr lang="de-DE" sz="1000" dirty="0"/>
                <a:t>Business Layer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F0AE6C58-A2E2-4B33-B128-FEFDA72B6F9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585680" y="4369727"/>
              <a:ext cx="4402432" cy="531107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/>
            <a:lstStyle/>
            <a:p>
              <a:pPr algn="l"/>
              <a:r>
                <a:rPr lang="de-DE" sz="1000" dirty="0"/>
                <a:t>Data Access Layer</a:t>
              </a:r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CBCBD361-92E0-45FA-87C6-0302A9BBBB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385430" y="5507948"/>
              <a:ext cx="1656624" cy="302461"/>
            </a:xfrm>
            <a:prstGeom prst="can">
              <a:avLst>
                <a:gd name="adj" fmla="val 25000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0000" tIns="108000" rIns="90000" bIns="46800" anchor="ctr"/>
            <a:lstStyle/>
            <a:p>
              <a:r>
                <a:rPr lang="de-DE" sz="1050" dirty="0"/>
                <a:t>DB 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7058F7F1-24FB-452F-85AE-ABBCFCB3D09E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585681" y="2324358"/>
              <a:ext cx="4402431" cy="52972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/>
            <a:lstStyle/>
            <a:p>
              <a:pPr algn="l"/>
              <a:r>
                <a:rPr lang="de-DE" sz="1000"/>
                <a:t>Dialog Core Layer</a:t>
              </a:r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61B89BEA-CC30-4CF7-A0D1-11E18E3B419A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501211" y="1717323"/>
              <a:ext cx="899372" cy="3700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b"/>
            <a:lstStyle/>
            <a:p>
              <a:r>
                <a:rPr lang="de-DE" sz="800" dirty="0"/>
                <a:t>Technische</a:t>
              </a:r>
            </a:p>
            <a:p>
              <a:r>
                <a:rPr lang="de-DE" sz="800" dirty="0"/>
                <a:t>Komponenten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FE1A712E-F677-49E7-9660-4A3D106B1441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980779" y="1717323"/>
              <a:ext cx="899372" cy="3700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b"/>
            <a:lstStyle/>
            <a:p>
              <a:r>
                <a:rPr lang="de-DE" sz="800" dirty="0"/>
                <a:t>Technische</a:t>
              </a:r>
            </a:p>
            <a:p>
              <a:r>
                <a:rPr lang="de-DE" sz="800" dirty="0"/>
                <a:t>Komponenten</a:t>
              </a:r>
            </a:p>
          </p:txBody>
        </p:sp>
        <p:sp>
          <p:nvSpPr>
            <p:cNvPr id="20" name="Oval 40">
              <a:extLst>
                <a:ext uri="{FF2B5EF4-FFF2-40B4-BE49-F238E27FC236}">
                  <a16:creationId xmlns:a16="http://schemas.microsoft.com/office/drawing/2014/main" id="{33458699-2B50-4801-AFDC-2C0516E1FAC4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550979" y="3915201"/>
              <a:ext cx="118206" cy="113631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 sz="2000"/>
            </a:p>
          </p:txBody>
        </p:sp>
        <p:cxnSp>
          <p:nvCxnSpPr>
            <p:cNvPr id="21" name="AutoShape 41">
              <a:extLst>
                <a:ext uri="{FF2B5EF4-FFF2-40B4-BE49-F238E27FC236}">
                  <a16:creationId xmlns:a16="http://schemas.microsoft.com/office/drawing/2014/main" id="{DDCCA5FB-A42A-4072-80E8-773EDE61B2A8}"/>
                </a:ext>
              </a:extLst>
            </p:cNvPr>
            <p:cNvCxnSpPr>
              <a:cxnSpLocks noChangeShapeType="1"/>
              <a:stCxn id="20" idx="2"/>
            </p:cNvCxnSpPr>
            <p:nvPr>
              <p:custDataLst>
                <p:tags r:id="rId13"/>
              </p:custDataLst>
            </p:nvPr>
          </p:nvCxnSpPr>
          <p:spPr bwMode="auto">
            <a:xfrm rot="10800000">
              <a:off x="8477969" y="3972015"/>
              <a:ext cx="73010" cy="0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ffectLst/>
          </p:spPr>
        </p:cxnSp>
        <p:sp>
          <p:nvSpPr>
            <p:cNvPr id="22" name="Oval 47">
              <a:extLst>
                <a:ext uri="{FF2B5EF4-FFF2-40B4-BE49-F238E27FC236}">
                  <a16:creationId xmlns:a16="http://schemas.microsoft.com/office/drawing/2014/main" id="{AEF827A2-4CA8-441F-A37F-41F234655F2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8808801" y="3231123"/>
              <a:ext cx="113631" cy="118206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 sz="2000"/>
            </a:p>
          </p:txBody>
        </p:sp>
        <p:sp>
          <p:nvSpPr>
            <p:cNvPr id="23" name="Oval 52">
              <a:extLst>
                <a:ext uri="{FF2B5EF4-FFF2-40B4-BE49-F238E27FC236}">
                  <a16:creationId xmlns:a16="http://schemas.microsoft.com/office/drawing/2014/main" id="{845B098A-2183-4DDC-8DFB-AF0DE7F1A89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9451981" y="3231123"/>
              <a:ext cx="113631" cy="118206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 sz="2000"/>
            </a:p>
          </p:txBody>
        </p:sp>
        <p:sp>
          <p:nvSpPr>
            <p:cNvPr id="24" name="Oval 94">
              <a:extLst>
                <a:ext uri="{FF2B5EF4-FFF2-40B4-BE49-F238E27FC236}">
                  <a16:creationId xmlns:a16="http://schemas.microsoft.com/office/drawing/2014/main" id="{15DAE94B-F5F3-4BE5-AE48-99C6F4FF8DCB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8466351" y="5201294"/>
              <a:ext cx="113631" cy="118206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 sz="2000"/>
            </a:p>
          </p:txBody>
        </p:sp>
        <p:sp>
          <p:nvSpPr>
            <p:cNvPr id="25" name="Oval 95">
              <a:extLst>
                <a:ext uri="{FF2B5EF4-FFF2-40B4-BE49-F238E27FC236}">
                  <a16:creationId xmlns:a16="http://schemas.microsoft.com/office/drawing/2014/main" id="{BB026FCD-E878-4CE4-BB5C-610C19A947DA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5400000">
              <a:off x="8900933" y="5201294"/>
              <a:ext cx="113631" cy="118206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 sz="2000"/>
            </a:p>
          </p:txBody>
        </p:sp>
        <p:cxnSp>
          <p:nvCxnSpPr>
            <p:cNvPr id="26" name="AutoShape 117">
              <a:extLst>
                <a:ext uri="{FF2B5EF4-FFF2-40B4-BE49-F238E27FC236}">
                  <a16:creationId xmlns:a16="http://schemas.microsoft.com/office/drawing/2014/main" id="{44C9332D-6751-4612-8FAF-B5D0AD0F27F7}"/>
                </a:ext>
              </a:extLst>
            </p:cNvPr>
            <p:cNvCxnSpPr>
              <a:cxnSpLocks noChangeShapeType="1"/>
              <a:stCxn id="55" idx="2"/>
              <a:endCxn id="43" idx="0"/>
            </p:cNvCxnSpPr>
            <p:nvPr>
              <p:custDataLst>
                <p:tags r:id="rId18"/>
              </p:custDataLst>
            </p:nvPr>
          </p:nvCxnSpPr>
          <p:spPr bwMode="auto">
            <a:xfrm rot="16200000" flipH="1">
              <a:off x="8657458" y="4552858"/>
              <a:ext cx="299434" cy="844414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</p:cxnSp>
        <p:cxnSp>
          <p:nvCxnSpPr>
            <p:cNvPr id="27" name="AutoShape 119">
              <a:extLst>
                <a:ext uri="{FF2B5EF4-FFF2-40B4-BE49-F238E27FC236}">
                  <a16:creationId xmlns:a16="http://schemas.microsoft.com/office/drawing/2014/main" id="{9FD45E7F-8B5E-4E24-ABAD-F0A7344AAAC7}"/>
                </a:ext>
              </a:extLst>
            </p:cNvPr>
            <p:cNvCxnSpPr>
              <a:cxnSpLocks noChangeShapeType="1"/>
              <a:stCxn id="61" idx="2"/>
              <a:endCxn id="43" idx="0"/>
            </p:cNvCxnSpPr>
            <p:nvPr>
              <p:custDataLst>
                <p:tags r:id="rId19"/>
              </p:custDataLst>
            </p:nvPr>
          </p:nvCxnSpPr>
          <p:spPr bwMode="auto">
            <a:xfrm rot="5400000">
              <a:off x="9485221" y="4569197"/>
              <a:ext cx="299747" cy="81142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F362889-73FE-488E-874B-73B45579AF1B}"/>
                </a:ext>
              </a:extLst>
            </p:cNvPr>
            <p:cNvGrpSpPr/>
            <p:nvPr/>
          </p:nvGrpSpPr>
          <p:grpSpPr>
            <a:xfrm>
              <a:off x="9330698" y="3043851"/>
              <a:ext cx="1420212" cy="1781184"/>
              <a:chOff x="4787180" y="3033018"/>
              <a:chExt cx="1296988" cy="1835845"/>
            </a:xfrm>
          </p:grpSpPr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932751CE-2ABF-4D87-AA69-B76BC2FFCEC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787180" y="3213100"/>
                <a:ext cx="1296988" cy="16557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36000" tIns="36000" rIns="36000" bIns="36000"/>
              <a:lstStyle/>
              <a:p>
                <a:pPr algn="l"/>
                <a:r>
                  <a:rPr lang="de-DE" sz="1100" dirty="0"/>
                  <a:t>AWK-</a:t>
                </a:r>
                <a:br>
                  <a:rPr lang="de-DE" sz="1100" dirty="0"/>
                </a:br>
                <a:r>
                  <a:rPr lang="de-DE" sz="1100" dirty="0"/>
                  <a:t>Komponente</a:t>
                </a:r>
              </a:p>
            </p:txBody>
          </p:sp>
          <p:sp>
            <p:nvSpPr>
              <p:cNvPr id="62" name="Oval 55">
                <a:extLst>
                  <a:ext uri="{FF2B5EF4-FFF2-40B4-BE49-F238E27FC236}">
                    <a16:creationId xmlns:a16="http://schemas.microsoft.com/office/drawing/2014/main" id="{95C8AD1F-9DFD-4F20-A45E-EA75F454D0F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 rot="5400000">
                <a:off x="5383138" y="3033018"/>
                <a:ext cx="107950" cy="107950"/>
              </a:xfrm>
              <a:prstGeom prst="ellipse">
                <a:avLst/>
              </a:prstGeom>
              <a:solidFill>
                <a:srgbClr val="DDDDDD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DE" sz="1100"/>
              </a:p>
            </p:txBody>
          </p:sp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68AA8B81-5206-4F4E-8907-FA33699C1900}"/>
                  </a:ext>
                </a:extLst>
              </p:cNvPr>
              <p:cNvGrpSpPr/>
              <p:nvPr/>
            </p:nvGrpSpPr>
            <p:grpSpPr>
              <a:xfrm>
                <a:off x="5724128" y="3284984"/>
                <a:ext cx="316259" cy="216024"/>
                <a:chOff x="6704013" y="4422775"/>
                <a:chExt cx="96837" cy="96838"/>
              </a:xfrm>
            </p:grpSpPr>
            <p:sp>
              <p:nvSpPr>
                <p:cNvPr id="64" name="Rectangle 83">
                  <a:extLst>
                    <a:ext uri="{FF2B5EF4-FFF2-40B4-BE49-F238E27FC236}">
                      <a16:creationId xmlns:a16="http://schemas.microsoft.com/office/drawing/2014/main" id="{B4F819E1-CED2-446D-99AA-3D6FC66226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4650" y="4422775"/>
                  <a:ext cx="76200" cy="96838"/>
                </a:xfrm>
                <a:prstGeom prst="rect">
                  <a:avLst/>
                </a:prstGeom>
                <a:solidFill>
                  <a:srgbClr val="EAEAEA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>
                    <a:lnSpc>
                      <a:spcPct val="100000"/>
                    </a:lnSpc>
                  </a:pPr>
                  <a:endParaRPr lang="de-DE" sz="1100"/>
                </a:p>
              </p:txBody>
            </p:sp>
            <p:sp>
              <p:nvSpPr>
                <p:cNvPr id="65" name="Rectangle 85">
                  <a:extLst>
                    <a:ext uri="{FF2B5EF4-FFF2-40B4-BE49-F238E27FC236}">
                      <a16:creationId xmlns:a16="http://schemas.microsoft.com/office/drawing/2014/main" id="{2D25EF80-CABD-4CFC-9108-7A8B7D34A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05600" y="4479925"/>
                  <a:ext cx="50800" cy="25400"/>
                </a:xfrm>
                <a:prstGeom prst="rect">
                  <a:avLst/>
                </a:prstGeom>
                <a:solidFill>
                  <a:srgbClr val="EAEAEA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de-DE" sz="1100"/>
                </a:p>
              </p:txBody>
            </p:sp>
            <p:sp>
              <p:nvSpPr>
                <p:cNvPr id="66" name="Rectangle 85">
                  <a:extLst>
                    <a:ext uri="{FF2B5EF4-FFF2-40B4-BE49-F238E27FC236}">
                      <a16:creationId xmlns:a16="http://schemas.microsoft.com/office/drawing/2014/main" id="{F6FF12D1-93EC-439B-8529-A8F7CD3961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04013" y="4440238"/>
                  <a:ext cx="50800" cy="25400"/>
                </a:xfrm>
                <a:prstGeom prst="rect">
                  <a:avLst/>
                </a:prstGeom>
                <a:solidFill>
                  <a:srgbClr val="EAEAEA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de-DE" sz="1100"/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7FB6430-4F62-42E1-95C2-0C3D6860AECE}"/>
                </a:ext>
              </a:extLst>
            </p:cNvPr>
            <p:cNvGrpSpPr/>
            <p:nvPr/>
          </p:nvGrpSpPr>
          <p:grpSpPr>
            <a:xfrm>
              <a:off x="7674862" y="3044164"/>
              <a:ext cx="1420212" cy="1781184"/>
              <a:chOff x="4787180" y="3033018"/>
              <a:chExt cx="1296988" cy="1835845"/>
            </a:xfrm>
          </p:grpSpPr>
          <p:sp>
            <p:nvSpPr>
              <p:cNvPr id="55" name="Rectangle 9">
                <a:extLst>
                  <a:ext uri="{FF2B5EF4-FFF2-40B4-BE49-F238E27FC236}">
                    <a16:creationId xmlns:a16="http://schemas.microsoft.com/office/drawing/2014/main" id="{5BAD0071-E167-4DA3-9693-A6A12FE659F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787180" y="3213100"/>
                <a:ext cx="1296988" cy="16557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36000" tIns="36000" rIns="36000" bIns="36000"/>
              <a:lstStyle/>
              <a:p>
                <a:pPr algn="l"/>
                <a:r>
                  <a:rPr lang="de-DE" sz="1100" dirty="0"/>
                  <a:t>AWK-</a:t>
                </a:r>
                <a:br>
                  <a:rPr lang="de-DE" sz="1100" dirty="0"/>
                </a:br>
                <a:r>
                  <a:rPr lang="de-DE" sz="1100" dirty="0"/>
                  <a:t>Komponente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776783A-F10A-4560-BB98-CC1543E2D3B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 rot="5400000">
                <a:off x="5383138" y="3033018"/>
                <a:ext cx="107950" cy="107950"/>
              </a:xfrm>
              <a:prstGeom prst="ellipse">
                <a:avLst/>
              </a:prstGeom>
              <a:solidFill>
                <a:srgbClr val="DDDDDD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DE" sz="1100"/>
              </a:p>
            </p:txBody>
          </p:sp>
          <p:grpSp>
            <p:nvGrpSpPr>
              <p:cNvPr id="57" name="Gruppieren 125">
                <a:extLst>
                  <a:ext uri="{FF2B5EF4-FFF2-40B4-BE49-F238E27FC236}">
                    <a16:creationId xmlns:a16="http://schemas.microsoft.com/office/drawing/2014/main" id="{177BFF82-BA36-4E16-97D2-44C8521C0457}"/>
                  </a:ext>
                </a:extLst>
              </p:cNvPr>
              <p:cNvGrpSpPr/>
              <p:nvPr/>
            </p:nvGrpSpPr>
            <p:grpSpPr>
              <a:xfrm>
                <a:off x="5724128" y="3284984"/>
                <a:ext cx="316259" cy="216024"/>
                <a:chOff x="6704013" y="4422775"/>
                <a:chExt cx="96837" cy="96838"/>
              </a:xfrm>
            </p:grpSpPr>
            <p:sp>
              <p:nvSpPr>
                <p:cNvPr id="58" name="Rectangle 83">
                  <a:extLst>
                    <a:ext uri="{FF2B5EF4-FFF2-40B4-BE49-F238E27FC236}">
                      <a16:creationId xmlns:a16="http://schemas.microsoft.com/office/drawing/2014/main" id="{2FE0AA4F-E680-4D0C-9E98-11A5C442A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4650" y="4422775"/>
                  <a:ext cx="76200" cy="96838"/>
                </a:xfrm>
                <a:prstGeom prst="rect">
                  <a:avLst/>
                </a:prstGeom>
                <a:solidFill>
                  <a:srgbClr val="EAEAEA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>
                    <a:lnSpc>
                      <a:spcPct val="100000"/>
                    </a:lnSpc>
                  </a:pPr>
                  <a:endParaRPr lang="de-DE" sz="1100"/>
                </a:p>
              </p:txBody>
            </p:sp>
            <p:sp>
              <p:nvSpPr>
                <p:cNvPr id="59" name="Rectangle 85">
                  <a:extLst>
                    <a:ext uri="{FF2B5EF4-FFF2-40B4-BE49-F238E27FC236}">
                      <a16:creationId xmlns:a16="http://schemas.microsoft.com/office/drawing/2014/main" id="{A8B2AAD6-3335-42C8-9E1F-E06FBA872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05600" y="4479925"/>
                  <a:ext cx="50800" cy="25400"/>
                </a:xfrm>
                <a:prstGeom prst="rect">
                  <a:avLst/>
                </a:prstGeom>
                <a:solidFill>
                  <a:srgbClr val="EAEAEA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de-DE" sz="1100"/>
                </a:p>
              </p:txBody>
            </p:sp>
            <p:sp>
              <p:nvSpPr>
                <p:cNvPr id="60" name="Rectangle 85">
                  <a:extLst>
                    <a:ext uri="{FF2B5EF4-FFF2-40B4-BE49-F238E27FC236}">
                      <a16:creationId xmlns:a16="http://schemas.microsoft.com/office/drawing/2014/main" id="{781F5A8C-2580-452A-92E8-48A345A34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04013" y="4440238"/>
                  <a:ext cx="50800" cy="25400"/>
                </a:xfrm>
                <a:prstGeom prst="rect">
                  <a:avLst/>
                </a:prstGeom>
                <a:solidFill>
                  <a:srgbClr val="EAEAEA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de-DE" sz="1100"/>
                </a:p>
              </p:txBody>
            </p:sp>
          </p:grpSp>
        </p:grpSp>
        <p:cxnSp>
          <p:nvCxnSpPr>
            <p:cNvPr id="30" name="AutoShape 117">
              <a:extLst>
                <a:ext uri="{FF2B5EF4-FFF2-40B4-BE49-F238E27FC236}">
                  <a16:creationId xmlns:a16="http://schemas.microsoft.com/office/drawing/2014/main" id="{7A4FC055-ADD6-45F8-BC0F-5FEFA1643BED}"/>
                </a:ext>
              </a:extLst>
            </p:cNvPr>
            <p:cNvCxnSpPr>
              <a:cxnSpLocks noChangeShapeType="1"/>
              <a:stCxn id="55" idx="3"/>
              <a:endCxn id="48" idx="4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9095075" y="3095089"/>
              <a:ext cx="630796" cy="927029"/>
            </a:xfrm>
            <a:prstGeom prst="bentConnector3">
              <a:avLst>
                <a:gd name="adj1" fmla="val 2189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1" name="Oval 42">
              <a:extLst>
                <a:ext uri="{FF2B5EF4-FFF2-40B4-BE49-F238E27FC236}">
                  <a16:creationId xmlns:a16="http://schemas.microsoft.com/office/drawing/2014/main" id="{F0C85C24-F6F6-4649-ADB0-0DCC55F0035D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876509" y="3915201"/>
              <a:ext cx="118206" cy="113631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 sz="200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3430F624-4091-4ECA-B86D-393F265C245B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675787" y="1793121"/>
              <a:ext cx="1420212" cy="985373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/>
            <a:lstStyle/>
            <a:p>
              <a:pPr algn="l"/>
              <a:r>
                <a:rPr lang="de-DE" sz="1100" dirty="0"/>
                <a:t>Client-</a:t>
              </a:r>
              <a:br>
                <a:rPr lang="de-DE" sz="1100" dirty="0"/>
              </a:br>
              <a:r>
                <a:rPr lang="de-DE" sz="1100" dirty="0"/>
                <a:t>Komponente</a:t>
              </a:r>
            </a:p>
          </p:txBody>
        </p:sp>
        <p:cxnSp>
          <p:nvCxnSpPr>
            <p:cNvPr id="33" name="AutoShape 48">
              <a:extLst>
                <a:ext uri="{FF2B5EF4-FFF2-40B4-BE49-F238E27FC236}">
                  <a16:creationId xmlns:a16="http://schemas.microsoft.com/office/drawing/2014/main" id="{5572611A-1B6A-4340-AD78-591162E0FA45}"/>
                </a:ext>
              </a:extLst>
            </p:cNvPr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 rot="16200000">
              <a:off x="8350339" y="3198319"/>
              <a:ext cx="70184" cy="0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57">
              <a:extLst>
                <a:ext uri="{FF2B5EF4-FFF2-40B4-BE49-F238E27FC236}">
                  <a16:creationId xmlns:a16="http://schemas.microsoft.com/office/drawing/2014/main" id="{FB027AD4-8FBE-41AB-A90B-8371F6FB23E4}"/>
                </a:ext>
              </a:extLst>
            </p:cNvPr>
            <p:cNvCxnSpPr>
              <a:cxnSpLocks noChangeShapeType="1"/>
              <a:stCxn id="61" idx="0"/>
              <a:endCxn id="62" idx="6"/>
            </p:cNvCxnSpPr>
            <p:nvPr>
              <p:custDataLst>
                <p:tags r:id="rId24"/>
              </p:custDataLst>
            </p:nvPr>
          </p:nvCxnSpPr>
          <p:spPr bwMode="auto">
            <a:xfrm rot="5400000" flipH="1" flipV="1">
              <a:off x="10006601" y="3182793"/>
              <a:ext cx="69983" cy="1576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ffectLst/>
          </p:spPr>
        </p:cxnSp>
        <p:sp>
          <p:nvSpPr>
            <p:cNvPr id="35" name="Oval 56">
              <a:extLst>
                <a:ext uri="{FF2B5EF4-FFF2-40B4-BE49-F238E27FC236}">
                  <a16:creationId xmlns:a16="http://schemas.microsoft.com/office/drawing/2014/main" id="{1AF69615-A61E-4B4B-90E4-9D485CA505BF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rot="5400000">
              <a:off x="7498103" y="3236137"/>
              <a:ext cx="113631" cy="118206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 sz="200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1EA9BC5E-CAAB-4DDC-9989-BE3FC45CB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678" y="1868918"/>
              <a:ext cx="272505" cy="22739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lnSpc>
                  <a:spcPct val="100000"/>
                </a:lnSpc>
              </a:pPr>
              <a:endParaRPr lang="de-DE" sz="1100"/>
            </a:p>
          </p:txBody>
        </p:sp>
        <p:sp>
          <p:nvSpPr>
            <p:cNvPr id="37" name="Rectangle 85">
              <a:extLst>
                <a:ext uri="{FF2B5EF4-FFF2-40B4-BE49-F238E27FC236}">
                  <a16:creationId xmlns:a16="http://schemas.microsoft.com/office/drawing/2014/main" id="{41AF4F7F-222B-4075-A699-60D8EA3D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1551" y="2003117"/>
              <a:ext cx="181670" cy="596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de-DE" sz="1100"/>
            </a:p>
          </p:txBody>
        </p:sp>
        <p:sp>
          <p:nvSpPr>
            <p:cNvPr id="38" name="Rectangle 85">
              <a:extLst>
                <a:ext uri="{FF2B5EF4-FFF2-40B4-BE49-F238E27FC236}">
                  <a16:creationId xmlns:a16="http://schemas.microsoft.com/office/drawing/2014/main" id="{11CD598E-EAAD-4FBD-A89D-FD244D8AD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5876" y="1909924"/>
              <a:ext cx="181670" cy="596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de-DE" sz="1100"/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851CE377-C2B1-48AB-9742-E12C35A01B1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330698" y="1793121"/>
              <a:ext cx="1420212" cy="985373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/>
            <a:lstStyle/>
            <a:p>
              <a:pPr algn="l"/>
              <a:r>
                <a:rPr lang="de-DE" sz="1100" dirty="0"/>
                <a:t>Client-</a:t>
              </a:r>
              <a:br>
                <a:rPr lang="de-DE" sz="1100" dirty="0"/>
              </a:br>
              <a:r>
                <a:rPr lang="de-DE" sz="1100" dirty="0"/>
                <a:t>Komponente</a:t>
              </a:r>
            </a:p>
          </p:txBody>
        </p:sp>
        <p:cxnSp>
          <p:nvCxnSpPr>
            <p:cNvPr id="40" name="Gerade Verbindung 52">
              <a:extLst>
                <a:ext uri="{FF2B5EF4-FFF2-40B4-BE49-F238E27FC236}">
                  <a16:creationId xmlns:a16="http://schemas.microsoft.com/office/drawing/2014/main" id="{8CC911D3-F008-4D86-95A9-8B84BC6DA3EC}"/>
                </a:ext>
              </a:extLst>
            </p:cNvPr>
            <p:cNvCxnSpPr/>
            <p:nvPr/>
          </p:nvCxnSpPr>
          <p:spPr bwMode="auto">
            <a:xfrm>
              <a:off x="6228455" y="2930088"/>
              <a:ext cx="5161188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7F70ABD-A783-48DD-B253-A587369C7B67}"/>
                </a:ext>
              </a:extLst>
            </p:cNvPr>
            <p:cNvSpPr txBox="1"/>
            <p:nvPr/>
          </p:nvSpPr>
          <p:spPr>
            <a:xfrm>
              <a:off x="6180233" y="1641524"/>
              <a:ext cx="504055" cy="253916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de-DE" sz="1050" dirty="0"/>
                <a:t>Client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C6A95AA-0588-4A4E-9FE8-0D79A18D906A}"/>
                </a:ext>
              </a:extLst>
            </p:cNvPr>
            <p:cNvSpPr txBox="1"/>
            <p:nvPr/>
          </p:nvSpPr>
          <p:spPr>
            <a:xfrm>
              <a:off x="6228455" y="2930088"/>
              <a:ext cx="407608" cy="253916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50" dirty="0"/>
                <a:t>Core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EFB66B6-6448-4EC8-BE0B-4071C07E893F}"/>
                </a:ext>
              </a:extLst>
            </p:cNvPr>
            <p:cNvSpPr/>
            <p:nvPr/>
          </p:nvSpPr>
          <p:spPr bwMode="auto">
            <a:xfrm>
              <a:off x="8880445" y="5124782"/>
              <a:ext cx="697874" cy="234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r>
                <a:rPr lang="de-DE" sz="1050" dirty="0"/>
                <a:t>Persistenz</a:t>
              </a:r>
            </a:p>
          </p:txBody>
        </p:sp>
        <p:cxnSp>
          <p:nvCxnSpPr>
            <p:cNvPr id="44" name="AutoShape 117">
              <a:extLst>
                <a:ext uri="{FF2B5EF4-FFF2-40B4-BE49-F238E27FC236}">
                  <a16:creationId xmlns:a16="http://schemas.microsoft.com/office/drawing/2014/main" id="{30047075-72FD-4001-9F14-ACE7E1C8B037}"/>
                </a:ext>
              </a:extLst>
            </p:cNvPr>
            <p:cNvCxnSpPr>
              <a:cxnSpLocks noChangeShapeType="1"/>
              <a:stCxn id="32" idx="2"/>
              <a:endCxn id="56" idx="2"/>
            </p:cNvCxnSpPr>
            <p:nvPr>
              <p:custDataLst>
                <p:tags r:id="rId27"/>
              </p:custDataLst>
            </p:nvPr>
          </p:nvCxnSpPr>
          <p:spPr bwMode="auto">
            <a:xfrm rot="16200000" flipH="1">
              <a:off x="8253383" y="2911003"/>
              <a:ext cx="265673" cy="65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88E56CE4-8C8F-4234-8677-C22DF61C6FDD}"/>
                </a:ext>
              </a:extLst>
            </p:cNvPr>
            <p:cNvCxnSpPr>
              <a:cxnSpLocks noChangeShapeType="1"/>
              <a:stCxn id="43" idx="2"/>
              <a:endCxn id="16" idx="1"/>
            </p:cNvCxnSpPr>
            <p:nvPr>
              <p:custDataLst>
                <p:tags r:id="rId28"/>
              </p:custDataLst>
            </p:nvPr>
          </p:nvCxnSpPr>
          <p:spPr bwMode="auto">
            <a:xfrm rot="5400000">
              <a:off x="9147124" y="5425687"/>
              <a:ext cx="148879" cy="1564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5EF21F4B-345A-4FF0-9473-07BC64486052}"/>
                </a:ext>
              </a:extLst>
            </p:cNvPr>
            <p:cNvSpPr/>
            <p:nvPr/>
          </p:nvSpPr>
          <p:spPr bwMode="auto">
            <a:xfrm>
              <a:off x="7429203" y="1196752"/>
              <a:ext cx="1712056" cy="5112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>
                  <a:latin typeface="Segoe UI" pitchFamily="34" charset="0"/>
                  <a:cs typeface="Segoe UI" pitchFamily="34" charset="0"/>
                </a:rPr>
                <a:t>Microservice 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929F35E-1ACF-4904-8AF5-CC3529DCA34E}"/>
                </a:ext>
              </a:extLst>
            </p:cNvPr>
            <p:cNvSpPr/>
            <p:nvPr/>
          </p:nvSpPr>
          <p:spPr bwMode="auto">
            <a:xfrm>
              <a:off x="9245539" y="1196753"/>
              <a:ext cx="1712056" cy="17144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>
                  <a:latin typeface="Segoe UI" pitchFamily="34" charset="0"/>
                  <a:cs typeface="Segoe UI" pitchFamily="34" charset="0"/>
                </a:rPr>
                <a:t>Microservice 2</a:t>
              </a:r>
            </a:p>
          </p:txBody>
        </p:sp>
        <p:sp>
          <p:nvSpPr>
            <p:cNvPr id="48" name="Oval 55">
              <a:extLst>
                <a:ext uri="{FF2B5EF4-FFF2-40B4-BE49-F238E27FC236}">
                  <a16:creationId xmlns:a16="http://schemas.microsoft.com/office/drawing/2014/main" id="{C4634085-E41C-49EF-97A0-C3328D2F6DE9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rot="5400000">
              <a:off x="9732605" y="3035984"/>
              <a:ext cx="104736" cy="118206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 sz="1100"/>
            </a:p>
          </p:txBody>
        </p:sp>
        <p:cxnSp>
          <p:nvCxnSpPr>
            <p:cNvPr id="49" name="AutoShape 117">
              <a:extLst>
                <a:ext uri="{FF2B5EF4-FFF2-40B4-BE49-F238E27FC236}">
                  <a16:creationId xmlns:a16="http://schemas.microsoft.com/office/drawing/2014/main" id="{840B96E5-8205-4B3B-BFE3-C578DFB80573}"/>
                </a:ext>
              </a:extLst>
            </p:cNvPr>
            <p:cNvCxnSpPr>
              <a:cxnSpLocks noChangeShapeType="1"/>
              <a:stCxn id="39" idx="2"/>
              <a:endCxn id="62" idx="2"/>
            </p:cNvCxnSpPr>
            <p:nvPr>
              <p:custDataLst>
                <p:tags r:id="rId30"/>
              </p:custDataLst>
            </p:nvPr>
          </p:nvCxnSpPr>
          <p:spPr bwMode="auto">
            <a:xfrm rot="16200000" flipH="1">
              <a:off x="9908912" y="2910384"/>
              <a:ext cx="265360" cy="157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50" name="Rectangle 83">
              <a:extLst>
                <a:ext uri="{FF2B5EF4-FFF2-40B4-BE49-F238E27FC236}">
                  <a16:creationId xmlns:a16="http://schemas.microsoft.com/office/drawing/2014/main" id="{06898E3C-76B0-451B-8917-6980F608E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4591" y="1868918"/>
              <a:ext cx="272505" cy="22739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lnSpc>
                  <a:spcPct val="100000"/>
                </a:lnSpc>
              </a:pPr>
              <a:endParaRPr lang="de-DE" sz="1100"/>
            </a:p>
          </p:txBody>
        </p:sp>
        <p:sp>
          <p:nvSpPr>
            <p:cNvPr id="51" name="Rectangle 85">
              <a:extLst>
                <a:ext uri="{FF2B5EF4-FFF2-40B4-BE49-F238E27FC236}">
                  <a16:creationId xmlns:a16="http://schemas.microsoft.com/office/drawing/2014/main" id="{DFC9D9FC-7E1E-4CFA-9C54-246C70015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463" y="2003117"/>
              <a:ext cx="181670" cy="596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de-DE" sz="1100"/>
            </a:p>
          </p:txBody>
        </p:sp>
        <p:sp>
          <p:nvSpPr>
            <p:cNvPr id="52" name="Rectangle 85">
              <a:extLst>
                <a:ext uri="{FF2B5EF4-FFF2-40B4-BE49-F238E27FC236}">
                  <a16:creationId xmlns:a16="http://schemas.microsoft.com/office/drawing/2014/main" id="{AECFEC30-6D0D-46A2-9D89-569B792D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88" y="1909924"/>
              <a:ext cx="181670" cy="596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de-DE" sz="1100"/>
            </a:p>
          </p:txBody>
        </p:sp>
        <p:cxnSp>
          <p:nvCxnSpPr>
            <p:cNvPr id="53" name="AutoShape 57">
              <a:extLst>
                <a:ext uri="{FF2B5EF4-FFF2-40B4-BE49-F238E27FC236}">
                  <a16:creationId xmlns:a16="http://schemas.microsoft.com/office/drawing/2014/main" id="{58CB07D8-07E3-42A4-A3E1-F0C87296B739}"/>
                </a:ext>
              </a:extLst>
            </p:cNvPr>
            <p:cNvCxnSpPr>
              <a:cxnSpLocks noChangeShapeType="1"/>
              <a:endCxn id="48" idx="6"/>
            </p:cNvCxnSpPr>
            <p:nvPr>
              <p:custDataLst>
                <p:tags r:id="rId31"/>
              </p:custDataLst>
            </p:nvPr>
          </p:nvCxnSpPr>
          <p:spPr bwMode="auto">
            <a:xfrm rot="5400000" flipH="1" flipV="1">
              <a:off x="9744180" y="3186674"/>
              <a:ext cx="80010" cy="1577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ffectLst/>
          </p:spPr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C057C8D7-CAA6-4AF9-A8E2-61C64474794B}"/>
                </a:ext>
              </a:extLst>
            </p:cNvPr>
            <p:cNvSpPr/>
            <p:nvPr/>
          </p:nvSpPr>
          <p:spPr bwMode="auto">
            <a:xfrm>
              <a:off x="9245539" y="2994152"/>
              <a:ext cx="1712056" cy="33151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>
                  <a:latin typeface="Segoe UI" pitchFamily="34" charset="0"/>
                  <a:cs typeface="Segoe UI" pitchFamily="34" charset="0"/>
                </a:rPr>
                <a:t>Microservice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78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8B4BFD4-F128-4A32-92D7-BA9160E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F6DCF5-9B1C-4738-B001-D82871DF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Sprachunabhängig (Java, Python, </a:t>
            </a:r>
            <a:r>
              <a:rPr lang="de-DE" dirty="0" err="1"/>
              <a:t>Golang</a:t>
            </a:r>
            <a:r>
              <a:rPr lang="de-DE" dirty="0"/>
              <a:t>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Können unabhängig voneinander (weiter-) entwickelt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Können unabhängig voneinander getestet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Isolation von Laufzeitfehlern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Wiederverwendbarkeit in unterschiedlichen Kontexten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Können separat skaliert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Können bzgl. CPU und RAM optimal konfiguriert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 zu Fremdbibliotheken sind „maßgeschneidert“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7B884D-F148-4040-BF8B-D255FED2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74FEB8D-72CA-4B7E-85B3-F1A80AE78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0079DF-B8F3-4C23-ABBA-57E7C36CD5CE}"/>
              </a:ext>
            </a:extLst>
          </p:cNvPr>
          <p:cNvGrpSpPr/>
          <p:nvPr/>
        </p:nvGrpSpPr>
        <p:grpSpPr>
          <a:xfrm>
            <a:off x="7666350" y="1689359"/>
            <a:ext cx="3853269" cy="2854954"/>
            <a:chOff x="7605643" y="1830558"/>
            <a:chExt cx="3168650" cy="2347708"/>
          </a:xfrm>
        </p:grpSpPr>
        <p:sp>
          <p:nvSpPr>
            <p:cNvPr id="9" name="Regelmäßiges Fünfeck 6">
              <a:extLst>
                <a:ext uri="{FF2B5EF4-FFF2-40B4-BE49-F238E27FC236}">
                  <a16:creationId xmlns:a16="http://schemas.microsoft.com/office/drawing/2014/main" id="{159ADDED-12EF-43D4-AB79-362BD6089AAD}"/>
                </a:ext>
              </a:extLst>
            </p:cNvPr>
            <p:cNvSpPr/>
            <p:nvPr/>
          </p:nvSpPr>
          <p:spPr>
            <a:xfrm>
              <a:off x="7605643" y="1830558"/>
              <a:ext cx="971550" cy="933450"/>
            </a:xfrm>
            <a:prstGeom prst="pentagon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Regelmäßiges Fünfeck 7">
              <a:extLst>
                <a:ext uri="{FF2B5EF4-FFF2-40B4-BE49-F238E27FC236}">
                  <a16:creationId xmlns:a16="http://schemas.microsoft.com/office/drawing/2014/main" id="{4E4FA9CF-50DC-4C71-9688-46CB355A798D}"/>
                </a:ext>
              </a:extLst>
            </p:cNvPr>
            <p:cNvSpPr/>
            <p:nvPr/>
          </p:nvSpPr>
          <p:spPr>
            <a:xfrm>
              <a:off x="8831193" y="3244816"/>
              <a:ext cx="971550" cy="933450"/>
            </a:xfrm>
            <a:prstGeom prst="pentagon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gelmäßiges Fünfeck 8">
              <a:extLst>
                <a:ext uri="{FF2B5EF4-FFF2-40B4-BE49-F238E27FC236}">
                  <a16:creationId xmlns:a16="http://schemas.microsoft.com/office/drawing/2014/main" id="{59C9C3DD-F71E-4FC8-8E1A-4C72609DDEF8}"/>
                </a:ext>
              </a:extLst>
            </p:cNvPr>
            <p:cNvSpPr/>
            <p:nvPr/>
          </p:nvSpPr>
          <p:spPr>
            <a:xfrm>
              <a:off x="9802743" y="1830558"/>
              <a:ext cx="971550" cy="933450"/>
            </a:xfrm>
            <a:prstGeom prst="pentagon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74716BE-9BCE-4FCB-B835-7BC591353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8575" y="2116679"/>
              <a:ext cx="361208" cy="36120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E3D87BF8-73DB-453D-A92F-F2B49EC7D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5183" y="2116679"/>
              <a:ext cx="559213" cy="549637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B9CABC1-7E09-4527-8086-E624809A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1720" y="3523121"/>
              <a:ext cx="737652" cy="374391"/>
            </a:xfrm>
            <a:prstGeom prst="rect">
              <a:avLst/>
            </a:prstGeom>
          </p:spPr>
        </p:pic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0630A903-2F5A-480E-9B2F-F0C17288082C}"/>
                </a:ext>
              </a:extLst>
            </p:cNvPr>
            <p:cNvCxnSpPr>
              <a:stCxn id="9" idx="5"/>
              <a:endCxn id="11" idx="1"/>
            </p:cNvCxnSpPr>
            <p:nvPr/>
          </p:nvCxnSpPr>
          <p:spPr>
            <a:xfrm>
              <a:off x="8577192" y="2187103"/>
              <a:ext cx="1225552" cy="0"/>
            </a:xfrm>
            <a:prstGeom prst="straightConnector1">
              <a:avLst/>
            </a:prstGeom>
            <a:ln w="539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9DD96BE0-74E6-43F1-99B7-23D690D1FF2C}"/>
                </a:ext>
              </a:extLst>
            </p:cNvPr>
            <p:cNvCxnSpPr>
              <a:stCxn id="10" idx="5"/>
              <a:endCxn id="11" idx="3"/>
            </p:cNvCxnSpPr>
            <p:nvPr/>
          </p:nvCxnSpPr>
          <p:spPr>
            <a:xfrm flipV="1">
              <a:off x="9802742" y="2764008"/>
              <a:ext cx="485776" cy="837353"/>
            </a:xfrm>
            <a:prstGeom prst="straightConnector1">
              <a:avLst/>
            </a:prstGeom>
            <a:ln w="539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7A0AC06-996E-4DD7-971B-D89AAD06556B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 flipV="1">
              <a:off x="8091418" y="2764008"/>
              <a:ext cx="739776" cy="837353"/>
            </a:xfrm>
            <a:prstGeom prst="straightConnector1">
              <a:avLst/>
            </a:prstGeom>
            <a:ln w="539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26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F3423-F67E-4496-96A4-9CF0C0C5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0BC24-9F0E-4619-9EC2-A05D4CD7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verteilte Architektur erzeugt zusätzliche Komplexität, vor allem für Lösungen im Umgang mit: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Netzwerk-Latenzen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Kommunikationsausfall zwischen 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Lastverteilung zwischen 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Fehlertoleranz der 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Datenverteilung und </a:t>
            </a:r>
            <a:r>
              <a:rPr lang="de-DE" dirty="0" err="1"/>
              <a:t>eventually</a:t>
            </a:r>
            <a:r>
              <a:rPr lang="de-DE" dirty="0"/>
              <a:t> </a:t>
            </a:r>
            <a:r>
              <a:rPr lang="de-DE" dirty="0" err="1"/>
              <a:t>consistence</a:t>
            </a:r>
            <a:r>
              <a:rPr lang="de-DE" dirty="0"/>
              <a:t> </a:t>
            </a:r>
          </a:p>
          <a:p>
            <a:pPr lvl="0">
              <a:buClr>
                <a:srgbClr val="0060A9"/>
              </a:buClr>
            </a:pPr>
            <a:r>
              <a:rPr lang="de-DE" dirty="0">
                <a:solidFill>
                  <a:srgbClr val="0060A9"/>
                </a:solidFill>
                <a:latin typeface="+mj-lt"/>
              </a:rPr>
              <a:t>Zu feingranulare Microservices (Nanoservices) werden als anti-Pattern angesehen:</a:t>
            </a:r>
          </a:p>
          <a:p>
            <a:pPr marL="285750" lvl="1" indent="-285750">
              <a:buClr>
                <a:srgbClr val="666D7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66D71"/>
                </a:solidFill>
              </a:rPr>
              <a:t>Overhead (Kommunikation, Wartung, etc.) ist größer als der Nutzen</a:t>
            </a:r>
          </a:p>
          <a:p>
            <a:pPr marL="285750" lvl="1" indent="-285750">
              <a:buClr>
                <a:srgbClr val="666D7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66D71"/>
                </a:solidFill>
              </a:rPr>
              <a:t>Probleme manifestieren sich in Form von Code-Overhead (Schnittstellen, Umgang mit Verbindungsproblemen), Laufzeit-Overhead (Serialisierung/Deserialisierung, Netzwerkverkehr) und fragmentierter Logik (zusammenhängende Funktionalität nicht an einem Ort, sondern über viele Services kombiniert)</a:t>
            </a:r>
          </a:p>
          <a:p>
            <a:pPr lvl="1">
              <a:buClr>
                <a:srgbClr val="0060A9"/>
              </a:buClr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BF7292-6CEA-4854-A9DA-D00E5F8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6AA0B8-87D2-45A7-8124-F04A65347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Nachteile von verteilten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7F8B0E0-0D74-4B2A-983A-BF9D9C7768EA}"/>
              </a:ext>
            </a:extLst>
          </p:cNvPr>
          <p:cNvSpPr/>
          <p:nvPr/>
        </p:nvSpPr>
        <p:spPr>
          <a:xfrm>
            <a:off x="1732105" y="5046277"/>
            <a:ext cx="8727790" cy="857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Die komplexen Abhängigkeiten eines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Deployment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-Monolithen verschwinden nicht, sondern existieren auf der Netzwerk-Ebene weiter.</a:t>
            </a:r>
          </a:p>
        </p:txBody>
      </p:sp>
    </p:spTree>
    <p:extLst>
      <p:ext uri="{BB962C8B-B14F-4D97-AF65-F5344CB8AC3E}">
        <p14:creationId xmlns:p14="http://schemas.microsoft.com/office/powerpoint/2010/main" val="92806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85270-3277-40CD-B4C1-E9DDD2A1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EA4FE-D8BE-454E-BAF1-AB7B24C3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Vielzahl an Services macht Softwareverteilung/</a:t>
            </a:r>
            <a:r>
              <a:rPr lang="de-DE" dirty="0" err="1"/>
              <a:t>Deployments</a:t>
            </a:r>
            <a:r>
              <a:rPr lang="de-DE" dirty="0"/>
              <a:t> und das Testen komplexer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Logische Deploy-Abhängigkeit zwischen 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Anzahl an </a:t>
            </a:r>
            <a:r>
              <a:rPr lang="de-DE" dirty="0" err="1"/>
              <a:t>Build</a:t>
            </a:r>
            <a:r>
              <a:rPr lang="de-DE" dirty="0"/>
              <a:t>/Deploy Pipelines muss verwaltet und überwacht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Verschieben von fachlicher Funktionalität zwischen Microservices ist schwieriger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Definition neuer Schnittstellen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Neue Vereinbarungen zwischen Teams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Änderungen beim Transaktionsverhalten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Wildwuchs und Verlust der Homogenität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Unterschiedliches „internes Design“ und Wildwuchs an Sprachen, Bibliotheken, etc. erschweren die Wartbarkeit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„Der verteilte Monolith“: Wiederverwendung von Code durch eine Common-</a:t>
            </a:r>
            <a:r>
              <a:rPr lang="de-DE" dirty="0" err="1"/>
              <a:t>Lib</a:t>
            </a:r>
            <a:r>
              <a:rPr lang="de-DE" dirty="0"/>
              <a:t> führt zur engen Kopplung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C031C0-F1BD-4196-94BE-A97678BF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438FD0-A2E1-4FBD-B986-EA35EAAC7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Nachteile einer großen Anzahl an Microservices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D725D6-66D3-40BD-BC04-BFD7E8EECDE7}"/>
              </a:ext>
            </a:extLst>
          </p:cNvPr>
          <p:cNvSpPr/>
          <p:nvPr/>
        </p:nvSpPr>
        <p:spPr>
          <a:xfrm>
            <a:off x="1732105" y="5046277"/>
            <a:ext cx="8727790" cy="857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Es müssen mehr Aufwände in die Themen Automatisierung, Homogenität und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Refactoring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investiert werden.</a:t>
            </a:r>
          </a:p>
        </p:txBody>
      </p:sp>
    </p:spTree>
    <p:extLst>
      <p:ext uri="{BB962C8B-B14F-4D97-AF65-F5344CB8AC3E}">
        <p14:creationId xmlns:p14="http://schemas.microsoft.com/office/powerpoint/2010/main" val="24135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6" name="Tabellen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96273"/>
              </p:ext>
            </p:extLst>
          </p:nvPr>
        </p:nvGraphicFramePr>
        <p:xfrm>
          <a:off x="623889" y="1989138"/>
          <a:ext cx="4689517" cy="24391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8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tx2"/>
                          </a:solidFill>
                          <a:latin typeface="DIN OT Medium" panose="020B0604020201010104" pitchFamily="34" charset="0"/>
                        </a:rPr>
                        <a:t>Vorstellung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Microservices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Docker und </a:t>
                      </a:r>
                      <a:r>
                        <a:rPr lang="de-DE" sz="2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Kubernetes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Microservices in </a:t>
                      </a:r>
                      <a:r>
                        <a:rPr lang="de-DE" sz="2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Kubernetes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62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44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5C3D3-4AB3-42A4-8D17-2E66C15B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06AC69-CDD2-45DC-897B-01FF703D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FB5796-F086-41C0-926A-C2652639F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779CE9B-9A51-48DA-9D99-CC8CBD163CAF}"/>
              </a:ext>
            </a:extLst>
          </p:cNvPr>
          <p:cNvSpPr/>
          <p:nvPr/>
        </p:nvSpPr>
        <p:spPr>
          <a:xfrm>
            <a:off x="1019845" y="2476415"/>
            <a:ext cx="1566752" cy="457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C3D952-D978-4E6D-AA3D-E03E8DDF975F}"/>
              </a:ext>
            </a:extLst>
          </p:cNvPr>
          <p:cNvSpPr txBox="1"/>
          <p:nvPr/>
        </p:nvSpPr>
        <p:spPr>
          <a:xfrm>
            <a:off x="922988" y="2537996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dirty="0">
                <a:latin typeface="+mj-lt"/>
              </a:rPr>
              <a:t>Data Ownership</a:t>
            </a:r>
          </a:p>
        </p:txBody>
      </p:sp>
      <p:sp>
        <p:nvSpPr>
          <p:cNvPr id="8" name="Regelmäßiges Fünfeck 24">
            <a:extLst>
              <a:ext uri="{FF2B5EF4-FFF2-40B4-BE49-F238E27FC236}">
                <a16:creationId xmlns:a16="http://schemas.microsoft.com/office/drawing/2014/main" id="{66F9B853-5CF6-4BD4-9AD1-596A78351BDA}"/>
              </a:ext>
            </a:extLst>
          </p:cNvPr>
          <p:cNvSpPr/>
          <p:nvPr/>
        </p:nvSpPr>
        <p:spPr>
          <a:xfrm>
            <a:off x="1648138" y="1803360"/>
            <a:ext cx="173149" cy="186744"/>
          </a:xfrm>
          <a:prstGeom prst="pentagon">
            <a:avLst/>
          </a:prstGeom>
          <a:solidFill>
            <a:srgbClr val="92D05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gelmäßiges Fünfeck 25">
            <a:extLst>
              <a:ext uri="{FF2B5EF4-FFF2-40B4-BE49-F238E27FC236}">
                <a16:creationId xmlns:a16="http://schemas.microsoft.com/office/drawing/2014/main" id="{044BD00D-742A-4DBE-8CFF-DA3DA72BAFAA}"/>
              </a:ext>
            </a:extLst>
          </p:cNvPr>
          <p:cNvSpPr/>
          <p:nvPr/>
        </p:nvSpPr>
        <p:spPr>
          <a:xfrm>
            <a:off x="1994078" y="1795556"/>
            <a:ext cx="173149" cy="186744"/>
          </a:xfrm>
          <a:prstGeom prst="pentagon">
            <a:avLst/>
          </a:prstGeom>
          <a:solidFill>
            <a:srgbClr val="00B0F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gelmäßiges Fünfeck 26">
            <a:extLst>
              <a:ext uri="{FF2B5EF4-FFF2-40B4-BE49-F238E27FC236}">
                <a16:creationId xmlns:a16="http://schemas.microsoft.com/office/drawing/2014/main" id="{EABF5DF2-BAE5-4092-A341-9018BAB609EE}"/>
              </a:ext>
            </a:extLst>
          </p:cNvPr>
          <p:cNvSpPr/>
          <p:nvPr/>
        </p:nvSpPr>
        <p:spPr>
          <a:xfrm>
            <a:off x="1304165" y="1811580"/>
            <a:ext cx="173149" cy="186744"/>
          </a:xfrm>
          <a:prstGeom prst="pentagon">
            <a:avLst/>
          </a:prstGeom>
          <a:solidFill>
            <a:srgbClr val="FF0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D8E9904C-9E5E-4D83-ADDA-C31B2FF826B9}"/>
              </a:ext>
            </a:extLst>
          </p:cNvPr>
          <p:cNvSpPr/>
          <p:nvPr/>
        </p:nvSpPr>
        <p:spPr>
          <a:xfrm>
            <a:off x="1564067" y="2195708"/>
            <a:ext cx="231820" cy="218941"/>
          </a:xfrm>
          <a:prstGeom prst="ca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A99818-1EA6-4AD1-AD84-4A2F241644F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390740" y="1998324"/>
            <a:ext cx="289237" cy="19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29E290E-018F-4500-A9B3-0CE986EE704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H="1">
            <a:off x="1679977" y="1990104"/>
            <a:ext cx="54736" cy="20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DF1ADDF-575D-408A-95FF-18E11931ED5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H="1">
            <a:off x="1679977" y="1982300"/>
            <a:ext cx="400676" cy="21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7388971-99E3-46D6-B848-F5AE3DBE928C}"/>
              </a:ext>
            </a:extLst>
          </p:cNvPr>
          <p:cNvSpPr txBox="1"/>
          <p:nvPr/>
        </p:nvSpPr>
        <p:spPr>
          <a:xfrm>
            <a:off x="4058207" y="2585629"/>
            <a:ext cx="170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tx2"/>
              </a:buClr>
            </a:pPr>
            <a:r>
              <a:rPr lang="de-DE" dirty="0">
                <a:latin typeface="+mj-lt"/>
              </a:rPr>
              <a:t>Netzwerk Infrastruktur</a:t>
            </a:r>
          </a:p>
        </p:txBody>
      </p:sp>
      <p:sp>
        <p:nvSpPr>
          <p:cNvPr id="16" name="Regelmäßiges Fünfeck 34">
            <a:extLst>
              <a:ext uri="{FF2B5EF4-FFF2-40B4-BE49-F238E27FC236}">
                <a16:creationId xmlns:a16="http://schemas.microsoft.com/office/drawing/2014/main" id="{20197290-97BE-4784-91EB-E9BF5DBA30CB}"/>
              </a:ext>
            </a:extLst>
          </p:cNvPr>
          <p:cNvSpPr/>
          <p:nvPr/>
        </p:nvSpPr>
        <p:spPr>
          <a:xfrm>
            <a:off x="4290258" y="1888928"/>
            <a:ext cx="330291" cy="306780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gelmäßiges Fünfeck 35">
            <a:extLst>
              <a:ext uri="{FF2B5EF4-FFF2-40B4-BE49-F238E27FC236}">
                <a16:creationId xmlns:a16="http://schemas.microsoft.com/office/drawing/2014/main" id="{4912063A-9A65-40F1-885A-E355D4C397F1}"/>
              </a:ext>
            </a:extLst>
          </p:cNvPr>
          <p:cNvSpPr/>
          <p:nvPr/>
        </p:nvSpPr>
        <p:spPr>
          <a:xfrm>
            <a:off x="4986880" y="1888928"/>
            <a:ext cx="330291" cy="306780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88B2FDC-FEDA-48CA-972D-B37FCD0958D8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>
            <a:off x="4620549" y="2006107"/>
            <a:ext cx="3663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5AEB1699-451E-4071-9CB6-87E5C1233F4D}"/>
              </a:ext>
            </a:extLst>
          </p:cNvPr>
          <p:cNvSpPr/>
          <p:nvPr/>
        </p:nvSpPr>
        <p:spPr>
          <a:xfrm>
            <a:off x="4154719" y="2471432"/>
            <a:ext cx="1391992" cy="457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205A010-8402-4DB9-9E4B-8A505CD1943D}"/>
              </a:ext>
            </a:extLst>
          </p:cNvPr>
          <p:cNvSpPr txBox="1"/>
          <p:nvPr/>
        </p:nvSpPr>
        <p:spPr>
          <a:xfrm>
            <a:off x="6856178" y="2612185"/>
            <a:ext cx="13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tx2"/>
              </a:buClr>
            </a:pPr>
            <a:r>
              <a:rPr lang="de-DE" dirty="0">
                <a:latin typeface="+mj-lt"/>
              </a:rPr>
              <a:t>Bounded Context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5AEDA-8E0F-4DD6-A957-3949989A26C0}"/>
              </a:ext>
            </a:extLst>
          </p:cNvPr>
          <p:cNvSpPr/>
          <p:nvPr/>
        </p:nvSpPr>
        <p:spPr>
          <a:xfrm>
            <a:off x="6856177" y="2475129"/>
            <a:ext cx="1391992" cy="457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Abgerundetes Rechteck 40">
            <a:extLst>
              <a:ext uri="{FF2B5EF4-FFF2-40B4-BE49-F238E27FC236}">
                <a16:creationId xmlns:a16="http://schemas.microsoft.com/office/drawing/2014/main" id="{01D12C60-6F42-4360-82F0-0259EC747704}"/>
              </a:ext>
            </a:extLst>
          </p:cNvPr>
          <p:cNvSpPr/>
          <p:nvPr/>
        </p:nvSpPr>
        <p:spPr>
          <a:xfrm>
            <a:off x="7223761" y="1653027"/>
            <a:ext cx="656823" cy="309093"/>
          </a:xfrm>
          <a:prstGeom prst="round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b="1" dirty="0">
                <a:solidFill>
                  <a:schemeClr val="tx1"/>
                </a:solidFill>
              </a:rPr>
              <a:t>Kunde</a:t>
            </a:r>
          </a:p>
        </p:txBody>
      </p:sp>
      <p:sp>
        <p:nvSpPr>
          <p:cNvPr id="23" name="Abgerundetes Rechteck 41">
            <a:extLst>
              <a:ext uri="{FF2B5EF4-FFF2-40B4-BE49-F238E27FC236}">
                <a16:creationId xmlns:a16="http://schemas.microsoft.com/office/drawing/2014/main" id="{9C8F8955-0270-4D11-84C1-3E4B05D1C686}"/>
              </a:ext>
            </a:extLst>
          </p:cNvPr>
          <p:cNvSpPr/>
          <p:nvPr/>
        </p:nvSpPr>
        <p:spPr>
          <a:xfrm>
            <a:off x="7223761" y="2095234"/>
            <a:ext cx="656823" cy="309093"/>
          </a:xfrm>
          <a:prstGeom prst="roundRect">
            <a:avLst/>
          </a:prstGeom>
          <a:solidFill>
            <a:srgbClr val="9667A5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b="1" dirty="0">
                <a:solidFill>
                  <a:schemeClr val="bg1"/>
                </a:solidFill>
              </a:rPr>
              <a:t>Kunde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181D221-31ED-4BD4-9C7B-0B8ABDE7CFBC}"/>
              </a:ext>
            </a:extLst>
          </p:cNvPr>
          <p:cNvCxnSpPr/>
          <p:nvPr/>
        </p:nvCxnSpPr>
        <p:spPr>
          <a:xfrm flipV="1">
            <a:off x="6856177" y="2025118"/>
            <a:ext cx="1485005" cy="780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56EC4B8-5F8E-4793-9BED-C7FD1A2290D8}"/>
              </a:ext>
            </a:extLst>
          </p:cNvPr>
          <p:cNvSpPr txBox="1"/>
          <p:nvPr/>
        </p:nvSpPr>
        <p:spPr>
          <a:xfrm>
            <a:off x="9663354" y="2681822"/>
            <a:ext cx="178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tx2"/>
              </a:buClr>
            </a:pPr>
            <a:r>
              <a:rPr lang="de-DE" dirty="0">
                <a:latin typeface="+mj-lt"/>
              </a:rPr>
              <a:t>Verlässlichkeit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944F8F4-0A69-415D-AEB2-439838380786}"/>
              </a:ext>
            </a:extLst>
          </p:cNvPr>
          <p:cNvSpPr/>
          <p:nvPr/>
        </p:nvSpPr>
        <p:spPr>
          <a:xfrm>
            <a:off x="9816291" y="2516452"/>
            <a:ext cx="1391992" cy="457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B3E446-1F9D-4F89-8365-EED8F9D294A2}"/>
              </a:ext>
            </a:extLst>
          </p:cNvPr>
          <p:cNvSpPr txBox="1"/>
          <p:nvPr/>
        </p:nvSpPr>
        <p:spPr>
          <a:xfrm>
            <a:off x="9940659" y="200496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tx2"/>
              </a:buClr>
            </a:pPr>
            <a:r>
              <a:rPr lang="de-DE" sz="1600" b="1" dirty="0"/>
              <a:t>V1 vs. V1.1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7113D9-7C7A-4379-B72D-5E3AEAEB1917}"/>
              </a:ext>
            </a:extLst>
          </p:cNvPr>
          <p:cNvSpPr txBox="1"/>
          <p:nvPr/>
        </p:nvSpPr>
        <p:spPr>
          <a:xfrm>
            <a:off x="2379571" y="5025434"/>
            <a:ext cx="167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dirty="0">
                <a:latin typeface="+mj-lt"/>
              </a:rPr>
              <a:t>Unabhängige Entwicklung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4260701-A2B6-45DD-A067-F383F267A351}"/>
              </a:ext>
            </a:extLst>
          </p:cNvPr>
          <p:cNvSpPr/>
          <p:nvPr/>
        </p:nvSpPr>
        <p:spPr>
          <a:xfrm>
            <a:off x="2379571" y="4922914"/>
            <a:ext cx="1391992" cy="457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Pfeil nach rechts 51">
            <a:extLst>
              <a:ext uri="{FF2B5EF4-FFF2-40B4-BE49-F238E27FC236}">
                <a16:creationId xmlns:a16="http://schemas.microsoft.com/office/drawing/2014/main" id="{C45FE9ED-17BB-46E6-8AA6-46D54DA301F2}"/>
              </a:ext>
            </a:extLst>
          </p:cNvPr>
          <p:cNvSpPr/>
          <p:nvPr/>
        </p:nvSpPr>
        <p:spPr>
          <a:xfrm>
            <a:off x="2463084" y="4542279"/>
            <a:ext cx="235935" cy="52437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20FCDBD-96AF-4F2C-BD98-822D65B1AD15}"/>
              </a:ext>
            </a:extLst>
          </p:cNvPr>
          <p:cNvCxnSpPr/>
          <p:nvPr/>
        </p:nvCxnSpPr>
        <p:spPr>
          <a:xfrm flipV="1">
            <a:off x="2463084" y="4689173"/>
            <a:ext cx="1153238" cy="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530463B-5848-473E-B885-2EC7957AB33C}"/>
              </a:ext>
            </a:extLst>
          </p:cNvPr>
          <p:cNvSpPr txBox="1"/>
          <p:nvPr/>
        </p:nvSpPr>
        <p:spPr>
          <a:xfrm>
            <a:off x="3519571" y="4605618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b="1" dirty="0"/>
              <a:t>t</a:t>
            </a:r>
          </a:p>
        </p:txBody>
      </p:sp>
      <p:sp>
        <p:nvSpPr>
          <p:cNvPr id="33" name="Pfeil nach rechts 59">
            <a:extLst>
              <a:ext uri="{FF2B5EF4-FFF2-40B4-BE49-F238E27FC236}">
                <a16:creationId xmlns:a16="http://schemas.microsoft.com/office/drawing/2014/main" id="{3093DFCA-7A52-443F-AFA5-2557959A31D6}"/>
              </a:ext>
            </a:extLst>
          </p:cNvPr>
          <p:cNvSpPr/>
          <p:nvPr/>
        </p:nvSpPr>
        <p:spPr>
          <a:xfrm>
            <a:off x="3235836" y="4318373"/>
            <a:ext cx="235935" cy="52437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gelmäßiges Fünfeck 60">
            <a:extLst>
              <a:ext uri="{FF2B5EF4-FFF2-40B4-BE49-F238E27FC236}">
                <a16:creationId xmlns:a16="http://schemas.microsoft.com/office/drawing/2014/main" id="{ECE0A3BB-1136-4C5E-B91E-22A0004ECB00}"/>
              </a:ext>
            </a:extLst>
          </p:cNvPr>
          <p:cNvSpPr/>
          <p:nvPr/>
        </p:nvSpPr>
        <p:spPr>
          <a:xfrm>
            <a:off x="2463084" y="4374253"/>
            <a:ext cx="134179" cy="129713"/>
          </a:xfrm>
          <a:prstGeom prst="pentagon">
            <a:avLst/>
          </a:prstGeom>
          <a:solidFill>
            <a:srgbClr val="FF0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gelmäßiges Fünfeck 61">
            <a:extLst>
              <a:ext uri="{FF2B5EF4-FFF2-40B4-BE49-F238E27FC236}">
                <a16:creationId xmlns:a16="http://schemas.microsoft.com/office/drawing/2014/main" id="{B1DB6209-1C37-4C3B-BC68-1198EA4D8544}"/>
              </a:ext>
            </a:extLst>
          </p:cNvPr>
          <p:cNvSpPr/>
          <p:nvPr/>
        </p:nvSpPr>
        <p:spPr>
          <a:xfrm>
            <a:off x="3238763" y="4160259"/>
            <a:ext cx="134179" cy="129713"/>
          </a:xfrm>
          <a:prstGeom prst="pentagon">
            <a:avLst/>
          </a:prstGeom>
          <a:solidFill>
            <a:srgbClr val="00B05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gelmäßiges Fünfeck 64">
            <a:extLst>
              <a:ext uri="{FF2B5EF4-FFF2-40B4-BE49-F238E27FC236}">
                <a16:creationId xmlns:a16="http://schemas.microsoft.com/office/drawing/2014/main" id="{5206F4C0-E84A-4D7F-830D-5C2074E3B88D}"/>
              </a:ext>
            </a:extLst>
          </p:cNvPr>
          <p:cNvSpPr/>
          <p:nvPr/>
        </p:nvSpPr>
        <p:spPr>
          <a:xfrm>
            <a:off x="2463084" y="4165929"/>
            <a:ext cx="134179" cy="129713"/>
          </a:xfrm>
          <a:prstGeom prst="pentagon">
            <a:avLst/>
          </a:prstGeom>
          <a:solidFill>
            <a:srgbClr val="00B05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5CBEE1F-4E66-4C7F-AE36-4696838175D5}"/>
              </a:ext>
            </a:extLst>
          </p:cNvPr>
          <p:cNvCxnSpPr>
            <a:stCxn id="34" idx="0"/>
            <a:endCxn id="36" idx="3"/>
          </p:cNvCxnSpPr>
          <p:nvPr/>
        </p:nvCxnSpPr>
        <p:spPr>
          <a:xfrm flipV="1">
            <a:off x="2530174" y="4295642"/>
            <a:ext cx="0" cy="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6B1D297-ACF0-405F-B959-14A3193E423C}"/>
              </a:ext>
            </a:extLst>
          </p:cNvPr>
          <p:cNvCxnSpPr>
            <a:stCxn id="34" idx="5"/>
            <a:endCxn id="35" idx="1"/>
          </p:cNvCxnSpPr>
          <p:nvPr/>
        </p:nvCxnSpPr>
        <p:spPr>
          <a:xfrm flipV="1">
            <a:off x="2597263" y="4209805"/>
            <a:ext cx="641500" cy="21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ewitterblitz 38">
            <a:extLst>
              <a:ext uri="{FF2B5EF4-FFF2-40B4-BE49-F238E27FC236}">
                <a16:creationId xmlns:a16="http://schemas.microsoft.com/office/drawing/2014/main" id="{C40481C2-A7A3-4B8D-8A14-8D57FD4C340C}"/>
              </a:ext>
            </a:extLst>
          </p:cNvPr>
          <p:cNvSpPr/>
          <p:nvPr/>
        </p:nvSpPr>
        <p:spPr>
          <a:xfrm>
            <a:off x="2844431" y="4162667"/>
            <a:ext cx="141311" cy="277914"/>
          </a:xfrm>
          <a:prstGeom prst="lightningBol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7C9B907-7DEA-465D-A6C7-32262853A3EC}"/>
              </a:ext>
            </a:extLst>
          </p:cNvPr>
          <p:cNvSpPr txBox="1"/>
          <p:nvPr/>
        </p:nvSpPr>
        <p:spPr>
          <a:xfrm>
            <a:off x="5129213" y="5056920"/>
            <a:ext cx="209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tx2"/>
              </a:buClr>
            </a:pPr>
            <a:r>
              <a:rPr lang="de-DE" dirty="0">
                <a:latin typeface="+mj-lt"/>
              </a:rPr>
              <a:t>Test &amp; Depl. Automatisierung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3233371-0932-49DA-9CED-7F21D5F49726}"/>
              </a:ext>
            </a:extLst>
          </p:cNvPr>
          <p:cNvSpPr/>
          <p:nvPr/>
        </p:nvSpPr>
        <p:spPr>
          <a:xfrm>
            <a:off x="5321799" y="4947819"/>
            <a:ext cx="1391992" cy="457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2119FB1-408E-4ED7-83B9-17555607CD77}"/>
              </a:ext>
            </a:extLst>
          </p:cNvPr>
          <p:cNvCxnSpPr/>
          <p:nvPr/>
        </p:nvCxnSpPr>
        <p:spPr>
          <a:xfrm flipV="1">
            <a:off x="5559020" y="3928681"/>
            <a:ext cx="0" cy="7268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E0342A2-3ADC-425B-8DE8-BE1C71B63EB9}"/>
              </a:ext>
            </a:extLst>
          </p:cNvPr>
          <p:cNvCxnSpPr/>
          <p:nvPr/>
        </p:nvCxnSpPr>
        <p:spPr>
          <a:xfrm flipV="1">
            <a:off x="5556903" y="4655577"/>
            <a:ext cx="1094554" cy="8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06EF658-2CBD-4742-832B-833613577CA2}"/>
              </a:ext>
            </a:extLst>
          </p:cNvPr>
          <p:cNvCxnSpPr/>
          <p:nvPr/>
        </p:nvCxnSpPr>
        <p:spPr>
          <a:xfrm flipV="1">
            <a:off x="5556903" y="3961692"/>
            <a:ext cx="882399" cy="527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B5618260-F2D3-4A35-AF06-487238A084A1}"/>
              </a:ext>
            </a:extLst>
          </p:cNvPr>
          <p:cNvCxnSpPr/>
          <p:nvPr/>
        </p:nvCxnSpPr>
        <p:spPr>
          <a:xfrm flipV="1">
            <a:off x="5556903" y="4123389"/>
            <a:ext cx="1002189" cy="10077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CFA909C-E463-4E88-9B1B-84354E98EA76}"/>
              </a:ext>
            </a:extLst>
          </p:cNvPr>
          <p:cNvSpPr txBox="1"/>
          <p:nvPr/>
        </p:nvSpPr>
        <p:spPr>
          <a:xfrm>
            <a:off x="5011782" y="441890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Kosten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D2F7F44-9C72-4AE9-8BC1-5E49A628ED43}"/>
              </a:ext>
            </a:extLst>
          </p:cNvPr>
          <p:cNvSpPr txBox="1"/>
          <p:nvPr/>
        </p:nvSpPr>
        <p:spPr>
          <a:xfrm>
            <a:off x="5692345" y="464832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Testläufe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1BA4A4C-BCD3-46D9-B9A2-7BD6D20068A9}"/>
              </a:ext>
            </a:extLst>
          </p:cNvPr>
          <p:cNvSpPr txBox="1"/>
          <p:nvPr/>
        </p:nvSpPr>
        <p:spPr>
          <a:xfrm>
            <a:off x="5767341" y="4298001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</a:rPr>
              <a:t>MT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F1C4231-FA2B-4DD7-9255-AA912A004BE5}"/>
              </a:ext>
            </a:extLst>
          </p:cNvPr>
          <p:cNvSpPr txBox="1"/>
          <p:nvPr/>
        </p:nvSpPr>
        <p:spPr>
          <a:xfrm>
            <a:off x="6531904" y="3988885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accent3">
                    <a:lumMod val="50000"/>
                  </a:schemeClr>
                </a:solidFill>
              </a:rPr>
              <a:t>AT</a:t>
            </a:r>
            <a:endParaRPr lang="de-DE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BCED165-B44E-4761-88DB-F4076242E6A2}"/>
              </a:ext>
            </a:extLst>
          </p:cNvPr>
          <p:cNvSpPr txBox="1"/>
          <p:nvPr/>
        </p:nvSpPr>
        <p:spPr>
          <a:xfrm>
            <a:off x="8461734" y="5039649"/>
            <a:ext cx="132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dirty="0">
                <a:latin typeface="+mj-lt"/>
              </a:rPr>
              <a:t>Logging</a:t>
            </a:r>
            <a:endParaRPr lang="de-DE" sz="1600" dirty="0">
              <a:latin typeface="+mj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7826425-80E6-42A4-8AA1-5BAE83CBF6DD}"/>
              </a:ext>
            </a:extLst>
          </p:cNvPr>
          <p:cNvSpPr/>
          <p:nvPr/>
        </p:nvSpPr>
        <p:spPr>
          <a:xfrm>
            <a:off x="8264027" y="4927538"/>
            <a:ext cx="1391992" cy="457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gelmäßiges Fünfeck 81">
            <a:extLst>
              <a:ext uri="{FF2B5EF4-FFF2-40B4-BE49-F238E27FC236}">
                <a16:creationId xmlns:a16="http://schemas.microsoft.com/office/drawing/2014/main" id="{FEC4C3F3-1D86-4504-B670-9370B6C66A50}"/>
              </a:ext>
            </a:extLst>
          </p:cNvPr>
          <p:cNvSpPr/>
          <p:nvPr/>
        </p:nvSpPr>
        <p:spPr>
          <a:xfrm>
            <a:off x="8322466" y="4133893"/>
            <a:ext cx="206017" cy="177800"/>
          </a:xfrm>
          <a:prstGeom prst="pentagon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Regelmäßiges Fünfeck 82">
            <a:extLst>
              <a:ext uri="{FF2B5EF4-FFF2-40B4-BE49-F238E27FC236}">
                <a16:creationId xmlns:a16="http://schemas.microsoft.com/office/drawing/2014/main" id="{4D013758-DB0D-43A2-AE7D-08469E0052B6}"/>
              </a:ext>
            </a:extLst>
          </p:cNvPr>
          <p:cNvSpPr/>
          <p:nvPr/>
        </p:nvSpPr>
        <p:spPr>
          <a:xfrm>
            <a:off x="8558827" y="4179533"/>
            <a:ext cx="206017" cy="177800"/>
          </a:xfrm>
          <a:prstGeom prst="pentagon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Regelmäßiges Fünfeck 83">
            <a:extLst>
              <a:ext uri="{FF2B5EF4-FFF2-40B4-BE49-F238E27FC236}">
                <a16:creationId xmlns:a16="http://schemas.microsoft.com/office/drawing/2014/main" id="{11A93D61-1E95-4743-8CAE-778825CF681F}"/>
              </a:ext>
            </a:extLst>
          </p:cNvPr>
          <p:cNvSpPr/>
          <p:nvPr/>
        </p:nvSpPr>
        <p:spPr>
          <a:xfrm>
            <a:off x="8425474" y="4331847"/>
            <a:ext cx="206017" cy="177800"/>
          </a:xfrm>
          <a:prstGeom prst="pentagon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Regelmäßiges Fünfeck 85">
            <a:extLst>
              <a:ext uri="{FF2B5EF4-FFF2-40B4-BE49-F238E27FC236}">
                <a16:creationId xmlns:a16="http://schemas.microsoft.com/office/drawing/2014/main" id="{96EF4EB2-65BC-4D78-90D9-14E25E943D68}"/>
              </a:ext>
            </a:extLst>
          </p:cNvPr>
          <p:cNvSpPr/>
          <p:nvPr/>
        </p:nvSpPr>
        <p:spPr>
          <a:xfrm>
            <a:off x="9134934" y="4197106"/>
            <a:ext cx="206017" cy="177800"/>
          </a:xfrm>
          <a:prstGeom prst="pentagon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Regelmäßiges Fünfeck 87">
            <a:extLst>
              <a:ext uri="{FF2B5EF4-FFF2-40B4-BE49-F238E27FC236}">
                <a16:creationId xmlns:a16="http://schemas.microsoft.com/office/drawing/2014/main" id="{CA6E5ED1-5A88-461B-B226-F9797E6FBFAB}"/>
              </a:ext>
            </a:extLst>
          </p:cNvPr>
          <p:cNvSpPr/>
          <p:nvPr/>
        </p:nvSpPr>
        <p:spPr>
          <a:xfrm>
            <a:off x="9468791" y="4176119"/>
            <a:ext cx="206017" cy="177800"/>
          </a:xfrm>
          <a:prstGeom prst="pentagon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Regelmäßiges Fünfeck 88">
            <a:extLst>
              <a:ext uri="{FF2B5EF4-FFF2-40B4-BE49-F238E27FC236}">
                <a16:creationId xmlns:a16="http://schemas.microsoft.com/office/drawing/2014/main" id="{98670252-202A-4CB2-8A85-C85EE97B284D}"/>
              </a:ext>
            </a:extLst>
          </p:cNvPr>
          <p:cNvSpPr/>
          <p:nvPr/>
        </p:nvSpPr>
        <p:spPr>
          <a:xfrm>
            <a:off x="8787342" y="4450725"/>
            <a:ext cx="206017" cy="177800"/>
          </a:xfrm>
          <a:prstGeom prst="pentagon">
            <a:avLst/>
          </a:prstGeom>
          <a:solidFill>
            <a:srgbClr val="92D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" name="Regelmäßiges Fünfeck 89">
            <a:extLst>
              <a:ext uri="{FF2B5EF4-FFF2-40B4-BE49-F238E27FC236}">
                <a16:creationId xmlns:a16="http://schemas.microsoft.com/office/drawing/2014/main" id="{9BD6FE02-7F17-4A8A-973F-AB2971E6CD4C}"/>
              </a:ext>
            </a:extLst>
          </p:cNvPr>
          <p:cNvSpPr/>
          <p:nvPr/>
        </p:nvSpPr>
        <p:spPr>
          <a:xfrm>
            <a:off x="9031926" y="4496425"/>
            <a:ext cx="206017" cy="177800"/>
          </a:xfrm>
          <a:prstGeom prst="pentagon">
            <a:avLst/>
          </a:prstGeom>
          <a:solidFill>
            <a:srgbClr val="92D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172CBD3-8946-4CB0-8A62-C01688026812}"/>
              </a:ext>
            </a:extLst>
          </p:cNvPr>
          <p:cNvCxnSpPr>
            <a:stCxn id="53" idx="3"/>
            <a:endCxn id="57" idx="0"/>
          </p:cNvCxnSpPr>
          <p:nvPr/>
        </p:nvCxnSpPr>
        <p:spPr>
          <a:xfrm>
            <a:off x="8661836" y="4357333"/>
            <a:ext cx="228515" cy="9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DF60EB-EB66-4534-AE1C-5A5B46F0B2F1}"/>
              </a:ext>
            </a:extLst>
          </p:cNvPr>
          <p:cNvCxnSpPr>
            <a:stCxn id="57" idx="0"/>
            <a:endCxn id="55" idx="1"/>
          </p:cNvCxnSpPr>
          <p:nvPr/>
        </p:nvCxnSpPr>
        <p:spPr>
          <a:xfrm flipV="1">
            <a:off x="8890351" y="4265019"/>
            <a:ext cx="244583" cy="18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ylinder 60">
            <a:extLst>
              <a:ext uri="{FF2B5EF4-FFF2-40B4-BE49-F238E27FC236}">
                <a16:creationId xmlns:a16="http://schemas.microsoft.com/office/drawing/2014/main" id="{E2CA72AF-AD14-4DE9-B05E-2DA415F45567}"/>
              </a:ext>
            </a:extLst>
          </p:cNvPr>
          <p:cNvSpPr/>
          <p:nvPr/>
        </p:nvSpPr>
        <p:spPr>
          <a:xfrm>
            <a:off x="9644717" y="4364463"/>
            <a:ext cx="79362" cy="61119"/>
          </a:xfrm>
          <a:prstGeom prst="ca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Zylinder 61">
            <a:extLst>
              <a:ext uri="{FF2B5EF4-FFF2-40B4-BE49-F238E27FC236}">
                <a16:creationId xmlns:a16="http://schemas.microsoft.com/office/drawing/2014/main" id="{45E01A7E-ACA4-4640-A5F5-BFD7A76A0B7C}"/>
              </a:ext>
            </a:extLst>
          </p:cNvPr>
          <p:cNvSpPr/>
          <p:nvPr/>
        </p:nvSpPr>
        <p:spPr>
          <a:xfrm>
            <a:off x="9313686" y="4364464"/>
            <a:ext cx="79362" cy="61119"/>
          </a:xfrm>
          <a:prstGeom prst="ca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28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B5AB8-5E38-47D4-A8E1-1A258F5A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D9A5C-3EF5-49E3-82A6-1E20A3844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2974743"/>
            <a:ext cx="4711195" cy="25418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X-Achse: klassisches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balancing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Y-Achse: funktionale Dekomposition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Z-Achse: z.B. Zerlegung nach Regionen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1F21B-5EBE-41BC-A275-5A3D920B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5B6D6D-5AC9-4B8B-8840-A425AB563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Wie können Microservices skaliert werden?</a:t>
            </a:r>
          </a:p>
        </p:txBody>
      </p:sp>
      <p:pic>
        <p:nvPicPr>
          <p:cNvPr id="6" name="Picture 2" descr="https://content.cdntwrk.com/files/aHViPTYzOTc1JmNtZD1pdGVtZWRpdG9yaW1hZ2UmZmlsZW5hbWU9aXRlbWVkaXRvcmltYWdlXzU4ZDlhMGQ1YjA4NTMucG5nJnZlcnNpb249MDAwMCZzaWc9OTI5YWJiZDM4NGQ3MGQzZDI1YTgzMmJkNmRkYjYzNjk%253D">
            <a:extLst>
              <a:ext uri="{FF2B5EF4-FFF2-40B4-BE49-F238E27FC236}">
                <a16:creationId xmlns:a16="http://schemas.microsoft.com/office/drawing/2014/main" id="{CFCB284F-2627-43A1-B437-5A7E70C38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r="758"/>
          <a:stretch/>
        </p:blipFill>
        <p:spPr bwMode="auto">
          <a:xfrm>
            <a:off x="5556607" y="1552165"/>
            <a:ext cx="6012000" cy="409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3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77720-2696-4605-9A1F-2723D6CC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37CF3-21BE-400A-989C-8C1CE6E3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1" y="1486800"/>
            <a:ext cx="7403376" cy="4029763"/>
          </a:xfrm>
        </p:spPr>
        <p:txBody>
          <a:bodyPr/>
          <a:lstStyle/>
          <a:p>
            <a:r>
              <a:rPr lang="de-DE" dirty="0"/>
              <a:t>Ein Microservice ist ausführbarer Code, definiert aber nicht,</a:t>
            </a:r>
            <a:br>
              <a:rPr lang="de-DE" dirty="0"/>
            </a:br>
            <a:r>
              <a:rPr lang="de-DE" dirty="0"/>
              <a:t>wie und wo er laufen wird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Klassische JEE Architekturen packen Code in JAR, WAR oder EAR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JEE Laufzeitumgebung erzeugt Container (Web- oder auch EJB-Container), in diesen wird der Code ausgeführt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JEE Container stellen Ablaufkontext bereit und definieren Lebenszyklus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dirty="0"/>
              <a:t>Im einfachsten Fall kann ein Microservice direkt auf einem OS per Kommandozeile gestartet werden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Eigener Prozessraum durch OS sichergestellt</a:t>
            </a:r>
          </a:p>
          <a:p>
            <a:pPr lvl="1"/>
            <a:r>
              <a:rPr lang="de-DE" dirty="0"/>
              <a:t>ABER: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Steht in Konkurrenz zu anderen Prozessen für RAM/CPU/IO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Kontext kann nicht leicht unabhängig konfiguriert werden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06EE1-F08F-4B6C-971A-6320F291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B759E2-421B-49CF-8388-441474CC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 Microservice ist noch kein Container</a:t>
            </a:r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C51C0E9-79A4-4F02-BCA0-9F6B04370D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770" y="1364528"/>
            <a:ext cx="3382229" cy="2266877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63B9164-32D4-483F-AC50-E03AD5FB12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57" y="3943421"/>
            <a:ext cx="3375620" cy="217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8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1E6B1-AC25-45B0-A8FE-EF7B89AB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F5AE3-9200-48CB-96F8-AF686047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1" y="1486800"/>
            <a:ext cx="10938606" cy="40297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Microservice läuft unabhängig von anderen 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RAM- und CPU-Verbrauch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Netzwerkkommunikation und I/O Nutzung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Weitere Ressource (persistenter Speicher, Zertifikate, Bibliotheken, usw.)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Microservice ist eigenständig deploy- und betreibbar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Im einfachsten Fall als Systemprozess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Konfiguration (z.B. Environment, Netzwerk) unabhängig von anderen 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Fehlerverhalten (Abstürze) bleiben begrenzt auf einen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Microservice ist separat skalierbar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Schnelles starten/stoppen von 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Seiteneffekte auf andere Services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4FDF1-024A-497D-A8CB-D6EBF0A3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C70C3B-BA6B-45EC-871C-0EB5A026D7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Anforderungen für Microservices</a:t>
            </a:r>
          </a:p>
        </p:txBody>
      </p:sp>
    </p:spTree>
    <p:extLst>
      <p:ext uri="{BB962C8B-B14F-4D97-AF65-F5344CB8AC3E}">
        <p14:creationId xmlns:p14="http://schemas.microsoft.com/office/powerpoint/2010/main" val="649561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E22E0-5BB3-4953-B60F-AEE00F5A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C368-7031-4FB2-8595-842200BC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B93B03-094E-4496-B1F5-A7F225754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Container als Ablaufumgebung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7E584A-72B9-4F86-9042-5A45898205A7}"/>
              </a:ext>
            </a:extLst>
          </p:cNvPr>
          <p:cNvSpPr/>
          <p:nvPr/>
        </p:nvSpPr>
        <p:spPr>
          <a:xfrm>
            <a:off x="710328" y="4466039"/>
            <a:ext cx="2786369" cy="10085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3FC96A-BE49-4563-9C63-67FC8A762CDD}"/>
              </a:ext>
            </a:extLst>
          </p:cNvPr>
          <p:cNvSpPr/>
          <p:nvPr/>
        </p:nvSpPr>
        <p:spPr>
          <a:xfrm>
            <a:off x="4702815" y="4465384"/>
            <a:ext cx="2786369" cy="10085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0D8AA78-A440-42DF-8A1F-B170F7136D4F}"/>
              </a:ext>
            </a:extLst>
          </p:cNvPr>
          <p:cNvSpPr/>
          <p:nvPr/>
        </p:nvSpPr>
        <p:spPr>
          <a:xfrm>
            <a:off x="710327" y="3456796"/>
            <a:ext cx="2786369" cy="10085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C148F6-E68D-4359-9D99-3A845F867C9F}"/>
              </a:ext>
            </a:extLst>
          </p:cNvPr>
          <p:cNvSpPr/>
          <p:nvPr/>
        </p:nvSpPr>
        <p:spPr>
          <a:xfrm>
            <a:off x="710326" y="2447553"/>
            <a:ext cx="2786369" cy="10085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Runtime</a:t>
            </a:r>
            <a:r>
              <a:rPr lang="de-DE" dirty="0">
                <a:solidFill>
                  <a:schemeClr val="tx1"/>
                </a:solidFill>
              </a:rPr>
              <a:t> Environment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61B9EBE-8C34-41C0-B9D6-214C451E4B2B}"/>
              </a:ext>
            </a:extLst>
          </p:cNvPr>
          <p:cNvSpPr/>
          <p:nvPr/>
        </p:nvSpPr>
        <p:spPr>
          <a:xfrm>
            <a:off x="710326" y="1438310"/>
            <a:ext cx="2786369" cy="10085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D14F60-B214-4B47-B098-DC90014AD5CC}"/>
              </a:ext>
            </a:extLst>
          </p:cNvPr>
          <p:cNvSpPr/>
          <p:nvPr/>
        </p:nvSpPr>
        <p:spPr>
          <a:xfrm>
            <a:off x="4702813" y="3959784"/>
            <a:ext cx="1393187" cy="5056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Virtual </a:t>
            </a:r>
            <a:r>
              <a:rPr lang="de-DE" sz="1600" dirty="0" err="1">
                <a:solidFill>
                  <a:schemeClr val="tx1"/>
                </a:solidFill>
              </a:rPr>
              <a:t>Machine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BA18796-2B8B-4C25-914E-29705EA3D9E6}"/>
              </a:ext>
            </a:extLst>
          </p:cNvPr>
          <p:cNvSpPr/>
          <p:nvPr/>
        </p:nvSpPr>
        <p:spPr>
          <a:xfrm>
            <a:off x="4702812" y="3456141"/>
            <a:ext cx="1393172" cy="5056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D0543A5-EADC-4410-A97E-8B0400430094}"/>
              </a:ext>
            </a:extLst>
          </p:cNvPr>
          <p:cNvSpPr/>
          <p:nvPr/>
        </p:nvSpPr>
        <p:spPr>
          <a:xfrm>
            <a:off x="6095990" y="3959784"/>
            <a:ext cx="1393187" cy="5056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Virtual </a:t>
            </a:r>
            <a:r>
              <a:rPr lang="de-DE" sz="1600" dirty="0" err="1">
                <a:solidFill>
                  <a:schemeClr val="tx1"/>
                </a:solidFill>
              </a:rPr>
              <a:t>Machine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AB80A4E-F88E-4F88-809E-C05461178160}"/>
              </a:ext>
            </a:extLst>
          </p:cNvPr>
          <p:cNvSpPr/>
          <p:nvPr/>
        </p:nvSpPr>
        <p:spPr>
          <a:xfrm>
            <a:off x="6095972" y="3456141"/>
            <a:ext cx="1393187" cy="5056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8C64185-9540-41B8-BE86-E6E1D2E5FF48}"/>
              </a:ext>
            </a:extLst>
          </p:cNvPr>
          <p:cNvSpPr/>
          <p:nvPr/>
        </p:nvSpPr>
        <p:spPr>
          <a:xfrm>
            <a:off x="4702767" y="2446898"/>
            <a:ext cx="1393187" cy="100989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Runtime</a:t>
            </a:r>
            <a:r>
              <a:rPr lang="de-DE" sz="1600" dirty="0">
                <a:solidFill>
                  <a:schemeClr val="tx1"/>
                </a:solidFill>
              </a:rPr>
              <a:t> Environment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75C1BB6-2354-4123-A7CC-F9D42D9D44FC}"/>
              </a:ext>
            </a:extLst>
          </p:cNvPr>
          <p:cNvSpPr/>
          <p:nvPr/>
        </p:nvSpPr>
        <p:spPr>
          <a:xfrm>
            <a:off x="6095971" y="2446243"/>
            <a:ext cx="1393187" cy="100989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Runtime</a:t>
            </a:r>
            <a:r>
              <a:rPr lang="de-DE" sz="1600" dirty="0">
                <a:solidFill>
                  <a:schemeClr val="tx1"/>
                </a:solidFill>
              </a:rPr>
              <a:t> Environment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339B775-2630-494C-8504-72DDD30A38FF}"/>
              </a:ext>
            </a:extLst>
          </p:cNvPr>
          <p:cNvSpPr/>
          <p:nvPr/>
        </p:nvSpPr>
        <p:spPr>
          <a:xfrm>
            <a:off x="4702749" y="1436345"/>
            <a:ext cx="1393187" cy="100989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4CD72E0-3B52-47E5-B2A1-E98CB9A57DAA}"/>
              </a:ext>
            </a:extLst>
          </p:cNvPr>
          <p:cNvSpPr/>
          <p:nvPr/>
        </p:nvSpPr>
        <p:spPr>
          <a:xfrm>
            <a:off x="6095936" y="1435690"/>
            <a:ext cx="1393187" cy="100989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A42E35C-3CA1-4239-92B0-16E8F6E8C5E8}"/>
              </a:ext>
            </a:extLst>
          </p:cNvPr>
          <p:cNvSpPr/>
          <p:nvPr/>
        </p:nvSpPr>
        <p:spPr>
          <a:xfrm>
            <a:off x="8695177" y="4465384"/>
            <a:ext cx="2786369" cy="10085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82DFA62-7186-4E0A-8851-8BBCB734D91A}"/>
              </a:ext>
            </a:extLst>
          </p:cNvPr>
          <p:cNvSpPr/>
          <p:nvPr/>
        </p:nvSpPr>
        <p:spPr>
          <a:xfrm>
            <a:off x="8695129" y="2446898"/>
            <a:ext cx="1393187" cy="100989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Runtime</a:t>
            </a:r>
            <a:r>
              <a:rPr lang="de-DE" sz="1600" dirty="0">
                <a:solidFill>
                  <a:schemeClr val="tx1"/>
                </a:solidFill>
              </a:rPr>
              <a:t> Environment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4E642A6-E0DF-44C9-A58A-FA163C1D9990}"/>
              </a:ext>
            </a:extLst>
          </p:cNvPr>
          <p:cNvSpPr/>
          <p:nvPr/>
        </p:nvSpPr>
        <p:spPr>
          <a:xfrm>
            <a:off x="10088333" y="2446243"/>
            <a:ext cx="1393187" cy="100989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Runtime</a:t>
            </a:r>
            <a:r>
              <a:rPr lang="de-DE" sz="1600" dirty="0">
                <a:solidFill>
                  <a:schemeClr val="tx1"/>
                </a:solidFill>
              </a:rPr>
              <a:t> Environment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82FDF16-9D45-4E05-A69F-B5ADD62FAE03}"/>
              </a:ext>
            </a:extLst>
          </p:cNvPr>
          <p:cNvSpPr/>
          <p:nvPr/>
        </p:nvSpPr>
        <p:spPr>
          <a:xfrm>
            <a:off x="8695111" y="1436345"/>
            <a:ext cx="1393187" cy="100989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D7FF04-8D7F-425C-B3D6-18407CA0C9A2}"/>
              </a:ext>
            </a:extLst>
          </p:cNvPr>
          <p:cNvSpPr/>
          <p:nvPr/>
        </p:nvSpPr>
        <p:spPr>
          <a:xfrm>
            <a:off x="10088298" y="1435690"/>
            <a:ext cx="1393187" cy="100989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BF9BD5A-CC68-4B49-ABF5-AAD46CCD2B34}"/>
              </a:ext>
            </a:extLst>
          </p:cNvPr>
          <p:cNvSpPr/>
          <p:nvPr/>
        </p:nvSpPr>
        <p:spPr>
          <a:xfrm>
            <a:off x="8695111" y="3456141"/>
            <a:ext cx="2786369" cy="10085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3FF540B-607E-4E00-B050-668326C8D794}"/>
              </a:ext>
            </a:extLst>
          </p:cNvPr>
          <p:cNvSpPr txBox="1"/>
          <p:nvPr/>
        </p:nvSpPr>
        <p:spPr>
          <a:xfrm>
            <a:off x="1008584" y="5659076"/>
            <a:ext cx="2189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tx2"/>
              </a:buClr>
            </a:pPr>
            <a:r>
              <a:rPr lang="de-DE" sz="1600" dirty="0" err="1">
                <a:solidFill>
                  <a:schemeClr val="tx2"/>
                </a:solidFill>
                <a:latin typeface="+mj-lt"/>
              </a:rPr>
              <a:t>Physical</a:t>
            </a:r>
            <a:r>
              <a:rPr lang="de-DE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</a:rPr>
              <a:t>Machine</a:t>
            </a:r>
            <a:endParaRPr lang="de-DE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25C9EFC-74B0-4CC8-8E31-8DA955460B32}"/>
              </a:ext>
            </a:extLst>
          </p:cNvPr>
          <p:cNvSpPr txBox="1"/>
          <p:nvPr/>
        </p:nvSpPr>
        <p:spPr>
          <a:xfrm>
            <a:off x="5001010" y="5659076"/>
            <a:ext cx="2189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tx2"/>
              </a:buClr>
            </a:pPr>
            <a:r>
              <a:rPr lang="de-DE" sz="1600" dirty="0">
                <a:solidFill>
                  <a:schemeClr val="tx2"/>
                </a:solidFill>
                <a:latin typeface="+mj-lt"/>
              </a:rPr>
              <a:t>Virtual </a:t>
            </a:r>
            <a:r>
              <a:rPr lang="de-DE" sz="1600" dirty="0" err="1">
                <a:solidFill>
                  <a:schemeClr val="tx2"/>
                </a:solidFill>
                <a:latin typeface="+mj-lt"/>
              </a:rPr>
              <a:t>Machine</a:t>
            </a:r>
            <a:endParaRPr lang="de-DE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0BD89B4-4739-4AA9-B234-717039EBAE73}"/>
              </a:ext>
            </a:extLst>
          </p:cNvPr>
          <p:cNvSpPr txBox="1"/>
          <p:nvPr/>
        </p:nvSpPr>
        <p:spPr>
          <a:xfrm>
            <a:off x="8993369" y="5653473"/>
            <a:ext cx="2189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tx2"/>
              </a:buClr>
            </a:pPr>
            <a:r>
              <a:rPr lang="de-DE" sz="1600" dirty="0">
                <a:solidFill>
                  <a:schemeClr val="tx2"/>
                </a:solidFill>
                <a:latin typeface="+mj-lt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249158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3D3D4-9CDC-41F4-9E89-FC0B396B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F02A20-B64D-4F6E-A409-98E55E6F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D264A2-00BD-4848-A19C-6531AFE94A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Warum passen Docker und Microservices so gut zusammen?</a:t>
            </a:r>
          </a:p>
        </p:txBody>
      </p:sp>
      <p:pic>
        <p:nvPicPr>
          <p:cNvPr id="6" name="Picture 6" descr="Das Docker-Logo ">
            <a:extLst>
              <a:ext uri="{FF2B5EF4-FFF2-40B4-BE49-F238E27FC236}">
                <a16:creationId xmlns:a16="http://schemas.microsoft.com/office/drawing/2014/main" id="{E3921CEC-704F-4ADD-8A34-883F1067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035" y="-8129"/>
            <a:ext cx="2997965" cy="26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122">
            <a:extLst>
              <a:ext uri="{FF2B5EF4-FFF2-40B4-BE49-F238E27FC236}">
                <a16:creationId xmlns:a16="http://schemas.microsoft.com/office/drawing/2014/main" id="{B50455D9-D695-4CC5-9500-913190103BC9}"/>
              </a:ext>
            </a:extLst>
          </p:cNvPr>
          <p:cNvSpPr/>
          <p:nvPr/>
        </p:nvSpPr>
        <p:spPr>
          <a:xfrm>
            <a:off x="4199549" y="1757839"/>
            <a:ext cx="3792903" cy="3792903"/>
          </a:xfrm>
          <a:prstGeom prst="ellipse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93">
            <a:extLst>
              <a:ext uri="{FF2B5EF4-FFF2-40B4-BE49-F238E27FC236}">
                <a16:creationId xmlns:a16="http://schemas.microsoft.com/office/drawing/2014/main" id="{9F4C8FED-28AE-402B-91B6-ECBC78D9DD53}"/>
              </a:ext>
            </a:extLst>
          </p:cNvPr>
          <p:cNvSpPr/>
          <p:nvPr/>
        </p:nvSpPr>
        <p:spPr>
          <a:xfrm>
            <a:off x="3835400" y="1402463"/>
            <a:ext cx="2046289" cy="1807565"/>
          </a:xfrm>
          <a:custGeom>
            <a:avLst/>
            <a:gdLst>
              <a:gd name="connsiteX0" fmla="*/ 0 w 2046289"/>
              <a:gd name="connsiteY0" fmla="*/ 0 h 1807565"/>
              <a:gd name="connsiteX1" fmla="*/ 2046289 w 2046289"/>
              <a:gd name="connsiteY1" fmla="*/ 0 h 1807565"/>
              <a:gd name="connsiteX2" fmla="*/ 2046289 w 2046289"/>
              <a:gd name="connsiteY2" fmla="*/ 1454373 h 1807565"/>
              <a:gd name="connsiteX3" fmla="*/ 2012289 w 2046289"/>
              <a:gd name="connsiteY3" fmla="*/ 1463115 h 1807565"/>
              <a:gd name="connsiteX4" fmla="*/ 1568184 w 2046289"/>
              <a:gd name="connsiteY4" fmla="*/ 1793729 h 1807565"/>
              <a:gd name="connsiteX5" fmla="*/ 1560674 w 2046289"/>
              <a:gd name="connsiteY5" fmla="*/ 1807565 h 1807565"/>
              <a:gd name="connsiteX6" fmla="*/ 0 w 2046289"/>
              <a:gd name="connsiteY6" fmla="*/ 1300553 h 180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6289" h="1807565">
                <a:moveTo>
                  <a:pt x="0" y="0"/>
                </a:moveTo>
                <a:lnTo>
                  <a:pt x="2046289" y="0"/>
                </a:lnTo>
                <a:lnTo>
                  <a:pt x="2046289" y="1454373"/>
                </a:lnTo>
                <a:lnTo>
                  <a:pt x="2012289" y="1463115"/>
                </a:lnTo>
                <a:cubicBezTo>
                  <a:pt x="1829259" y="1520043"/>
                  <a:pt x="1673226" y="1638246"/>
                  <a:pt x="1568184" y="1793729"/>
                </a:cubicBezTo>
                <a:lnTo>
                  <a:pt x="1560674" y="1807565"/>
                </a:lnTo>
                <a:lnTo>
                  <a:pt x="0" y="1300553"/>
                </a:lnTo>
                <a:close/>
              </a:path>
            </a:pathLst>
          </a:custGeom>
          <a:solidFill>
            <a:srgbClr val="D3D3D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91">
            <a:extLst>
              <a:ext uri="{FF2B5EF4-FFF2-40B4-BE49-F238E27FC236}">
                <a16:creationId xmlns:a16="http://schemas.microsoft.com/office/drawing/2014/main" id="{C8F7A3C2-ABE5-4C96-9A17-A2CF8A07183F}"/>
              </a:ext>
            </a:extLst>
          </p:cNvPr>
          <p:cNvSpPr/>
          <p:nvPr/>
        </p:nvSpPr>
        <p:spPr>
          <a:xfrm>
            <a:off x="6310314" y="1402463"/>
            <a:ext cx="2046287" cy="1807565"/>
          </a:xfrm>
          <a:custGeom>
            <a:avLst/>
            <a:gdLst>
              <a:gd name="connsiteX0" fmla="*/ 0 w 2046287"/>
              <a:gd name="connsiteY0" fmla="*/ 0 h 1807565"/>
              <a:gd name="connsiteX1" fmla="*/ 2046287 w 2046287"/>
              <a:gd name="connsiteY1" fmla="*/ 0 h 1807565"/>
              <a:gd name="connsiteX2" fmla="*/ 2046287 w 2046287"/>
              <a:gd name="connsiteY2" fmla="*/ 1300553 h 1807565"/>
              <a:gd name="connsiteX3" fmla="*/ 485614 w 2046287"/>
              <a:gd name="connsiteY3" fmla="*/ 1807565 h 1807565"/>
              <a:gd name="connsiteX4" fmla="*/ 478103 w 2046287"/>
              <a:gd name="connsiteY4" fmla="*/ 1793729 h 1807565"/>
              <a:gd name="connsiteX5" fmla="*/ 33998 w 2046287"/>
              <a:gd name="connsiteY5" fmla="*/ 1463115 h 1807565"/>
              <a:gd name="connsiteX6" fmla="*/ 0 w 2046287"/>
              <a:gd name="connsiteY6" fmla="*/ 1454373 h 180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6287" h="1807565">
                <a:moveTo>
                  <a:pt x="0" y="0"/>
                </a:moveTo>
                <a:lnTo>
                  <a:pt x="2046287" y="0"/>
                </a:lnTo>
                <a:lnTo>
                  <a:pt x="2046287" y="1300553"/>
                </a:lnTo>
                <a:lnTo>
                  <a:pt x="485614" y="1807565"/>
                </a:lnTo>
                <a:lnTo>
                  <a:pt x="478103" y="1793729"/>
                </a:lnTo>
                <a:cubicBezTo>
                  <a:pt x="373061" y="1638246"/>
                  <a:pt x="217028" y="1520043"/>
                  <a:pt x="33998" y="1463115"/>
                </a:cubicBezTo>
                <a:lnTo>
                  <a:pt x="0" y="1454373"/>
                </a:lnTo>
                <a:close/>
              </a:path>
            </a:pathLst>
          </a:custGeom>
          <a:solidFill>
            <a:srgbClr val="D3D3D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5">
            <a:extLst>
              <a:ext uri="{FF2B5EF4-FFF2-40B4-BE49-F238E27FC236}">
                <a16:creationId xmlns:a16="http://schemas.microsoft.com/office/drawing/2014/main" id="{EB196250-B1B1-422E-83E0-D0A2910EC84C}"/>
              </a:ext>
            </a:extLst>
          </p:cNvPr>
          <p:cNvSpPr/>
          <p:nvPr/>
        </p:nvSpPr>
        <p:spPr>
          <a:xfrm>
            <a:off x="3835401" y="3154476"/>
            <a:ext cx="1615897" cy="2769187"/>
          </a:xfrm>
          <a:custGeom>
            <a:avLst/>
            <a:gdLst>
              <a:gd name="connsiteX0" fmla="*/ 0 w 1615897"/>
              <a:gd name="connsiteY0" fmla="*/ 0 h 2769187"/>
              <a:gd name="connsiteX1" fmla="*/ 1429994 w 1615897"/>
              <a:gd name="connsiteY1" fmla="*/ 464751 h 2769187"/>
              <a:gd name="connsiteX2" fmla="*/ 1425575 w 1615897"/>
              <a:gd name="connsiteY2" fmla="*/ 508587 h 2769187"/>
              <a:gd name="connsiteX3" fmla="*/ 1568184 w 1615897"/>
              <a:gd name="connsiteY3" fmla="*/ 975458 h 2769187"/>
              <a:gd name="connsiteX4" fmla="*/ 1615897 w 1615897"/>
              <a:gd name="connsiteY4" fmla="*/ 1033286 h 2769187"/>
              <a:gd name="connsiteX5" fmla="*/ 354792 w 1615897"/>
              <a:gd name="connsiteY5" fmla="*/ 2769187 h 2769187"/>
              <a:gd name="connsiteX6" fmla="*/ 0 w 1615897"/>
              <a:gd name="connsiteY6" fmla="*/ 2769187 h 276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897" h="2769187">
                <a:moveTo>
                  <a:pt x="0" y="0"/>
                </a:moveTo>
                <a:lnTo>
                  <a:pt x="1429994" y="464751"/>
                </a:lnTo>
                <a:lnTo>
                  <a:pt x="1425575" y="508587"/>
                </a:lnTo>
                <a:cubicBezTo>
                  <a:pt x="1425575" y="681527"/>
                  <a:pt x="1478148" y="842187"/>
                  <a:pt x="1568184" y="975458"/>
                </a:cubicBezTo>
                <a:lnTo>
                  <a:pt x="1615897" y="1033286"/>
                </a:lnTo>
                <a:lnTo>
                  <a:pt x="354792" y="2769187"/>
                </a:lnTo>
                <a:lnTo>
                  <a:pt x="0" y="2769187"/>
                </a:lnTo>
                <a:close/>
              </a:path>
            </a:pathLst>
          </a:custGeom>
          <a:solidFill>
            <a:srgbClr val="D3D3D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89">
            <a:extLst>
              <a:ext uri="{FF2B5EF4-FFF2-40B4-BE49-F238E27FC236}">
                <a16:creationId xmlns:a16="http://schemas.microsoft.com/office/drawing/2014/main" id="{627E511B-A145-4900-9975-5983B58B0E45}"/>
              </a:ext>
            </a:extLst>
          </p:cNvPr>
          <p:cNvSpPr/>
          <p:nvPr/>
        </p:nvSpPr>
        <p:spPr>
          <a:xfrm>
            <a:off x="6741550" y="3154992"/>
            <a:ext cx="1615051" cy="2768671"/>
          </a:xfrm>
          <a:custGeom>
            <a:avLst/>
            <a:gdLst>
              <a:gd name="connsiteX0" fmla="*/ 1615051 w 1615051"/>
              <a:gd name="connsiteY0" fmla="*/ 0 h 2768671"/>
              <a:gd name="connsiteX1" fmla="*/ 1615051 w 1615051"/>
              <a:gd name="connsiteY1" fmla="*/ 2768671 h 2768671"/>
              <a:gd name="connsiteX2" fmla="*/ 1261848 w 1615051"/>
              <a:gd name="connsiteY2" fmla="*/ 2768671 h 2768671"/>
              <a:gd name="connsiteX3" fmla="*/ 0 w 1615051"/>
              <a:gd name="connsiteY3" fmla="*/ 1031746 h 2768671"/>
              <a:gd name="connsiteX4" fmla="*/ 46867 w 1615051"/>
              <a:gd name="connsiteY4" fmla="*/ 974942 h 2768671"/>
              <a:gd name="connsiteX5" fmla="*/ 189476 w 1615051"/>
              <a:gd name="connsiteY5" fmla="*/ 508071 h 2768671"/>
              <a:gd name="connsiteX6" fmla="*/ 185108 w 1615051"/>
              <a:gd name="connsiteY6" fmla="*/ 464735 h 276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051" h="2768671">
                <a:moveTo>
                  <a:pt x="1615051" y="0"/>
                </a:moveTo>
                <a:lnTo>
                  <a:pt x="1615051" y="2768671"/>
                </a:lnTo>
                <a:lnTo>
                  <a:pt x="1261848" y="2768671"/>
                </a:lnTo>
                <a:lnTo>
                  <a:pt x="0" y="1031746"/>
                </a:lnTo>
                <a:lnTo>
                  <a:pt x="46867" y="974942"/>
                </a:lnTo>
                <a:cubicBezTo>
                  <a:pt x="136903" y="841671"/>
                  <a:pt x="189476" y="681011"/>
                  <a:pt x="189476" y="508071"/>
                </a:cubicBezTo>
                <a:lnTo>
                  <a:pt x="185108" y="464735"/>
                </a:lnTo>
                <a:close/>
              </a:path>
            </a:pathLst>
          </a:custGeom>
          <a:solidFill>
            <a:srgbClr val="D3D3D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68">
            <a:extLst>
              <a:ext uri="{FF2B5EF4-FFF2-40B4-BE49-F238E27FC236}">
                <a16:creationId xmlns:a16="http://schemas.microsoft.com/office/drawing/2014/main" id="{AA028D51-A190-4681-B745-F1D3FC437EA3}"/>
              </a:ext>
            </a:extLst>
          </p:cNvPr>
          <p:cNvSpPr/>
          <p:nvPr/>
        </p:nvSpPr>
        <p:spPr>
          <a:xfrm>
            <a:off x="4718701" y="4440329"/>
            <a:ext cx="2754234" cy="1483334"/>
          </a:xfrm>
          <a:custGeom>
            <a:avLst/>
            <a:gdLst>
              <a:gd name="connsiteX0" fmla="*/ 1077596 w 2754234"/>
              <a:gd name="connsiteY0" fmla="*/ 0 h 1483334"/>
              <a:gd name="connsiteX1" fmla="*/ 1209012 w 2754234"/>
              <a:gd name="connsiteY1" fmla="*/ 40793 h 1483334"/>
              <a:gd name="connsiteX2" fmla="*/ 1377299 w 2754234"/>
              <a:gd name="connsiteY2" fmla="*/ 57758 h 1483334"/>
              <a:gd name="connsiteX3" fmla="*/ 1545586 w 2754234"/>
              <a:gd name="connsiteY3" fmla="*/ 40793 h 1483334"/>
              <a:gd name="connsiteX4" fmla="*/ 1676559 w 2754234"/>
              <a:gd name="connsiteY4" fmla="*/ 137 h 1483334"/>
              <a:gd name="connsiteX5" fmla="*/ 2754234 w 2754234"/>
              <a:gd name="connsiteY5" fmla="*/ 1483334 h 1483334"/>
              <a:gd name="connsiteX6" fmla="*/ 0 w 2754234"/>
              <a:gd name="connsiteY6" fmla="*/ 1483334 h 14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4234" h="1483334">
                <a:moveTo>
                  <a:pt x="1077596" y="0"/>
                </a:moveTo>
                <a:lnTo>
                  <a:pt x="1209012" y="40793"/>
                </a:lnTo>
                <a:cubicBezTo>
                  <a:pt x="1263371" y="51917"/>
                  <a:pt x="1319653" y="57758"/>
                  <a:pt x="1377299" y="57758"/>
                </a:cubicBezTo>
                <a:cubicBezTo>
                  <a:pt x="1434946" y="57758"/>
                  <a:pt x="1491228" y="51917"/>
                  <a:pt x="1545586" y="40793"/>
                </a:cubicBezTo>
                <a:lnTo>
                  <a:pt x="1676559" y="137"/>
                </a:lnTo>
                <a:lnTo>
                  <a:pt x="2754234" y="1483334"/>
                </a:lnTo>
                <a:lnTo>
                  <a:pt x="0" y="1483334"/>
                </a:lnTo>
                <a:close/>
              </a:path>
            </a:pathLst>
          </a:custGeom>
          <a:solidFill>
            <a:srgbClr val="D3D3D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69">
            <a:extLst>
              <a:ext uri="{FF2B5EF4-FFF2-40B4-BE49-F238E27FC236}">
                <a16:creationId xmlns:a16="http://schemas.microsoft.com/office/drawing/2014/main" id="{518DD1B0-8930-4C1F-B28B-CA5CDBDCCE24}"/>
              </a:ext>
            </a:extLst>
          </p:cNvPr>
          <p:cNvSpPr/>
          <p:nvPr/>
        </p:nvSpPr>
        <p:spPr>
          <a:xfrm>
            <a:off x="4905258" y="2341931"/>
            <a:ext cx="976431" cy="868097"/>
          </a:xfrm>
          <a:custGeom>
            <a:avLst/>
            <a:gdLst>
              <a:gd name="connsiteX0" fmla="*/ 976431 w 976431"/>
              <a:gd name="connsiteY0" fmla="*/ 0 h 868097"/>
              <a:gd name="connsiteX1" fmla="*/ 976431 w 976431"/>
              <a:gd name="connsiteY1" fmla="*/ 514905 h 868097"/>
              <a:gd name="connsiteX2" fmla="*/ 942431 w 976431"/>
              <a:gd name="connsiteY2" fmla="*/ 523647 h 868097"/>
              <a:gd name="connsiteX3" fmla="*/ 498326 w 976431"/>
              <a:gd name="connsiteY3" fmla="*/ 854261 h 868097"/>
              <a:gd name="connsiteX4" fmla="*/ 490816 w 976431"/>
              <a:gd name="connsiteY4" fmla="*/ 868097 h 868097"/>
              <a:gd name="connsiteX5" fmla="*/ 0 w 976431"/>
              <a:gd name="connsiteY5" fmla="*/ 708647 h 868097"/>
              <a:gd name="connsiteX6" fmla="*/ 12605 w 976431"/>
              <a:gd name="connsiteY6" fmla="*/ 682480 h 868097"/>
              <a:gd name="connsiteX7" fmla="*/ 920715 w 976431"/>
              <a:gd name="connsiteY7" fmla="*/ 8503 h 868097"/>
              <a:gd name="connsiteX8" fmla="*/ 976431 w 976431"/>
              <a:gd name="connsiteY8" fmla="*/ 0 h 86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431" h="868097">
                <a:moveTo>
                  <a:pt x="976431" y="0"/>
                </a:moveTo>
                <a:lnTo>
                  <a:pt x="976431" y="514905"/>
                </a:lnTo>
                <a:lnTo>
                  <a:pt x="942431" y="523647"/>
                </a:lnTo>
                <a:cubicBezTo>
                  <a:pt x="759401" y="580575"/>
                  <a:pt x="603368" y="698778"/>
                  <a:pt x="498326" y="854261"/>
                </a:cubicBezTo>
                <a:lnTo>
                  <a:pt x="490816" y="868097"/>
                </a:lnTo>
                <a:lnTo>
                  <a:pt x="0" y="708647"/>
                </a:lnTo>
                <a:lnTo>
                  <a:pt x="12605" y="682480"/>
                </a:lnTo>
                <a:cubicBezTo>
                  <a:pt x="198241" y="340754"/>
                  <a:pt x="528221" y="88819"/>
                  <a:pt x="920715" y="8503"/>
                </a:cubicBezTo>
                <a:lnTo>
                  <a:pt x="976431" y="0"/>
                </a:lnTo>
                <a:close/>
              </a:path>
            </a:pathLst>
          </a:custGeom>
          <a:gradFill flip="none" rotWithShape="1">
            <a:gsLst>
              <a:gs pos="0">
                <a:srgbClr val="D9126B">
                  <a:lumMod val="75000"/>
                </a:srgbClr>
              </a:gs>
              <a:gs pos="100000">
                <a:srgbClr val="D9126B"/>
              </a:gs>
            </a:gsLst>
            <a:lin ang="156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70">
            <a:extLst>
              <a:ext uri="{FF2B5EF4-FFF2-40B4-BE49-F238E27FC236}">
                <a16:creationId xmlns:a16="http://schemas.microsoft.com/office/drawing/2014/main" id="{E0289DB2-2884-42D1-9E78-BA0BC0F220C2}"/>
              </a:ext>
            </a:extLst>
          </p:cNvPr>
          <p:cNvSpPr/>
          <p:nvPr/>
        </p:nvSpPr>
        <p:spPr>
          <a:xfrm>
            <a:off x="6310313" y="2341931"/>
            <a:ext cx="976430" cy="868097"/>
          </a:xfrm>
          <a:custGeom>
            <a:avLst/>
            <a:gdLst>
              <a:gd name="connsiteX0" fmla="*/ 0 w 976430"/>
              <a:gd name="connsiteY0" fmla="*/ 0 h 868097"/>
              <a:gd name="connsiteX1" fmla="*/ 55714 w 976430"/>
              <a:gd name="connsiteY1" fmla="*/ 8503 h 868097"/>
              <a:gd name="connsiteX2" fmla="*/ 963824 w 976430"/>
              <a:gd name="connsiteY2" fmla="*/ 682480 h 868097"/>
              <a:gd name="connsiteX3" fmla="*/ 976430 w 976430"/>
              <a:gd name="connsiteY3" fmla="*/ 708647 h 868097"/>
              <a:gd name="connsiteX4" fmla="*/ 485614 w 976430"/>
              <a:gd name="connsiteY4" fmla="*/ 868097 h 868097"/>
              <a:gd name="connsiteX5" fmla="*/ 478103 w 976430"/>
              <a:gd name="connsiteY5" fmla="*/ 854261 h 868097"/>
              <a:gd name="connsiteX6" fmla="*/ 33998 w 976430"/>
              <a:gd name="connsiteY6" fmla="*/ 523647 h 868097"/>
              <a:gd name="connsiteX7" fmla="*/ 0 w 976430"/>
              <a:gd name="connsiteY7" fmla="*/ 514905 h 868097"/>
              <a:gd name="connsiteX8" fmla="*/ 0 w 976430"/>
              <a:gd name="connsiteY8" fmla="*/ 0 h 86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430" h="868097">
                <a:moveTo>
                  <a:pt x="0" y="0"/>
                </a:moveTo>
                <a:lnTo>
                  <a:pt x="55714" y="8503"/>
                </a:lnTo>
                <a:cubicBezTo>
                  <a:pt x="448208" y="88819"/>
                  <a:pt x="778188" y="340754"/>
                  <a:pt x="963824" y="682480"/>
                </a:cubicBezTo>
                <a:lnTo>
                  <a:pt x="976430" y="708647"/>
                </a:lnTo>
                <a:lnTo>
                  <a:pt x="485614" y="868097"/>
                </a:lnTo>
                <a:lnTo>
                  <a:pt x="478103" y="854261"/>
                </a:lnTo>
                <a:cubicBezTo>
                  <a:pt x="373061" y="698778"/>
                  <a:pt x="217028" y="580575"/>
                  <a:pt x="33998" y="523647"/>
                </a:cubicBezTo>
                <a:lnTo>
                  <a:pt x="0" y="5149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rgbClr val="013D4D">
                  <a:lumMod val="90000"/>
                  <a:lumOff val="10000"/>
                </a:srgbClr>
              </a:gs>
              <a:gs pos="100000">
                <a:srgbClr val="013D4D">
                  <a:lumMod val="75000"/>
                  <a:lumOff val="25000"/>
                </a:srgbClr>
              </a:gs>
            </a:gsLst>
            <a:lin ang="174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71">
            <a:extLst>
              <a:ext uri="{FF2B5EF4-FFF2-40B4-BE49-F238E27FC236}">
                <a16:creationId xmlns:a16="http://schemas.microsoft.com/office/drawing/2014/main" id="{82482DE6-6334-4EF6-85D0-9FD8626B1E20}"/>
              </a:ext>
            </a:extLst>
          </p:cNvPr>
          <p:cNvSpPr/>
          <p:nvPr/>
        </p:nvSpPr>
        <p:spPr>
          <a:xfrm>
            <a:off x="4756150" y="3459282"/>
            <a:ext cx="695147" cy="1148517"/>
          </a:xfrm>
          <a:custGeom>
            <a:avLst/>
            <a:gdLst>
              <a:gd name="connsiteX0" fmla="*/ 17111 w 695147"/>
              <a:gd name="connsiteY0" fmla="*/ 0 h 1148517"/>
              <a:gd name="connsiteX1" fmla="*/ 509244 w 695147"/>
              <a:gd name="connsiteY1" fmla="*/ 159944 h 1148517"/>
              <a:gd name="connsiteX2" fmla="*/ 504825 w 695147"/>
              <a:gd name="connsiteY2" fmla="*/ 203780 h 1148517"/>
              <a:gd name="connsiteX3" fmla="*/ 647434 w 695147"/>
              <a:gd name="connsiteY3" fmla="*/ 670651 h 1148517"/>
              <a:gd name="connsiteX4" fmla="*/ 695147 w 695147"/>
              <a:gd name="connsiteY4" fmla="*/ 728479 h 1148517"/>
              <a:gd name="connsiteX5" fmla="*/ 389996 w 695147"/>
              <a:gd name="connsiteY5" fmla="*/ 1148517 h 1148517"/>
              <a:gd name="connsiteX6" fmla="*/ 305957 w 695147"/>
              <a:gd name="connsiteY6" fmla="*/ 1056050 h 1148517"/>
              <a:gd name="connsiteX7" fmla="*/ 0 w 695147"/>
              <a:gd name="connsiteY7" fmla="*/ 203781 h 1148517"/>
              <a:gd name="connsiteX8" fmla="*/ 6917 w 695147"/>
              <a:gd name="connsiteY8" fmla="*/ 66789 h 1148517"/>
              <a:gd name="connsiteX9" fmla="*/ 17111 w 695147"/>
              <a:gd name="connsiteY9" fmla="*/ 0 h 11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5147" h="1148517">
                <a:moveTo>
                  <a:pt x="17111" y="0"/>
                </a:moveTo>
                <a:lnTo>
                  <a:pt x="509244" y="159944"/>
                </a:lnTo>
                <a:lnTo>
                  <a:pt x="504825" y="203780"/>
                </a:lnTo>
                <a:cubicBezTo>
                  <a:pt x="504825" y="376720"/>
                  <a:pt x="557398" y="537380"/>
                  <a:pt x="647434" y="670651"/>
                </a:cubicBezTo>
                <a:lnTo>
                  <a:pt x="695147" y="728479"/>
                </a:lnTo>
                <a:lnTo>
                  <a:pt x="389996" y="1148517"/>
                </a:lnTo>
                <a:lnTo>
                  <a:pt x="305957" y="1056050"/>
                </a:lnTo>
                <a:cubicBezTo>
                  <a:pt x="114819" y="824445"/>
                  <a:pt x="0" y="527522"/>
                  <a:pt x="0" y="203781"/>
                </a:cubicBezTo>
                <a:cubicBezTo>
                  <a:pt x="0" y="157532"/>
                  <a:pt x="2343" y="111831"/>
                  <a:pt x="6917" y="66789"/>
                </a:cubicBezTo>
                <a:lnTo>
                  <a:pt x="17111" y="0"/>
                </a:lnTo>
                <a:close/>
              </a:path>
            </a:pathLst>
          </a:custGeom>
          <a:gradFill flip="none" rotWithShape="1">
            <a:gsLst>
              <a:gs pos="5000">
                <a:srgbClr val="FE7600">
                  <a:lumMod val="75000"/>
                </a:srgbClr>
              </a:gs>
              <a:gs pos="100000">
                <a:srgbClr val="FE7600"/>
              </a:gs>
            </a:gsLst>
            <a:lin ang="84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75">
            <a:extLst>
              <a:ext uri="{FF2B5EF4-FFF2-40B4-BE49-F238E27FC236}">
                <a16:creationId xmlns:a16="http://schemas.microsoft.com/office/drawing/2014/main" id="{C350FCA4-F57F-4243-8FA6-81823239158A}"/>
              </a:ext>
            </a:extLst>
          </p:cNvPr>
          <p:cNvSpPr/>
          <p:nvPr/>
        </p:nvSpPr>
        <p:spPr>
          <a:xfrm>
            <a:off x="6741549" y="3459774"/>
            <a:ext cx="694301" cy="1147053"/>
          </a:xfrm>
          <a:custGeom>
            <a:avLst/>
            <a:gdLst>
              <a:gd name="connsiteX0" fmla="*/ 677266 w 694301"/>
              <a:gd name="connsiteY0" fmla="*/ 0 h 1147053"/>
              <a:gd name="connsiteX1" fmla="*/ 687384 w 694301"/>
              <a:gd name="connsiteY1" fmla="*/ 66297 h 1147053"/>
              <a:gd name="connsiteX2" fmla="*/ 694301 w 694301"/>
              <a:gd name="connsiteY2" fmla="*/ 203289 h 1147053"/>
              <a:gd name="connsiteX3" fmla="*/ 388344 w 694301"/>
              <a:gd name="connsiteY3" fmla="*/ 1055558 h 1147053"/>
              <a:gd name="connsiteX4" fmla="*/ 305189 w 694301"/>
              <a:gd name="connsiteY4" fmla="*/ 1147053 h 1147053"/>
              <a:gd name="connsiteX5" fmla="*/ 0 w 694301"/>
              <a:gd name="connsiteY5" fmla="*/ 726963 h 1147053"/>
              <a:gd name="connsiteX6" fmla="*/ 46867 w 694301"/>
              <a:gd name="connsiteY6" fmla="*/ 670159 h 1147053"/>
              <a:gd name="connsiteX7" fmla="*/ 189476 w 694301"/>
              <a:gd name="connsiteY7" fmla="*/ 203288 h 1147053"/>
              <a:gd name="connsiteX8" fmla="*/ 185108 w 694301"/>
              <a:gd name="connsiteY8" fmla="*/ 159952 h 1147053"/>
              <a:gd name="connsiteX9" fmla="*/ 677266 w 694301"/>
              <a:gd name="connsiteY9" fmla="*/ 0 h 114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301" h="1147053">
                <a:moveTo>
                  <a:pt x="677266" y="0"/>
                </a:moveTo>
                <a:lnTo>
                  <a:pt x="687384" y="66297"/>
                </a:lnTo>
                <a:cubicBezTo>
                  <a:pt x="691958" y="111339"/>
                  <a:pt x="694301" y="157040"/>
                  <a:pt x="694301" y="203289"/>
                </a:cubicBezTo>
                <a:cubicBezTo>
                  <a:pt x="694301" y="527030"/>
                  <a:pt x="579482" y="823953"/>
                  <a:pt x="388344" y="1055558"/>
                </a:cubicBezTo>
                <a:lnTo>
                  <a:pt x="305189" y="1147053"/>
                </a:lnTo>
                <a:lnTo>
                  <a:pt x="0" y="726963"/>
                </a:lnTo>
                <a:lnTo>
                  <a:pt x="46867" y="670159"/>
                </a:lnTo>
                <a:cubicBezTo>
                  <a:pt x="136903" y="536888"/>
                  <a:pt x="189476" y="376228"/>
                  <a:pt x="189476" y="203288"/>
                </a:cubicBezTo>
                <a:lnTo>
                  <a:pt x="185108" y="159952"/>
                </a:lnTo>
                <a:lnTo>
                  <a:pt x="677266" y="0"/>
                </a:lnTo>
                <a:close/>
              </a:path>
            </a:pathLst>
          </a:custGeom>
          <a:gradFill flip="none" rotWithShape="1">
            <a:gsLst>
              <a:gs pos="16000">
                <a:srgbClr val="B1DB15">
                  <a:lumMod val="75000"/>
                </a:srgbClr>
              </a:gs>
              <a:gs pos="100000">
                <a:srgbClr val="B1DB15"/>
              </a:gs>
            </a:gsLst>
            <a:lin ang="21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78">
            <a:extLst>
              <a:ext uri="{FF2B5EF4-FFF2-40B4-BE49-F238E27FC236}">
                <a16:creationId xmlns:a16="http://schemas.microsoft.com/office/drawing/2014/main" id="{9A768E68-B7BD-4634-8987-DBA3073C4C9F}"/>
              </a:ext>
            </a:extLst>
          </p:cNvPr>
          <p:cNvSpPr/>
          <p:nvPr/>
        </p:nvSpPr>
        <p:spPr>
          <a:xfrm>
            <a:off x="5492704" y="4440329"/>
            <a:ext cx="1206228" cy="562584"/>
          </a:xfrm>
          <a:custGeom>
            <a:avLst/>
            <a:gdLst>
              <a:gd name="connsiteX0" fmla="*/ 303593 w 1206228"/>
              <a:gd name="connsiteY0" fmla="*/ 0 h 562584"/>
              <a:gd name="connsiteX1" fmla="*/ 435009 w 1206228"/>
              <a:gd name="connsiteY1" fmla="*/ 40793 h 562584"/>
              <a:gd name="connsiteX2" fmla="*/ 603296 w 1206228"/>
              <a:gd name="connsiteY2" fmla="*/ 57758 h 562584"/>
              <a:gd name="connsiteX3" fmla="*/ 771583 w 1206228"/>
              <a:gd name="connsiteY3" fmla="*/ 40793 h 562584"/>
              <a:gd name="connsiteX4" fmla="*/ 902556 w 1206228"/>
              <a:gd name="connsiteY4" fmla="*/ 137 h 562584"/>
              <a:gd name="connsiteX5" fmla="*/ 1206228 w 1206228"/>
              <a:gd name="connsiteY5" fmla="*/ 418079 h 562584"/>
              <a:gd name="connsiteX6" fmla="*/ 1124826 w 1206228"/>
              <a:gd name="connsiteY6" fmla="*/ 457292 h 562584"/>
              <a:gd name="connsiteX7" fmla="*/ 603296 w 1206228"/>
              <a:gd name="connsiteY7" fmla="*/ 562584 h 562584"/>
              <a:gd name="connsiteX8" fmla="*/ 81766 w 1206228"/>
              <a:gd name="connsiteY8" fmla="*/ 457292 h 562584"/>
              <a:gd name="connsiteX9" fmla="*/ 0 w 1206228"/>
              <a:gd name="connsiteY9" fmla="*/ 417903 h 562584"/>
              <a:gd name="connsiteX10" fmla="*/ 303593 w 1206228"/>
              <a:gd name="connsiteY10" fmla="*/ 0 h 56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6228" h="562584">
                <a:moveTo>
                  <a:pt x="303593" y="0"/>
                </a:moveTo>
                <a:lnTo>
                  <a:pt x="435009" y="40793"/>
                </a:lnTo>
                <a:cubicBezTo>
                  <a:pt x="489368" y="51917"/>
                  <a:pt x="545650" y="57758"/>
                  <a:pt x="603296" y="57758"/>
                </a:cubicBezTo>
                <a:cubicBezTo>
                  <a:pt x="660943" y="57758"/>
                  <a:pt x="717225" y="51917"/>
                  <a:pt x="771583" y="40793"/>
                </a:cubicBezTo>
                <a:lnTo>
                  <a:pt x="902556" y="137"/>
                </a:lnTo>
                <a:lnTo>
                  <a:pt x="1206228" y="418079"/>
                </a:lnTo>
                <a:lnTo>
                  <a:pt x="1124826" y="457292"/>
                </a:lnTo>
                <a:cubicBezTo>
                  <a:pt x="964529" y="525092"/>
                  <a:pt x="788291" y="562584"/>
                  <a:pt x="603296" y="562584"/>
                </a:cubicBezTo>
                <a:cubicBezTo>
                  <a:pt x="418301" y="562584"/>
                  <a:pt x="242063" y="525092"/>
                  <a:pt x="81766" y="457292"/>
                </a:cubicBezTo>
                <a:lnTo>
                  <a:pt x="0" y="417903"/>
                </a:lnTo>
                <a:lnTo>
                  <a:pt x="303593" y="0"/>
                </a:lnTo>
                <a:close/>
              </a:path>
            </a:pathLst>
          </a:custGeom>
          <a:gradFill flip="none" rotWithShape="1">
            <a:gsLst>
              <a:gs pos="23000">
                <a:srgbClr val="FFE200">
                  <a:lumMod val="75000"/>
                </a:srgbClr>
              </a:gs>
              <a:gs pos="100000">
                <a:srgbClr val="FFE200"/>
              </a:gs>
            </a:gsLst>
            <a:lin ang="54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83">
            <a:extLst>
              <a:ext uri="{FF2B5EF4-FFF2-40B4-BE49-F238E27FC236}">
                <a16:creationId xmlns:a16="http://schemas.microsoft.com/office/drawing/2014/main" id="{5E1E438A-D1BE-41B0-911E-6A0164EC4CF4}"/>
              </a:ext>
            </a:extLst>
          </p:cNvPr>
          <p:cNvSpPr txBox="1"/>
          <p:nvPr/>
        </p:nvSpPr>
        <p:spPr>
          <a:xfrm>
            <a:off x="6757730" y="1655722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13D4D">
                    <a:lumMod val="90000"/>
                    <a:lumOff val="10000"/>
                  </a:srgbClr>
                </a:solidFill>
                <a:latin typeface="Calibri" panose="020F0502020204030204"/>
              </a:rPr>
              <a:t>01</a:t>
            </a:r>
          </a:p>
        </p:txBody>
      </p:sp>
      <p:sp>
        <p:nvSpPr>
          <p:cNvPr id="19" name="TextBox 84">
            <a:extLst>
              <a:ext uri="{FF2B5EF4-FFF2-40B4-BE49-F238E27FC236}">
                <a16:creationId xmlns:a16="http://schemas.microsoft.com/office/drawing/2014/main" id="{6FC44ECF-0498-41FF-B9C2-8B406D04F02F}"/>
              </a:ext>
            </a:extLst>
          </p:cNvPr>
          <p:cNvSpPr txBox="1"/>
          <p:nvPr/>
        </p:nvSpPr>
        <p:spPr>
          <a:xfrm>
            <a:off x="5690899" y="5137542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FFE200">
                    <a:lumMod val="75000"/>
                  </a:srgbClr>
                </a:solidFill>
                <a:latin typeface="Calibri" panose="020F0502020204030204"/>
              </a:rPr>
              <a:t>03</a:t>
            </a:r>
          </a:p>
        </p:txBody>
      </p:sp>
      <p:sp>
        <p:nvSpPr>
          <p:cNvPr id="20" name="TextBox 85">
            <a:extLst>
              <a:ext uri="{FF2B5EF4-FFF2-40B4-BE49-F238E27FC236}">
                <a16:creationId xmlns:a16="http://schemas.microsoft.com/office/drawing/2014/main" id="{CD94F3C7-8C96-47F6-A6E1-08668131FD1E}"/>
              </a:ext>
            </a:extLst>
          </p:cNvPr>
          <p:cNvSpPr txBox="1"/>
          <p:nvPr/>
        </p:nvSpPr>
        <p:spPr>
          <a:xfrm>
            <a:off x="3884401" y="3774177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FE7600"/>
                </a:solidFill>
                <a:latin typeface="Calibri" panose="020F0502020204030204"/>
              </a:rPr>
              <a:t>04</a:t>
            </a:r>
          </a:p>
        </p:txBody>
      </p:sp>
      <p:sp>
        <p:nvSpPr>
          <p:cNvPr id="21" name="TextBox 86">
            <a:extLst>
              <a:ext uri="{FF2B5EF4-FFF2-40B4-BE49-F238E27FC236}">
                <a16:creationId xmlns:a16="http://schemas.microsoft.com/office/drawing/2014/main" id="{0DF5DF38-69F8-4900-9384-FE7761AC832E}"/>
              </a:ext>
            </a:extLst>
          </p:cNvPr>
          <p:cNvSpPr txBox="1"/>
          <p:nvPr/>
        </p:nvSpPr>
        <p:spPr>
          <a:xfrm>
            <a:off x="7491306" y="3774177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B1DB15">
                    <a:lumMod val="75000"/>
                  </a:srgbClr>
                </a:solidFill>
                <a:latin typeface="Calibri" panose="020F0502020204030204"/>
              </a:rPr>
              <a:t>02</a:t>
            </a:r>
          </a:p>
        </p:txBody>
      </p:sp>
      <p:sp>
        <p:nvSpPr>
          <p:cNvPr id="22" name="TextBox 87">
            <a:extLst>
              <a:ext uri="{FF2B5EF4-FFF2-40B4-BE49-F238E27FC236}">
                <a16:creationId xmlns:a16="http://schemas.microsoft.com/office/drawing/2014/main" id="{CE731E4C-9327-476F-A6DB-88CB1694DF44}"/>
              </a:ext>
            </a:extLst>
          </p:cNvPr>
          <p:cNvSpPr txBox="1"/>
          <p:nvPr/>
        </p:nvSpPr>
        <p:spPr>
          <a:xfrm>
            <a:off x="4492958" y="1655722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D9126B"/>
                </a:solidFill>
                <a:latin typeface="Calibri" panose="020F0502020204030204"/>
              </a:rPr>
              <a:t>05</a:t>
            </a:r>
          </a:p>
        </p:txBody>
      </p:sp>
      <p:grpSp>
        <p:nvGrpSpPr>
          <p:cNvPr id="23" name="Group 96">
            <a:extLst>
              <a:ext uri="{FF2B5EF4-FFF2-40B4-BE49-F238E27FC236}">
                <a16:creationId xmlns:a16="http://schemas.microsoft.com/office/drawing/2014/main" id="{DF24978E-FCE6-4AE8-A0B9-BE0662A5FF15}"/>
              </a:ext>
            </a:extLst>
          </p:cNvPr>
          <p:cNvGrpSpPr/>
          <p:nvPr/>
        </p:nvGrpSpPr>
        <p:grpSpPr>
          <a:xfrm>
            <a:off x="8921977" y="4117739"/>
            <a:ext cx="2937088" cy="1474819"/>
            <a:chOff x="8921977" y="1466725"/>
            <a:chExt cx="2937088" cy="1474819"/>
          </a:xfrm>
        </p:grpSpPr>
        <p:sp>
          <p:nvSpPr>
            <p:cNvPr id="24" name="TextBox 97">
              <a:extLst>
                <a:ext uri="{FF2B5EF4-FFF2-40B4-BE49-F238E27FC236}">
                  <a16:creationId xmlns:a16="http://schemas.microsoft.com/office/drawing/2014/main" id="{6A6176F8-F66B-4368-981E-834CC7C8BE76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rgbClr val="B1DB15">
                      <a:lumMod val="75000"/>
                    </a:srgbClr>
                  </a:solidFill>
                  <a:latin typeface="Calibri" panose="020F0502020204030204"/>
                </a:rPr>
                <a:t>Application Portability</a:t>
              </a:r>
            </a:p>
          </p:txBody>
        </p:sp>
        <p:sp>
          <p:nvSpPr>
            <p:cNvPr id="25" name="TextBox 98">
              <a:extLst>
                <a:ext uri="{FF2B5EF4-FFF2-40B4-BE49-F238E27FC236}">
                  <a16:creationId xmlns:a16="http://schemas.microsoft.com/office/drawing/2014/main" id="{4E74ECEE-077B-4CC4-AA81-30CDE06DB58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Docker puts application and all of its dependencies into a container which is portable among different platforms, Linux distributions and clouds. Each container is self contained.</a:t>
              </a:r>
            </a:p>
          </p:txBody>
        </p:sp>
      </p:grpSp>
      <p:grpSp>
        <p:nvGrpSpPr>
          <p:cNvPr id="26" name="Group 99">
            <a:extLst>
              <a:ext uri="{FF2B5EF4-FFF2-40B4-BE49-F238E27FC236}">
                <a16:creationId xmlns:a16="http://schemas.microsoft.com/office/drawing/2014/main" id="{DAEE7560-1102-44E6-B46C-F198F922B27E}"/>
              </a:ext>
            </a:extLst>
          </p:cNvPr>
          <p:cNvGrpSpPr/>
          <p:nvPr/>
        </p:nvGrpSpPr>
        <p:grpSpPr>
          <a:xfrm>
            <a:off x="340730" y="4768835"/>
            <a:ext cx="2937088" cy="1290153"/>
            <a:chOff x="8921977" y="4073386"/>
            <a:chExt cx="2937088" cy="1290153"/>
          </a:xfrm>
        </p:grpSpPr>
        <p:sp>
          <p:nvSpPr>
            <p:cNvPr id="27" name="TextBox 100">
              <a:extLst>
                <a:ext uri="{FF2B5EF4-FFF2-40B4-BE49-F238E27FC236}">
                  <a16:creationId xmlns:a16="http://schemas.microsoft.com/office/drawing/2014/main" id="{B6BEF841-32BC-4F2D-8DE2-D1E03F8BDFCE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E200">
                      <a:lumMod val="75000"/>
                    </a:srgbClr>
                  </a:solidFill>
                  <a:latin typeface="Calibri" panose="020F0502020204030204"/>
                </a:rPr>
                <a:t>Resource Utilization</a:t>
              </a:r>
            </a:p>
          </p:txBody>
        </p:sp>
        <p:sp>
          <p:nvSpPr>
            <p:cNvPr id="28" name="TextBox 101">
              <a:extLst>
                <a:ext uri="{FF2B5EF4-FFF2-40B4-BE49-F238E27FC236}">
                  <a16:creationId xmlns:a16="http://schemas.microsoft.com/office/drawing/2014/main" id="{6A92BFE7-CD76-42BD-9E8D-A9AC66D3BDF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Containers share the machine’s OS system kernel and therefore do not require an OS per application, driving higher server efficiencies and reducing server and licensing costs.</a:t>
              </a:r>
            </a:p>
          </p:txBody>
        </p:sp>
      </p:grpSp>
      <p:grpSp>
        <p:nvGrpSpPr>
          <p:cNvPr id="29" name="Group 102">
            <a:extLst>
              <a:ext uri="{FF2B5EF4-FFF2-40B4-BE49-F238E27FC236}">
                <a16:creationId xmlns:a16="http://schemas.microsoft.com/office/drawing/2014/main" id="{5789E0B4-4CE0-4E70-A5EC-132A2E70826D}"/>
              </a:ext>
            </a:extLst>
          </p:cNvPr>
          <p:cNvGrpSpPr/>
          <p:nvPr/>
        </p:nvGrpSpPr>
        <p:grpSpPr>
          <a:xfrm>
            <a:off x="332936" y="3136972"/>
            <a:ext cx="2937088" cy="1290153"/>
            <a:chOff x="332936" y="2627766"/>
            <a:chExt cx="2937088" cy="1290153"/>
          </a:xfrm>
        </p:grpSpPr>
        <p:sp>
          <p:nvSpPr>
            <p:cNvPr id="30" name="TextBox 103">
              <a:extLst>
                <a:ext uri="{FF2B5EF4-FFF2-40B4-BE49-F238E27FC236}">
                  <a16:creationId xmlns:a16="http://schemas.microsoft.com/office/drawing/2014/main" id="{215F75D2-784A-40CE-AEFE-57B5612A007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E7600"/>
                  </a:solidFill>
                  <a:latin typeface="Calibri" panose="020F0502020204030204"/>
                </a:rPr>
                <a:t>Security</a:t>
              </a:r>
              <a:endParaRPr lang="en-US" sz="2400" b="1" cap="all" dirty="0">
                <a:solidFill>
                  <a:srgbClr val="FE7600"/>
                </a:solidFill>
                <a:latin typeface="Calibri" panose="020F0502020204030204"/>
              </a:endParaRPr>
            </a:p>
          </p:txBody>
        </p:sp>
        <p:sp>
          <p:nvSpPr>
            <p:cNvPr id="31" name="TextBox 104">
              <a:extLst>
                <a:ext uri="{FF2B5EF4-FFF2-40B4-BE49-F238E27FC236}">
                  <a16:creationId xmlns:a16="http://schemas.microsoft.com/office/drawing/2014/main" id="{8613364F-8525-4B06-B4E6-F1705A9F1D16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Applications are safer in containers and Docker provides great isolation capabilities. Containers can provide user environments whose resource requirements can be strictly controlled.</a:t>
              </a:r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3564F1A3-12F0-41CD-B3CD-EA81F21D19D7}"/>
              </a:ext>
            </a:extLst>
          </p:cNvPr>
          <p:cNvGrpSpPr/>
          <p:nvPr/>
        </p:nvGrpSpPr>
        <p:grpSpPr>
          <a:xfrm>
            <a:off x="8929772" y="2412645"/>
            <a:ext cx="2937088" cy="1474819"/>
            <a:chOff x="8921977" y="1466725"/>
            <a:chExt cx="2937088" cy="1474819"/>
          </a:xfrm>
        </p:grpSpPr>
        <p:sp>
          <p:nvSpPr>
            <p:cNvPr id="33" name="TextBox 109">
              <a:extLst>
                <a:ext uri="{FF2B5EF4-FFF2-40B4-BE49-F238E27FC236}">
                  <a16:creationId xmlns:a16="http://schemas.microsoft.com/office/drawing/2014/main" id="{24BF7484-A438-4125-A256-D87D6BECC5C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rgbClr val="013D4D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Deployment</a:t>
              </a:r>
              <a:endParaRPr lang="en-US" sz="2400" b="1" cap="all" dirty="0">
                <a:solidFill>
                  <a:srgbClr val="013D4D">
                    <a:lumMod val="90000"/>
                    <a:lumOff val="1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4" name="TextBox 110">
              <a:extLst>
                <a:ext uri="{FF2B5EF4-FFF2-40B4-BE49-F238E27FC236}">
                  <a16:creationId xmlns:a16="http://schemas.microsoft.com/office/drawing/2014/main" id="{BEEEFE15-A80F-4970-B335-D40D4B3C583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Microservices can be deployed </a:t>
              </a:r>
              <a:r>
                <a:rPr 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independendly</a:t>
              </a: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 by Docker. A Deployment is a simple replacement of one docker container by another. If correctly managed, there is no downtime. </a:t>
              </a:r>
            </a:p>
          </p:txBody>
        </p:sp>
      </p:grpSp>
      <p:grpSp>
        <p:nvGrpSpPr>
          <p:cNvPr id="35" name="Group 111">
            <a:extLst>
              <a:ext uri="{FF2B5EF4-FFF2-40B4-BE49-F238E27FC236}">
                <a16:creationId xmlns:a16="http://schemas.microsoft.com/office/drawing/2014/main" id="{9E2136CA-79F0-4E86-BEFA-40DC3B6DCA6F}"/>
              </a:ext>
            </a:extLst>
          </p:cNvPr>
          <p:cNvGrpSpPr/>
          <p:nvPr/>
        </p:nvGrpSpPr>
        <p:grpSpPr>
          <a:xfrm>
            <a:off x="340731" y="1476212"/>
            <a:ext cx="2937088" cy="1474819"/>
            <a:chOff x="332936" y="2627766"/>
            <a:chExt cx="2937088" cy="1474819"/>
          </a:xfrm>
        </p:grpSpPr>
        <p:sp>
          <p:nvSpPr>
            <p:cNvPr id="36" name="TextBox 112">
              <a:extLst>
                <a:ext uri="{FF2B5EF4-FFF2-40B4-BE49-F238E27FC236}">
                  <a16:creationId xmlns:a16="http://schemas.microsoft.com/office/drawing/2014/main" id="{27CEEF9B-59DC-4319-8E2C-15628B53AB9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D9126B"/>
                  </a:solidFill>
                  <a:latin typeface="Calibri" panose="020F0502020204030204"/>
                </a:rPr>
                <a:t>State Of The Art</a:t>
              </a:r>
            </a:p>
          </p:txBody>
        </p:sp>
        <p:sp>
          <p:nvSpPr>
            <p:cNvPr id="37" name="TextBox 113">
              <a:extLst>
                <a:ext uri="{FF2B5EF4-FFF2-40B4-BE49-F238E27FC236}">
                  <a16:creationId xmlns:a16="http://schemas.microsoft.com/office/drawing/2014/main" id="{663F2986-CE2F-4FCD-A2EB-F03BACE327E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More than 2 million </a:t>
              </a:r>
              <a:r>
                <a:rPr 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dockerized</a:t>
              </a: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 application in the hub and more than 50 billion container downloads. The docker user community has grown huge and so the evolution of this technology is saved. </a:t>
              </a:r>
            </a:p>
          </p:txBody>
        </p:sp>
      </p:grpSp>
      <p:sp>
        <p:nvSpPr>
          <p:cNvPr id="38" name="Oval 114">
            <a:extLst>
              <a:ext uri="{FF2B5EF4-FFF2-40B4-BE49-F238E27FC236}">
                <a16:creationId xmlns:a16="http://schemas.microsoft.com/office/drawing/2014/main" id="{6686E4EA-90C0-4AB1-A25C-BF8F4C93D857}"/>
              </a:ext>
            </a:extLst>
          </p:cNvPr>
          <p:cNvSpPr/>
          <p:nvPr/>
        </p:nvSpPr>
        <p:spPr>
          <a:xfrm>
            <a:off x="5499729" y="3060290"/>
            <a:ext cx="1188000" cy="1188000"/>
          </a:xfrm>
          <a:prstGeom prst="ellipse">
            <a:avLst/>
          </a:prstGeom>
          <a:solidFill>
            <a:srgbClr val="D3D3D3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F1AB9C28-FFC3-48ED-A2E5-94BD607C6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6468" y="3111695"/>
            <a:ext cx="1099860" cy="10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26</a:t>
            </a:fld>
            <a:endParaRPr lang="de-DE" dirty="0"/>
          </a:p>
        </p:txBody>
      </p:sp>
      <p:graphicFrame>
        <p:nvGraphicFramePr>
          <p:cNvPr id="6" name="Tabellen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132500"/>
              </p:ext>
            </p:extLst>
          </p:nvPr>
        </p:nvGraphicFramePr>
        <p:xfrm>
          <a:off x="623889" y="1989138"/>
          <a:ext cx="4689517" cy="24391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8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2"/>
                          </a:solidFill>
                          <a:latin typeface="DIN OT Medium" panose="020B0604020201010104" pitchFamily="34" charset="0"/>
                        </a:rPr>
                        <a:t>Vorstellung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Microservices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accent1"/>
                          </a:solidFill>
                          <a:latin typeface="+mj-lt"/>
                        </a:rPr>
                        <a:t>Docker und </a:t>
                      </a:r>
                      <a:r>
                        <a:rPr lang="de-DE" sz="2600" b="0" dirty="0" err="1">
                          <a:solidFill>
                            <a:schemeClr val="accent1"/>
                          </a:solidFill>
                          <a:latin typeface="+mj-lt"/>
                        </a:rPr>
                        <a:t>Kubernetes</a:t>
                      </a:r>
                      <a:endParaRPr lang="de-DE" sz="26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Microservices in </a:t>
                      </a:r>
                      <a:r>
                        <a:rPr lang="de-DE" sz="2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Kubernetes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62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2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27</a:t>
            </a:fld>
            <a:endParaRPr lang="de-DE" dirty="0"/>
          </a:p>
        </p:txBody>
      </p:sp>
      <p:graphicFrame>
        <p:nvGraphicFramePr>
          <p:cNvPr id="6" name="Tabellen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83623"/>
              </p:ext>
            </p:extLst>
          </p:nvPr>
        </p:nvGraphicFramePr>
        <p:xfrm>
          <a:off x="623889" y="1989138"/>
          <a:ext cx="4689517" cy="24391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8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2"/>
                          </a:solidFill>
                          <a:latin typeface="DIN OT Medium" panose="020B0604020201010104" pitchFamily="34" charset="0"/>
                        </a:rPr>
                        <a:t>Vorstellung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Microservices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bg1"/>
                          </a:solidFill>
                          <a:latin typeface="+mj-lt"/>
                        </a:rPr>
                        <a:t>Docker und </a:t>
                      </a:r>
                      <a:r>
                        <a:rPr lang="de-DE" sz="2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Kubernetes</a:t>
                      </a:r>
                      <a:endParaRPr lang="de-DE" sz="2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600" b="0" dirty="0">
                          <a:solidFill>
                            <a:schemeClr val="accent1"/>
                          </a:solidFill>
                          <a:latin typeface="+mj-lt"/>
                        </a:rPr>
                        <a:t>Microservices in </a:t>
                      </a:r>
                      <a:r>
                        <a:rPr lang="de-DE" sz="2600" b="0" dirty="0" err="1">
                          <a:solidFill>
                            <a:schemeClr val="accent1"/>
                          </a:solidFill>
                          <a:latin typeface="+mj-lt"/>
                        </a:rPr>
                        <a:t>Kubernetes</a:t>
                      </a:r>
                      <a:endParaRPr lang="de-DE" sz="26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2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84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B2132D-726C-4169-9117-1F590E0B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D228A3F-A021-4CC8-9868-55CD2D9EC5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Hands-on: 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DF6752-2894-4C77-8CE8-2EDD6DFB6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pPr algn="ctr"/>
            <a:r>
              <a:rPr lang="de-DE" dirty="0"/>
              <a:t>Macht mal Microservices &amp; </a:t>
            </a:r>
            <a:r>
              <a:rPr lang="de-DE" dirty="0" err="1"/>
              <a:t>Kubernetes</a:t>
            </a:r>
            <a:r>
              <a:rPr lang="de-DE" dirty="0"/>
              <a:t>!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747B3A9-E9BB-4BF8-A20D-BC6A856EB3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EB8A95-6A58-4A2B-80C6-1672BE2A64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479425" cy="144463"/>
          </a:xfrm>
        </p:spPr>
        <p:txBody>
          <a:bodyPr/>
          <a:lstStyle/>
          <a:p>
            <a:fld id="{45B24253-E62C-4215-B393-B45F13A987CD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890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030E99-69DF-4658-A362-B9D2E315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080335-9E8C-4AF5-867A-83F5D9DC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Kunde wünscht sich eine Anwendung mit den fachlichen Anforderungen: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Die Länderabteilung soll Länder (bestehend aus einem Namen und einem eindeutigen Kürzel) anlegen und einsehen können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Die Währungsabteilung soll Währungen (bestehend aus einem Namen und einem eindeutigen Kürzel) anlegen und einsehen können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Die Sprachenabteilung soll Sprachen (bestehend aus einem Namen und einem eindeutigen Kürzel) anlegen und einsehen können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Ferner soll eine Verknüpfung eines Landes mit einer Währung und einer Sprache möglich sein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Vollständig verknüpfte Länder (Länder mit definierter Währung und Sprache) sollen einsehbar sein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E47DC6-7F6A-4DBA-A386-BC42A4A1D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Praktisches Beispiel: Country-Provider-Service</a:t>
            </a:r>
          </a:p>
        </p:txBody>
      </p:sp>
    </p:spTree>
    <p:extLst>
      <p:ext uri="{BB962C8B-B14F-4D97-AF65-F5344CB8AC3E}">
        <p14:creationId xmlns:p14="http://schemas.microsoft.com/office/powerpoint/2010/main" val="5020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14D8F-7B8C-4A4A-85B9-D74F2D698A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Ausbildung zum Mechatroniker (LAUFFER GmbH) </a:t>
            </a:r>
            <a:r>
              <a:rPr lang="de-DE" dirty="0"/>
              <a:t>09/2010-07-2015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Fachhochschulreife</a:t>
            </a:r>
            <a:r>
              <a:rPr lang="de-DE" dirty="0"/>
              <a:t> 10/2014-07/2015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Bachelor Medien- und Kommunikationsinformatik </a:t>
            </a:r>
            <a:r>
              <a:rPr lang="de-DE" dirty="0"/>
              <a:t>10/2015-01/2019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</a:t>
            </a:r>
            <a:r>
              <a:rPr lang="de-DE" dirty="0" err="1"/>
              <a:t>eXXcellent</a:t>
            </a:r>
            <a:r>
              <a:rPr lang="de-DE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Praktikum</a:t>
            </a:r>
            <a:r>
              <a:rPr lang="de-DE" dirty="0"/>
              <a:t> 03/2018-08/2018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Werkstudent mit Bachelorarbeit </a:t>
            </a:r>
            <a:r>
              <a:rPr lang="de-DE" dirty="0"/>
              <a:t>10/2018-02/19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Software Engineer</a:t>
            </a:r>
            <a:r>
              <a:rPr lang="de-DE" dirty="0"/>
              <a:t> seit 02/19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Neben der Arbeit: Darts spielen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711218A-5ABF-4DD2-BD41-09B00286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Mario Akermann</a:t>
            </a:r>
          </a:p>
        </p:txBody>
      </p:sp>
      <p:pic>
        <p:nvPicPr>
          <p:cNvPr id="10" name="Inhaltsplatzhalter 9" descr="Ein Bild von Mario">
            <a:extLst>
              <a:ext uri="{FF2B5EF4-FFF2-40B4-BE49-F238E27FC236}">
                <a16:creationId xmlns:a16="http://schemas.microsoft.com/office/drawing/2014/main" id="{70CD44D4-E21B-4B72-82A4-C60E86F7AA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716593"/>
            <a:ext cx="5364163" cy="35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6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4313DB-C4F6-4F52-88A0-846FC072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5" y="1204176"/>
            <a:ext cx="9045490" cy="4983067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2EC1F8-05B9-41B2-98BA-CE41A735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5CDFD0-61F5-4693-AA5A-670A9BF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ED9F4C-010F-40FA-91F3-17DA5B175B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Country-Provider-Service: was bisher geschah…</a:t>
            </a:r>
          </a:p>
        </p:txBody>
      </p:sp>
    </p:spTree>
    <p:extLst>
      <p:ext uri="{BB962C8B-B14F-4D97-AF65-F5344CB8AC3E}">
        <p14:creationId xmlns:p14="http://schemas.microsoft.com/office/powerpoint/2010/main" val="2874211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8B9FD-BC28-4E5A-844C-E9F2C328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F19C2C-FFB0-4D2F-98DC-3AE758E0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6CB38-9E42-4CB3-A119-D44E4308C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Country-Provider-Service: was bisher geschah…</a:t>
            </a:r>
          </a:p>
        </p:txBody>
      </p:sp>
      <p:pic>
        <p:nvPicPr>
          <p:cNvPr id="8" name="Grafik 7" descr="Ein Bild, das Schild, draußen, Ende, rot enthält.&#10;&#10;Automatisch generierte Beschreibung">
            <a:extLst>
              <a:ext uri="{FF2B5EF4-FFF2-40B4-BE49-F238E27FC236}">
                <a16:creationId xmlns:a16="http://schemas.microsoft.com/office/drawing/2014/main" id="{C5D83154-0AFB-4B5A-A6BC-1CCC2252E8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20" y="2646119"/>
            <a:ext cx="651347" cy="651347"/>
          </a:xfrm>
          <a:prstGeom prst="rect">
            <a:avLst/>
          </a:prstGeom>
        </p:spPr>
      </p:pic>
      <p:sp>
        <p:nvSpPr>
          <p:cNvPr id="12" name="Fünfeck 11">
            <a:extLst>
              <a:ext uri="{FF2B5EF4-FFF2-40B4-BE49-F238E27FC236}">
                <a16:creationId xmlns:a16="http://schemas.microsoft.com/office/drawing/2014/main" id="{33846FD1-02E9-4AA3-AE22-2ADDDBC13367}"/>
              </a:ext>
            </a:extLst>
          </p:cNvPr>
          <p:cNvSpPr/>
          <p:nvPr/>
        </p:nvSpPr>
        <p:spPr>
          <a:xfrm>
            <a:off x="4582138" y="4139655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CPS Backend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96F0381-5C4B-4FE7-816A-75B89C6F41FC}"/>
              </a:ext>
            </a:extLst>
          </p:cNvPr>
          <p:cNvSpPr/>
          <p:nvPr/>
        </p:nvSpPr>
        <p:spPr>
          <a:xfrm>
            <a:off x="4582138" y="1653774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CPS Client</a:t>
            </a:r>
          </a:p>
        </p:txBody>
      </p:sp>
      <p:pic>
        <p:nvPicPr>
          <p:cNvPr id="17" name="Grafik 16" descr="Ein Bild, das Schild, Teller, Zeichnung, Uhr enthält.&#10;&#10;Automatisch generierte Beschreibung">
            <a:extLst>
              <a:ext uri="{FF2B5EF4-FFF2-40B4-BE49-F238E27FC236}">
                <a16:creationId xmlns:a16="http://schemas.microsoft.com/office/drawing/2014/main" id="{48D76B5E-0BD6-4324-9737-76AEB9E9D1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1718" y="5135259"/>
            <a:ext cx="592155" cy="54442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4B8A6E5-FB46-40BA-8FA2-864299C11C92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517796" y="3297470"/>
            <a:ext cx="0" cy="84218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B23D6AD-8F00-4EEF-B1FA-66B3E53263F4}"/>
              </a:ext>
            </a:extLst>
          </p:cNvPr>
          <p:cNvSpPr txBox="1"/>
          <p:nvPr/>
        </p:nvSpPr>
        <p:spPr>
          <a:xfrm>
            <a:off x="5473381" y="3477107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73111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8B9FD-BC28-4E5A-844C-E9F2C328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F19C2C-FFB0-4D2F-98DC-3AE758E0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6CB38-9E42-4CB3-A119-D44E4308C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Country-Provider-Service: was bisher geschah…</a:t>
            </a:r>
          </a:p>
        </p:txBody>
      </p:sp>
      <p:pic>
        <p:nvPicPr>
          <p:cNvPr id="8" name="Grafik 7" descr="Ein Bild, das Schild, draußen, Ende, rot enthält.&#10;&#10;Automatisch generierte Beschreibung">
            <a:extLst>
              <a:ext uri="{FF2B5EF4-FFF2-40B4-BE49-F238E27FC236}">
                <a16:creationId xmlns:a16="http://schemas.microsoft.com/office/drawing/2014/main" id="{C5D83154-0AFB-4B5A-A6BC-1CCC2252E8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81" y="2615197"/>
            <a:ext cx="651347" cy="651347"/>
          </a:xfrm>
          <a:prstGeom prst="rect">
            <a:avLst/>
          </a:prstGeom>
        </p:spPr>
      </p:pic>
      <p:sp>
        <p:nvSpPr>
          <p:cNvPr id="12" name="Fünfeck 11">
            <a:extLst>
              <a:ext uri="{FF2B5EF4-FFF2-40B4-BE49-F238E27FC236}">
                <a16:creationId xmlns:a16="http://schemas.microsoft.com/office/drawing/2014/main" id="{33846FD1-02E9-4AA3-AE22-2ADDDBC13367}"/>
              </a:ext>
            </a:extLst>
          </p:cNvPr>
          <p:cNvSpPr/>
          <p:nvPr/>
        </p:nvSpPr>
        <p:spPr>
          <a:xfrm>
            <a:off x="1106199" y="4108733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CPS Backend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96F0381-5C4B-4FE7-816A-75B89C6F41FC}"/>
              </a:ext>
            </a:extLst>
          </p:cNvPr>
          <p:cNvSpPr/>
          <p:nvPr/>
        </p:nvSpPr>
        <p:spPr>
          <a:xfrm>
            <a:off x="1106199" y="1622852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CPS Client</a:t>
            </a:r>
          </a:p>
        </p:txBody>
      </p:sp>
      <p:pic>
        <p:nvPicPr>
          <p:cNvPr id="17" name="Grafik 16" descr="Ein Bild, das Schild, Teller, Zeichnung, Uhr enthält.&#10;&#10;Automatisch generierte Beschreibung">
            <a:extLst>
              <a:ext uri="{FF2B5EF4-FFF2-40B4-BE49-F238E27FC236}">
                <a16:creationId xmlns:a16="http://schemas.microsoft.com/office/drawing/2014/main" id="{48D76B5E-0BD6-4324-9737-76AEB9E9D1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5779" y="5104337"/>
            <a:ext cx="592155" cy="54442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4B8A6E5-FB46-40BA-8FA2-864299C11C92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2041857" y="3266548"/>
            <a:ext cx="0" cy="84218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B23D6AD-8F00-4EEF-B1FA-66B3E53263F4}"/>
              </a:ext>
            </a:extLst>
          </p:cNvPr>
          <p:cNvSpPr txBox="1"/>
          <p:nvPr/>
        </p:nvSpPr>
        <p:spPr>
          <a:xfrm>
            <a:off x="1997442" y="3446185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66AAB6F-7EF9-4FC6-BAA9-FB241BE7FB8A}"/>
              </a:ext>
            </a:extLst>
          </p:cNvPr>
          <p:cNvSpPr/>
          <p:nvPr/>
        </p:nvSpPr>
        <p:spPr>
          <a:xfrm>
            <a:off x="5733774" y="1622853"/>
            <a:ext cx="3922640" cy="16436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Modules: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Country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Currency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660E0A-B7D1-448B-A4ED-515AE7599EED}"/>
              </a:ext>
            </a:extLst>
          </p:cNvPr>
          <p:cNvSpPr/>
          <p:nvPr/>
        </p:nvSpPr>
        <p:spPr>
          <a:xfrm>
            <a:off x="5733774" y="4108195"/>
            <a:ext cx="3922640" cy="16436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Components: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Country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Currency 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6A5E96-DCFB-4D48-AF7E-62E5F4B2846D}"/>
              </a:ext>
            </a:extLst>
          </p:cNvPr>
          <p:cNvSpPr/>
          <p:nvPr/>
        </p:nvSpPr>
        <p:spPr>
          <a:xfrm>
            <a:off x="3600463" y="2075847"/>
            <a:ext cx="1510362" cy="737704"/>
          </a:xfrm>
          <a:prstGeom prst="right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Innensicht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BF2FB503-9888-46F7-8F47-B56DC57C2784}"/>
              </a:ext>
            </a:extLst>
          </p:cNvPr>
          <p:cNvSpPr/>
          <p:nvPr/>
        </p:nvSpPr>
        <p:spPr>
          <a:xfrm>
            <a:off x="3600463" y="4561189"/>
            <a:ext cx="1510362" cy="737704"/>
          </a:xfrm>
          <a:prstGeom prst="right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Innensicht</a:t>
            </a:r>
          </a:p>
        </p:txBody>
      </p:sp>
    </p:spTree>
    <p:extLst>
      <p:ext uri="{BB962C8B-B14F-4D97-AF65-F5344CB8AC3E}">
        <p14:creationId xmlns:p14="http://schemas.microsoft.com/office/powerpoint/2010/main" val="2018999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8B9FD-BC28-4E5A-844C-E9F2C328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F19C2C-FFB0-4D2F-98DC-3AE758E0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6CB38-9E42-4CB3-A119-D44E4308C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Country-Provider-Service: was bisher geschah…</a:t>
            </a:r>
          </a:p>
        </p:txBody>
      </p:sp>
      <p:pic>
        <p:nvPicPr>
          <p:cNvPr id="8" name="Grafik 7" descr="Ein Bild, das Schild, draußen, Ende, rot enthält.&#10;&#10;Automatisch generierte Beschreibung">
            <a:extLst>
              <a:ext uri="{FF2B5EF4-FFF2-40B4-BE49-F238E27FC236}">
                <a16:creationId xmlns:a16="http://schemas.microsoft.com/office/drawing/2014/main" id="{C5D83154-0AFB-4B5A-A6BC-1CCC2252E8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20" y="2646119"/>
            <a:ext cx="651347" cy="651347"/>
          </a:xfrm>
          <a:prstGeom prst="rect">
            <a:avLst/>
          </a:prstGeom>
        </p:spPr>
      </p:pic>
      <p:sp>
        <p:nvSpPr>
          <p:cNvPr id="11" name="Fünfeck 10">
            <a:extLst>
              <a:ext uri="{FF2B5EF4-FFF2-40B4-BE49-F238E27FC236}">
                <a16:creationId xmlns:a16="http://schemas.microsoft.com/office/drawing/2014/main" id="{10927DA5-5BE9-4F7D-8B53-46F02024E9CB}"/>
              </a:ext>
            </a:extLst>
          </p:cNvPr>
          <p:cNvSpPr/>
          <p:nvPr/>
        </p:nvSpPr>
        <p:spPr>
          <a:xfrm>
            <a:off x="7735118" y="4140309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Language Service</a:t>
            </a:r>
          </a:p>
        </p:txBody>
      </p:sp>
      <p:sp>
        <p:nvSpPr>
          <p:cNvPr id="12" name="Fünfeck 11">
            <a:extLst>
              <a:ext uri="{FF2B5EF4-FFF2-40B4-BE49-F238E27FC236}">
                <a16:creationId xmlns:a16="http://schemas.microsoft.com/office/drawing/2014/main" id="{33846FD1-02E9-4AA3-AE22-2ADDDBC13367}"/>
              </a:ext>
            </a:extLst>
          </p:cNvPr>
          <p:cNvSpPr/>
          <p:nvPr/>
        </p:nvSpPr>
        <p:spPr>
          <a:xfrm>
            <a:off x="4582138" y="4139655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Country Service</a:t>
            </a:r>
          </a:p>
        </p:txBody>
      </p:sp>
      <p:sp>
        <p:nvSpPr>
          <p:cNvPr id="13" name="Fünfeck 12">
            <a:extLst>
              <a:ext uri="{FF2B5EF4-FFF2-40B4-BE49-F238E27FC236}">
                <a16:creationId xmlns:a16="http://schemas.microsoft.com/office/drawing/2014/main" id="{2FEF966B-10BE-4873-9B0A-2B07F1BF8564}"/>
              </a:ext>
            </a:extLst>
          </p:cNvPr>
          <p:cNvSpPr/>
          <p:nvPr/>
        </p:nvSpPr>
        <p:spPr>
          <a:xfrm>
            <a:off x="1429158" y="4139655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Currency Service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96F0381-5C4B-4FE7-816A-75B89C6F41FC}"/>
              </a:ext>
            </a:extLst>
          </p:cNvPr>
          <p:cNvSpPr/>
          <p:nvPr/>
        </p:nvSpPr>
        <p:spPr>
          <a:xfrm>
            <a:off x="4582138" y="1653774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Country App</a:t>
            </a:r>
          </a:p>
        </p:txBody>
      </p:sp>
      <p:pic>
        <p:nvPicPr>
          <p:cNvPr id="16" name="Grafik 15" descr="Ein Bild, das Schild, Teller, Zeichnung, Uhr enthält.&#10;&#10;Automatisch generierte Beschreibung">
            <a:extLst>
              <a:ext uri="{FF2B5EF4-FFF2-40B4-BE49-F238E27FC236}">
                <a16:creationId xmlns:a16="http://schemas.microsoft.com/office/drawing/2014/main" id="{9E732994-78BA-4731-8783-541C2C5C67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4697" y="5129274"/>
            <a:ext cx="592155" cy="544421"/>
          </a:xfrm>
          <a:prstGeom prst="rect">
            <a:avLst/>
          </a:prstGeom>
        </p:spPr>
      </p:pic>
      <p:pic>
        <p:nvPicPr>
          <p:cNvPr id="17" name="Grafik 16" descr="Ein Bild, das Schild, Teller, Zeichnung, Uhr enthält.&#10;&#10;Automatisch generierte Beschreibung">
            <a:extLst>
              <a:ext uri="{FF2B5EF4-FFF2-40B4-BE49-F238E27FC236}">
                <a16:creationId xmlns:a16="http://schemas.microsoft.com/office/drawing/2014/main" id="{48D76B5E-0BD6-4324-9737-76AEB9E9D1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1718" y="5135259"/>
            <a:ext cx="592155" cy="544421"/>
          </a:xfrm>
          <a:prstGeom prst="rect">
            <a:avLst/>
          </a:prstGeom>
        </p:spPr>
      </p:pic>
      <p:pic>
        <p:nvPicPr>
          <p:cNvPr id="18" name="Grafik 17" descr="Ein Bild, das Schild, Teller, Zeichnung, Uhr enthält.&#10;&#10;Automatisch generierte Beschreibung">
            <a:extLst>
              <a:ext uri="{FF2B5EF4-FFF2-40B4-BE49-F238E27FC236}">
                <a16:creationId xmlns:a16="http://schemas.microsoft.com/office/drawing/2014/main" id="{4FDA3BE8-BD35-44C7-A761-1F83824F60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738" y="5129273"/>
            <a:ext cx="592155" cy="544421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FCBFB99-C576-40EE-940B-5A4720A541F7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2364816" y="3297466"/>
            <a:ext cx="2574713" cy="84218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4B8A6E5-FB46-40BA-8FA2-864299C11C92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517796" y="3297470"/>
            <a:ext cx="0" cy="84218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4DFD82C-67D5-4A89-A908-E8305BAAD4F0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6096062" y="3297466"/>
            <a:ext cx="2574714" cy="84284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B23D6AD-8F00-4EEF-B1FA-66B3E53263F4}"/>
              </a:ext>
            </a:extLst>
          </p:cNvPr>
          <p:cNvSpPr txBox="1"/>
          <p:nvPr/>
        </p:nvSpPr>
        <p:spPr>
          <a:xfrm>
            <a:off x="5473381" y="3477107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432BD9C-935A-4818-8753-F65240F5E177}"/>
              </a:ext>
            </a:extLst>
          </p:cNvPr>
          <p:cNvSpPr txBox="1"/>
          <p:nvPr/>
        </p:nvSpPr>
        <p:spPr>
          <a:xfrm>
            <a:off x="6970405" y="3307944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407C8F-FC12-4F67-A4A8-5831E8889BA8}"/>
              </a:ext>
            </a:extLst>
          </p:cNvPr>
          <p:cNvSpPr txBox="1"/>
          <p:nvPr/>
        </p:nvSpPr>
        <p:spPr>
          <a:xfrm>
            <a:off x="3355597" y="3307944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11157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8B9FD-BC28-4E5A-844C-E9F2C328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F19C2C-FFB0-4D2F-98DC-3AE758E0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6CB38-9E42-4CB3-A119-D44E4308C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Country-Provider-Service: was bisher geschah…</a:t>
            </a:r>
          </a:p>
        </p:txBody>
      </p:sp>
      <p:pic>
        <p:nvPicPr>
          <p:cNvPr id="8" name="Grafik 7" descr="Ein Bild, das Schild, draußen, Ende, rot enthält.&#10;&#10;Automatisch generierte Beschreibung">
            <a:extLst>
              <a:ext uri="{FF2B5EF4-FFF2-40B4-BE49-F238E27FC236}">
                <a16:creationId xmlns:a16="http://schemas.microsoft.com/office/drawing/2014/main" id="{C5D83154-0AFB-4B5A-A6BC-1CCC2252E8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20" y="2646119"/>
            <a:ext cx="651347" cy="651347"/>
          </a:xfrm>
          <a:prstGeom prst="rect">
            <a:avLst/>
          </a:prstGeom>
        </p:spPr>
      </p:pic>
      <p:sp>
        <p:nvSpPr>
          <p:cNvPr id="11" name="Fünfeck 10">
            <a:extLst>
              <a:ext uri="{FF2B5EF4-FFF2-40B4-BE49-F238E27FC236}">
                <a16:creationId xmlns:a16="http://schemas.microsoft.com/office/drawing/2014/main" id="{10927DA5-5BE9-4F7D-8B53-46F02024E9CB}"/>
              </a:ext>
            </a:extLst>
          </p:cNvPr>
          <p:cNvSpPr/>
          <p:nvPr/>
        </p:nvSpPr>
        <p:spPr>
          <a:xfrm>
            <a:off x="7735118" y="4140309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Language Service</a:t>
            </a:r>
          </a:p>
        </p:txBody>
      </p:sp>
      <p:sp>
        <p:nvSpPr>
          <p:cNvPr id="12" name="Fünfeck 11">
            <a:extLst>
              <a:ext uri="{FF2B5EF4-FFF2-40B4-BE49-F238E27FC236}">
                <a16:creationId xmlns:a16="http://schemas.microsoft.com/office/drawing/2014/main" id="{33846FD1-02E9-4AA3-AE22-2ADDDBC13367}"/>
              </a:ext>
            </a:extLst>
          </p:cNvPr>
          <p:cNvSpPr/>
          <p:nvPr/>
        </p:nvSpPr>
        <p:spPr>
          <a:xfrm>
            <a:off x="4582138" y="4139655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Country Service</a:t>
            </a:r>
          </a:p>
        </p:txBody>
      </p:sp>
      <p:sp>
        <p:nvSpPr>
          <p:cNvPr id="13" name="Fünfeck 12">
            <a:extLst>
              <a:ext uri="{FF2B5EF4-FFF2-40B4-BE49-F238E27FC236}">
                <a16:creationId xmlns:a16="http://schemas.microsoft.com/office/drawing/2014/main" id="{2FEF966B-10BE-4873-9B0A-2B07F1BF8564}"/>
              </a:ext>
            </a:extLst>
          </p:cNvPr>
          <p:cNvSpPr/>
          <p:nvPr/>
        </p:nvSpPr>
        <p:spPr>
          <a:xfrm>
            <a:off x="1429158" y="4139655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Currency Service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96F0381-5C4B-4FE7-816A-75B89C6F41FC}"/>
              </a:ext>
            </a:extLst>
          </p:cNvPr>
          <p:cNvSpPr/>
          <p:nvPr/>
        </p:nvSpPr>
        <p:spPr>
          <a:xfrm>
            <a:off x="4582138" y="1653774"/>
            <a:ext cx="1871315" cy="1643696"/>
          </a:xfrm>
          <a:prstGeom prst="pentagon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Country App</a:t>
            </a:r>
          </a:p>
        </p:txBody>
      </p:sp>
      <p:pic>
        <p:nvPicPr>
          <p:cNvPr id="16" name="Grafik 15" descr="Ein Bild, das Schild, Teller, Zeichnung, Uhr enthält.&#10;&#10;Automatisch generierte Beschreibung">
            <a:extLst>
              <a:ext uri="{FF2B5EF4-FFF2-40B4-BE49-F238E27FC236}">
                <a16:creationId xmlns:a16="http://schemas.microsoft.com/office/drawing/2014/main" id="{9E732994-78BA-4731-8783-541C2C5C67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4697" y="5129274"/>
            <a:ext cx="592155" cy="544421"/>
          </a:xfrm>
          <a:prstGeom prst="rect">
            <a:avLst/>
          </a:prstGeom>
        </p:spPr>
      </p:pic>
      <p:pic>
        <p:nvPicPr>
          <p:cNvPr id="17" name="Grafik 16" descr="Ein Bild, das Schild, Teller, Zeichnung, Uhr enthält.&#10;&#10;Automatisch generierte Beschreibung">
            <a:extLst>
              <a:ext uri="{FF2B5EF4-FFF2-40B4-BE49-F238E27FC236}">
                <a16:creationId xmlns:a16="http://schemas.microsoft.com/office/drawing/2014/main" id="{48D76B5E-0BD6-4324-9737-76AEB9E9D1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1718" y="5135259"/>
            <a:ext cx="592155" cy="544421"/>
          </a:xfrm>
          <a:prstGeom prst="rect">
            <a:avLst/>
          </a:prstGeom>
        </p:spPr>
      </p:pic>
      <p:pic>
        <p:nvPicPr>
          <p:cNvPr id="18" name="Grafik 17" descr="Ein Bild, das Schild, Teller, Zeichnung, Uhr enthält.&#10;&#10;Automatisch generierte Beschreibung">
            <a:extLst>
              <a:ext uri="{FF2B5EF4-FFF2-40B4-BE49-F238E27FC236}">
                <a16:creationId xmlns:a16="http://schemas.microsoft.com/office/drawing/2014/main" id="{4FDA3BE8-BD35-44C7-A761-1F83824F60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738" y="5129273"/>
            <a:ext cx="592155" cy="544421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FCBFB99-C576-40EE-940B-5A4720A541F7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2364816" y="3297466"/>
            <a:ext cx="2574713" cy="84218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4B8A6E5-FB46-40BA-8FA2-864299C11C92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517796" y="3297470"/>
            <a:ext cx="0" cy="84218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4DFD82C-67D5-4A89-A908-E8305BAAD4F0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6096062" y="3297466"/>
            <a:ext cx="2574714" cy="84284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4E0A629-0166-47EF-A163-F70245B447AE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>
            <a:off x="3300471" y="4767489"/>
            <a:ext cx="128166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5AB9CB3-DE85-4224-B1A8-6611E94697D7}"/>
              </a:ext>
            </a:extLst>
          </p:cNvPr>
          <p:cNvCxnSpPr>
            <a:cxnSpLocks/>
            <a:stCxn id="12" idx="5"/>
            <a:endCxn id="11" idx="1"/>
          </p:cNvCxnSpPr>
          <p:nvPr/>
        </p:nvCxnSpPr>
        <p:spPr>
          <a:xfrm>
            <a:off x="6453451" y="4767489"/>
            <a:ext cx="1281669" cy="65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B23D6AD-8F00-4EEF-B1FA-66B3E53263F4}"/>
              </a:ext>
            </a:extLst>
          </p:cNvPr>
          <p:cNvSpPr txBox="1"/>
          <p:nvPr/>
        </p:nvSpPr>
        <p:spPr>
          <a:xfrm>
            <a:off x="5473381" y="3477107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432BD9C-935A-4818-8753-F65240F5E177}"/>
              </a:ext>
            </a:extLst>
          </p:cNvPr>
          <p:cNvSpPr txBox="1"/>
          <p:nvPr/>
        </p:nvSpPr>
        <p:spPr>
          <a:xfrm>
            <a:off x="6970405" y="3307944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407C8F-FC12-4F67-A4A8-5831E8889BA8}"/>
              </a:ext>
            </a:extLst>
          </p:cNvPr>
          <p:cNvSpPr txBox="1"/>
          <p:nvPr/>
        </p:nvSpPr>
        <p:spPr>
          <a:xfrm>
            <a:off x="3355597" y="3307944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636C9A-0960-4422-B8D1-2C24B2FB6062}"/>
              </a:ext>
            </a:extLst>
          </p:cNvPr>
          <p:cNvSpPr txBox="1"/>
          <p:nvPr/>
        </p:nvSpPr>
        <p:spPr>
          <a:xfrm>
            <a:off x="6749730" y="4428935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FC8A8DE-0A31-4FD4-A980-23E6F92682DB}"/>
              </a:ext>
            </a:extLst>
          </p:cNvPr>
          <p:cNvSpPr txBox="1"/>
          <p:nvPr/>
        </p:nvSpPr>
        <p:spPr>
          <a:xfrm>
            <a:off x="3596751" y="4428935"/>
            <a:ext cx="68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de-DE" sz="16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416910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39E82-52D6-41DE-8652-A2BF09D6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0AA88B-F09E-47B5-A209-F0FD5CCC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Services sind fertig implementiert und liegen auf </a:t>
            </a:r>
            <a:r>
              <a:rPr lang="de-DE" dirty="0" err="1"/>
              <a:t>Github</a:t>
            </a:r>
            <a:r>
              <a:rPr lang="de-DE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Country App Service (Frontend): </a:t>
            </a:r>
            <a:r>
              <a:rPr lang="de-DE" dirty="0">
                <a:hlinkClick r:id="rId2"/>
              </a:rPr>
              <a:t>https://github.com/exxcellent/microservice-country-app</a:t>
            </a: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Country Service (Backend-Service): </a:t>
            </a:r>
            <a:r>
              <a:rPr lang="de-DE" dirty="0">
                <a:hlinkClick r:id="rId3"/>
              </a:rPr>
              <a:t>https://github.com/exxcellent/microservice-country-service</a:t>
            </a: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Language Service (Backend-Service): </a:t>
            </a:r>
            <a:r>
              <a:rPr lang="de-DE" dirty="0">
                <a:hlinkClick r:id="rId4"/>
              </a:rPr>
              <a:t>https://github.com/exxcellent/microservice-language-service</a:t>
            </a: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Currency Service (Backend-Service): </a:t>
            </a:r>
            <a:r>
              <a:rPr lang="de-DE" dirty="0">
                <a:hlinkClick r:id="rId5"/>
              </a:rPr>
              <a:t>https://github.com/exxcellent/microservice-currency-service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Services liegen als Docker-Image fertig auf </a:t>
            </a:r>
            <a:r>
              <a:rPr lang="de-DE" dirty="0" err="1"/>
              <a:t>Dockerhub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64BB14-F5E3-486A-B933-DB7A2B40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660770-D7F6-4BD4-98CC-6F95A67EF7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Country-Provider-</a:t>
            </a:r>
            <a:r>
              <a:rPr lang="de-DE" dirty="0" err="1"/>
              <a:t>Serivce</a:t>
            </a:r>
            <a:r>
              <a:rPr lang="de-DE" dirty="0"/>
              <a:t>: was bisher geschah…</a:t>
            </a:r>
          </a:p>
        </p:txBody>
      </p:sp>
    </p:spTree>
    <p:extLst>
      <p:ext uri="{BB962C8B-B14F-4D97-AF65-F5344CB8AC3E}">
        <p14:creationId xmlns:p14="http://schemas.microsoft.com/office/powerpoint/2010/main" val="3925687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898B2-79A9-47CE-B5DE-8904F811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13AB358-184E-4EE4-824C-0188D1526A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Country-Provider-Service: Eure Aufgabe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4F926-18F1-4BA2-AE49-213146DBC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de-DE" dirty="0"/>
          </a:p>
          <a:p>
            <a:pPr algn="ctr"/>
            <a:r>
              <a:rPr lang="de-DE" dirty="0"/>
              <a:t>Stellt die Anwendung für den Kunden auf AWS bereit!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C80253B-5865-4936-AFD2-795A8BB6B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9368BF-BA0B-4A30-AE68-3075B54711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479425" cy="144463"/>
          </a:xfrm>
        </p:spPr>
        <p:txBody>
          <a:bodyPr/>
          <a:lstStyle/>
          <a:p>
            <a:fld id="{45B24253-E62C-4215-B393-B45F13A987CD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755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DF5E3-4544-45F4-827F-16A5E297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4E863-90A9-4B25-A9BC-90317568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Detail: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Wir haben für Euch ein </a:t>
            </a:r>
            <a:r>
              <a:rPr lang="de-DE" dirty="0" err="1"/>
              <a:t>Kubernetes</a:t>
            </a:r>
            <a:r>
              <a:rPr lang="de-DE" dirty="0"/>
              <a:t>-Cluster auf AWS aufgesetzt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Bildet 4er bzw. 3er Gruppen (5x 4er, 2x 3er)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Jede Gruppe soll die komplette Anwendung (ein Frontend Service, 3 Backend Services) deployen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Anleitung/Hilfestellung: </a:t>
            </a:r>
            <a:r>
              <a:rPr lang="de-DE" dirty="0">
                <a:hlinkClick r:id="rId2"/>
              </a:rPr>
              <a:t>https://github.com/exxcellent/microservices-kubernetes-docs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363997-A8E9-44E9-AC12-343812A3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E60B25-A2A8-40B2-958E-189A2D9BB5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Country-Provider-Service: Eure Aufgabe</a:t>
            </a:r>
          </a:p>
        </p:txBody>
      </p:sp>
    </p:spTree>
    <p:extLst>
      <p:ext uri="{BB962C8B-B14F-4D97-AF65-F5344CB8AC3E}">
        <p14:creationId xmlns:p14="http://schemas.microsoft.com/office/powerpoint/2010/main" val="2138830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C3C7803-87E7-4AE5-8116-2F96854E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6D1538A-86A3-4C61-8B36-70AD79B1D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Country-Provider-Service: Eure Aufgabe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D514537-8CC8-4E9C-98A1-7EEA18E6DC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de-DE" dirty="0"/>
              <a:t>Ergebnispräsentation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91FBCA-8829-4E12-AEB9-2E3568F5A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C4E9D2-28BB-4993-9638-52ED0849ED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479425" cy="144463"/>
          </a:xfrm>
        </p:spPr>
        <p:txBody>
          <a:bodyPr/>
          <a:lstStyle/>
          <a:p>
            <a:fld id="{45B24253-E62C-4215-B393-B45F13A987CD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972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C3C7803-87E7-4AE5-8116-2F96854E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6D1538A-86A3-4C61-8B36-70AD79B1D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Country-Provider-Service: Eure Aufgabe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D514537-8CC8-4E9C-98A1-7EEA18E6DC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de-DE" dirty="0"/>
              <a:t>Wo gabs Schwierigkeiten?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91FBCA-8829-4E12-AEB9-2E3568F5A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C4E9D2-28BB-4993-9638-52ED0849ED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479425" cy="144463"/>
          </a:xfrm>
        </p:spPr>
        <p:txBody>
          <a:bodyPr/>
          <a:lstStyle/>
          <a:p>
            <a:fld id="{45B24253-E62C-4215-B393-B45F13A987CD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6021F6-268E-4A0C-A43D-2CED92848D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Senior Software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iSAQB</a:t>
            </a:r>
            <a:r>
              <a:rPr lang="de-DE" dirty="0"/>
              <a:t> Certified Professional </a:t>
            </a:r>
            <a:r>
              <a:rPr lang="de-DE" dirty="0" err="1"/>
              <a:t>for</a:t>
            </a:r>
            <a:r>
              <a:rPr lang="de-DE" dirty="0"/>
              <a:t> Software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Schwerpunkte: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Web-Anwendungen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Verteilte Anwendungen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Software-Entwicklung mit Java im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Neben der Arbeit: Darts &amp; Fußball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041891B-BF6E-4EF5-9036-2E4DD5FA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Felix Rieß</a:t>
            </a:r>
          </a:p>
        </p:txBody>
      </p:sp>
      <p:pic>
        <p:nvPicPr>
          <p:cNvPr id="14" name="Inhaltsplatzhalter 13" descr="Ein Bild, das Person, Mann, lächelnd, tragen enthält.&#10;&#10;Automatisch generierte Beschreibung">
            <a:extLst>
              <a:ext uri="{FF2B5EF4-FFF2-40B4-BE49-F238E27FC236}">
                <a16:creationId xmlns:a16="http://schemas.microsoft.com/office/drawing/2014/main" id="{51C5E24A-0A6C-42C6-8BCE-2744F20F0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712380"/>
            <a:ext cx="5364163" cy="3579290"/>
          </a:xfrm>
        </p:spPr>
      </p:pic>
    </p:spTree>
    <p:extLst>
      <p:ext uri="{BB962C8B-B14F-4D97-AF65-F5344CB8AC3E}">
        <p14:creationId xmlns:p14="http://schemas.microsoft.com/office/powerpoint/2010/main" val="1033468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BAD65-5D8F-4FED-AC33-FE1189A6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2BA84A-BE57-4935-B84A-26A52B14B5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2873E6-B1FE-4D7D-8BD7-DEFB376F3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de-DE" dirty="0"/>
              <a:t>Wir freuen uns über Euer Feedback.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DC9994-BB75-44DE-81C9-A94DD0C03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1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eXXcellent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pic>
        <p:nvPicPr>
          <p:cNvPr id="6" name="Inhaltsplatzhalter 9">
            <a:extLst>
              <a:ext uri="{FF2B5EF4-FFF2-40B4-BE49-F238E27FC236}">
                <a16:creationId xmlns:a16="http://schemas.microsoft.com/office/drawing/2014/main" id="{BABF2BA2-2EAF-4DD0-8A48-C2698553F1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4" b="24455"/>
          <a:stretch/>
        </p:blipFill>
        <p:spPr>
          <a:xfrm>
            <a:off x="2455648" y="1490913"/>
            <a:ext cx="7208821" cy="2622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Bildplatzhalter 17">
            <a:extLst>
              <a:ext uri="{FF2B5EF4-FFF2-40B4-BE49-F238E27FC236}">
                <a16:creationId xmlns:a16="http://schemas.microsoft.com/office/drawing/2014/main" id="{ACC5B400-3F08-49FA-90AA-0F324D8216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4" b="9174"/>
          <a:stretch/>
        </p:blipFill>
        <p:spPr>
          <a:xfrm rot="1080068">
            <a:off x="703047" y="3665990"/>
            <a:ext cx="3505200" cy="191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Bildplatzhalter 23">
            <a:extLst>
              <a:ext uri="{FF2B5EF4-FFF2-40B4-BE49-F238E27FC236}">
                <a16:creationId xmlns:a16="http://schemas.microsoft.com/office/drawing/2014/main" id="{E1FA0CDE-3E24-4C9E-A5E4-99E7B241B7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8" b="9068"/>
          <a:stretch/>
        </p:blipFill>
        <p:spPr>
          <a:xfrm rot="21096534">
            <a:off x="3978039" y="3858994"/>
            <a:ext cx="3505200" cy="191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Bildplatzhalter 20">
            <a:extLst>
              <a:ext uri="{FF2B5EF4-FFF2-40B4-BE49-F238E27FC236}">
                <a16:creationId xmlns:a16="http://schemas.microsoft.com/office/drawing/2014/main" id="{26D47B89-7A4A-45AE-B3C2-2BBD063052B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0" b="13690"/>
          <a:stretch>
            <a:fillRect/>
          </a:stretch>
        </p:blipFill>
        <p:spPr>
          <a:xfrm rot="799148">
            <a:off x="7289569" y="3879727"/>
            <a:ext cx="3505200" cy="191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291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12FFD-D7C8-4DE7-8642-611B0FBCF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000" y="1820951"/>
            <a:ext cx="5364000" cy="36956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25,5 </a:t>
            </a:r>
            <a:r>
              <a:rPr lang="de-DE" dirty="0" err="1"/>
              <a:t>Mio</a:t>
            </a:r>
            <a:r>
              <a:rPr lang="de-DE" dirty="0"/>
              <a:t> € Umsatz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175 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 Standorte &amp; 2 </a:t>
            </a:r>
            <a:r>
              <a:rPr lang="de-DE" dirty="0" err="1"/>
              <a:t>Workspaces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0775F0-2AF0-4EA8-BA20-C4251B4C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E85F7B-D3E3-4EA9-B49C-4788533E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eXXcellent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D1EB2E-FDD0-4C83-95F6-49D03538B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Zahlen und Fakten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31EDBE35-3A8B-4335-A900-5CF5161A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29" y="1271523"/>
            <a:ext cx="3240000" cy="45360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8A12320-25D3-4F65-954A-157B3AECE0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444" y="4805200"/>
            <a:ext cx="360000" cy="35924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E7BC987-1D8D-4D6B-847F-4A6DC29735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68" y="4590999"/>
            <a:ext cx="360000" cy="3592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99B7DB8-4389-4188-9086-85BA5A7215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58" y="3979628"/>
            <a:ext cx="360000" cy="35924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AA6F6A-2F2D-4301-BF41-75ADFE9827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65" y="4941653"/>
            <a:ext cx="360000" cy="3592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D89ACD2-9D45-4179-8986-055133748D65}"/>
              </a:ext>
            </a:extLst>
          </p:cNvPr>
          <p:cNvSpPr txBox="1"/>
          <p:nvPr/>
        </p:nvSpPr>
        <p:spPr>
          <a:xfrm>
            <a:off x="8583891" y="4010995"/>
            <a:ext cx="88679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1000" dirty="0">
                <a:solidFill>
                  <a:schemeClr val="accent1"/>
                </a:solidFill>
                <a:latin typeface="+mj-lt"/>
              </a:rPr>
              <a:t>Darmstadt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554AE4-2105-4F49-86FF-BBFC4F0095B9}"/>
              </a:ext>
            </a:extLst>
          </p:cNvPr>
          <p:cNvSpPr txBox="1"/>
          <p:nvPr/>
        </p:nvSpPr>
        <p:spPr>
          <a:xfrm>
            <a:off x="8762650" y="4614175"/>
            <a:ext cx="88679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1000" dirty="0">
                <a:solidFill>
                  <a:schemeClr val="accent1"/>
                </a:solidFill>
                <a:latin typeface="+mj-lt"/>
              </a:rPr>
              <a:t>Stuttgart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B35C9B-D2FE-4ACB-B933-E0BE9B1D9136}"/>
              </a:ext>
            </a:extLst>
          </p:cNvPr>
          <p:cNvSpPr txBox="1"/>
          <p:nvPr/>
        </p:nvSpPr>
        <p:spPr>
          <a:xfrm>
            <a:off x="9060471" y="4844100"/>
            <a:ext cx="88679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1000" dirty="0">
                <a:solidFill>
                  <a:schemeClr val="accent1"/>
                </a:solidFill>
                <a:latin typeface="+mj-lt"/>
              </a:rPr>
              <a:t>Ulm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59709DF-1EB4-47C9-A0A3-972CB651FB1C}"/>
              </a:ext>
            </a:extLst>
          </p:cNvPr>
          <p:cNvSpPr txBox="1"/>
          <p:nvPr/>
        </p:nvSpPr>
        <p:spPr>
          <a:xfrm>
            <a:off x="9653454" y="4962495"/>
            <a:ext cx="88679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1000" dirty="0">
                <a:solidFill>
                  <a:schemeClr val="accent1"/>
                </a:solidFill>
                <a:latin typeface="+mj-lt"/>
              </a:rPr>
              <a:t>München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2BB03D2-3289-4438-AE69-4D3392B33AF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62" y="2427894"/>
            <a:ext cx="360000" cy="35924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B4C7639E-8D8F-43ED-9620-89783F3D5843}"/>
              </a:ext>
            </a:extLst>
          </p:cNvPr>
          <p:cNvSpPr txBox="1"/>
          <p:nvPr/>
        </p:nvSpPr>
        <p:spPr>
          <a:xfrm>
            <a:off x="10096849" y="2459927"/>
            <a:ext cx="50123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1000" dirty="0">
                <a:solidFill>
                  <a:schemeClr val="accent1"/>
                </a:solidFill>
                <a:latin typeface="+mj-lt"/>
              </a:rPr>
              <a:t>Berlin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ED84EF-81F0-4C81-A3D7-E77DC712B76E}"/>
              </a:ext>
            </a:extLst>
          </p:cNvPr>
          <p:cNvSpPr txBox="1"/>
          <p:nvPr/>
        </p:nvSpPr>
        <p:spPr>
          <a:xfrm>
            <a:off x="8426968" y="4293903"/>
            <a:ext cx="48340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  <a:latin typeface="+mj-lt"/>
              </a:rPr>
              <a:t>Mannheim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ADBC2EE-F193-4431-8C27-2ACCE45F04F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56" y="4789626"/>
            <a:ext cx="216700" cy="2167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4E522C9-0CD8-4621-B257-A45E272A7D31}"/>
              </a:ext>
            </a:extLst>
          </p:cNvPr>
          <p:cNvSpPr txBox="1"/>
          <p:nvPr/>
        </p:nvSpPr>
        <p:spPr>
          <a:xfrm>
            <a:off x="9463856" y="4759914"/>
            <a:ext cx="48340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  <a:latin typeface="+mj-lt"/>
              </a:rPr>
              <a:t>Augsburg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F104864-C86A-4C0B-9E60-2011BABA642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70" y="4312170"/>
            <a:ext cx="216700" cy="216700"/>
          </a:xfrm>
          <a:prstGeom prst="rect">
            <a:avLst/>
          </a:prstGeom>
        </p:spPr>
      </p:pic>
      <p:pic>
        <p:nvPicPr>
          <p:cNvPr id="26" name="Inhaltsplatzhalter 11">
            <a:extLst>
              <a:ext uri="{FF2B5EF4-FFF2-40B4-BE49-F238E27FC236}">
                <a16:creationId xmlns:a16="http://schemas.microsoft.com/office/drawing/2014/main" id="{A59580AF-EEFF-496E-8AA8-93AAFD4A6B9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7" b="15311"/>
          <a:stretch/>
        </p:blipFill>
        <p:spPr>
          <a:xfrm>
            <a:off x="630000" y="3549316"/>
            <a:ext cx="5364000" cy="19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B1FE5D0-BA6D-4E1B-A4C7-71EBE622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eXXcellent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82FF964-AC1C-4DF2-993C-DBC199E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Business- &amp; Technology-Consulting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Konzeption &amp; Entwicklung individueller Softwarelösungen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Agile Vorgehensmodelle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Microservice-Architekturen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Cloud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Full-stack</a:t>
            </a:r>
            <a:r>
              <a:rPr lang="de-DE" dirty="0"/>
              <a:t> Entwicklung (Frontend &amp; Backend)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Salesforce &amp; SAP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KI, </a:t>
            </a:r>
            <a:r>
              <a:rPr lang="de-DE" dirty="0" err="1"/>
              <a:t>Machine</a:t>
            </a:r>
            <a:r>
              <a:rPr lang="de-DE" dirty="0"/>
              <a:t> Learning, Data-Mining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Service-Robotik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4D85C6-7581-41D3-8BDD-DA6EE26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6911DA-7D89-40C7-AC5C-4463C9A57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tun wir?</a:t>
            </a:r>
          </a:p>
        </p:txBody>
      </p:sp>
      <p:pic>
        <p:nvPicPr>
          <p:cNvPr id="9" name="Grafik 8" descr="Pepper">
            <a:extLst>
              <a:ext uri="{FF2B5EF4-FFF2-40B4-BE49-F238E27FC236}">
                <a16:creationId xmlns:a16="http://schemas.microsoft.com/office/drawing/2014/main" id="{0F4CD8E4-C551-4523-BF39-1CDCBA4A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73" y="2966251"/>
            <a:ext cx="4866355" cy="389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F491-F79C-488A-A085-B39807E8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eXXcellent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34221-587E-4169-8932-FC3E64DA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Praktikums- und Werkstudentenstellen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Gastvorträge, Vorlesungen und Workshops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Masterclass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Microservices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Hybride Vorgehensmodelle: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Abschlussarbeiten, wie…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Code-basierte Dokumentation evolutionärer Software-Architekturen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Ein Vergleich von Skalierungsvarianten für Container mit Bezug auf REST-Frameworks, Softwarearchitektur und Kommunikation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Ausarbeitung eines Konzepts zum ganzheitlichen Monitoring von Microservice-Anwendungen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C158E4-3F5A-403C-B903-5F1BEBDC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142461-B58D-4021-89AF-FF2F54724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Hochschulthemen</a:t>
            </a:r>
          </a:p>
        </p:txBody>
      </p:sp>
    </p:spTree>
    <p:extLst>
      <p:ext uri="{BB962C8B-B14F-4D97-AF65-F5344CB8AC3E}">
        <p14:creationId xmlns:p14="http://schemas.microsoft.com/office/powerpoint/2010/main" val="243171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1832-E6C2-4842-949B-593CCE44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eXXcellent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A8538F-DAB8-4704-B92D-CFE1DC21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253-E62C-4215-B393-B45F13A987C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3100F7-AEA8-4913-9490-D43E18C88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Weitere Kunden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209F0D-6EA4-49FA-9D04-70F237A9C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246493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A301E0-A710-4406-890C-F94BB3AF2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98" y="1246493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2884C7-88EC-4E7B-A457-1A7CA46EA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96" y="1243304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062F94E-FA5C-4670-AA3B-30E22F3911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94" y="1242208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12C279-84C7-401F-8CCE-6CE78D45CB4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06" y="4339919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44525B9-B6E1-4D80-89C7-DD9C5F23502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4353778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4FDFF15-543A-43CC-9501-F2110804EE6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12" y="1246681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8E2BE2C-A20E-48F6-8558-9615EF3242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30" y="1252622"/>
            <a:ext cx="1440000" cy="1440000"/>
          </a:xfrm>
          <a:prstGeom prst="rect">
            <a:avLst/>
          </a:prstGeom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794483F-6785-42C8-A363-8BE99CCCF109}"/>
              </a:ext>
            </a:extLst>
          </p:cNvPr>
          <p:cNvGrpSpPr>
            <a:grpSpLocks noChangeAspect="1"/>
          </p:cNvGrpSpPr>
          <p:nvPr/>
        </p:nvGrpSpPr>
        <p:grpSpPr>
          <a:xfrm>
            <a:off x="2508588" y="4353778"/>
            <a:ext cx="1440000" cy="1440000"/>
            <a:chOff x="3841276" y="513639"/>
            <a:chExt cx="1800000" cy="180000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1F49B917-4EE0-46C2-BD37-FA7D1950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276" y="738639"/>
              <a:ext cx="1800000" cy="135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26936DE-748C-40B3-8BAB-D7A56540BA6D}"/>
                </a:ext>
              </a:extLst>
            </p:cNvPr>
            <p:cNvSpPr/>
            <p:nvPr/>
          </p:nvSpPr>
          <p:spPr>
            <a:xfrm>
              <a:off x="3841276" y="513639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C9CD48F4-A664-4F4D-806E-6FF30361AD1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712" y="2793300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91FF902-4331-4C56-BDE4-DD63C6F7AF0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08" y="2798541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91E9CC1-7094-45C0-B921-812BD4D645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84" y="2797993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21" name="Inhaltsplatzhalter 6">
            <a:extLst>
              <a:ext uri="{FF2B5EF4-FFF2-40B4-BE49-F238E27FC236}">
                <a16:creationId xmlns:a16="http://schemas.microsoft.com/office/drawing/2014/main" id="{B76B7028-B52E-49DC-90F2-C9C9E726D0D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r="12097"/>
          <a:stretch/>
        </p:blipFill>
        <p:spPr>
          <a:xfrm>
            <a:off x="4560396" y="2918375"/>
            <a:ext cx="1224000" cy="1200332"/>
          </a:xfrm>
          <a:prstGeom prst="rect">
            <a:avLst/>
          </a:prstGeom>
          <a:ln>
            <a:noFill/>
          </a:ln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73731FA-6E0B-4452-B02C-DF2447A7ECF6}"/>
              </a:ext>
            </a:extLst>
          </p:cNvPr>
          <p:cNvGrpSpPr/>
          <p:nvPr/>
        </p:nvGrpSpPr>
        <p:grpSpPr>
          <a:xfrm>
            <a:off x="8231594" y="2793300"/>
            <a:ext cx="1440000" cy="1440000"/>
            <a:chOff x="10185990" y="2732568"/>
            <a:chExt cx="1440000" cy="144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28B7757-5470-4619-88EB-A4723D1C607A}"/>
                </a:ext>
              </a:extLst>
            </p:cNvPr>
            <p:cNvSpPr/>
            <p:nvPr/>
          </p:nvSpPr>
          <p:spPr>
            <a:xfrm>
              <a:off x="10185990" y="2732568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AE0CE9A-9197-4D28-928D-5B014F02C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41"/>
            <a:stretch/>
          </p:blipFill>
          <p:spPr>
            <a:xfrm>
              <a:off x="10221990" y="3276702"/>
              <a:ext cx="1368000" cy="35173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5" name="Grafik 5" descr="image001">
            <a:extLst>
              <a:ext uri="{FF2B5EF4-FFF2-40B4-BE49-F238E27FC236}">
                <a16:creationId xmlns:a16="http://schemas.microsoft.com/office/drawing/2014/main" id="{240ACDAF-3B42-4EC6-B539-F5F07D77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2" y="3355229"/>
            <a:ext cx="1196715" cy="32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A4F1A1A-C2A2-4F9B-9503-2681A72B588A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4" y="4743735"/>
            <a:ext cx="1320169" cy="66008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39A171A-0C37-42EB-914A-F400ED041915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84" y="4339919"/>
            <a:ext cx="1644650" cy="1644650"/>
          </a:xfrm>
          <a:prstGeom prst="rect">
            <a:avLst/>
          </a:prstGeom>
        </p:spPr>
      </p:pic>
      <p:pic>
        <p:nvPicPr>
          <p:cNvPr id="33794" name="Picture 2" descr="Stadtwerke München">
            <a:extLst>
              <a:ext uri="{FF2B5EF4-FFF2-40B4-BE49-F238E27FC236}">
                <a16:creationId xmlns:a16="http://schemas.microsoft.com/office/drawing/2014/main" id="{49471AA7-2204-48C8-85F9-4299B590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159" y="4828869"/>
            <a:ext cx="13144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45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Onq3597E2KZoTMsR1Gw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laCpTyZk.7.FN_6x1wQ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B2MP4JN0q1MuuCLpcIe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QqrUc0AUK1mj695aEbG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RznTxKuE2Qa0zK4BT7x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KPhSsmSPkew1wucmmFOU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rGTwVVX0iE6maZn7x2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c42jx19U6JcAV3RNP.r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zqeT2op0iGL7KY6HAX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zqeT2op0iGL7KY6HAX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Z0YwQk0Eq0XlAifFT7.Q"/>
  <p:tag name="AUTOBUBBL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9vF4Unoo06qt.YEmj6Pz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MDoDHUs0atLLhGe1rYFg"/>
  <p:tag name="AUTOBUBBLE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.6aWhV8Q0ujj_7yOOlM3w"/>
  <p:tag name="AUTOBUBBLE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_gb38y5kmt1aRhbVlxNA"/>
  <p:tag name="AUTOBUBBLE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WYQjZQYki6MIvire3sHw"/>
  <p:tag name="AUTOBUBBLE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vP3ktPPE6y2lWh8bE1h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mrpLvBr02u7Zxw_xUiZ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vP3ktPPE6y2lWh8bE1h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jd..TsuuECRiaLKy7SD5A"/>
  <p:tag name="AUTOBUBBL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SWmto.RkSA5sADNqO94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pgnyl2Ek0C77ivKzEPKp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eZJok1ArUa6H1ehuDCpD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mdt_n8gEq730TgIECLVQ"/>
  <p:tag name="AUTOBUBBLE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SWmto.RkSA5sADNqO94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vP3ktPPE6y2lWh8bE1h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mrpLvBr02u7Zxw_xUiZ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ptAH0KwE.RYAnjylqyOA"/>
  <p:tag name="AUTOBUBBL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vP3ktPPE6y2lWh8bE1h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eZJok1ArUa6H1ehuDCp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SWmto.RkSA5sADNqO94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ptAH0KwE.RYAnjylqyOA"/>
  <p:tag name="AUTOBUBBLE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SWmto.RkSA5sADNqO94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ptAH0KwE.RYAnjylqyOA"/>
  <p:tag name="AUTOBUBBL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7V66MRakSWNHIuPMmSHA"/>
</p:tagLst>
</file>

<file path=ppt/theme/theme1.xml><?xml version="1.0" encoding="utf-8"?>
<a:theme xmlns:a="http://schemas.openxmlformats.org/drawingml/2006/main" name="eXXcellent_basic">
  <a:themeElements>
    <a:clrScheme name="eXXcellent">
      <a:dk1>
        <a:srgbClr val="666D71"/>
      </a:dk1>
      <a:lt1>
        <a:srgbClr val="FFFFFF"/>
      </a:lt1>
      <a:dk2>
        <a:srgbClr val="0060A9"/>
      </a:dk2>
      <a:lt2>
        <a:srgbClr val="FFFFFF"/>
      </a:lt2>
      <a:accent1>
        <a:srgbClr val="0060A9"/>
      </a:accent1>
      <a:accent2>
        <a:srgbClr val="C5C800"/>
      </a:accent2>
      <a:accent3>
        <a:srgbClr val="000000"/>
      </a:accent3>
      <a:accent4>
        <a:srgbClr val="A568A8"/>
      </a:accent4>
      <a:accent5>
        <a:srgbClr val="D9DBDD"/>
      </a:accent5>
      <a:accent6>
        <a:srgbClr val="F4F5F6"/>
      </a:accent6>
      <a:hlink>
        <a:srgbClr val="A568A8"/>
      </a:hlink>
      <a:folHlink>
        <a:srgbClr val="A568A8"/>
      </a:folHlink>
    </a:clrScheme>
    <a:fontScheme name="eXXcellent">
      <a:majorFont>
        <a:latin typeface="DIN OT Medium"/>
        <a:ea typeface=""/>
        <a:cs typeface=""/>
      </a:majorFont>
      <a:minorFont>
        <a:latin typeface="DIN O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2"/>
          </a:solidFill>
        </a:ln>
      </a:spPr>
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30400" indent="-230400">
          <a:spcAft>
            <a:spcPts val="300"/>
          </a:spcAft>
          <a:buClr>
            <a:schemeClr val="tx2"/>
          </a:buClr>
          <a:buFont typeface="Wingdings" panose="05000000000000000000" pitchFamily="2" charset="2"/>
          <a:buChar char="§"/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-Fahnen.POTX" id="{CB6D7495-681A-4C5E-A55D-CD3D3441F471}" vid="{6BBC2743-8DF7-474E-BE2C-5BB979750F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Folienmaster-Fahnen</Template>
  <TotalTime>0</TotalTime>
  <Words>1798</Words>
  <Application>Microsoft Office PowerPoint</Application>
  <PresentationFormat>Breitbild</PresentationFormat>
  <Paragraphs>406</Paragraphs>
  <Slides>40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9" baseType="lpstr">
      <vt:lpstr>Arial</vt:lpstr>
      <vt:lpstr>Calibri</vt:lpstr>
      <vt:lpstr>DIN OT Light</vt:lpstr>
      <vt:lpstr>DIN OT Medium</vt:lpstr>
      <vt:lpstr>Segoe UI</vt:lpstr>
      <vt:lpstr>Symbol</vt:lpstr>
      <vt:lpstr>Wingdings</vt:lpstr>
      <vt:lpstr>eXXcellent_basic</vt:lpstr>
      <vt:lpstr>think-cell Folie</vt:lpstr>
      <vt:lpstr>eXXcellent solutions</vt:lpstr>
      <vt:lpstr>PowerPoint-Präsentation</vt:lpstr>
      <vt:lpstr>Vorstellung</vt:lpstr>
      <vt:lpstr>Vorstellung</vt:lpstr>
      <vt:lpstr>Vorstellung</vt:lpstr>
      <vt:lpstr>eXXcellent solutions</vt:lpstr>
      <vt:lpstr>eXXcellent solutions</vt:lpstr>
      <vt:lpstr>eXXcellent solutions</vt:lpstr>
      <vt:lpstr>eXXcellent solutions</vt:lpstr>
      <vt:lpstr>eXXcellent solutions</vt:lpstr>
      <vt:lpstr>PowerPoint-Präsentation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PowerPoint-Präsentation</vt:lpstr>
      <vt:lpstr>PowerPoint-Präsentation</vt:lpstr>
      <vt:lpstr>Microservices in Kubernetes</vt:lpstr>
      <vt:lpstr>Microservices in Kubernetes</vt:lpstr>
      <vt:lpstr>Microservices in Kubernetes</vt:lpstr>
      <vt:lpstr>Microservices in Kubernetes</vt:lpstr>
      <vt:lpstr>Microservices in Kubernetes</vt:lpstr>
      <vt:lpstr>Microservices in Kubernetes</vt:lpstr>
      <vt:lpstr>Microservices in Kubernetes</vt:lpstr>
      <vt:lpstr>Microservices in Kubernetes</vt:lpstr>
      <vt:lpstr>Microservices in Kubernetes</vt:lpstr>
      <vt:lpstr>Microservices in Kubernetes</vt:lpstr>
      <vt:lpstr>Microservices in Kubernetes</vt:lpstr>
      <vt:lpstr>Microservices in Kubernetes</vt:lpstr>
      <vt:lpstr>Microservices in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Riess</dc:creator>
  <cp:lastModifiedBy>Felix Riess</cp:lastModifiedBy>
  <cp:revision>46</cp:revision>
  <cp:lastPrinted>2017-02-27T12:37:47Z</cp:lastPrinted>
  <dcterms:created xsi:type="dcterms:W3CDTF">2020-01-29T11:00:43Z</dcterms:created>
  <dcterms:modified xsi:type="dcterms:W3CDTF">2020-01-31T11:44:30Z</dcterms:modified>
</cp:coreProperties>
</file>