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0" r:id="rId3"/>
    <p:sldId id="273" r:id="rId4"/>
    <p:sldId id="275" r:id="rId5"/>
    <p:sldId id="267" r:id="rId6"/>
    <p:sldId id="261" r:id="rId7"/>
    <p:sldId id="27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52" autoAdjust="0"/>
  </p:normalViewPr>
  <p:slideViewPr>
    <p:cSldViewPr snapToGrid="0">
      <p:cViewPr varScale="1">
        <p:scale>
          <a:sx n="67" d="100"/>
          <a:sy n="67" d="100"/>
        </p:scale>
        <p:origin x="63" y="2682"/>
      </p:cViewPr>
      <p:guideLst>
        <p:guide orient="horz" pos="2160"/>
        <p:guide pos="50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51AE-6FCC-4902-9894-37CFACA17509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521EB-F451-4F90-BB41-A947384E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4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eiyang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hit.edu.cn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p.naver.com/?dlevel=11&amp;pinType=site&amp;pinId=18976994&amp;x=126.8848625&amp;y=37.4816179&amp;enc=b64" TargetMode="External"/><Relationship Id="rId7" Type="http://schemas.openxmlformats.org/officeDocument/2006/relationships/hyperlink" Target="http://j.map.baidu.com/zbxh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j.map.baidu.com/qwCsy" TargetMode="External"/><Relationship Id="rId5" Type="http://schemas.openxmlformats.org/officeDocument/2006/relationships/hyperlink" Target="http://j.map.baidu.com/0TxhC" TargetMode="External"/><Relationship Id="rId4" Type="http://schemas.openxmlformats.org/officeDocument/2006/relationships/hyperlink" Target="http://j.map.baidu.com/blxhC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21EB-F451-4F90-BB41-A947384EE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3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北京衣念科技发展有限公司</a:t>
            </a:r>
            <a:endParaRPr lang="en-US" altLang="zh-CN" sz="1200" b="0" i="0" u="none" strike="noStrike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E-Land Systems China</a:t>
            </a:r>
          </a:p>
          <a:p>
            <a:endParaRPr lang="en-US" altLang="ko-KR" b="0" i="0" u="none" strike="noStrike" dirty="0">
              <a:solidFill>
                <a:srgbClr val="3572B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u="none" strike="noStrike" dirty="0">
                <a:solidFill>
                  <a:srgbClr val="3572B0"/>
                </a:solidFill>
                <a:effectLst/>
                <a:latin typeface="Arial" panose="020B0604020202020204" pitchFamily="34" charset="0"/>
              </a:rPr>
              <a:t>천재교육 </a:t>
            </a:r>
            <a:r>
              <a:rPr lang="ko-KR" altLang="en-US" b="0" i="0" u="none" strike="noStrike" dirty="0" err="1">
                <a:solidFill>
                  <a:srgbClr val="3572B0"/>
                </a:solidFill>
                <a:effectLst/>
                <a:latin typeface="Arial" panose="020B0604020202020204" pitchFamily="34" charset="0"/>
              </a:rPr>
              <a:t>에듀테크</a:t>
            </a:r>
            <a:r>
              <a:rPr lang="ko-KR" altLang="en-US" b="0" i="0" u="none" strike="noStrike" dirty="0">
                <a:solidFill>
                  <a:srgbClr val="3572B0"/>
                </a:solidFill>
                <a:effectLst/>
                <a:latin typeface="Arial" panose="020B0604020202020204" pitchFamily="34" charset="0"/>
              </a:rPr>
              <a:t> 센터</a:t>
            </a:r>
            <a:endParaRPr lang="en-US" altLang="ko-KR" b="0" i="0" u="none" strike="noStrike" dirty="0">
              <a:solidFill>
                <a:srgbClr val="3572B0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天才教育公司孵化器中心</a:t>
            </a:r>
            <a:endParaRPr lang="en-US" dirty="0"/>
          </a:p>
          <a:p>
            <a:endParaRPr lang="en-US" dirty="0"/>
          </a:p>
          <a:p>
            <a:r>
              <a:rPr lang="ko-KR" altLang="en-US" b="0" i="0" u="none" strike="noStrike" dirty="0">
                <a:solidFill>
                  <a:srgbClr val="3572B0"/>
                </a:solidFill>
                <a:effectLst/>
                <a:latin typeface="Arial" panose="020B0604020202020204" pitchFamily="34" charset="0"/>
                <a:hlinkClick r:id="rId3"/>
              </a:rPr>
              <a:t>베이양그룹</a:t>
            </a:r>
            <a:endParaRPr lang="en-US" altLang="ko-KR" b="0" i="0" u="none" strike="noStrike" dirty="0">
              <a:solidFill>
                <a:srgbClr val="3572B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r>
              <a:rPr lang="ko-KR" altLang="en-US" b="0" i="0" u="none" strike="noStrike" dirty="0">
                <a:solidFill>
                  <a:srgbClr val="3572B0"/>
                </a:solidFill>
                <a:effectLst/>
                <a:latin typeface="Arial" panose="020B0604020202020204" pitchFamily="34" charset="0"/>
                <a:hlinkClick r:id="rId3"/>
              </a:rPr>
              <a:t>北洋集团</a:t>
            </a:r>
            <a:r>
              <a:rPr lang="ko-KR" altLang="en-US" b="0" i="0" u="none" strike="noStrike" dirty="0">
                <a:solidFill>
                  <a:srgbClr val="3572B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3572B0"/>
                </a:solidFill>
                <a:effectLst/>
                <a:latin typeface="Arial" panose="020B0604020202020204" pitchFamily="34" charset="0"/>
                <a:hlinkClick r:id="rId3"/>
              </a:rPr>
              <a:t>北洋之星</a:t>
            </a:r>
            <a:endParaRPr lang="en-US" dirty="0"/>
          </a:p>
          <a:p>
            <a:endParaRPr lang="en-US" dirty="0"/>
          </a:p>
          <a:p>
            <a:r>
              <a:rPr lang="ko-KR" altLang="en-US" dirty="0">
                <a:hlinkClick r:id="rId4"/>
              </a:rPr>
              <a:t>하얼빈공업대학</a:t>
            </a:r>
            <a:r>
              <a:rPr lang="en-US" altLang="ko-KR" dirty="0">
                <a:hlinkClick r:id="rId4"/>
              </a:rPr>
              <a:t>(</a:t>
            </a:r>
            <a:r>
              <a:rPr lang="ko-KR" altLang="en-US" dirty="0" err="1">
                <a:hlinkClick r:id="rId4"/>
              </a:rPr>
              <a:t>위해분교</a:t>
            </a:r>
            <a:r>
              <a:rPr lang="en-US" altLang="ko-KR" dirty="0">
                <a:hlinkClick r:id="rId4"/>
              </a:rPr>
              <a:t>)</a:t>
            </a:r>
          </a:p>
          <a:p>
            <a:r>
              <a:rPr lang="zh-CN" altLang="en-US" dirty="0">
                <a:hlinkClick r:id="rId4"/>
              </a:rPr>
              <a:t>哈尔滨工业大学</a:t>
            </a:r>
            <a:r>
              <a:rPr lang="en-US" altLang="zh-CN" dirty="0">
                <a:hlinkClick r:id="rId4"/>
              </a:rPr>
              <a:t>(</a:t>
            </a:r>
            <a:r>
              <a:rPr lang="zh-CN" altLang="en-US" dirty="0">
                <a:hlinkClick r:id="rId4"/>
              </a:rPr>
              <a:t>威海分校</a:t>
            </a:r>
            <a:r>
              <a:rPr lang="en-US" altLang="zh-CN" dirty="0">
                <a:hlinkClick r:id="rId4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21EB-F451-4F90-BB41-A947384EEC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ja-JP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Seoul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서울시 금천구 가산동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스타밸리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Beijing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北京市朝阳区酒仙桥路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10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号</a:t>
            </a:r>
            <a:endParaRPr lang="ko-KR" alt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Shanghai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上海黃浦区方斜路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525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号</a:t>
            </a:r>
            <a:endParaRPr lang="ko-KR" alt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Shenzhen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深圳市龙岗区梅坂大道雅南路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号</a:t>
            </a:r>
            <a:endParaRPr lang="ko-KR" alt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Weihai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威海市高新区火炬路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169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号</a:t>
            </a:r>
            <a:endParaRPr lang="ko-KR" alt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21EB-F451-4F90-BB41-A947384EEC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0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3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0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83C0-03CD-49DB-951E-4D386536FFB6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hunjae.co.kr/" TargetMode="External"/><Relationship Id="rId13" Type="http://schemas.openxmlformats.org/officeDocument/2006/relationships/image" Target="../media/image7.emf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hyperlink" Target="http://daxueconsulting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xgenter.com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hyperlink" Target="http://www.hit.edu.cn/" TargetMode="External"/><Relationship Id="rId4" Type="http://schemas.openxmlformats.org/officeDocument/2006/relationships/hyperlink" Target="http://baike.baidu.com/view/9307332.htm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://www.ibeiyang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j.map.baidu.com/qwCsy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j.map.baidu.com/0Txh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.map.baidu.com/zbxhC" TargetMode="External"/><Relationship Id="rId5" Type="http://schemas.openxmlformats.org/officeDocument/2006/relationships/hyperlink" Target="http://j.map.baidu.com/blxhC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2.jpg"/><Relationship Id="rId9" Type="http://schemas.openxmlformats.org/officeDocument/2006/relationships/hyperlink" Target="http://map.naver.com/?dlevel=11&amp;pinType=site&amp;pinId=18976994&amp;x=126.8848625&amp;y=37.4816179&amp;enc=b6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t="10870"/>
          <a:stretch/>
        </p:blipFill>
        <p:spPr>
          <a:xfrm>
            <a:off x="16626" y="-10133"/>
            <a:ext cx="11070473" cy="6876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9" r="30152"/>
          <a:stretch/>
        </p:blipFill>
        <p:spPr>
          <a:xfrm>
            <a:off x="8001000" y="-1"/>
            <a:ext cx="4179227" cy="68660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0227" cy="105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35530" y="601655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TEAM  PARTNER  CONTACT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6" y="0"/>
            <a:ext cx="72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endParaRPr lang="en-US" sz="3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051" y="555489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Sino-Korea Cross-Border IT Consulting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50131"/>
            <a:ext cx="8001000" cy="5807869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3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t="10870"/>
          <a:stretch/>
        </p:blipFill>
        <p:spPr>
          <a:xfrm>
            <a:off x="16626" y="-10133"/>
            <a:ext cx="11070473" cy="687619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1050131"/>
            <a:ext cx="8001000" cy="5807869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9" r="30152"/>
          <a:stretch/>
        </p:blipFill>
        <p:spPr>
          <a:xfrm>
            <a:off x="8001000" y="-1"/>
            <a:ext cx="4179227" cy="68660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0227" cy="105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35530" y="601655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  </a:t>
            </a:r>
            <a:r>
              <a:rPr lang="en-US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PARTNER  CONTACT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6" y="0"/>
            <a:ext cx="72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endParaRPr lang="en-US" sz="3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051" y="555489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Sino-Korea Cross-Border IT Consulting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3105"/>
              </p:ext>
            </p:extLst>
          </p:nvPr>
        </p:nvGraphicFramePr>
        <p:xfrm>
          <a:off x="550862" y="1596446"/>
          <a:ext cx="7295102" cy="2646941"/>
        </p:xfrm>
        <a:graphic>
          <a:graphicData uri="http://schemas.openxmlformats.org/drawingml/2006/table">
            <a:tbl>
              <a:tblPr/>
              <a:tblGrid>
                <a:gridCol w="1663701">
                  <a:extLst>
                    <a:ext uri="{9D8B030D-6E8A-4147-A177-3AD203B41FA5}">
                      <a16:colId xmlns:a16="http://schemas.microsoft.com/office/drawing/2014/main" val="2283512116"/>
                    </a:ext>
                  </a:extLst>
                </a:gridCol>
                <a:gridCol w="5631401">
                  <a:extLst>
                    <a:ext uri="{9D8B030D-6E8A-4147-A177-3AD203B41FA5}">
                      <a16:colId xmlns:a16="http://schemas.microsoft.com/office/drawing/2014/main" val="692952385"/>
                    </a:ext>
                  </a:extLst>
                </a:gridCol>
              </a:tblGrid>
              <a:tr h="1324754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Tony Ahn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(CEO)</a:t>
                      </a: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前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)IT Wise Co-Founder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Executive Consultant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Advisory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committee member for City of Seoul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Korea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Spring User Group Co-Founder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176773"/>
                  </a:ext>
                </a:extLst>
              </a:tr>
              <a:tr h="1322187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Youngwan</a:t>
                      </a: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Ahn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(CMO)</a:t>
                      </a: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前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)Global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Marketing Office at Samsung Electronics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MBA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zh-CN" alt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光华管理学院 </a:t>
                      </a:r>
                      <a:r>
                        <a:rPr lang="en-US" altLang="zh-CN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Peking University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Korean Angel Investor Association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21735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59364"/>
              </p:ext>
            </p:extLst>
          </p:nvPr>
        </p:nvGraphicFramePr>
        <p:xfrm>
          <a:off x="550863" y="4916572"/>
          <a:ext cx="7295100" cy="1519948"/>
        </p:xfrm>
        <a:graphic>
          <a:graphicData uri="http://schemas.openxmlformats.org/drawingml/2006/table">
            <a:tbl>
              <a:tblPr/>
              <a:tblGrid>
                <a:gridCol w="1656556">
                  <a:extLst>
                    <a:ext uri="{9D8B030D-6E8A-4147-A177-3AD203B41FA5}">
                      <a16:colId xmlns:a16="http://schemas.microsoft.com/office/drawing/2014/main" val="2283512116"/>
                    </a:ext>
                  </a:extLst>
                </a:gridCol>
                <a:gridCol w="5638544">
                  <a:extLst>
                    <a:ext uri="{9D8B030D-6E8A-4147-A177-3AD203B41FA5}">
                      <a16:colId xmlns:a16="http://schemas.microsoft.com/office/drawing/2014/main" val="2273966472"/>
                    </a:ext>
                  </a:extLst>
                </a:gridCol>
              </a:tblGrid>
              <a:tr h="37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Roger Chen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Vice</a:t>
                      </a: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President of </a:t>
                      </a: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Samsung</a:t>
                      </a: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China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176773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 Dai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of App Annie China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217351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Xuefeng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Piao</a:t>
                      </a:r>
                      <a:endParaRPr lang="en-US" sz="1400" b="1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Professor of Harbin Institution of Technology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939951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YongSeok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Park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of Com2Us China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40026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41051" y="1220992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1051" y="449702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Advisor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6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9" r="30152"/>
          <a:stretch/>
        </p:blipFill>
        <p:spPr>
          <a:xfrm>
            <a:off x="8001000" y="-1"/>
            <a:ext cx="4179227" cy="68660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0227" cy="105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35530" y="601655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  TEAM  </a:t>
            </a:r>
            <a:r>
              <a:rPr lang="en-US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6" y="0"/>
            <a:ext cx="72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endParaRPr lang="en-US" sz="3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051" y="555489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Sino-Korea Cross-Border IT Consulting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48" y="1572643"/>
            <a:ext cx="1237323" cy="1266291"/>
          </a:xfrm>
          <a:prstGeom prst="rect">
            <a:avLst/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7" y="3435204"/>
            <a:ext cx="1512705" cy="61563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1901" y="2014199"/>
            <a:ext cx="1491657" cy="383178"/>
          </a:xfrm>
          <a:prstGeom prst="rect">
            <a:avLst/>
          </a:prstGeom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4993" y="1666435"/>
            <a:ext cx="1155757" cy="1078706"/>
          </a:xfrm>
          <a:prstGeom prst="rect">
            <a:avLst/>
          </a:prstGeom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1032" y="3570029"/>
            <a:ext cx="1533394" cy="34598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135530" y="1220899"/>
            <a:ext cx="3661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北京衣念科技发展有限公司</a:t>
            </a:r>
            <a:endParaRPr lang="en-US" altLang="zh-CN" sz="1600" b="0" i="0" u="none" strike="noStrike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E-Land Systems China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293186" y="1748555"/>
            <a:ext cx="1314450" cy="914467"/>
            <a:chOff x="4157455" y="1756644"/>
            <a:chExt cx="1314450" cy="914467"/>
          </a:xfrm>
        </p:grpSpPr>
        <p:pic>
          <p:nvPicPr>
            <p:cNvPr id="19" name="Picture 18">
              <a:hlinkClick r:id="rId14"/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57455" y="2414443"/>
              <a:ext cx="1314450" cy="256668"/>
            </a:xfrm>
            <a:prstGeom prst="rect">
              <a:avLst/>
            </a:prstGeom>
          </p:spPr>
        </p:pic>
        <p:pic>
          <p:nvPicPr>
            <p:cNvPr id="20" name="Picture 2" descr="http://www.ibeiyang.com/Static/images/index_05.jpg">
              <a:hlinkClick r:id="rId14"/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455" y="1756644"/>
              <a:ext cx="1314450" cy="6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/>
          <p:cNvSpPr/>
          <p:nvPr/>
        </p:nvSpPr>
        <p:spPr>
          <a:xfrm>
            <a:off x="8135530" y="1989035"/>
            <a:ext cx="3661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是由韩国衣恋集团投资注册，坐落于北京朝阳区恒通商务园内，是一家集软件应用程序开发、自主产品研发为一体的软件研发公司，国家级高新技术企业。公司主要致力于提供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ERP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等商务解决方案，引领顾客进行改革，以推动社会的发展和进步。</a:t>
            </a:r>
            <a:endParaRPr lang="en-US" altLang="zh-CN" sz="1600" b="0" i="0" u="none" strike="noStrike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t="10870"/>
          <a:stretch/>
        </p:blipFill>
        <p:spPr>
          <a:xfrm>
            <a:off x="16626" y="-10133"/>
            <a:ext cx="11070473" cy="687619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1050131"/>
            <a:ext cx="8001000" cy="5807869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9" r="30152"/>
          <a:stretch/>
        </p:blipFill>
        <p:spPr>
          <a:xfrm>
            <a:off x="8001000" y="-1"/>
            <a:ext cx="4191000" cy="68660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0227" cy="105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35530" y="601655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  TEAM  PARTNER  </a:t>
            </a:r>
            <a:r>
              <a:rPr lang="en-US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6" y="0"/>
            <a:ext cx="72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endParaRPr lang="en-US" sz="3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051" y="555489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Sino-Korea Cross-Border IT Consulting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421605" y="1374697"/>
            <a:ext cx="4950619" cy="5029200"/>
          </a:xfrm>
          <a:custGeom>
            <a:avLst/>
            <a:gdLst>
              <a:gd name="connsiteX0" fmla="*/ 14287 w 4950619"/>
              <a:gd name="connsiteY0" fmla="*/ 142875 h 5029200"/>
              <a:gd name="connsiteX1" fmla="*/ 28575 w 4950619"/>
              <a:gd name="connsiteY1" fmla="*/ 5029200 h 5029200"/>
              <a:gd name="connsiteX2" fmla="*/ 364331 w 4950619"/>
              <a:gd name="connsiteY2" fmla="*/ 5007768 h 5029200"/>
              <a:gd name="connsiteX3" fmla="*/ 871537 w 4950619"/>
              <a:gd name="connsiteY3" fmla="*/ 4950618 h 5029200"/>
              <a:gd name="connsiteX4" fmla="*/ 1128712 w 4950619"/>
              <a:gd name="connsiteY4" fmla="*/ 4893468 h 5029200"/>
              <a:gd name="connsiteX5" fmla="*/ 1343025 w 4950619"/>
              <a:gd name="connsiteY5" fmla="*/ 4743450 h 5029200"/>
              <a:gd name="connsiteX6" fmla="*/ 1678781 w 4950619"/>
              <a:gd name="connsiteY6" fmla="*/ 4500562 h 5029200"/>
              <a:gd name="connsiteX7" fmla="*/ 2264569 w 4950619"/>
              <a:gd name="connsiteY7" fmla="*/ 3700462 h 5029200"/>
              <a:gd name="connsiteX8" fmla="*/ 2386012 w 4950619"/>
              <a:gd name="connsiteY8" fmla="*/ 3350418 h 5029200"/>
              <a:gd name="connsiteX9" fmla="*/ 2107406 w 4950619"/>
              <a:gd name="connsiteY9" fmla="*/ 2600325 h 5029200"/>
              <a:gd name="connsiteX10" fmla="*/ 1828800 w 4950619"/>
              <a:gd name="connsiteY10" fmla="*/ 2336006 h 5029200"/>
              <a:gd name="connsiteX11" fmla="*/ 2436019 w 4950619"/>
              <a:gd name="connsiteY11" fmla="*/ 1878806 h 5029200"/>
              <a:gd name="connsiteX12" fmla="*/ 2007394 w 4950619"/>
              <a:gd name="connsiteY12" fmla="*/ 1685925 h 5029200"/>
              <a:gd name="connsiteX13" fmla="*/ 1907381 w 4950619"/>
              <a:gd name="connsiteY13" fmla="*/ 1893093 h 5029200"/>
              <a:gd name="connsiteX14" fmla="*/ 1728787 w 4950619"/>
              <a:gd name="connsiteY14" fmla="*/ 1793081 h 5029200"/>
              <a:gd name="connsiteX15" fmla="*/ 1807369 w 4950619"/>
              <a:gd name="connsiteY15" fmla="*/ 1707356 h 5029200"/>
              <a:gd name="connsiteX16" fmla="*/ 1557337 w 4950619"/>
              <a:gd name="connsiteY16" fmla="*/ 1635918 h 5029200"/>
              <a:gd name="connsiteX17" fmla="*/ 1557337 w 4950619"/>
              <a:gd name="connsiteY17" fmla="*/ 1471612 h 5029200"/>
              <a:gd name="connsiteX18" fmla="*/ 1764506 w 4950619"/>
              <a:gd name="connsiteY18" fmla="*/ 1464468 h 5029200"/>
              <a:gd name="connsiteX19" fmla="*/ 2128837 w 4950619"/>
              <a:gd name="connsiteY19" fmla="*/ 1050131 h 5029200"/>
              <a:gd name="connsiteX20" fmla="*/ 2328862 w 4950619"/>
              <a:gd name="connsiteY20" fmla="*/ 1135856 h 5029200"/>
              <a:gd name="connsiteX21" fmla="*/ 2207419 w 4950619"/>
              <a:gd name="connsiteY21" fmla="*/ 1357312 h 5029200"/>
              <a:gd name="connsiteX22" fmla="*/ 2278856 w 4950619"/>
              <a:gd name="connsiteY22" fmla="*/ 1464468 h 5029200"/>
              <a:gd name="connsiteX23" fmla="*/ 2557462 w 4950619"/>
              <a:gd name="connsiteY23" fmla="*/ 1293018 h 5029200"/>
              <a:gd name="connsiteX24" fmla="*/ 2757487 w 4950619"/>
              <a:gd name="connsiteY24" fmla="*/ 1314450 h 5029200"/>
              <a:gd name="connsiteX25" fmla="*/ 2914650 w 4950619"/>
              <a:gd name="connsiteY25" fmla="*/ 1357312 h 5029200"/>
              <a:gd name="connsiteX26" fmla="*/ 2871787 w 4950619"/>
              <a:gd name="connsiteY26" fmla="*/ 1507331 h 5029200"/>
              <a:gd name="connsiteX27" fmla="*/ 2814637 w 4950619"/>
              <a:gd name="connsiteY27" fmla="*/ 1643062 h 5029200"/>
              <a:gd name="connsiteX28" fmla="*/ 2871787 w 4950619"/>
              <a:gd name="connsiteY28" fmla="*/ 1707356 h 5029200"/>
              <a:gd name="connsiteX29" fmla="*/ 2921794 w 4950619"/>
              <a:gd name="connsiteY29" fmla="*/ 1771650 h 5029200"/>
              <a:gd name="connsiteX30" fmla="*/ 2950369 w 4950619"/>
              <a:gd name="connsiteY30" fmla="*/ 1707356 h 5029200"/>
              <a:gd name="connsiteX31" fmla="*/ 3036094 w 4950619"/>
              <a:gd name="connsiteY31" fmla="*/ 1728787 h 5029200"/>
              <a:gd name="connsiteX32" fmla="*/ 3121819 w 4950619"/>
              <a:gd name="connsiteY32" fmla="*/ 1750218 h 5029200"/>
              <a:gd name="connsiteX33" fmla="*/ 3164681 w 4950619"/>
              <a:gd name="connsiteY33" fmla="*/ 1885950 h 5029200"/>
              <a:gd name="connsiteX34" fmla="*/ 3178969 w 4950619"/>
              <a:gd name="connsiteY34" fmla="*/ 1943100 h 5029200"/>
              <a:gd name="connsiteX35" fmla="*/ 3114675 w 4950619"/>
              <a:gd name="connsiteY35" fmla="*/ 1878806 h 5029200"/>
              <a:gd name="connsiteX36" fmla="*/ 3064669 w 4950619"/>
              <a:gd name="connsiteY36" fmla="*/ 1921668 h 5029200"/>
              <a:gd name="connsiteX37" fmla="*/ 3050381 w 4950619"/>
              <a:gd name="connsiteY37" fmla="*/ 2071687 h 5029200"/>
              <a:gd name="connsiteX38" fmla="*/ 3128962 w 4950619"/>
              <a:gd name="connsiteY38" fmla="*/ 2114550 h 5029200"/>
              <a:gd name="connsiteX39" fmla="*/ 3086100 w 4950619"/>
              <a:gd name="connsiteY39" fmla="*/ 2221706 h 5029200"/>
              <a:gd name="connsiteX40" fmla="*/ 3028950 w 4950619"/>
              <a:gd name="connsiteY40" fmla="*/ 2350293 h 5029200"/>
              <a:gd name="connsiteX41" fmla="*/ 3050381 w 4950619"/>
              <a:gd name="connsiteY41" fmla="*/ 2450306 h 5029200"/>
              <a:gd name="connsiteX42" fmla="*/ 3050381 w 4950619"/>
              <a:gd name="connsiteY42" fmla="*/ 2507456 h 5029200"/>
              <a:gd name="connsiteX43" fmla="*/ 3171825 w 4950619"/>
              <a:gd name="connsiteY43" fmla="*/ 2436018 h 5029200"/>
              <a:gd name="connsiteX44" fmla="*/ 3314700 w 4950619"/>
              <a:gd name="connsiteY44" fmla="*/ 2378868 h 5029200"/>
              <a:gd name="connsiteX45" fmla="*/ 3400425 w 4950619"/>
              <a:gd name="connsiteY45" fmla="*/ 2350293 h 5029200"/>
              <a:gd name="connsiteX46" fmla="*/ 3500437 w 4950619"/>
              <a:gd name="connsiteY46" fmla="*/ 2343150 h 5029200"/>
              <a:gd name="connsiteX47" fmla="*/ 3579019 w 4950619"/>
              <a:gd name="connsiteY47" fmla="*/ 2264568 h 5029200"/>
              <a:gd name="connsiteX48" fmla="*/ 3614737 w 4950619"/>
              <a:gd name="connsiteY48" fmla="*/ 2107406 h 5029200"/>
              <a:gd name="connsiteX49" fmla="*/ 3636169 w 4950619"/>
              <a:gd name="connsiteY49" fmla="*/ 1928812 h 5029200"/>
              <a:gd name="connsiteX50" fmla="*/ 3571875 w 4950619"/>
              <a:gd name="connsiteY50" fmla="*/ 1793081 h 5029200"/>
              <a:gd name="connsiteX51" fmla="*/ 3393281 w 4950619"/>
              <a:gd name="connsiteY51" fmla="*/ 1535906 h 5029200"/>
              <a:gd name="connsiteX52" fmla="*/ 3278981 w 4950619"/>
              <a:gd name="connsiteY52" fmla="*/ 1457325 h 5029200"/>
              <a:gd name="connsiteX53" fmla="*/ 3221831 w 4950619"/>
              <a:gd name="connsiteY53" fmla="*/ 1407318 h 5029200"/>
              <a:gd name="connsiteX54" fmla="*/ 3250406 w 4950619"/>
              <a:gd name="connsiteY54" fmla="*/ 1307306 h 5029200"/>
              <a:gd name="connsiteX55" fmla="*/ 3264694 w 4950619"/>
              <a:gd name="connsiteY55" fmla="*/ 1243012 h 5029200"/>
              <a:gd name="connsiteX56" fmla="*/ 3486150 w 4950619"/>
              <a:gd name="connsiteY56" fmla="*/ 1193006 h 5029200"/>
              <a:gd name="connsiteX57" fmla="*/ 3636169 w 4950619"/>
              <a:gd name="connsiteY57" fmla="*/ 1078706 h 5029200"/>
              <a:gd name="connsiteX58" fmla="*/ 3686175 w 4950619"/>
              <a:gd name="connsiteY58" fmla="*/ 985837 h 5029200"/>
              <a:gd name="connsiteX59" fmla="*/ 3679031 w 4950619"/>
              <a:gd name="connsiteY59" fmla="*/ 900112 h 5029200"/>
              <a:gd name="connsiteX60" fmla="*/ 3657600 w 4950619"/>
              <a:gd name="connsiteY60" fmla="*/ 850106 h 5029200"/>
              <a:gd name="connsiteX61" fmla="*/ 3736181 w 4950619"/>
              <a:gd name="connsiteY61" fmla="*/ 728662 h 5029200"/>
              <a:gd name="connsiteX62" fmla="*/ 3893344 w 4950619"/>
              <a:gd name="connsiteY62" fmla="*/ 585787 h 5029200"/>
              <a:gd name="connsiteX63" fmla="*/ 4064794 w 4950619"/>
              <a:gd name="connsiteY63" fmla="*/ 471487 h 5029200"/>
              <a:gd name="connsiteX64" fmla="*/ 4186237 w 4950619"/>
              <a:gd name="connsiteY64" fmla="*/ 571500 h 5029200"/>
              <a:gd name="connsiteX65" fmla="*/ 4250531 w 4950619"/>
              <a:gd name="connsiteY65" fmla="*/ 621506 h 5029200"/>
              <a:gd name="connsiteX66" fmla="*/ 4543425 w 4950619"/>
              <a:gd name="connsiteY66" fmla="*/ 471487 h 5029200"/>
              <a:gd name="connsiteX67" fmla="*/ 4664869 w 4950619"/>
              <a:gd name="connsiteY67" fmla="*/ 328612 h 5029200"/>
              <a:gd name="connsiteX68" fmla="*/ 4814887 w 4950619"/>
              <a:gd name="connsiteY68" fmla="*/ 150018 h 5029200"/>
              <a:gd name="connsiteX69" fmla="*/ 4893469 w 4950619"/>
              <a:gd name="connsiteY69" fmla="*/ 50006 h 5029200"/>
              <a:gd name="connsiteX70" fmla="*/ 4950619 w 4950619"/>
              <a:gd name="connsiteY70" fmla="*/ 7143 h 5029200"/>
              <a:gd name="connsiteX71" fmla="*/ 0 w 4950619"/>
              <a:gd name="connsiteY71" fmla="*/ 0 h 5029200"/>
              <a:gd name="connsiteX72" fmla="*/ 14287 w 4950619"/>
              <a:gd name="connsiteY72" fmla="*/ 250031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950619" h="5029200">
                <a:moveTo>
                  <a:pt x="14287" y="142875"/>
                </a:moveTo>
                <a:cubicBezTo>
                  <a:pt x="19050" y="1771650"/>
                  <a:pt x="23812" y="3400425"/>
                  <a:pt x="28575" y="5029200"/>
                </a:cubicBezTo>
                <a:lnTo>
                  <a:pt x="364331" y="5007768"/>
                </a:lnTo>
                <a:lnTo>
                  <a:pt x="871537" y="4950618"/>
                </a:lnTo>
                <a:lnTo>
                  <a:pt x="1128712" y="4893468"/>
                </a:lnTo>
                <a:lnTo>
                  <a:pt x="1343025" y="4743450"/>
                </a:lnTo>
                <a:lnTo>
                  <a:pt x="1678781" y="4500562"/>
                </a:lnTo>
                <a:lnTo>
                  <a:pt x="2264569" y="3700462"/>
                </a:lnTo>
                <a:lnTo>
                  <a:pt x="2386012" y="3350418"/>
                </a:lnTo>
                <a:lnTo>
                  <a:pt x="2107406" y="2600325"/>
                </a:lnTo>
                <a:lnTo>
                  <a:pt x="1828800" y="2336006"/>
                </a:lnTo>
                <a:lnTo>
                  <a:pt x="2436019" y="1878806"/>
                </a:lnTo>
                <a:lnTo>
                  <a:pt x="2007394" y="1685925"/>
                </a:lnTo>
                <a:lnTo>
                  <a:pt x="1907381" y="1893093"/>
                </a:lnTo>
                <a:lnTo>
                  <a:pt x="1728787" y="1793081"/>
                </a:lnTo>
                <a:lnTo>
                  <a:pt x="1807369" y="1707356"/>
                </a:lnTo>
                <a:lnTo>
                  <a:pt x="1557337" y="1635918"/>
                </a:lnTo>
                <a:lnTo>
                  <a:pt x="1557337" y="1471612"/>
                </a:lnTo>
                <a:lnTo>
                  <a:pt x="1764506" y="1464468"/>
                </a:lnTo>
                <a:lnTo>
                  <a:pt x="2128837" y="1050131"/>
                </a:lnTo>
                <a:lnTo>
                  <a:pt x="2328862" y="1135856"/>
                </a:lnTo>
                <a:lnTo>
                  <a:pt x="2207419" y="1357312"/>
                </a:lnTo>
                <a:lnTo>
                  <a:pt x="2278856" y="1464468"/>
                </a:lnTo>
                <a:lnTo>
                  <a:pt x="2557462" y="1293018"/>
                </a:lnTo>
                <a:lnTo>
                  <a:pt x="2757487" y="1314450"/>
                </a:lnTo>
                <a:lnTo>
                  <a:pt x="2914650" y="1357312"/>
                </a:lnTo>
                <a:lnTo>
                  <a:pt x="2871787" y="1507331"/>
                </a:lnTo>
                <a:lnTo>
                  <a:pt x="2814637" y="1643062"/>
                </a:lnTo>
                <a:lnTo>
                  <a:pt x="2871787" y="1707356"/>
                </a:lnTo>
                <a:lnTo>
                  <a:pt x="2921794" y="1771650"/>
                </a:lnTo>
                <a:lnTo>
                  <a:pt x="2950369" y="1707356"/>
                </a:lnTo>
                <a:lnTo>
                  <a:pt x="3036094" y="1728787"/>
                </a:lnTo>
                <a:lnTo>
                  <a:pt x="3121819" y="1750218"/>
                </a:lnTo>
                <a:lnTo>
                  <a:pt x="3164681" y="1885950"/>
                </a:lnTo>
                <a:lnTo>
                  <a:pt x="3178969" y="1943100"/>
                </a:lnTo>
                <a:lnTo>
                  <a:pt x="3114675" y="1878806"/>
                </a:lnTo>
                <a:lnTo>
                  <a:pt x="3064669" y="1921668"/>
                </a:lnTo>
                <a:lnTo>
                  <a:pt x="3050381" y="2071687"/>
                </a:lnTo>
                <a:lnTo>
                  <a:pt x="3128962" y="2114550"/>
                </a:lnTo>
                <a:lnTo>
                  <a:pt x="3086100" y="2221706"/>
                </a:lnTo>
                <a:lnTo>
                  <a:pt x="3028950" y="2350293"/>
                </a:lnTo>
                <a:lnTo>
                  <a:pt x="3050381" y="2450306"/>
                </a:lnTo>
                <a:lnTo>
                  <a:pt x="3050381" y="2507456"/>
                </a:lnTo>
                <a:lnTo>
                  <a:pt x="3171825" y="2436018"/>
                </a:lnTo>
                <a:lnTo>
                  <a:pt x="3314700" y="2378868"/>
                </a:lnTo>
                <a:lnTo>
                  <a:pt x="3400425" y="2350293"/>
                </a:lnTo>
                <a:lnTo>
                  <a:pt x="3500437" y="2343150"/>
                </a:lnTo>
                <a:lnTo>
                  <a:pt x="3579019" y="2264568"/>
                </a:lnTo>
                <a:lnTo>
                  <a:pt x="3614737" y="2107406"/>
                </a:lnTo>
                <a:lnTo>
                  <a:pt x="3636169" y="1928812"/>
                </a:lnTo>
                <a:lnTo>
                  <a:pt x="3571875" y="1793081"/>
                </a:lnTo>
                <a:lnTo>
                  <a:pt x="3393281" y="1535906"/>
                </a:lnTo>
                <a:lnTo>
                  <a:pt x="3278981" y="1457325"/>
                </a:lnTo>
                <a:lnTo>
                  <a:pt x="3221831" y="1407318"/>
                </a:lnTo>
                <a:lnTo>
                  <a:pt x="3250406" y="1307306"/>
                </a:lnTo>
                <a:lnTo>
                  <a:pt x="3264694" y="1243012"/>
                </a:lnTo>
                <a:lnTo>
                  <a:pt x="3486150" y="1193006"/>
                </a:lnTo>
                <a:lnTo>
                  <a:pt x="3636169" y="1078706"/>
                </a:lnTo>
                <a:lnTo>
                  <a:pt x="3686175" y="985837"/>
                </a:lnTo>
                <a:lnTo>
                  <a:pt x="3679031" y="900112"/>
                </a:lnTo>
                <a:lnTo>
                  <a:pt x="3657600" y="850106"/>
                </a:lnTo>
                <a:lnTo>
                  <a:pt x="3736181" y="728662"/>
                </a:lnTo>
                <a:lnTo>
                  <a:pt x="3893344" y="585787"/>
                </a:lnTo>
                <a:lnTo>
                  <a:pt x="4064794" y="471487"/>
                </a:lnTo>
                <a:lnTo>
                  <a:pt x="4186237" y="571500"/>
                </a:lnTo>
                <a:lnTo>
                  <a:pt x="4250531" y="621506"/>
                </a:lnTo>
                <a:lnTo>
                  <a:pt x="4543425" y="471487"/>
                </a:lnTo>
                <a:lnTo>
                  <a:pt x="4664869" y="328612"/>
                </a:lnTo>
                <a:lnTo>
                  <a:pt x="4814887" y="150018"/>
                </a:lnTo>
                <a:lnTo>
                  <a:pt x="4893469" y="50006"/>
                </a:lnTo>
                <a:lnTo>
                  <a:pt x="4950619" y="7143"/>
                </a:lnTo>
                <a:lnTo>
                  <a:pt x="0" y="0"/>
                </a:lnTo>
                <a:lnTo>
                  <a:pt x="14287" y="250031"/>
                </a:ln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>
            <a:hlinkClick r:id="rId5"/>
          </p:cNvPr>
          <p:cNvSpPr/>
          <p:nvPr/>
        </p:nvSpPr>
        <p:spPr>
          <a:xfrm>
            <a:off x="2426097" y="2479848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6">
            <a:hlinkClick r:id="rId6"/>
          </p:cNvPr>
          <p:cNvSpPr/>
          <p:nvPr/>
        </p:nvSpPr>
        <p:spPr>
          <a:xfrm>
            <a:off x="3561158" y="3094211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>
            <a:hlinkClick r:id="rId7"/>
          </p:cNvPr>
          <p:cNvSpPr/>
          <p:nvPr/>
        </p:nvSpPr>
        <p:spPr>
          <a:xfrm>
            <a:off x="3561158" y="4581176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18">
            <a:hlinkClick r:id="rId8"/>
          </p:cNvPr>
          <p:cNvSpPr/>
          <p:nvPr/>
        </p:nvSpPr>
        <p:spPr>
          <a:xfrm>
            <a:off x="2098278" y="6101118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19">
            <a:hlinkClick r:id="rId9"/>
          </p:cNvPr>
          <p:cNvSpPr/>
          <p:nvPr/>
        </p:nvSpPr>
        <p:spPr>
          <a:xfrm>
            <a:off x="4373142" y="3017838"/>
            <a:ext cx="335756" cy="3357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8278" y="215715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beijing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0014" y="281280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Weihai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2286" y="278643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Seoul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8584" y="456438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Shanghai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74403" y="641880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Shenzhen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72904" y="122099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Seoul Office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91082" y="1674953"/>
            <a:ext cx="318228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서울시 금천구 디지털로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길 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가산동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스타밸리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천재교육 </a:t>
            </a:r>
            <a:r>
              <a:rPr lang="ko-KR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에듀테크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센터</a:t>
            </a:r>
            <a:endParaRPr lang="en-US" altLang="ko-KR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99, Digital-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9-gil,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Geumcheon-gu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Seoul,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08510, Rep. of KOREA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2307" y="3672337"/>
            <a:ext cx="3459674" cy="29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3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02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26" y="0"/>
            <a:ext cx="72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endParaRPr lang="en-US" sz="3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35530" y="61555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TEAM  PARTNER  CONTACT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051" y="555489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Sino-Korea Cross-Border IT Consulting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4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3007" cy="792241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35530" y="61555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TEAM  PARTNER  CONTACT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6" y="0"/>
            <a:ext cx="72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endParaRPr lang="en-US" sz="3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1051" y="555489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Sino-Korea Cross-Border IT Consulting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6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t="10870"/>
          <a:stretch/>
        </p:blipFill>
        <p:spPr>
          <a:xfrm>
            <a:off x="16626" y="-10133"/>
            <a:ext cx="11070473" cy="6876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9" r="30152"/>
          <a:stretch/>
        </p:blipFill>
        <p:spPr>
          <a:xfrm>
            <a:off x="8001000" y="-1"/>
            <a:ext cx="4179227" cy="68660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0227" cy="105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35530" y="601655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TEAM  PARTNER  CONTACT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6" y="0"/>
            <a:ext cx="72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endParaRPr lang="en-US" sz="3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051" y="555489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Sino-Korea Cross-Border IT Consulting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9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5"/>
          <a:stretch/>
        </p:blipFill>
        <p:spPr>
          <a:xfrm>
            <a:off x="0" y="-1"/>
            <a:ext cx="8001000" cy="6858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9" r="30152"/>
          <a:stretch/>
        </p:blipFill>
        <p:spPr>
          <a:xfrm>
            <a:off x="8001000" y="-10133"/>
            <a:ext cx="4191000" cy="687619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35530" y="61555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TEAM  PARTNER  CONTACT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6" y="0"/>
            <a:ext cx="72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endParaRPr lang="en-US" sz="3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051" y="555489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Sino-Korea Cross-Border IT Consulting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7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321</Words>
  <Application>Microsoft Office PowerPoint</Application>
  <PresentationFormat>Widescreen</PresentationFormat>
  <Paragraphs>79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游ゴシック</vt:lpstr>
      <vt:lpstr>맑은 고딕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Ahn</dc:creator>
  <cp:lastModifiedBy>Rich Ahn</cp:lastModifiedBy>
  <cp:revision>59</cp:revision>
  <dcterms:created xsi:type="dcterms:W3CDTF">2016-07-02T04:59:47Z</dcterms:created>
  <dcterms:modified xsi:type="dcterms:W3CDTF">2016-07-02T10:49:44Z</dcterms:modified>
</cp:coreProperties>
</file>