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102" autoAdjust="0"/>
  </p:normalViewPr>
  <p:slideViewPr>
    <p:cSldViewPr snapToGrid="0" showGuides="1">
      <p:cViewPr varScale="1">
        <p:scale>
          <a:sx n="57" d="100"/>
          <a:sy n="57" d="100"/>
        </p:scale>
        <p:origin x="108" y="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19691-2DF5-4F22-AF06-A58803680E55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6706C-B2D2-4346-B3AF-F5EF2AC43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8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adaptive</a:t>
            </a:r>
            <a:r>
              <a:rPr lang="en-US" baseline="0" dirty="0"/>
              <a:t> boosting algorithm</a:t>
            </a:r>
          </a:p>
          <a:p>
            <a:r>
              <a:rPr lang="en-US" baseline="0" dirty="0"/>
              <a:t>-&gt;Iteratively adjusts both the weights for re-weighting the data and weights for the final aggregation</a:t>
            </a:r>
          </a:p>
          <a:p>
            <a:endParaRPr lang="en-US" baseline="0" dirty="0"/>
          </a:p>
          <a:p>
            <a:r>
              <a:rPr lang="en-US" baseline="0" dirty="0"/>
              <a:t>Bauer &amp; </a:t>
            </a:r>
            <a:r>
              <a:rPr lang="en-US" baseline="0" dirty="0" err="1"/>
              <a:t>Kohavi</a:t>
            </a:r>
            <a:r>
              <a:rPr lang="en-US" baseline="0" dirty="0"/>
              <a:t> found that boosting can reduce both variation in base-learners prediction error</a:t>
            </a:r>
          </a:p>
          <a:p>
            <a:r>
              <a:rPr lang="en-US" baseline="0" dirty="0"/>
              <a:t>-&gt; and average difference between predicted and true classes (bias)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6706C-B2D2-4346-B3AF-F5EF2AC433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60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find the best</a:t>
            </a:r>
            <a:r>
              <a:rPr lang="en-US" baseline="0" dirty="0"/>
              <a:t> possible classifier for the training data</a:t>
            </a:r>
          </a:p>
          <a:p>
            <a:r>
              <a:rPr lang="en-US" baseline="0" dirty="0"/>
              <a:t>-&gt; find best prediction rule for a set of new observations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Main</a:t>
            </a:r>
            <a:r>
              <a:rPr lang="en-US" baseline="0" dirty="0"/>
              <a:t> proponent of overfitting in boosting algorithms is stopping iteration</a:t>
            </a:r>
          </a:p>
          <a:p>
            <a:r>
              <a:rPr lang="en-US" baseline="0" dirty="0"/>
              <a:t>-&gt; large </a:t>
            </a:r>
            <a:r>
              <a:rPr lang="en-US" baseline="0" dirty="0" err="1"/>
              <a:t>mstop</a:t>
            </a:r>
            <a:r>
              <a:rPr lang="en-US" baseline="0" dirty="0"/>
              <a:t> lead to more complex models with higher variance and small bias</a:t>
            </a:r>
          </a:p>
          <a:p>
            <a:r>
              <a:rPr lang="en-US" baseline="0" dirty="0"/>
              <a:t>-&gt; small </a:t>
            </a:r>
            <a:r>
              <a:rPr lang="en-US" baseline="0" dirty="0" err="1"/>
              <a:t>mstop</a:t>
            </a:r>
            <a:r>
              <a:rPr lang="en-US" baseline="0" dirty="0"/>
              <a:t> lead to sparser models with less variables, more shrinkage, and reduced variance</a:t>
            </a:r>
          </a:p>
          <a:p>
            <a:r>
              <a:rPr lang="en-US" baseline="0" dirty="0"/>
              <a:t>Select </a:t>
            </a:r>
            <a:r>
              <a:rPr lang="en-US" baseline="0" dirty="0" err="1"/>
              <a:t>mstop</a:t>
            </a:r>
            <a:r>
              <a:rPr lang="en-US" baseline="0" dirty="0"/>
              <a:t> not on best model of training data, but by the effect on test data</a:t>
            </a:r>
          </a:p>
          <a:p>
            <a:endParaRPr lang="en-US" baseline="0" dirty="0"/>
          </a:p>
          <a:p>
            <a:r>
              <a:rPr lang="en-US" baseline="0" dirty="0" err="1"/>
              <a:t>AdaBoost</a:t>
            </a:r>
            <a:r>
              <a:rPr lang="en-US" baseline="0" dirty="0"/>
              <a:t> generalization error is bounded by the training error plus a term that increases with the number of boosting iterations and complexity of the base-learner</a:t>
            </a:r>
          </a:p>
          <a:p>
            <a:endParaRPr lang="en-US" baseline="0" dirty="0"/>
          </a:p>
          <a:p>
            <a:r>
              <a:rPr lang="en-US" baseline="0" dirty="0"/>
              <a:t>Occam’s Razor</a:t>
            </a:r>
          </a:p>
          <a:p>
            <a:endParaRPr lang="en-US" baseline="0" dirty="0"/>
          </a:p>
          <a:p>
            <a:r>
              <a:rPr lang="en-US" baseline="0" dirty="0"/>
              <a:t>Optimization is based less on correct classification, but rather the loss function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6706C-B2D2-4346-B3AF-F5EF2AC433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57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find the best</a:t>
            </a:r>
            <a:r>
              <a:rPr lang="en-US" baseline="0" dirty="0"/>
              <a:t> possible classifier for the training data</a:t>
            </a:r>
          </a:p>
          <a:p>
            <a:r>
              <a:rPr lang="en-US" baseline="0" dirty="0"/>
              <a:t>-&gt; find best prediction rule for a set of new observations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Main</a:t>
            </a:r>
            <a:r>
              <a:rPr lang="en-US" baseline="0" dirty="0"/>
              <a:t> proponent of overfitting in boosting algorithms is stopping iteration</a:t>
            </a:r>
          </a:p>
          <a:p>
            <a:endParaRPr lang="en-US" baseline="0" dirty="0"/>
          </a:p>
          <a:p>
            <a:r>
              <a:rPr lang="en-US" baseline="0" dirty="0" err="1"/>
              <a:t>AdaBoost</a:t>
            </a:r>
            <a:r>
              <a:rPr lang="en-US" baseline="0" dirty="0"/>
              <a:t> generalization error is bounded by the training error plus a term that increases with the number of boosting iterations and complexity of the base-learner</a:t>
            </a:r>
          </a:p>
          <a:p>
            <a:endParaRPr lang="en-US" baseline="0" dirty="0"/>
          </a:p>
          <a:p>
            <a:r>
              <a:rPr lang="en-US" baseline="0" dirty="0"/>
              <a:t>Occam’s Razor</a:t>
            </a:r>
          </a:p>
          <a:p>
            <a:endParaRPr lang="en-US" baseline="0" dirty="0"/>
          </a:p>
          <a:p>
            <a:r>
              <a:rPr lang="en-US" baseline="0" dirty="0"/>
              <a:t>Optimization is based less on correct classification, but rather the loss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6706C-B2D2-4346-B3AF-F5EF2AC433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22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6706C-B2D2-4346-B3AF-F5EF2AC433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87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baseline="0" dirty="0"/>
              <a:t> up-weights observations that were misclassified</a:t>
            </a:r>
          </a:p>
          <a:p>
            <a:r>
              <a:rPr lang="en-US" baseline="0" dirty="0"/>
              <a:t>Gradient boosting identifies difficult observations by large residuals computed by previous iterations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6706C-B2D2-4346-B3AF-F5EF2AC433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02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Component-wise:</a:t>
            </a:r>
          </a:p>
          <a:p>
            <a:r>
              <a:rPr lang="en-US" dirty="0"/>
              <a:t>-&gt;different</a:t>
            </a:r>
            <a:r>
              <a:rPr lang="en-US" baseline="0" dirty="0"/>
              <a:t> predictors are fitted by separate base-learners</a:t>
            </a:r>
          </a:p>
          <a:p>
            <a:r>
              <a:rPr lang="en-US" baseline="0" dirty="0"/>
              <a:t>Only a small amount of the fit of the best-performing base-learner is added to the current additive predictor</a:t>
            </a:r>
          </a:p>
          <a:p>
            <a:endParaRPr lang="en-US" baseline="0" dirty="0"/>
          </a:p>
          <a:p>
            <a:r>
              <a:rPr lang="en-US" baseline="0" dirty="0"/>
              <a:t>Each base-learner (typically) contains one predictor</a:t>
            </a:r>
          </a:p>
          <a:p>
            <a:r>
              <a:rPr lang="en-US" baseline="0" dirty="0"/>
              <a:t>-&gt;data-driven variable selection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--&gt; Penalizes complex learners with small degrees of freedom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6706C-B2D2-4346-B3AF-F5EF2AC433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59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Shrinkage of effect</a:t>
            </a:r>
            <a:r>
              <a:rPr lang="en-US" baseline="0" dirty="0"/>
              <a:t> increases stability and accuracy of predictions</a:t>
            </a:r>
          </a:p>
          <a:p>
            <a:r>
              <a:rPr lang="en-US" baseline="0" dirty="0"/>
              <a:t>GB can optimize ANY loss function that is convex and differentiable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6706C-B2D2-4346-B3AF-F5EF2AC433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61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Gradient Boosting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ensemble learning technique</a:t>
            </a:r>
          </a:p>
        </p:txBody>
      </p:sp>
    </p:spTree>
    <p:extLst>
      <p:ext uri="{BB962C8B-B14F-4D97-AF65-F5344CB8AC3E}">
        <p14:creationId xmlns:p14="http://schemas.microsoft.com/office/powerpoint/2010/main" val="1073792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074" y="406400"/>
            <a:ext cx="8051852" cy="6045200"/>
          </a:xfrm>
        </p:spPr>
      </p:pic>
    </p:spTree>
    <p:extLst>
      <p:ext uri="{BB962C8B-B14F-4D97-AF65-F5344CB8AC3E}">
        <p14:creationId xmlns:p14="http://schemas.microsoft.com/office/powerpoint/2010/main" val="1861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562225"/>
            <a:ext cx="12192000" cy="742022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845" y="-345287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Origin Story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05845" y="354978"/>
            <a:ext cx="5890155" cy="4823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Born out of independent research from </a:t>
            </a:r>
            <a:r>
              <a:rPr lang="en-US" dirty="0" err="1">
                <a:solidFill>
                  <a:schemeClr val="tx2">
                    <a:lumMod val="25000"/>
                  </a:schemeClr>
                </a:solidFill>
              </a:rPr>
              <a:t>Schapire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 and Freund in the 1990</a:t>
            </a:r>
          </a:p>
          <a:p>
            <a:pPr lvl="1"/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Iterative improvement of weak-learners can form a strong-learner</a:t>
            </a:r>
          </a:p>
          <a:p>
            <a:pPr lvl="1"/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Weak-learner: 50% &lt; classification rate &lt; 99%</a:t>
            </a:r>
          </a:p>
          <a:p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Boosting, in general, doesn’t manipulate the learners, but rather the weight of the observations after each iteration—to a point</a:t>
            </a:r>
          </a:p>
          <a:p>
            <a:pPr lvl="1"/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Iteration specific coefficient increases weight dependent on the misclassification rate</a:t>
            </a:r>
          </a:p>
          <a:p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Classification by weighted majority vote</a:t>
            </a:r>
          </a:p>
        </p:txBody>
      </p:sp>
      <p:pic>
        <p:nvPicPr>
          <p:cNvPr id="6" name="Picture 2" descr="http://www.17bigdata.com/wp-content/uploads/2016/01/20110102214605165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57387"/>
            <a:ext cx="60960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65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b="2545"/>
          <a:stretch/>
        </p:blipFill>
        <p:spPr>
          <a:xfrm>
            <a:off x="2962816" y="1152983"/>
            <a:ext cx="6266367" cy="535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4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662" y="1524002"/>
            <a:ext cx="9308676" cy="457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0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006" y="1479549"/>
            <a:ext cx="9057987" cy="448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20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Boosting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AdaBoost (an additive model) is a </a:t>
                </a:r>
                <a:r>
                  <a:rPr lang="en-US" i="1" dirty="0"/>
                  <a:t>Black-box </a:t>
                </a:r>
                <a:r>
                  <a:rPr lang="en-US" dirty="0"/>
                  <a:t>scheme</a:t>
                </a:r>
              </a:p>
              <a:p>
                <a:r>
                  <a:rPr lang="en-US" dirty="0"/>
                  <a:t>Statistical boosting quantifies relation between observed predictor and expectation of the response via interpretable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(Additive model)</a:t>
                </a:r>
              </a:p>
              <a:p>
                <a:pPr lvl="1"/>
                <a:r>
                  <a:rPr lang="en-US" dirty="0"/>
                  <a:t>Generalized Additive Model (GAM) 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Shape &amp; size of the effect of the predictor can be visualized—thus, not a black box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88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Optimizing the regression function: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type m:val="noBar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𝑎𝑟𝑔𝑚𝑖𝑛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Minimize empirical risk: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type m:val="noBar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𝑎𝑟𝑔𝑚𝑖𝑛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Fit the base-learner to negative gradient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/>
                  <a:t> of the loss function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evaluated at previous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(∙)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Base-learner fitted to the errors of previous iteration: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−1]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060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534" y="1152983"/>
            <a:ext cx="5178838" cy="55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2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8" y="2052918"/>
            <a:ext cx="3132666" cy="4195481"/>
          </a:xfrm>
        </p:spPr>
        <p:txBody>
          <a:bodyPr/>
          <a:lstStyle/>
          <a:p>
            <a:r>
              <a:rPr lang="en-US" dirty="0"/>
              <a:t>Small step length and early stopping, GB introduces shrinkage of effect estimates</a:t>
            </a:r>
          </a:p>
          <a:p>
            <a:pPr lvl="1"/>
            <a:r>
              <a:rPr lang="en-US" dirty="0"/>
              <a:t>Leads to reduced variance of estimates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667" y="1793981"/>
            <a:ext cx="80772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91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</TotalTime>
  <Words>466</Words>
  <Application>Microsoft Office PowerPoint</Application>
  <PresentationFormat>Widescreen</PresentationFormat>
  <Paragraphs>80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Century Gothic</vt:lpstr>
      <vt:lpstr>Wingdings</vt:lpstr>
      <vt:lpstr>Wingdings 3</vt:lpstr>
      <vt:lpstr>Ion</vt:lpstr>
      <vt:lpstr>Gradient Boosting</vt:lpstr>
      <vt:lpstr>Origin Story</vt:lpstr>
      <vt:lpstr>AdaBoost</vt:lpstr>
      <vt:lpstr>Overfitting</vt:lpstr>
      <vt:lpstr>Overfitting</vt:lpstr>
      <vt:lpstr>Statistical Boosting</vt:lpstr>
      <vt:lpstr>Gradient Boosting</vt:lpstr>
      <vt:lpstr>Gradient boosting</vt:lpstr>
      <vt:lpstr>Gradient Boosting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Boosting</dc:title>
  <dc:creator>MDS</dc:creator>
  <cp:lastModifiedBy>MDS</cp:lastModifiedBy>
  <cp:revision>12</cp:revision>
  <dcterms:created xsi:type="dcterms:W3CDTF">2017-01-18T10:44:58Z</dcterms:created>
  <dcterms:modified xsi:type="dcterms:W3CDTF">2017-01-18T12:27:18Z</dcterms:modified>
</cp:coreProperties>
</file>