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1" r:id="rId6"/>
    <p:sldId id="263" r:id="rId7"/>
    <p:sldId id="259" r:id="rId8"/>
    <p:sldId id="264" r:id="rId9"/>
    <p:sldId id="26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3200399" y="2164586"/>
            <a:ext cx="3311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2266123" y="1680174"/>
            <a:ext cx="1434900" cy="1157100"/>
          </a:xfrm>
          <a:prstGeom prst="rect">
            <a:avLst/>
          </a:prstGeom>
          <a:solidFill>
            <a:schemeClr val="lt1"/>
          </a:solidFill>
          <a:ln w="63500" cap="flat" cmpd="sng">
            <a:solidFill>
              <a:srgbClr val="FFC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3347004" y="1820084"/>
            <a:ext cx="685800" cy="43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817340" y="1595336"/>
            <a:ext cx="51837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9099" y="4052158"/>
            <a:ext cx="685800" cy="96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Me Page">
  <p:cSld name="About Me P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hape 14"/>
          <p:cNvGrpSpPr/>
          <p:nvPr/>
        </p:nvGrpSpPr>
        <p:grpSpPr>
          <a:xfrm>
            <a:off x="1457037" y="1584539"/>
            <a:ext cx="6309846" cy="1963580"/>
            <a:chOff x="1366327" y="1779104"/>
            <a:chExt cx="9437400" cy="3667500"/>
          </a:xfrm>
        </p:grpSpPr>
        <p:sp>
          <p:nvSpPr>
            <p:cNvPr id="15" name="Shape 15"/>
            <p:cNvSpPr/>
            <p:nvPr/>
          </p:nvSpPr>
          <p:spPr>
            <a:xfrm>
              <a:off x="1759226" y="1928191"/>
              <a:ext cx="8567400" cy="3349500"/>
            </a:xfrm>
            <a:prstGeom prst="rect">
              <a:avLst/>
            </a:prstGeom>
            <a:noFill/>
            <a:ln w="63500" cap="flat" cmpd="sng">
              <a:solidFill>
                <a:srgbClr val="FFC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2405270" y="1779104"/>
              <a:ext cx="7394700" cy="366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66327" y="2448339"/>
              <a:ext cx="9437400" cy="22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Shape 18"/>
          <p:cNvSpPr txBox="1"/>
          <p:nvPr/>
        </p:nvSpPr>
        <p:spPr>
          <a:xfrm>
            <a:off x="3658350" y="790075"/>
            <a:ext cx="1827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lang="en" sz="27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851625" y="1790200"/>
            <a:ext cx="5475900" cy="15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9099" y="4052158"/>
            <a:ext cx="685800" cy="96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tline Page">
  <p:cSld name="Outline Pag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1011927" y="559589"/>
            <a:ext cx="980700" cy="790800"/>
          </a:xfrm>
          <a:prstGeom prst="rect">
            <a:avLst/>
          </a:prstGeom>
          <a:solidFill>
            <a:schemeClr val="lt1"/>
          </a:solidFill>
          <a:ln w="63500" cap="flat" cmpd="sng">
            <a:solidFill>
              <a:srgbClr val="FFC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1638694" y="699500"/>
            <a:ext cx="685800" cy="3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1331075" y="559600"/>
            <a:ext cx="36420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992625" y="1658550"/>
            <a:ext cx="53085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57200" marR="0" lvl="3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" marR="0" lvl="4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57200" marR="0" lvl="6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" marR="0" lvl="7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57200" marR="0" lvl="8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38924" y="400058"/>
            <a:ext cx="685800" cy="96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Page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011927" y="559589"/>
            <a:ext cx="980700" cy="790800"/>
          </a:xfrm>
          <a:prstGeom prst="rect">
            <a:avLst/>
          </a:prstGeom>
          <a:solidFill>
            <a:schemeClr val="lt1"/>
          </a:solidFill>
          <a:ln w="63500" cap="flat" cmpd="sng">
            <a:solidFill>
              <a:srgbClr val="FFC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1638694" y="699500"/>
            <a:ext cx="685800" cy="3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439570" y="629900"/>
            <a:ext cx="43908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7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7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7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7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7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7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7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7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1254875" y="1658550"/>
            <a:ext cx="68010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38924" y="400058"/>
            <a:ext cx="685800" cy="96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 Page">
  <p:cSld name="Q&amp;A Pag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3010050" y="2571750"/>
            <a:ext cx="3123900" cy="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Shape 35"/>
          <p:cNvSpPr txBox="1"/>
          <p:nvPr/>
        </p:nvSpPr>
        <p:spPr>
          <a:xfrm>
            <a:off x="3072000" y="20638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9099" y="4052158"/>
            <a:ext cx="685800" cy="96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 Page">
  <p:cSld name="Ending Pag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266123" y="1680174"/>
            <a:ext cx="1434900" cy="1157100"/>
          </a:xfrm>
          <a:prstGeom prst="rect">
            <a:avLst/>
          </a:prstGeom>
          <a:solidFill>
            <a:schemeClr val="lt1"/>
          </a:solidFill>
          <a:ln w="63500" cap="flat" cmpd="sng">
            <a:solidFill>
              <a:srgbClr val="FFC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3347004" y="1820084"/>
            <a:ext cx="685800" cy="43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2856275" y="1785425"/>
            <a:ext cx="447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Joining Us!</a:t>
            </a:r>
            <a:endParaRPr/>
          </a:p>
        </p:txBody>
      </p:sp>
      <p:pic>
        <p:nvPicPr>
          <p:cNvPr id="41" name="Shape 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9099" y="4052158"/>
            <a:ext cx="685800" cy="96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/>
        </p:nvSpPr>
        <p:spPr>
          <a:xfrm>
            <a:off x="3237475" y="4858675"/>
            <a:ext cx="26961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Font typeface="Arial"/>
              <a:buNone/>
            </a:pPr>
            <a:r>
              <a:rPr lang="en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The Lifelong Learning Platform of Silicon Valley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2817340" y="1595336"/>
            <a:ext cx="5677506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dirty="0"/>
              <a:t>Loan Defau</a:t>
            </a:r>
            <a:r>
              <a:rPr lang="en-US" dirty="0" err="1"/>
              <a:t>lt</a:t>
            </a:r>
            <a:r>
              <a:rPr lang="en-US" dirty="0"/>
              <a:t> Rate Prediction for Investor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D761A54-B6D0-4D75-9289-F713986FDE7F}"/>
              </a:ext>
            </a:extLst>
          </p:cNvPr>
          <p:cNvSpPr txBox="1">
            <a:spLocks/>
          </p:cNvSpPr>
          <p:nvPr/>
        </p:nvSpPr>
        <p:spPr>
          <a:xfrm>
            <a:off x="159408" y="2772568"/>
            <a:ext cx="4390800" cy="505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Feature Engineering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011AA2-9B62-4D98-AAAC-29DC4ABEF636}"/>
              </a:ext>
            </a:extLst>
          </p:cNvPr>
          <p:cNvGrpSpPr/>
          <p:nvPr/>
        </p:nvGrpSpPr>
        <p:grpSpPr>
          <a:xfrm>
            <a:off x="159408" y="1539100"/>
            <a:ext cx="3897203" cy="2385580"/>
            <a:chOff x="4993259" y="1359170"/>
            <a:chExt cx="3897203" cy="2385580"/>
          </a:xfrm>
        </p:grpSpPr>
        <p:pic>
          <p:nvPicPr>
            <p:cNvPr id="1026" name="Picture 2" descr="“data mining process”的图片搜索结果">
              <a:extLst>
                <a:ext uri="{FF2B5EF4-FFF2-40B4-BE49-F238E27FC236}">
                  <a16:creationId xmlns:a16="http://schemas.microsoft.com/office/drawing/2014/main" id="{52FE9537-DA36-4D56-9754-9BE36F476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791" y="1724030"/>
              <a:ext cx="1809318" cy="1767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Shape 55">
              <a:extLst>
                <a:ext uri="{FF2B5EF4-FFF2-40B4-BE49-F238E27FC236}">
                  <a16:creationId xmlns:a16="http://schemas.microsoft.com/office/drawing/2014/main" id="{E816AD55-B9B3-4224-8C04-9DA83106D40F}"/>
                </a:ext>
              </a:extLst>
            </p:cNvPr>
            <p:cNvSpPr txBox="1">
              <a:spLocks/>
            </p:cNvSpPr>
            <p:nvPr/>
          </p:nvSpPr>
          <p:spPr>
            <a:xfrm>
              <a:off x="5022354" y="1359170"/>
              <a:ext cx="3016053" cy="5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90000"/>
                </a:lnSpc>
                <a:buClr>
                  <a:schemeClr val="dk1"/>
                </a:buClr>
                <a:buFont typeface="Calibri"/>
                <a:buNone/>
              </a:pPr>
              <a:r>
                <a:rPr lang="en-US" dirty="0"/>
                <a:t>Business Model and Business Goal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84C73A67-63E5-491C-A1A3-68DCFCD1D82A}"/>
                </a:ext>
              </a:extLst>
            </p:cNvPr>
            <p:cNvSpPr txBox="1">
              <a:spLocks/>
            </p:cNvSpPr>
            <p:nvPr/>
          </p:nvSpPr>
          <p:spPr>
            <a:xfrm>
              <a:off x="4993259" y="1898316"/>
              <a:ext cx="3219715" cy="5058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/>
                <a:t>Data Preparation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7576E90A-2B39-4751-A3E4-05061AFA43FC}"/>
                </a:ext>
              </a:extLst>
            </p:cNvPr>
            <p:cNvSpPr txBox="1">
              <a:spLocks/>
            </p:cNvSpPr>
            <p:nvPr/>
          </p:nvSpPr>
          <p:spPr>
            <a:xfrm>
              <a:off x="4993259" y="2255377"/>
              <a:ext cx="3294530" cy="5058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/>
                <a:t>Data Understanding</a:t>
              </a:r>
            </a:p>
          </p:txBody>
        </p:sp>
        <p:sp>
          <p:nvSpPr>
            <p:cNvPr id="8" name="Shape 60">
              <a:extLst>
                <a:ext uri="{FF2B5EF4-FFF2-40B4-BE49-F238E27FC236}">
                  <a16:creationId xmlns:a16="http://schemas.microsoft.com/office/drawing/2014/main" id="{C67FB207-8388-4C4E-A7AC-90FDA5E15B91}"/>
                </a:ext>
              </a:extLst>
            </p:cNvPr>
            <p:cNvSpPr txBox="1">
              <a:spLocks/>
            </p:cNvSpPr>
            <p:nvPr/>
          </p:nvSpPr>
          <p:spPr>
            <a:xfrm>
              <a:off x="5022354" y="2817329"/>
              <a:ext cx="3419221" cy="5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90000"/>
                </a:lnSpc>
                <a:buClr>
                  <a:schemeClr val="dk1"/>
                </a:buClr>
                <a:buFont typeface="Calibri"/>
                <a:buNone/>
              </a:pPr>
              <a:r>
                <a:rPr lang="en-US" dirty="0"/>
                <a:t>Machine Learning Model </a:t>
              </a:r>
            </a:p>
          </p:txBody>
        </p:sp>
        <p:sp>
          <p:nvSpPr>
            <p:cNvPr id="9" name="Shape 60">
              <a:extLst>
                <a:ext uri="{FF2B5EF4-FFF2-40B4-BE49-F238E27FC236}">
                  <a16:creationId xmlns:a16="http://schemas.microsoft.com/office/drawing/2014/main" id="{9926B89B-A5EE-4B30-80F0-54D941EE3BC1}"/>
                </a:ext>
              </a:extLst>
            </p:cNvPr>
            <p:cNvSpPr txBox="1">
              <a:spLocks/>
            </p:cNvSpPr>
            <p:nvPr/>
          </p:nvSpPr>
          <p:spPr>
            <a:xfrm>
              <a:off x="5022354" y="3238950"/>
              <a:ext cx="3868108" cy="5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90000"/>
                </a:lnSpc>
                <a:buClr>
                  <a:schemeClr val="dk1"/>
                </a:buClr>
                <a:buFont typeface="Calibri"/>
                <a:buNone/>
              </a:pPr>
              <a:r>
                <a:rPr lang="en-US" dirty="0"/>
                <a:t>Model Evaluation and Recommendation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249165-55EF-4D11-B1FF-0D902C6513EB}"/>
              </a:ext>
            </a:extLst>
          </p:cNvPr>
          <p:cNvGrpSpPr/>
          <p:nvPr/>
        </p:nvGrpSpPr>
        <p:grpSpPr>
          <a:xfrm>
            <a:off x="4483250" y="1578183"/>
            <a:ext cx="4472247" cy="2838152"/>
            <a:chOff x="99753" y="1543793"/>
            <a:chExt cx="4472247" cy="283815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D2B579C-E42B-4E49-A18F-530F457DCF27}"/>
                </a:ext>
              </a:extLst>
            </p:cNvPr>
            <p:cNvCxnSpPr/>
            <p:nvPr/>
          </p:nvCxnSpPr>
          <p:spPr>
            <a:xfrm>
              <a:off x="99753" y="2761177"/>
              <a:ext cx="4472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llout: Bent Line 10">
              <a:extLst>
                <a:ext uri="{FF2B5EF4-FFF2-40B4-BE49-F238E27FC236}">
                  <a16:creationId xmlns:a16="http://schemas.microsoft.com/office/drawing/2014/main" id="{B149874D-7FC8-4203-831A-31B63E44AC04}"/>
                </a:ext>
              </a:extLst>
            </p:cNvPr>
            <p:cNvSpPr/>
            <p:nvPr/>
          </p:nvSpPr>
          <p:spPr>
            <a:xfrm>
              <a:off x="723208" y="1543793"/>
              <a:ext cx="1467196" cy="68163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77744"/>
                <a:gd name="adj6" fmla="val -40765"/>
              </a:avLst>
            </a:prstGeom>
            <a:solidFill>
              <a:schemeClr val="tx2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week1</a:t>
              </a:r>
            </a:p>
            <a:p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1.Data Exploration</a:t>
              </a:r>
            </a:p>
            <a:p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2.Come Up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Potencial</a:t>
              </a:r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 Problem and Possible work directions</a:t>
              </a:r>
            </a:p>
          </p:txBody>
        </p:sp>
        <p:sp>
          <p:nvSpPr>
            <p:cNvPr id="14" name="Callout: Bent Line 13">
              <a:extLst>
                <a:ext uri="{FF2B5EF4-FFF2-40B4-BE49-F238E27FC236}">
                  <a16:creationId xmlns:a16="http://schemas.microsoft.com/office/drawing/2014/main" id="{95012EE8-891E-48D5-B4C8-FF56460F9D66}"/>
                </a:ext>
              </a:extLst>
            </p:cNvPr>
            <p:cNvSpPr/>
            <p:nvPr/>
          </p:nvSpPr>
          <p:spPr>
            <a:xfrm>
              <a:off x="925484" y="3467416"/>
              <a:ext cx="1410392" cy="91452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7394"/>
                <a:gd name="adj6" fmla="val -37761"/>
              </a:avLst>
            </a:prstGeom>
            <a:solidFill>
              <a:schemeClr val="tx2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week2</a:t>
              </a:r>
            </a:p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1.Understand business model</a:t>
              </a:r>
            </a:p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2.Data Preparation and Cleaning</a:t>
              </a:r>
            </a:p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3.NLP</a:t>
              </a:r>
            </a:p>
          </p:txBody>
        </p:sp>
        <p:sp>
          <p:nvSpPr>
            <p:cNvPr id="15" name="Callout: Bent Line 14">
              <a:extLst>
                <a:ext uri="{FF2B5EF4-FFF2-40B4-BE49-F238E27FC236}">
                  <a16:creationId xmlns:a16="http://schemas.microsoft.com/office/drawing/2014/main" id="{74611153-7C94-4CE4-9CFF-B7920433F3EB}"/>
                </a:ext>
              </a:extLst>
            </p:cNvPr>
            <p:cNvSpPr/>
            <p:nvPr/>
          </p:nvSpPr>
          <p:spPr>
            <a:xfrm>
              <a:off x="3249224" y="3467416"/>
              <a:ext cx="1267690" cy="769055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92990"/>
                <a:gd name="adj6" fmla="val -33224"/>
              </a:avLst>
            </a:prstGeom>
            <a:solidFill>
              <a:schemeClr val="tx2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week4</a:t>
              </a:r>
            </a:p>
            <a:p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1.Machine Learning Models</a:t>
              </a:r>
            </a:p>
            <a:p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2.Wrap up</a:t>
              </a:r>
            </a:p>
          </p:txBody>
        </p:sp>
        <p:sp>
          <p:nvSpPr>
            <p:cNvPr id="16" name="Callout: Bent Line 15">
              <a:extLst>
                <a:ext uri="{FF2B5EF4-FFF2-40B4-BE49-F238E27FC236}">
                  <a16:creationId xmlns:a16="http://schemas.microsoft.com/office/drawing/2014/main" id="{2CC1CA8C-425A-42C7-B073-462757FDE801}"/>
                </a:ext>
              </a:extLst>
            </p:cNvPr>
            <p:cNvSpPr/>
            <p:nvPr/>
          </p:nvSpPr>
          <p:spPr>
            <a:xfrm>
              <a:off x="2883572" y="1612070"/>
              <a:ext cx="1386985" cy="649628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77744"/>
                <a:gd name="adj6" fmla="val -40765"/>
              </a:avLst>
            </a:prstGeom>
            <a:solidFill>
              <a:schemeClr val="tx2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week3</a:t>
              </a:r>
            </a:p>
            <a:p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1.Feature Engineering</a:t>
              </a:r>
            </a:p>
            <a:p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2.Modeling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439569" y="629900"/>
            <a:ext cx="5666225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dirty="0"/>
              <a:t>Business Model and Business Goal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B2E49-FE0A-4F63-B738-A935F922E0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0014" y="1347361"/>
            <a:ext cx="2905859" cy="1737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D6A9FB-1ED6-459C-85E7-69F077B47D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0015" y="3170198"/>
            <a:ext cx="2905859" cy="1783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6380AC-A597-430E-97D8-138FF4347B1A}"/>
              </a:ext>
            </a:extLst>
          </p:cNvPr>
          <p:cNvSpPr txBox="1"/>
          <p:nvPr/>
        </p:nvSpPr>
        <p:spPr>
          <a:xfrm>
            <a:off x="4033285" y="3141079"/>
            <a:ext cx="33541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Lending Club is a peer to peer loan platform. In this project, we will predict will a loan default or not based on lending club’ historical data so that we can provide insight to lending club investors how to choose a profitable loan  </a:t>
            </a:r>
          </a:p>
        </p:txBody>
      </p:sp>
      <p:pic>
        <p:nvPicPr>
          <p:cNvPr id="2050" name="Picture 2" descr="“lending club business model”的图片搜索结果">
            <a:extLst>
              <a:ext uri="{FF2B5EF4-FFF2-40B4-BE49-F238E27FC236}">
                <a16:creationId xmlns:a16="http://schemas.microsoft.com/office/drawing/2014/main" id="{ACBEFA88-DE9D-4758-8D63-F6A8A70F5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285" y="1372601"/>
            <a:ext cx="3127404" cy="143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94B6-E2AB-4A77-A304-04241241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3AEEC881-AF49-4192-A41A-5368314DA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50" t="23450" r="20350"/>
          <a:stretch/>
        </p:blipFill>
        <p:spPr>
          <a:xfrm>
            <a:off x="3450927" y="1813881"/>
            <a:ext cx="2109143" cy="1793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5BFA87-DCB3-4314-8AEF-2FA8827352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60"/>
          <a:stretch/>
        </p:blipFill>
        <p:spPr>
          <a:xfrm>
            <a:off x="234605" y="2071453"/>
            <a:ext cx="2560779" cy="153637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EFE55EF-9442-4B40-A741-FAC03EE86234}"/>
              </a:ext>
            </a:extLst>
          </p:cNvPr>
          <p:cNvSpPr/>
          <p:nvPr/>
        </p:nvSpPr>
        <p:spPr>
          <a:xfrm>
            <a:off x="2963487" y="2743200"/>
            <a:ext cx="487440" cy="1330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52A9E19-BAB5-46B7-A1A8-627660EC5D19}"/>
              </a:ext>
            </a:extLst>
          </p:cNvPr>
          <p:cNvSpPr/>
          <p:nvPr/>
        </p:nvSpPr>
        <p:spPr>
          <a:xfrm>
            <a:off x="5522421" y="2743200"/>
            <a:ext cx="487440" cy="1330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A35BE5-64E8-4EF8-AB76-7E8301A143B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11705" y="1940809"/>
            <a:ext cx="2905859" cy="17377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72AB2A-6C92-4CFC-BD2F-5668AC3BA978}"/>
              </a:ext>
            </a:extLst>
          </p:cNvPr>
          <p:cNvSpPr/>
          <p:nvPr/>
        </p:nvSpPr>
        <p:spPr>
          <a:xfrm>
            <a:off x="234605" y="3834009"/>
            <a:ext cx="18103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Is_fullypaid</a:t>
            </a:r>
            <a:endParaRPr lang="en-US" dirty="0"/>
          </a:p>
          <a:p>
            <a:r>
              <a:rPr lang="en-US" dirty="0"/>
              <a:t>1:Fully Paid</a:t>
            </a:r>
          </a:p>
          <a:p>
            <a:r>
              <a:rPr lang="en-US" dirty="0"/>
              <a:t>0:Charged Off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2AFCB6-D2EF-44EE-BCBD-888F141FC38D}"/>
              </a:ext>
            </a:extLst>
          </p:cNvPr>
          <p:cNvSpPr/>
          <p:nvPr/>
        </p:nvSpPr>
        <p:spPr>
          <a:xfrm>
            <a:off x="6111704" y="3899125"/>
            <a:ext cx="28494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Business Goal </a:t>
            </a:r>
            <a:r>
              <a:rPr lang="en-US" dirty="0">
                <a:sym typeface="Wingdings" panose="05000000000000000000" pitchFamily="2" charset="2"/>
              </a:rPr>
              <a:t> Predictors</a:t>
            </a:r>
          </a:p>
          <a:p>
            <a:r>
              <a:rPr lang="en-US" dirty="0">
                <a:sym typeface="Wingdings" panose="05000000000000000000" pitchFamily="2" charset="2"/>
              </a:rPr>
              <a:t>Investor known features and some replacement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8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94B6-E2AB-4A77-A304-04241241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C263FC6A-2BC9-4FAF-80C5-A0E45048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27" y="3277076"/>
            <a:ext cx="3612340" cy="1806170"/>
          </a:xfrm>
          <a:prstGeom prst="rect">
            <a:avLst/>
          </a:prstGeom>
        </p:spPr>
      </p:pic>
      <p:pic>
        <p:nvPicPr>
          <p:cNvPr id="9" name="Picture 8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6D8966C-5061-47A9-B5FB-465AB3474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75" y="1545105"/>
            <a:ext cx="3231803" cy="1615902"/>
          </a:xfrm>
          <a:prstGeom prst="rect">
            <a:avLst/>
          </a:prstGeom>
        </p:spPr>
      </p:pic>
      <p:pic>
        <p:nvPicPr>
          <p:cNvPr id="15" name="Picture 1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40A5E44-0EBC-4E8A-B2A1-9A7A6F298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520" y="1472946"/>
            <a:ext cx="3520440" cy="1760220"/>
          </a:xfrm>
          <a:prstGeom prst="rect">
            <a:avLst/>
          </a:prstGeom>
        </p:spPr>
      </p:pic>
      <p:pic>
        <p:nvPicPr>
          <p:cNvPr id="19" name="Picture 1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83F29A0-EC90-4765-9C82-BD07622B6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0581" y="3310849"/>
            <a:ext cx="3477247" cy="17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0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94B6-E2AB-4A77-A304-04241241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3DFF4-B906-46D0-BF1B-D4DB666F2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36" y="1746961"/>
            <a:ext cx="8229210" cy="2378100"/>
          </a:xfrm>
        </p:spPr>
        <p:txBody>
          <a:bodyPr/>
          <a:lstStyle/>
          <a:p>
            <a:r>
              <a:rPr lang="en-US" dirty="0"/>
              <a:t>1. Missing Value: Delete columns with too </a:t>
            </a:r>
            <a:r>
              <a:rPr lang="en-US" dirty="0" err="1"/>
              <a:t>mang</a:t>
            </a:r>
            <a:r>
              <a:rPr lang="en-US" dirty="0"/>
              <a:t> missing value and impute other missing value with median</a:t>
            </a:r>
          </a:p>
          <a:p>
            <a:r>
              <a:rPr lang="en-US" dirty="0"/>
              <a:t>2. Collapsing: </a:t>
            </a:r>
            <a:r>
              <a:rPr lang="en-US" dirty="0" err="1"/>
              <a:t>addr_state</a:t>
            </a:r>
            <a:r>
              <a:rPr lang="en-US" dirty="0"/>
              <a:t>, </a:t>
            </a:r>
            <a:r>
              <a:rPr lang="en-US" dirty="0" err="1"/>
              <a:t>emp_length</a:t>
            </a:r>
            <a:r>
              <a:rPr lang="en-US" dirty="0"/>
              <a:t>, Purpose, scale numeric data into range 0 to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8B927D-BFA1-47C2-8CF3-C93D455231BA}"/>
              </a:ext>
            </a:extLst>
          </p:cNvPr>
          <p:cNvSpPr/>
          <p:nvPr/>
        </p:nvSpPr>
        <p:spPr>
          <a:xfrm>
            <a:off x="37636" y="2740662"/>
            <a:ext cx="8004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Target: '</a:t>
            </a:r>
            <a:r>
              <a:rPr lang="en-US" dirty="0" err="1"/>
              <a:t>fully_paid</a:t>
            </a:r>
            <a:r>
              <a:rPr lang="en-US" dirty="0"/>
              <a:t>’</a:t>
            </a:r>
          </a:p>
          <a:p>
            <a:r>
              <a:rPr lang="en-US" dirty="0"/>
              <a:t>Predictor: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Payment: '</a:t>
            </a:r>
            <a:r>
              <a:rPr lang="en-US" dirty="0" err="1"/>
              <a:t>int_rate','grade</a:t>
            </a:r>
            <a:r>
              <a:rPr lang="en-US" dirty="0"/>
              <a:t>’, 'term', 'purpose_1', 'installment’,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Borrower Features: 'home_ownership_1','emp_length_1', '</a:t>
            </a:r>
            <a:r>
              <a:rPr lang="en-US" dirty="0" err="1"/>
              <a:t>dti</a:t>
            </a:r>
            <a:r>
              <a:rPr lang="en-US" dirty="0"/>
              <a:t>', '</a:t>
            </a:r>
            <a:r>
              <a:rPr lang="en-US" dirty="0" err="1"/>
              <a:t>last_fico_range_low</a:t>
            </a:r>
            <a:r>
              <a:rPr lang="en-US" dirty="0"/>
              <a:t>', 'addr_state_1’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Borrowers’ credit history: 'revol_bal','revol_util','pct_tl_nvr_dlq','annual_inc','delinq_2yrs','delinq_amnt','acc_now_delinq','chargeoff_within_12_mths','collections_12_mths_ex_med','mths_since_recent_inq’,'mo_sin_old_rev_tl_op','inq_last_6mths’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7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439570" y="629900"/>
            <a:ext cx="43908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dirty="0"/>
              <a:t>Machine Learning Modeling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C0CB7-767B-4CDF-8C65-CA3AF71E9C93}"/>
              </a:ext>
            </a:extLst>
          </p:cNvPr>
          <p:cNvSpPr txBox="1"/>
          <p:nvPr/>
        </p:nvSpPr>
        <p:spPr>
          <a:xfrm>
            <a:off x="3187931" y="1416410"/>
            <a:ext cx="5989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Glmnet</a:t>
            </a:r>
            <a:r>
              <a:rPr lang="en-US" dirty="0"/>
              <a:t> logistic regression with regularization </a:t>
            </a:r>
          </a:p>
          <a:p>
            <a:pPr marL="342900" indent="-342900">
              <a:buAutoNum type="arabicPeriod"/>
            </a:pPr>
            <a:r>
              <a:rPr lang="en-US" dirty="0"/>
              <a:t>Decision Tree</a:t>
            </a:r>
          </a:p>
          <a:p>
            <a:pPr marL="342900" indent="-342900">
              <a:buAutoNum type="arabicPeriod"/>
            </a:pPr>
            <a:r>
              <a:rPr lang="en-US" dirty="0"/>
              <a:t>Random Forest-Tune parameter using Grid Search(</a:t>
            </a:r>
            <a:r>
              <a:rPr lang="en-US" dirty="0" err="1"/>
              <a:t>Downsampling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 err="1"/>
              <a:t>XGBoost</a:t>
            </a:r>
            <a:endParaRPr lang="en-US" dirty="0"/>
          </a:p>
        </p:txBody>
      </p:sp>
      <p:pic>
        <p:nvPicPr>
          <p:cNvPr id="4" name="Picture 3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2216CACC-468E-4FD6-A705-11761213B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830" y="2492779"/>
            <a:ext cx="5102547" cy="2551274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A6239D04-3813-4099-9A74-D66817A11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76873"/>
            <a:ext cx="1564220" cy="1564220"/>
          </a:xfrm>
          <a:prstGeom prst="rect">
            <a:avLst/>
          </a:prstGeom>
        </p:spPr>
      </p:pic>
      <p:pic>
        <p:nvPicPr>
          <p:cNvPr id="17" name="Picture 16" descr="A close up of a map&#10;&#10;Description generated with high confidence">
            <a:extLst>
              <a:ext uri="{FF2B5EF4-FFF2-40B4-BE49-F238E27FC236}">
                <a16:creationId xmlns:a16="http://schemas.microsoft.com/office/drawing/2014/main" id="{8C0A7761-3744-4EDA-BE47-F32E14237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71" y="2049571"/>
            <a:ext cx="1569378" cy="1569378"/>
          </a:xfrm>
          <a:prstGeom prst="rect">
            <a:avLst/>
          </a:prstGeom>
        </p:spPr>
      </p:pic>
      <p:pic>
        <p:nvPicPr>
          <p:cNvPr id="19" name="Picture 18" descr="A close up of a map&#10;&#10;Description generated with high confidence">
            <a:extLst>
              <a:ext uri="{FF2B5EF4-FFF2-40B4-BE49-F238E27FC236}">
                <a16:creationId xmlns:a16="http://schemas.microsoft.com/office/drawing/2014/main" id="{E926B5BF-F6CD-400E-88BF-B9841E297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924" y="2082822"/>
            <a:ext cx="1469974" cy="1469974"/>
          </a:xfrm>
          <a:prstGeom prst="rect">
            <a:avLst/>
          </a:prstGeom>
        </p:spPr>
      </p:pic>
      <p:pic>
        <p:nvPicPr>
          <p:cNvPr id="20" name="Picture 19" descr="A close up of a map&#10;&#10;Description generated with high confidence">
            <a:extLst>
              <a:ext uri="{FF2B5EF4-FFF2-40B4-BE49-F238E27FC236}">
                <a16:creationId xmlns:a16="http://schemas.microsoft.com/office/drawing/2014/main" id="{C9617435-0726-423A-A9F0-507467599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5969" y="3544821"/>
            <a:ext cx="1602929" cy="16029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94B6-E2AB-4A77-A304-04241241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3DFF4-B906-46D0-BF1B-D4DB666F2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875" y="1658550"/>
            <a:ext cx="6801000" cy="2414686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Provide investment insights to investor and other </a:t>
            </a:r>
            <a:r>
              <a:rPr lang="en-US" dirty="0" err="1"/>
              <a:t>stackholders</a:t>
            </a:r>
            <a:endParaRPr lang="en-US" dirty="0"/>
          </a:p>
          <a:p>
            <a:pPr marL="228600" indent="-228600">
              <a:buFont typeface="Calibri"/>
              <a:buAutoNum type="arabicPeriod"/>
            </a:pPr>
            <a:r>
              <a:rPr lang="en-US" dirty="0"/>
              <a:t>Need more payment features to uncover hidden information. Tried to put payment features, but failed</a:t>
            </a:r>
          </a:p>
          <a:p>
            <a:pPr marL="228600" indent="-228600">
              <a:buAutoNum type="arabicPeriod"/>
            </a:pPr>
            <a:r>
              <a:rPr lang="en-US" dirty="0"/>
              <a:t>Test the model on small amount data and then implement the model to large amount data</a:t>
            </a:r>
          </a:p>
          <a:p>
            <a:pPr marL="228600" indent="-228600">
              <a:buAutoNum type="arabicPeriod"/>
            </a:pPr>
            <a:r>
              <a:rPr lang="en-US" dirty="0"/>
              <a:t>Balance the time between data exploration and data modeling. </a:t>
            </a:r>
          </a:p>
          <a:p>
            <a:pPr marL="228600" indent="-228600">
              <a:buAutoNum type="arabicPeriod"/>
            </a:pPr>
            <a:r>
              <a:rPr lang="en-US" dirty="0"/>
              <a:t>Cannot put text variable such as description into the model due to too much missing value.</a:t>
            </a:r>
          </a:p>
        </p:txBody>
      </p:sp>
    </p:spTree>
    <p:extLst>
      <p:ext uri="{BB962C8B-B14F-4D97-AF65-F5344CB8AC3E}">
        <p14:creationId xmlns:p14="http://schemas.microsoft.com/office/powerpoint/2010/main" val="278420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422</Words>
  <Application>Microsoft Office PowerPoint</Application>
  <PresentationFormat>On-screen Show (16:9)</PresentationFormat>
  <Paragraphs>48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Loan Default Rate Prediction for Investor</vt:lpstr>
      <vt:lpstr>PowerPoint Presentation</vt:lpstr>
      <vt:lpstr>Business Model and Business Goal</vt:lpstr>
      <vt:lpstr>Data Preparation</vt:lpstr>
      <vt:lpstr>Data Understanding</vt:lpstr>
      <vt:lpstr>Feature Engineering</vt:lpstr>
      <vt:lpstr>Machine Learning Modeling </vt:lpstr>
      <vt:lpstr>Wrap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Loan Default Rate Prediction</dc:title>
  <cp:lastModifiedBy>yuanqingutd@gmail.com</cp:lastModifiedBy>
  <cp:revision>39</cp:revision>
  <dcterms:modified xsi:type="dcterms:W3CDTF">2018-03-17T01:03:05Z</dcterms:modified>
</cp:coreProperties>
</file>