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85" r:id="rId2"/>
  </p:sldMasterIdLst>
  <p:notesMasterIdLst>
    <p:notesMasterId r:id="rId27"/>
  </p:notesMasterIdLst>
  <p:sldIdLst>
    <p:sldId id="284" r:id="rId3"/>
    <p:sldId id="285" r:id="rId4"/>
    <p:sldId id="313" r:id="rId5"/>
    <p:sldId id="309" r:id="rId6"/>
    <p:sldId id="288" r:id="rId7"/>
    <p:sldId id="290" r:id="rId8"/>
    <p:sldId id="312" r:id="rId9"/>
    <p:sldId id="314" r:id="rId10"/>
    <p:sldId id="315" r:id="rId11"/>
    <p:sldId id="316" r:id="rId12"/>
    <p:sldId id="308" r:id="rId13"/>
    <p:sldId id="323" r:id="rId14"/>
    <p:sldId id="318" r:id="rId15"/>
    <p:sldId id="319" r:id="rId16"/>
    <p:sldId id="321" r:id="rId17"/>
    <p:sldId id="320" r:id="rId18"/>
    <p:sldId id="322" r:id="rId19"/>
    <p:sldId id="293" r:id="rId20"/>
    <p:sldId id="317" r:id="rId21"/>
    <p:sldId id="324" r:id="rId22"/>
    <p:sldId id="326" r:id="rId23"/>
    <p:sldId id="325" r:id="rId24"/>
    <p:sldId id="311" r:id="rId25"/>
    <p:sldId id="307"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710">
          <p15:clr>
            <a:srgbClr val="A4A3A4"/>
          </p15:clr>
        </p15:guide>
        <p15:guide id="4" pos="69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24569D"/>
    <a:srgbClr val="3434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52" autoAdjust="0"/>
    <p:restoredTop sz="94660"/>
  </p:normalViewPr>
  <p:slideViewPr>
    <p:cSldViewPr snapToGrid="0">
      <p:cViewPr varScale="1">
        <p:scale>
          <a:sx n="86" d="100"/>
          <a:sy n="86" d="100"/>
        </p:scale>
        <p:origin x="672" y="62"/>
      </p:cViewPr>
      <p:guideLst>
        <p:guide orient="horz" pos="2160"/>
        <p:guide pos="3840"/>
        <p:guide pos="710"/>
        <p:guide pos="69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3.wmf"/><Relationship Id="rId5" Type="http://schemas.openxmlformats.org/officeDocument/2006/relationships/image" Target="../media/image20.wmf"/><Relationship Id="rId4"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159"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9160"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DE8BB-2113-40E4-A508-5522D8A94642}" type="datetimeFigureOut">
              <a:rPr lang="zh-CN" altLang="en-US" smtClean="0"/>
              <a:t>2022/3/11</a:t>
            </a:fld>
            <a:endParaRPr lang="zh-CN" altLang="en-US"/>
          </a:p>
        </p:txBody>
      </p:sp>
      <p:sp>
        <p:nvSpPr>
          <p:cNvPr id="1049161"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9162"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163"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9164"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47975-04F3-4B68-9A22-B7FCD9BDA76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9118"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1049119"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1049120" name="日期占位符 3"/>
          <p:cNvSpPr>
            <a:spLocks noGrp="1"/>
          </p:cNvSpPr>
          <p:nvPr>
            <p:ph type="dt" sz="half" idx="10"/>
          </p:nvPr>
        </p:nvSpPr>
        <p:spPr/>
        <p:txBody>
          <a:bodyPr/>
          <a:lstStyle/>
          <a:p>
            <a:fld id="{F095634A-C50F-46BF-B642-326E8AB3DA92}" type="datetimeFigureOut">
              <a:rPr lang="zh-CN" altLang="en-US" smtClean="0"/>
              <a:t>2022/3/11</a:t>
            </a:fld>
            <a:endParaRPr lang="zh-CN" altLang="en-US"/>
          </a:p>
        </p:txBody>
      </p:sp>
      <p:sp>
        <p:nvSpPr>
          <p:cNvPr id="1049121" name="页脚占位符 4"/>
          <p:cNvSpPr>
            <a:spLocks noGrp="1"/>
          </p:cNvSpPr>
          <p:nvPr>
            <p:ph type="ftr" sz="quarter" idx="11"/>
          </p:nvPr>
        </p:nvSpPr>
        <p:spPr/>
        <p:txBody>
          <a:bodyPr/>
          <a:lstStyle/>
          <a:p>
            <a:endParaRPr lang="zh-CN" altLang="en-US"/>
          </a:p>
        </p:txBody>
      </p:sp>
      <p:sp>
        <p:nvSpPr>
          <p:cNvPr id="1049122"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1048655" name="矩形 6"/>
          <p:cNvSpPr/>
          <p:nvPr userDrawn="1"/>
        </p:nvSpPr>
        <p:spPr>
          <a:xfrm>
            <a:off x="9857015" y="571495"/>
            <a:ext cx="2334985" cy="179614"/>
          </a:xfrm>
          <a:prstGeom prst="rect">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3145732" name="直接连接符 8"/>
          <p:cNvCxnSpPr>
            <a:cxnSpLocks/>
          </p:cNvCxnSpPr>
          <p:nvPr userDrawn="1"/>
        </p:nvCxnSpPr>
        <p:spPr>
          <a:xfrm>
            <a:off x="0" y="751109"/>
            <a:ext cx="12192000" cy="0"/>
          </a:xfrm>
          <a:prstGeom prst="line">
            <a:avLst/>
          </a:prstGeom>
          <a:ln>
            <a:solidFill>
              <a:srgbClr val="24569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048655"/>
                                        </p:tgtEl>
                                        <p:attrNameLst>
                                          <p:attrName>style.visibility</p:attrName>
                                        </p:attrNameLst>
                                      </p:cBhvr>
                                      <p:to>
                                        <p:strVal val="visible"/>
                                      </p:to>
                                    </p:set>
                                    <p:animEffect transition="in" filter="wipe(right)">
                                      <p:cBhvr>
                                        <p:cTn id="7" dur="400"/>
                                        <p:tgtEl>
                                          <p:spTgt spid="1048655"/>
                                        </p:tgtEl>
                                      </p:cBhvr>
                                    </p:animEffect>
                                  </p:childTnLst>
                                </p:cTn>
                              </p:par>
                              <p:par>
                                <p:cTn id="8" presetID="22" presetClass="entr" presetSubtype="2" fill="hold" nodeType="withEffect">
                                  <p:stCondLst>
                                    <p:cond delay="0"/>
                                  </p:stCondLst>
                                  <p:childTnLst>
                                    <p:set>
                                      <p:cBhvr>
                                        <p:cTn id="9" dur="1" fill="hold">
                                          <p:stCondLst>
                                            <p:cond delay="0"/>
                                          </p:stCondLst>
                                        </p:cTn>
                                        <p:tgtEl>
                                          <p:spTgt spid="3145732"/>
                                        </p:tgtEl>
                                        <p:attrNameLst>
                                          <p:attrName>style.visibility</p:attrName>
                                        </p:attrNameLst>
                                      </p:cBhvr>
                                      <p:to>
                                        <p:strVal val="visible"/>
                                      </p:to>
                                    </p:set>
                                    <p:animEffect transition="in" filter="wipe(right)">
                                      <p:cBhvr>
                                        <p:cTn id="10" dur="500"/>
                                        <p:tgtEl>
                                          <p:spTgt spid="3145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5"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 文本">
    <p:spTree>
      <p:nvGrpSpPr>
        <p:cNvPr id="1" name=""/>
        <p:cNvGrpSpPr/>
        <p:nvPr/>
      </p:nvGrpSpPr>
      <p:grpSpPr>
        <a:xfrm>
          <a:off x="0" y="0"/>
          <a:ext cx="0" cy="0"/>
          <a:chOff x="0" y="0"/>
          <a:chExt cx="0" cy="0"/>
        </a:xfrm>
      </p:grpSpPr>
      <p:sp>
        <p:nvSpPr>
          <p:cNvPr id="1049127"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1049128"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129" name="日期占位符 3"/>
          <p:cNvSpPr>
            <a:spLocks noGrp="1"/>
          </p:cNvSpPr>
          <p:nvPr>
            <p:ph type="dt" sz="half" idx="10"/>
          </p:nvPr>
        </p:nvSpPr>
        <p:spPr/>
        <p:txBody>
          <a:bodyPr/>
          <a:lstStyle/>
          <a:p>
            <a:fld id="{F095634A-C50F-46BF-B642-326E8AB3DA92}" type="datetimeFigureOut">
              <a:rPr lang="zh-CN" altLang="en-US" smtClean="0"/>
              <a:t>2022/3/11</a:t>
            </a:fld>
            <a:endParaRPr lang="zh-CN" altLang="en-US"/>
          </a:p>
        </p:txBody>
      </p:sp>
      <p:sp>
        <p:nvSpPr>
          <p:cNvPr id="1049130" name="页脚占位符 4"/>
          <p:cNvSpPr>
            <a:spLocks noGrp="1"/>
          </p:cNvSpPr>
          <p:nvPr>
            <p:ph type="ftr" sz="quarter" idx="11"/>
          </p:nvPr>
        </p:nvSpPr>
        <p:spPr/>
        <p:txBody>
          <a:bodyPr/>
          <a:lstStyle/>
          <a:p>
            <a:endParaRPr lang="zh-CN" altLang="en-US"/>
          </a:p>
        </p:txBody>
      </p:sp>
      <p:sp>
        <p:nvSpPr>
          <p:cNvPr id="1049131"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9068"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1049069"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1049070"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2022/3/11</a:t>
            </a:fld>
            <a:endParaRPr lang="zh-CN" altLang="en-US">
              <a:solidFill>
                <a:prstClr val="black">
                  <a:tint val="75000"/>
                </a:prstClr>
              </a:solidFill>
            </a:endParaRPr>
          </a:p>
        </p:txBody>
      </p:sp>
      <p:sp>
        <p:nvSpPr>
          <p:cNvPr id="1049071"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1049072"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9063" name="Title 1"/>
          <p:cNvSpPr>
            <a:spLocks noGrp="1"/>
          </p:cNvSpPr>
          <p:nvPr>
            <p:ph type="title"/>
          </p:nvPr>
        </p:nvSpPr>
        <p:spPr/>
        <p:txBody>
          <a:bodyPr/>
          <a:lstStyle/>
          <a:p>
            <a:r>
              <a:rPr lang="zh-CN" altLang="en-US"/>
              <a:t>单击此处编辑母版标题样式</a:t>
            </a:r>
            <a:endParaRPr lang="en-US" dirty="0"/>
          </a:p>
        </p:txBody>
      </p:sp>
      <p:sp>
        <p:nvSpPr>
          <p:cNvPr id="1049064"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9065"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2022/3/11</a:t>
            </a:fld>
            <a:endParaRPr lang="zh-CN" altLang="en-US">
              <a:solidFill>
                <a:prstClr val="black">
                  <a:tint val="75000"/>
                </a:prstClr>
              </a:solidFill>
            </a:endParaRPr>
          </a:p>
        </p:txBody>
      </p:sp>
      <p:sp>
        <p:nvSpPr>
          <p:cNvPr id="1049066"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1049067"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9095"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1049096"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1049097"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2022/3/11</a:t>
            </a:fld>
            <a:endParaRPr lang="zh-CN" altLang="en-US">
              <a:solidFill>
                <a:prstClr val="black">
                  <a:tint val="75000"/>
                </a:prstClr>
              </a:solidFill>
            </a:endParaRPr>
          </a:p>
        </p:txBody>
      </p:sp>
      <p:sp>
        <p:nvSpPr>
          <p:cNvPr id="1049098"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1049099"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9089" name="Title 1"/>
          <p:cNvSpPr>
            <a:spLocks noGrp="1"/>
          </p:cNvSpPr>
          <p:nvPr>
            <p:ph type="title"/>
          </p:nvPr>
        </p:nvSpPr>
        <p:spPr/>
        <p:txBody>
          <a:bodyPr/>
          <a:lstStyle/>
          <a:p>
            <a:r>
              <a:rPr lang="zh-CN" altLang="en-US"/>
              <a:t>单击此处编辑母版标题样式</a:t>
            </a:r>
            <a:endParaRPr lang="en-US" dirty="0"/>
          </a:p>
        </p:txBody>
      </p:sp>
      <p:sp>
        <p:nvSpPr>
          <p:cNvPr id="1049090"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9091"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9092"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2022/3/11</a:t>
            </a:fld>
            <a:endParaRPr lang="zh-CN" altLang="en-US">
              <a:solidFill>
                <a:prstClr val="black">
                  <a:tint val="75000"/>
                </a:prstClr>
              </a:solidFill>
            </a:endParaRPr>
          </a:p>
        </p:txBody>
      </p:sp>
      <p:sp>
        <p:nvSpPr>
          <p:cNvPr id="1049093"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1049094"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9110"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1049111"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9112"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9113"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9114"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9115"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2022/3/11</a:t>
            </a:fld>
            <a:endParaRPr lang="zh-CN" altLang="en-US">
              <a:solidFill>
                <a:prstClr val="black">
                  <a:tint val="75000"/>
                </a:prstClr>
              </a:solidFill>
            </a:endParaRPr>
          </a:p>
        </p:txBody>
      </p:sp>
      <p:sp>
        <p:nvSpPr>
          <p:cNvPr id="1049116"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1049117"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9106" name="Title 1"/>
          <p:cNvSpPr>
            <a:spLocks noGrp="1"/>
          </p:cNvSpPr>
          <p:nvPr>
            <p:ph type="title"/>
          </p:nvPr>
        </p:nvSpPr>
        <p:spPr/>
        <p:txBody>
          <a:bodyPr/>
          <a:lstStyle/>
          <a:p>
            <a:r>
              <a:rPr lang="zh-CN" altLang="en-US"/>
              <a:t>单击此处编辑母版标题样式</a:t>
            </a:r>
            <a:endParaRPr lang="en-US" dirty="0"/>
          </a:p>
        </p:txBody>
      </p:sp>
      <p:sp>
        <p:nvSpPr>
          <p:cNvPr id="1049107"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2022/3/11</a:t>
            </a:fld>
            <a:endParaRPr lang="zh-CN" altLang="en-US">
              <a:solidFill>
                <a:prstClr val="black">
                  <a:tint val="75000"/>
                </a:prstClr>
              </a:solidFill>
            </a:endParaRPr>
          </a:p>
        </p:txBody>
      </p:sp>
      <p:sp>
        <p:nvSpPr>
          <p:cNvPr id="1049108"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1049109"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905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2022/3/11</a:t>
            </a:fld>
            <a:endParaRPr lang="zh-CN" altLang="en-US">
              <a:solidFill>
                <a:prstClr val="black">
                  <a:tint val="75000"/>
                </a:prstClr>
              </a:solidFill>
            </a:endParaRPr>
          </a:p>
        </p:txBody>
      </p:sp>
      <p:sp>
        <p:nvSpPr>
          <p:cNvPr id="104905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104905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9100"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1049101"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910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9103"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2022/3/11</a:t>
            </a:fld>
            <a:endParaRPr lang="zh-CN" altLang="en-US">
              <a:solidFill>
                <a:prstClr val="black">
                  <a:tint val="75000"/>
                </a:prstClr>
              </a:solidFill>
            </a:endParaRPr>
          </a:p>
        </p:txBody>
      </p:sp>
      <p:sp>
        <p:nvSpPr>
          <p:cNvPr id="1049104"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1049105"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9132" name="标题 1"/>
          <p:cNvSpPr>
            <a:spLocks noGrp="1"/>
          </p:cNvSpPr>
          <p:nvPr>
            <p:ph type="title"/>
          </p:nvPr>
        </p:nvSpPr>
        <p:spPr/>
        <p:txBody>
          <a:bodyPr/>
          <a:lstStyle/>
          <a:p>
            <a:r>
              <a:rPr lang="zh-CN" altLang="en-US"/>
              <a:t>单击此处编辑母版标题样式</a:t>
            </a:r>
          </a:p>
        </p:txBody>
      </p:sp>
      <p:sp>
        <p:nvSpPr>
          <p:cNvPr id="104913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134" name="日期占位符 3"/>
          <p:cNvSpPr>
            <a:spLocks noGrp="1"/>
          </p:cNvSpPr>
          <p:nvPr>
            <p:ph type="dt" sz="half" idx="10"/>
          </p:nvPr>
        </p:nvSpPr>
        <p:spPr/>
        <p:txBody>
          <a:bodyPr/>
          <a:lstStyle/>
          <a:p>
            <a:fld id="{F095634A-C50F-46BF-B642-326E8AB3DA92}" type="datetimeFigureOut">
              <a:rPr lang="zh-CN" altLang="en-US" smtClean="0"/>
              <a:t>2022/3/11</a:t>
            </a:fld>
            <a:endParaRPr lang="zh-CN" altLang="en-US"/>
          </a:p>
        </p:txBody>
      </p:sp>
      <p:sp>
        <p:nvSpPr>
          <p:cNvPr id="1049135" name="页脚占位符 4"/>
          <p:cNvSpPr>
            <a:spLocks noGrp="1"/>
          </p:cNvSpPr>
          <p:nvPr>
            <p:ph type="ftr" sz="quarter" idx="11"/>
          </p:nvPr>
        </p:nvSpPr>
        <p:spPr/>
        <p:txBody>
          <a:bodyPr/>
          <a:lstStyle/>
          <a:p>
            <a:endParaRPr lang="zh-CN" altLang="en-US"/>
          </a:p>
        </p:txBody>
      </p:sp>
      <p:sp>
        <p:nvSpPr>
          <p:cNvPr id="104913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9073"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1049074"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104907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9076"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2022/3/11</a:t>
            </a:fld>
            <a:endParaRPr lang="zh-CN" altLang="en-US">
              <a:solidFill>
                <a:prstClr val="black">
                  <a:tint val="75000"/>
                </a:prstClr>
              </a:solidFill>
            </a:endParaRPr>
          </a:p>
        </p:txBody>
      </p:sp>
      <p:sp>
        <p:nvSpPr>
          <p:cNvPr id="1049077"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1049078"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9079" name="Title 1"/>
          <p:cNvSpPr>
            <a:spLocks noGrp="1"/>
          </p:cNvSpPr>
          <p:nvPr>
            <p:ph type="title"/>
          </p:nvPr>
        </p:nvSpPr>
        <p:spPr/>
        <p:txBody>
          <a:bodyPr/>
          <a:lstStyle/>
          <a:p>
            <a:r>
              <a:rPr lang="zh-CN" altLang="en-US"/>
              <a:t>单击此处编辑母版标题样式</a:t>
            </a:r>
            <a:endParaRPr lang="en-US" dirty="0"/>
          </a:p>
        </p:txBody>
      </p:sp>
      <p:sp>
        <p:nvSpPr>
          <p:cNvPr id="1049080"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9081"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2022/3/11</a:t>
            </a:fld>
            <a:endParaRPr lang="zh-CN" altLang="en-US">
              <a:solidFill>
                <a:prstClr val="black">
                  <a:tint val="75000"/>
                </a:prstClr>
              </a:solidFill>
            </a:endParaRPr>
          </a:p>
        </p:txBody>
      </p:sp>
      <p:sp>
        <p:nvSpPr>
          <p:cNvPr id="1049082"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1049083"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 文本">
    <p:spTree>
      <p:nvGrpSpPr>
        <p:cNvPr id="1" name=""/>
        <p:cNvGrpSpPr/>
        <p:nvPr/>
      </p:nvGrpSpPr>
      <p:grpSpPr>
        <a:xfrm>
          <a:off x="0" y="0"/>
          <a:ext cx="0" cy="0"/>
          <a:chOff x="0" y="0"/>
          <a:chExt cx="0" cy="0"/>
        </a:xfrm>
      </p:grpSpPr>
      <p:sp>
        <p:nvSpPr>
          <p:cNvPr id="1049084"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1049085"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9086"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2022/3/11</a:t>
            </a:fld>
            <a:endParaRPr lang="zh-CN" altLang="en-US">
              <a:solidFill>
                <a:prstClr val="black">
                  <a:tint val="75000"/>
                </a:prstClr>
              </a:solidFill>
            </a:endParaRPr>
          </a:p>
        </p:txBody>
      </p:sp>
      <p:sp>
        <p:nvSpPr>
          <p:cNvPr id="1049087"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1049088"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9140"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1049141"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1049142" name="日期占位符 3"/>
          <p:cNvSpPr>
            <a:spLocks noGrp="1"/>
          </p:cNvSpPr>
          <p:nvPr>
            <p:ph type="dt" sz="half" idx="10"/>
          </p:nvPr>
        </p:nvSpPr>
        <p:spPr/>
        <p:txBody>
          <a:bodyPr/>
          <a:lstStyle/>
          <a:p>
            <a:fld id="{F095634A-C50F-46BF-B642-326E8AB3DA92}" type="datetimeFigureOut">
              <a:rPr lang="zh-CN" altLang="en-US" smtClean="0"/>
              <a:t>2022/3/11</a:t>
            </a:fld>
            <a:endParaRPr lang="zh-CN" altLang="en-US"/>
          </a:p>
        </p:txBody>
      </p:sp>
      <p:sp>
        <p:nvSpPr>
          <p:cNvPr id="1049143" name="页脚占位符 4"/>
          <p:cNvSpPr>
            <a:spLocks noGrp="1"/>
          </p:cNvSpPr>
          <p:nvPr>
            <p:ph type="ftr" sz="quarter" idx="11"/>
          </p:nvPr>
        </p:nvSpPr>
        <p:spPr/>
        <p:txBody>
          <a:bodyPr/>
          <a:lstStyle/>
          <a:p>
            <a:endParaRPr lang="zh-CN" altLang="en-US"/>
          </a:p>
        </p:txBody>
      </p:sp>
      <p:sp>
        <p:nvSpPr>
          <p:cNvPr id="1049144"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9145" name="标题 1"/>
          <p:cNvSpPr>
            <a:spLocks noGrp="1"/>
          </p:cNvSpPr>
          <p:nvPr>
            <p:ph type="title"/>
          </p:nvPr>
        </p:nvSpPr>
        <p:spPr/>
        <p:txBody>
          <a:bodyPr/>
          <a:lstStyle/>
          <a:p>
            <a:r>
              <a:rPr lang="zh-CN" altLang="en-US"/>
              <a:t>单击此处编辑母版标题样式</a:t>
            </a:r>
          </a:p>
        </p:txBody>
      </p:sp>
      <p:sp>
        <p:nvSpPr>
          <p:cNvPr id="1049146"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147"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148" name="日期占位符 4"/>
          <p:cNvSpPr>
            <a:spLocks noGrp="1"/>
          </p:cNvSpPr>
          <p:nvPr>
            <p:ph type="dt" sz="half" idx="10"/>
          </p:nvPr>
        </p:nvSpPr>
        <p:spPr/>
        <p:txBody>
          <a:bodyPr/>
          <a:lstStyle/>
          <a:p>
            <a:fld id="{F095634A-C50F-46BF-B642-326E8AB3DA92}" type="datetimeFigureOut">
              <a:rPr lang="zh-CN" altLang="en-US" smtClean="0"/>
              <a:t>2022/3/11</a:t>
            </a:fld>
            <a:endParaRPr lang="zh-CN" altLang="en-US"/>
          </a:p>
        </p:txBody>
      </p:sp>
      <p:sp>
        <p:nvSpPr>
          <p:cNvPr id="1049149" name="页脚占位符 5"/>
          <p:cNvSpPr>
            <a:spLocks noGrp="1"/>
          </p:cNvSpPr>
          <p:nvPr>
            <p:ph type="ftr" sz="quarter" idx="11"/>
          </p:nvPr>
        </p:nvSpPr>
        <p:spPr/>
        <p:txBody>
          <a:bodyPr/>
          <a:lstStyle/>
          <a:p>
            <a:endParaRPr lang="zh-CN" altLang="en-US"/>
          </a:p>
        </p:txBody>
      </p:sp>
      <p:sp>
        <p:nvSpPr>
          <p:cNvPr id="1049150" name="灯片编号占位符 6"/>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9151"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1049152"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9153"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154"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9155"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156" name="日期占位符 6"/>
          <p:cNvSpPr>
            <a:spLocks noGrp="1"/>
          </p:cNvSpPr>
          <p:nvPr>
            <p:ph type="dt" sz="half" idx="10"/>
          </p:nvPr>
        </p:nvSpPr>
        <p:spPr/>
        <p:txBody>
          <a:bodyPr/>
          <a:lstStyle/>
          <a:p>
            <a:fld id="{F095634A-C50F-46BF-B642-326E8AB3DA92}" type="datetimeFigureOut">
              <a:rPr lang="zh-CN" altLang="en-US" smtClean="0"/>
              <a:t>2022/3/11</a:t>
            </a:fld>
            <a:endParaRPr lang="zh-CN" altLang="en-US"/>
          </a:p>
        </p:txBody>
      </p:sp>
      <p:sp>
        <p:nvSpPr>
          <p:cNvPr id="1049157" name="页脚占位符 7"/>
          <p:cNvSpPr>
            <a:spLocks noGrp="1"/>
          </p:cNvSpPr>
          <p:nvPr>
            <p:ph type="ftr" sz="quarter" idx="11"/>
          </p:nvPr>
        </p:nvSpPr>
        <p:spPr/>
        <p:txBody>
          <a:bodyPr/>
          <a:lstStyle/>
          <a:p>
            <a:endParaRPr lang="zh-CN" altLang="en-US"/>
          </a:p>
        </p:txBody>
      </p:sp>
      <p:sp>
        <p:nvSpPr>
          <p:cNvPr id="1049158" name="灯片编号占位符 8"/>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9123" name="标题 1"/>
          <p:cNvSpPr>
            <a:spLocks noGrp="1"/>
          </p:cNvSpPr>
          <p:nvPr>
            <p:ph type="title"/>
          </p:nvPr>
        </p:nvSpPr>
        <p:spPr/>
        <p:txBody>
          <a:bodyPr/>
          <a:lstStyle/>
          <a:p>
            <a:r>
              <a:rPr lang="zh-CN" altLang="en-US"/>
              <a:t>单击此处编辑母版标题样式</a:t>
            </a:r>
          </a:p>
        </p:txBody>
      </p:sp>
      <p:sp>
        <p:nvSpPr>
          <p:cNvPr id="1049124" name="日期占位符 2"/>
          <p:cNvSpPr>
            <a:spLocks noGrp="1"/>
          </p:cNvSpPr>
          <p:nvPr>
            <p:ph type="dt" sz="half" idx="10"/>
          </p:nvPr>
        </p:nvSpPr>
        <p:spPr/>
        <p:txBody>
          <a:bodyPr/>
          <a:lstStyle/>
          <a:p>
            <a:fld id="{F095634A-C50F-46BF-B642-326E8AB3DA92}" type="datetimeFigureOut">
              <a:rPr lang="zh-CN" altLang="en-US" smtClean="0"/>
              <a:t>2022/3/11</a:t>
            </a:fld>
            <a:endParaRPr lang="zh-CN" altLang="en-US"/>
          </a:p>
        </p:txBody>
      </p:sp>
      <p:sp>
        <p:nvSpPr>
          <p:cNvPr id="1049125" name="页脚占位符 3"/>
          <p:cNvSpPr>
            <a:spLocks noGrp="1"/>
          </p:cNvSpPr>
          <p:nvPr>
            <p:ph type="ftr" sz="quarter" idx="11"/>
          </p:nvPr>
        </p:nvSpPr>
        <p:spPr/>
        <p:txBody>
          <a:bodyPr/>
          <a:lstStyle/>
          <a:p>
            <a:endParaRPr lang="zh-CN" altLang="en-US"/>
          </a:p>
        </p:txBody>
      </p:sp>
      <p:sp>
        <p:nvSpPr>
          <p:cNvPr id="1049126" name="灯片编号占位符 4"/>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1" name="日期占位符 1"/>
          <p:cNvSpPr>
            <a:spLocks noGrp="1"/>
          </p:cNvSpPr>
          <p:nvPr>
            <p:ph type="dt" sz="half" idx="10"/>
          </p:nvPr>
        </p:nvSpPr>
        <p:spPr/>
        <p:txBody>
          <a:bodyPr/>
          <a:lstStyle/>
          <a:p>
            <a:fld id="{F095634A-C50F-46BF-B642-326E8AB3DA92}" type="datetimeFigureOut">
              <a:rPr lang="zh-CN" altLang="en-US" smtClean="0"/>
              <a:t>2022/3/11</a:t>
            </a:fld>
            <a:endParaRPr lang="zh-CN" altLang="en-US"/>
          </a:p>
        </p:txBody>
      </p:sp>
      <p:sp>
        <p:nvSpPr>
          <p:cNvPr id="1048582" name="页脚占位符 2"/>
          <p:cNvSpPr>
            <a:spLocks noGrp="1"/>
          </p:cNvSpPr>
          <p:nvPr>
            <p:ph type="ftr" sz="quarter" idx="11"/>
          </p:nvPr>
        </p:nvSpPr>
        <p:spPr/>
        <p:txBody>
          <a:bodyPr/>
          <a:lstStyle/>
          <a:p>
            <a:endParaRPr lang="zh-CN" altLang="en-US"/>
          </a:p>
        </p:txBody>
      </p:sp>
      <p:sp>
        <p:nvSpPr>
          <p:cNvPr id="1048583" name="灯片编号占位符 3"/>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bg>
      <p:bgPr>
        <a:solidFill>
          <a:srgbClr val="24569D"/>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1049137" name="文本框 8"/>
          <p:cNvSpPr txBox="1"/>
          <p:nvPr/>
        </p:nvSpPr>
        <p:spPr>
          <a:xfrm>
            <a:off x="10662785" y="6134374"/>
            <a:ext cx="862159" cy="461665"/>
          </a:xfrm>
          <a:prstGeom prst="rect">
            <a:avLst/>
          </a:prstGeom>
          <a:noFill/>
        </p:spPr>
        <p:txBody>
          <a:bodyPr wrap="none" rtlCol="0">
            <a:spAutoFit/>
          </a:bodyPr>
          <a:lstStyle/>
          <a:p>
            <a:r>
              <a:rPr lang="en-US" altLang="zh-CN" sz="2400" dirty="0">
                <a:latin typeface="Segoe UI Light" panose="020B0502040204020203" pitchFamily="34" charset="0"/>
                <a:ea typeface="方正兰亭超细黑简体" panose="02000000000000000000" pitchFamily="2" charset="-122"/>
                <a:cs typeface="Segoe UI Light" panose="020B0502040204020203" pitchFamily="34" charset="0"/>
              </a:rPr>
              <a:t>PAGE</a:t>
            </a:r>
            <a:endParaRPr lang="zh-CN" altLang="en-US" sz="2400" dirty="0">
              <a:latin typeface="Segoe UI Light" panose="020B0502040204020203" pitchFamily="34" charset="0"/>
              <a:ea typeface="方正兰亭超细黑简体" panose="02000000000000000000" pitchFamily="2" charset="-122"/>
              <a:cs typeface="Segoe UI Light" panose="020B0502040204020203" pitchFamily="34" charset="0"/>
            </a:endParaRPr>
          </a:p>
        </p:txBody>
      </p:sp>
      <p:sp>
        <p:nvSpPr>
          <p:cNvPr id="1049138" name="椭圆 10"/>
          <p:cNvSpPr/>
          <p:nvPr/>
        </p:nvSpPr>
        <p:spPr>
          <a:xfrm>
            <a:off x="11488722" y="6214056"/>
            <a:ext cx="302301" cy="302301"/>
          </a:xfrm>
          <a:prstGeom prst="ellipse">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00" dirty="0">
              <a:solidFill>
                <a:schemeClr val="tx1"/>
              </a:solidFill>
              <a:latin typeface="微软雅黑" panose="020B0503020204020204" pitchFamily="34" charset="-122"/>
              <a:ea typeface="微软雅黑" panose="020B0503020204020204" pitchFamily="34" charset="-122"/>
            </a:endParaRPr>
          </a:p>
        </p:txBody>
      </p:sp>
      <p:sp>
        <p:nvSpPr>
          <p:cNvPr id="1049139" name="文本占位符 15"/>
          <p:cNvSpPr>
            <a:spLocks noGrp="1"/>
          </p:cNvSpPr>
          <p:nvPr>
            <p:ph type="body" sz="quarter" idx="10" hasCustomPrompt="1"/>
          </p:nvPr>
        </p:nvSpPr>
        <p:spPr>
          <a:xfrm>
            <a:off x="11457064" y="6266935"/>
            <a:ext cx="365616" cy="196543"/>
          </a:xfrm>
        </p:spPr>
        <p:txBody>
          <a:bodyPr>
            <a:noAutofit/>
          </a:bodyPr>
          <a:lstStyle>
            <a:lvl1pPr marL="0" indent="0" algn="ctr">
              <a:buFontTx/>
              <a:buNone/>
              <a:defRPr sz="1000">
                <a:latin typeface="+mj-ea"/>
                <a:ea typeface="+mj-ea"/>
              </a:defRPr>
            </a:lvl1pPr>
          </a:lstStyle>
          <a:p>
            <a:pPr lvl="0"/>
            <a:r>
              <a:rPr lang="en-US" altLang="zh-CN" dirty="0"/>
              <a:t>01</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5634A-C50F-46BF-B642-326E8AB3DA92}" type="datetimeFigureOut">
              <a:rPr lang="zh-CN" altLang="en-US" smtClean="0"/>
              <a:t>2022/3/11</a:t>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D35F1-C8A2-4A57-8FB7-EAFE3FD7B39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047"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1049048"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9049"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t>2022/3/11</a:t>
            </a:fld>
            <a:endParaRPr lang="zh-CN" altLang="en-US">
              <a:solidFill>
                <a:prstClr val="black">
                  <a:tint val="75000"/>
                </a:prstClr>
              </a:solidFill>
            </a:endParaRPr>
          </a:p>
        </p:txBody>
      </p:sp>
      <p:sp>
        <p:nvSpPr>
          <p:cNvPr id="1049050"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1049051"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0.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package" Target="../embeddings/Microsoft_Visio_Drawing.vsdx"/></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16.png"/><Relationship Id="rId7" Type="http://schemas.openxmlformats.org/officeDocument/2006/relationships/image" Target="../media/image13.wmf"/><Relationship Id="rId2" Type="http://schemas.openxmlformats.org/officeDocument/2006/relationships/slideLayout" Target="../slideLayouts/slideLayout10.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4.wmf"/></Relationships>
</file>

<file path=ppt/slides/_rels/slide15.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20.wmf"/><Relationship Id="rId2" Type="http://schemas.openxmlformats.org/officeDocument/2006/relationships/slideLayout" Target="../slideLayouts/slideLayout10.xml"/><Relationship Id="rId1" Type="http://schemas.openxmlformats.org/officeDocument/2006/relationships/vmlDrawing" Target="../drawings/vmlDrawing4.vml"/><Relationship Id="rId6" Type="http://schemas.openxmlformats.org/officeDocument/2006/relationships/image" Target="../media/image17.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9.wmf"/><Relationship Id="rId4" Type="http://schemas.openxmlformats.org/officeDocument/2006/relationships/image" Target="../media/image13.wmf"/><Relationship Id="rId9" Type="http://schemas.openxmlformats.org/officeDocument/2006/relationships/oleObject" Target="../embeddings/oleObject10.bin"/></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0.xml"/><Relationship Id="rId1" Type="http://schemas.openxmlformats.org/officeDocument/2006/relationships/vmlDrawing" Target="../drawings/vmlDrawing5.vml"/><Relationship Id="rId5" Type="http://schemas.openxmlformats.org/officeDocument/2006/relationships/image" Target="../media/image21.wmf"/><Relationship Id="rId4" Type="http://schemas.openxmlformats.org/officeDocument/2006/relationships/oleObject" Target="../embeddings/oleObject12.bin"/></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image" Target="../media/image3.emf"/><Relationship Id="rId7" Type="http://schemas.openxmlformats.org/officeDocument/2006/relationships/oleObject" Target="../embeddings/oleObject2.bin"/><Relationship Id="rId2" Type="http://schemas.openxmlformats.org/officeDocument/2006/relationships/slideLayout" Target="../slideLayouts/slideLayout10.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4.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PA_遮罩2"/>
          <p:cNvSpPr/>
          <p:nvPr>
            <p:custDataLst>
              <p:tags r:id="rId1"/>
            </p:custDataLst>
          </p:nvPr>
        </p:nvSpPr>
        <p:spPr bwMode="auto">
          <a:xfrm>
            <a:off x="3183972" y="3086101"/>
            <a:ext cx="5825646" cy="1003300"/>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pPr>
            <a:endParaRPr lang="zh-CN" altLang="en-US"/>
          </a:p>
        </p:txBody>
      </p:sp>
      <p:sp>
        <p:nvSpPr>
          <p:cNvPr id="1048586" name="PA_遮罩1"/>
          <p:cNvSpPr/>
          <p:nvPr>
            <p:custDataLst>
              <p:tags r:id="rId2"/>
            </p:custDataLst>
          </p:nvPr>
        </p:nvSpPr>
        <p:spPr bwMode="auto">
          <a:xfrm>
            <a:off x="3455194" y="4160838"/>
            <a:ext cx="5281613" cy="1003300"/>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pPr>
            <a:endParaRPr lang="zh-CN" altLang="en-US"/>
          </a:p>
        </p:txBody>
      </p:sp>
      <p:grpSp>
        <p:nvGrpSpPr>
          <p:cNvPr id="27" name="PA_组合 12"/>
          <p:cNvGrpSpPr/>
          <p:nvPr>
            <p:custDataLst>
              <p:tags r:id="rId3"/>
            </p:custDataLst>
          </p:nvPr>
        </p:nvGrpSpPr>
        <p:grpSpPr>
          <a:xfrm>
            <a:off x="3702968" y="4895850"/>
            <a:ext cx="4608513" cy="679450"/>
            <a:chOff x="3702968" y="4895850"/>
            <a:chExt cx="4608513" cy="679450"/>
          </a:xfrm>
        </p:grpSpPr>
        <p:sp>
          <p:nvSpPr>
            <p:cNvPr id="1048587" name="PA_圆角矩形 6"/>
            <p:cNvSpPr/>
            <p:nvPr>
              <p:custDataLst>
                <p:tags r:id="rId7"/>
              </p:custDataLst>
            </p:nvPr>
          </p:nvSpPr>
          <p:spPr bwMode="auto">
            <a:xfrm>
              <a:off x="3702968" y="4895850"/>
              <a:ext cx="4608513" cy="679450"/>
            </a:xfrm>
            <a:prstGeom prst="roundRect">
              <a:avLst>
                <a:gd name="adj" fmla="val 19458"/>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pPr>
              <a:endParaRPr lang="zh-CN" altLang="en-US"/>
            </a:p>
          </p:txBody>
        </p:sp>
        <p:sp>
          <p:nvSpPr>
            <p:cNvPr id="1048588" name="PA_文本框 8"/>
            <p:cNvSpPr txBox="1">
              <a:spLocks noChangeArrowheads="1"/>
            </p:cNvSpPr>
            <p:nvPr>
              <p:custDataLst>
                <p:tags r:id="rId8"/>
              </p:custDataLst>
            </p:nvPr>
          </p:nvSpPr>
          <p:spPr bwMode="auto">
            <a:xfrm>
              <a:off x="5106977" y="5004742"/>
              <a:ext cx="2339102" cy="461665"/>
            </a:xfrm>
            <a:prstGeom prst="rect">
              <a:avLst/>
            </a:prstGeom>
            <a:noFill/>
            <a:ln>
              <a:noFill/>
            </a:ln>
          </p:spPr>
          <p:txBody>
            <a:bodyPr wrap="none">
              <a:spAutoFit/>
            </a:bodyPr>
            <a:lstStyle>
              <a:lvl1pPr eaLnBrk="0" hangingPunct="0">
                <a:spcBef>
                  <a:spcPct val="20000"/>
                </a:spcBef>
                <a:buClr>
                  <a:srgbClr val="F9F9F9"/>
                </a:buClr>
                <a:buSzPct val="65000"/>
                <a:buFont typeface="Wingdings 2" panose="05020102010507070707" pitchFamily="18" charset="2"/>
                <a:buChar char=""/>
                <a:defRPr sz="2800">
                  <a:solidFill>
                    <a:schemeClr val="tx1"/>
                  </a:solidFill>
                  <a:latin typeface="Book Antiqua" panose="02040602050305030304" pitchFamily="18" charset="0"/>
                  <a:ea typeface="宋体" panose="02010600030101010101" pitchFamily="2" charset="-122"/>
                </a:defRPr>
              </a:lvl1pPr>
              <a:lvl2pPr marL="742950" indent="-285750" eaLnBrk="0" hangingPunct="0">
                <a:spcBef>
                  <a:spcPct val="20000"/>
                </a:spcBef>
                <a:buClr>
                  <a:schemeClr val="tx1"/>
                </a:buClr>
                <a:buSzPct val="80000"/>
                <a:buFont typeface="Wingdings 2" panose="05020102010507070707" pitchFamily="18" charset="2"/>
                <a:buChar char=""/>
                <a:defRPr sz="2400">
                  <a:solidFill>
                    <a:schemeClr val="tx1"/>
                  </a:solidFill>
                  <a:latin typeface="Book Antiqua" panose="02040602050305030304" pitchFamily="18" charset="0"/>
                  <a:ea typeface="宋体" panose="02010600030101010101" pitchFamily="2" charset="-122"/>
                </a:defRPr>
              </a:lvl2pPr>
              <a:lvl3pPr marL="1143000" indent="-228600" eaLnBrk="0" hangingPunct="0">
                <a:spcBef>
                  <a:spcPct val="20000"/>
                </a:spcBef>
                <a:buClr>
                  <a:schemeClr val="tx1"/>
                </a:buClr>
                <a:buSzPct val="95000"/>
                <a:buFont typeface="Wingdings" panose="05000000000000000000" pitchFamily="2" charset="2"/>
                <a:buChar char=""/>
                <a:defRPr sz="2200">
                  <a:solidFill>
                    <a:schemeClr val="tx1"/>
                  </a:solidFill>
                  <a:latin typeface="Book Antiqua" panose="02040602050305030304" pitchFamily="18" charset="0"/>
                  <a:ea typeface="宋体" panose="02010600030101010101" pitchFamily="2" charset="-122"/>
                </a:defRPr>
              </a:lvl3pPr>
              <a:lvl4pPr marL="1600200" indent="-228600" eaLnBrk="0" hangingPunct="0">
                <a:spcBef>
                  <a:spcPct val="20000"/>
                </a:spcBef>
                <a:buClr>
                  <a:schemeClr val="tx1"/>
                </a:buClr>
                <a:buSzPct val="100000"/>
                <a:buFont typeface="Wingdings 3" panose="05040102010807070707" pitchFamily="18" charset="2"/>
                <a:buChar char=""/>
                <a:defRPr sz="2000">
                  <a:solidFill>
                    <a:schemeClr val="tx1"/>
                  </a:solidFill>
                  <a:latin typeface="Book Antiqua" panose="02040602050305030304" pitchFamily="18" charset="0"/>
                  <a:ea typeface="宋体" panose="02010600030101010101" pitchFamily="2" charset="-122"/>
                </a:defRPr>
              </a:lvl4pPr>
              <a:lvl5pPr marL="2057400" indent="-228600" eaLnBrk="0" hangingPunct="0">
                <a:spcBef>
                  <a:spcPct val="20000"/>
                </a:spcBef>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dirty="0">
                  <a:solidFill>
                    <a:srgbClr val="F2F2F2"/>
                  </a:solidFill>
                  <a:latin typeface="微软雅黑" panose="020B0503020204020204" pitchFamily="34" charset="-122"/>
                  <a:ea typeface="微软雅黑" panose="020B0503020204020204" pitchFamily="34" charset="-122"/>
                </a:rPr>
                <a:t>汇报人：赵瑞平</a:t>
              </a:r>
            </a:p>
          </p:txBody>
        </p:sp>
      </p:grpSp>
      <p:grpSp>
        <p:nvGrpSpPr>
          <p:cNvPr id="28" name="PA_组合 14"/>
          <p:cNvGrpSpPr/>
          <p:nvPr>
            <p:custDataLst>
              <p:tags r:id="rId4"/>
            </p:custDataLst>
          </p:nvPr>
        </p:nvGrpSpPr>
        <p:grpSpPr bwMode="auto">
          <a:xfrm>
            <a:off x="5535218" y="1693863"/>
            <a:ext cx="1122545" cy="1122522"/>
            <a:chOff x="3953411" y="1428894"/>
            <a:chExt cx="1237177" cy="1237177"/>
          </a:xfrm>
        </p:grpSpPr>
        <p:sp>
          <p:nvSpPr>
            <p:cNvPr id="1048589" name="computer-monitor_69826"/>
            <p:cNvSpPr>
              <a:spLocks noChangeAspect="1" noChangeArrowheads="1"/>
            </p:cNvSpPr>
            <p:nvPr/>
          </p:nvSpPr>
          <p:spPr bwMode="auto">
            <a:xfrm>
              <a:off x="4211959" y="1711108"/>
              <a:ext cx="720080" cy="672750"/>
            </a:xfrm>
            <a:custGeom>
              <a:avLst/>
              <a:gdLst>
                <a:gd name="T0" fmla="*/ 1540087 w 338138"/>
                <a:gd name="T1" fmla="*/ 2560282 h 315913"/>
                <a:gd name="T2" fmla="*/ 1502451 w 338138"/>
                <a:gd name="T3" fmla="*/ 2599704 h 315913"/>
                <a:gd name="T4" fmla="*/ 1502451 w 338138"/>
                <a:gd name="T5" fmla="*/ 2796821 h 315913"/>
                <a:gd name="T6" fmla="*/ 1527537 w 338138"/>
                <a:gd name="T7" fmla="*/ 2836243 h 315913"/>
                <a:gd name="T8" fmla="*/ 1753329 w 338138"/>
                <a:gd name="T9" fmla="*/ 2836243 h 315913"/>
                <a:gd name="T10" fmla="*/ 1778413 w 338138"/>
                <a:gd name="T11" fmla="*/ 2809963 h 315913"/>
                <a:gd name="T12" fmla="*/ 1778413 w 338138"/>
                <a:gd name="T13" fmla="*/ 2599704 h 315913"/>
                <a:gd name="T14" fmla="*/ 1753329 w 338138"/>
                <a:gd name="T15" fmla="*/ 2560282 h 315913"/>
                <a:gd name="T16" fmla="*/ 1540087 w 338138"/>
                <a:gd name="T17" fmla="*/ 2560282 h 315913"/>
                <a:gd name="T18" fmla="*/ 1632767 w 338138"/>
                <a:gd name="T19" fmla="*/ 2146350 h 315913"/>
                <a:gd name="T20" fmla="*/ 1502451 w 338138"/>
                <a:gd name="T21" fmla="*/ 2276668 h 315913"/>
                <a:gd name="T22" fmla="*/ 1632767 w 338138"/>
                <a:gd name="T23" fmla="*/ 2406983 h 315913"/>
                <a:gd name="T24" fmla="*/ 1763084 w 338138"/>
                <a:gd name="T25" fmla="*/ 2276668 h 315913"/>
                <a:gd name="T26" fmla="*/ 1632767 w 338138"/>
                <a:gd name="T27" fmla="*/ 2146350 h 315913"/>
                <a:gd name="T28" fmla="*/ 1408549 w 338138"/>
                <a:gd name="T29" fmla="*/ 531474 h 315913"/>
                <a:gd name="T30" fmla="*/ 1523012 w 338138"/>
                <a:gd name="T31" fmla="*/ 544249 h 315913"/>
                <a:gd name="T32" fmla="*/ 1510301 w 338138"/>
                <a:gd name="T33" fmla="*/ 659232 h 315913"/>
                <a:gd name="T34" fmla="*/ 556448 w 338138"/>
                <a:gd name="T35" fmla="*/ 1323578 h 315913"/>
                <a:gd name="T36" fmla="*/ 518306 w 338138"/>
                <a:gd name="T37" fmla="*/ 1349133 h 315913"/>
                <a:gd name="T38" fmla="*/ 454707 w 338138"/>
                <a:gd name="T39" fmla="*/ 1310803 h 315913"/>
                <a:gd name="T40" fmla="*/ 467427 w 338138"/>
                <a:gd name="T41" fmla="*/ 1195825 h 315913"/>
                <a:gd name="T42" fmla="*/ 1408549 w 338138"/>
                <a:gd name="T43" fmla="*/ 531474 h 315913"/>
                <a:gd name="T44" fmla="*/ 855425 w 338138"/>
                <a:gd name="T45" fmla="*/ 454429 h 315913"/>
                <a:gd name="T46" fmla="*/ 970876 w 338138"/>
                <a:gd name="T47" fmla="*/ 467009 h 315913"/>
                <a:gd name="T48" fmla="*/ 958042 w 338138"/>
                <a:gd name="T49" fmla="*/ 580224 h 315913"/>
                <a:gd name="T50" fmla="*/ 509063 w 338138"/>
                <a:gd name="T51" fmla="*/ 894704 h 315913"/>
                <a:gd name="T52" fmla="*/ 457750 w 338138"/>
                <a:gd name="T53" fmla="*/ 919864 h 315913"/>
                <a:gd name="T54" fmla="*/ 393608 w 338138"/>
                <a:gd name="T55" fmla="*/ 882124 h 315913"/>
                <a:gd name="T56" fmla="*/ 419267 w 338138"/>
                <a:gd name="T57" fmla="*/ 768909 h 315913"/>
                <a:gd name="T58" fmla="*/ 855425 w 338138"/>
                <a:gd name="T59" fmla="*/ 454429 h 315913"/>
                <a:gd name="T60" fmla="*/ 338838 w 338138"/>
                <a:gd name="T61" fmla="*/ 214634 h 315913"/>
                <a:gd name="T62" fmla="*/ 199298 w 338138"/>
                <a:gd name="T63" fmla="*/ 341332 h 315913"/>
                <a:gd name="T64" fmla="*/ 199298 w 338138"/>
                <a:gd name="T65" fmla="*/ 1899673 h 315913"/>
                <a:gd name="T66" fmla="*/ 338838 w 338138"/>
                <a:gd name="T67" fmla="*/ 2039036 h 315913"/>
                <a:gd name="T68" fmla="*/ 2926687 w 338138"/>
                <a:gd name="T69" fmla="*/ 2039036 h 315913"/>
                <a:gd name="T70" fmla="*/ 3066223 w 338138"/>
                <a:gd name="T71" fmla="*/ 1899673 h 315913"/>
                <a:gd name="T72" fmla="*/ 3066223 w 338138"/>
                <a:gd name="T73" fmla="*/ 341332 h 315913"/>
                <a:gd name="T74" fmla="*/ 2926687 w 338138"/>
                <a:gd name="T75" fmla="*/ 214634 h 315913"/>
                <a:gd name="T76" fmla="*/ 338838 w 338138"/>
                <a:gd name="T77" fmla="*/ 214634 h 315913"/>
                <a:gd name="T78" fmla="*/ 140311 w 338138"/>
                <a:gd name="T79" fmla="*/ 0 h 315913"/>
                <a:gd name="T80" fmla="*/ 3125222 w 338138"/>
                <a:gd name="T81" fmla="*/ 0 h 315913"/>
                <a:gd name="T82" fmla="*/ 3265535 w 338138"/>
                <a:gd name="T83" fmla="*/ 127119 h 315913"/>
                <a:gd name="T84" fmla="*/ 3265535 w 338138"/>
                <a:gd name="T85" fmla="*/ 2427997 h 315913"/>
                <a:gd name="T86" fmla="*/ 3125222 w 338138"/>
                <a:gd name="T87" fmla="*/ 2567825 h 315913"/>
                <a:gd name="T88" fmla="*/ 2028206 w 338138"/>
                <a:gd name="T89" fmla="*/ 2567825 h 315913"/>
                <a:gd name="T90" fmla="*/ 2002694 w 338138"/>
                <a:gd name="T91" fmla="*/ 2593252 h 315913"/>
                <a:gd name="T92" fmla="*/ 2002694 w 338138"/>
                <a:gd name="T93" fmla="*/ 2809356 h 315913"/>
                <a:gd name="T94" fmla="*/ 2015450 w 338138"/>
                <a:gd name="T95" fmla="*/ 2834782 h 315913"/>
                <a:gd name="T96" fmla="*/ 2308835 w 338138"/>
                <a:gd name="T97" fmla="*/ 2834782 h 315913"/>
                <a:gd name="T98" fmla="*/ 2423641 w 338138"/>
                <a:gd name="T99" fmla="*/ 2949196 h 315913"/>
                <a:gd name="T100" fmla="*/ 2308835 w 338138"/>
                <a:gd name="T101" fmla="*/ 3050886 h 315913"/>
                <a:gd name="T102" fmla="*/ 956700 w 338138"/>
                <a:gd name="T103" fmla="*/ 3050886 h 315913"/>
                <a:gd name="T104" fmla="*/ 841892 w 338138"/>
                <a:gd name="T105" fmla="*/ 2949196 h 315913"/>
                <a:gd name="T106" fmla="*/ 956700 w 338138"/>
                <a:gd name="T107" fmla="*/ 2834782 h 315913"/>
                <a:gd name="T108" fmla="*/ 1250094 w 338138"/>
                <a:gd name="T109" fmla="*/ 2834782 h 315913"/>
                <a:gd name="T110" fmla="*/ 1262850 w 338138"/>
                <a:gd name="T111" fmla="*/ 2796649 h 315913"/>
                <a:gd name="T112" fmla="*/ 1262850 w 338138"/>
                <a:gd name="T113" fmla="*/ 2593252 h 315913"/>
                <a:gd name="T114" fmla="*/ 1224580 w 338138"/>
                <a:gd name="T115" fmla="*/ 2567825 h 315913"/>
                <a:gd name="T116" fmla="*/ 140311 w 338138"/>
                <a:gd name="T117" fmla="*/ 2567825 h 315913"/>
                <a:gd name="T118" fmla="*/ 0 w 338138"/>
                <a:gd name="T119" fmla="*/ 2427997 h 315913"/>
                <a:gd name="T120" fmla="*/ 0 w 338138"/>
                <a:gd name="T121" fmla="*/ 127119 h 315913"/>
                <a:gd name="T122" fmla="*/ 140311 w 338138"/>
                <a:gd name="T123" fmla="*/ 0 h 3159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rgbClr val="24569D"/>
            </a:solidFill>
            <a:ln>
              <a:noFill/>
            </a:ln>
          </p:spPr>
          <p:txBody>
            <a:bodyPr/>
            <a:lstStyle/>
            <a:p>
              <a:endParaRPr lang="zh-CN" altLang="en-US"/>
            </a:p>
          </p:txBody>
        </p:sp>
        <p:sp>
          <p:nvSpPr>
            <p:cNvPr id="1048590" name="椭圆 11"/>
            <p:cNvSpPr/>
            <p:nvPr/>
          </p:nvSpPr>
          <p:spPr>
            <a:xfrm>
              <a:off x="3952971" y="1428894"/>
              <a:ext cx="1236976" cy="1237002"/>
            </a:xfrm>
            <a:prstGeom prst="ellipse">
              <a:avLst/>
            </a:prstGeom>
            <a:noFill/>
            <a:ln w="19050" cap="flat" cmpd="sng" algn="ctr">
              <a:solidFill>
                <a:srgbClr val="24569D"/>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pPr>
              <a:endParaRPr lang="zh-CN" altLang="en-US"/>
            </a:p>
          </p:txBody>
        </p:sp>
      </p:grpSp>
      <p:grpSp>
        <p:nvGrpSpPr>
          <p:cNvPr id="29" name="PA_组合 13"/>
          <p:cNvGrpSpPr/>
          <p:nvPr>
            <p:custDataLst>
              <p:tags r:id="rId5"/>
            </p:custDataLst>
          </p:nvPr>
        </p:nvGrpSpPr>
        <p:grpSpPr>
          <a:xfrm>
            <a:off x="376630" y="374960"/>
            <a:ext cx="2702747" cy="691072"/>
            <a:chOff x="2757488" y="2573338"/>
            <a:chExt cx="6692900" cy="1711325"/>
          </a:xfrm>
          <a:solidFill>
            <a:srgbClr val="24569D"/>
          </a:solidFill>
        </p:grpSpPr>
        <p:sp>
          <p:nvSpPr>
            <p:cNvPr id="1048591" name="Freeform 5"/>
            <p:cNvSpPr>
              <a:spLocks noEditPoints="1"/>
            </p:cNvSpPr>
            <p:nvPr/>
          </p:nvSpPr>
          <p:spPr bwMode="auto">
            <a:xfrm>
              <a:off x="2757488" y="2573338"/>
              <a:ext cx="1708150" cy="1711325"/>
            </a:xfrm>
            <a:custGeom>
              <a:avLst/>
              <a:gdLst>
                <a:gd name="T0" fmla="*/ 551 w 4741"/>
                <a:gd name="T1" fmla="*/ 3258 h 4741"/>
                <a:gd name="T2" fmla="*/ 584 w 4741"/>
                <a:gd name="T3" fmla="*/ 2956 h 4741"/>
                <a:gd name="T4" fmla="*/ 314 w 4741"/>
                <a:gd name="T5" fmla="*/ 2697 h 4741"/>
                <a:gd name="T6" fmla="*/ 569 w 4741"/>
                <a:gd name="T7" fmla="*/ 2333 h 4741"/>
                <a:gd name="T8" fmla="*/ 461 w 4741"/>
                <a:gd name="T9" fmla="*/ 2440 h 4741"/>
                <a:gd name="T10" fmla="*/ 397 w 4741"/>
                <a:gd name="T11" fmla="*/ 2016 h 4741"/>
                <a:gd name="T12" fmla="*/ 698 w 4741"/>
                <a:gd name="T13" fmla="*/ 1851 h 4741"/>
                <a:gd name="T14" fmla="*/ 635 w 4741"/>
                <a:gd name="T15" fmla="*/ 1216 h 4741"/>
                <a:gd name="T16" fmla="*/ 978 w 4741"/>
                <a:gd name="T17" fmla="*/ 1138 h 4741"/>
                <a:gd name="T18" fmla="*/ 1138 w 4741"/>
                <a:gd name="T19" fmla="*/ 1135 h 4741"/>
                <a:gd name="T20" fmla="*/ 1452 w 4741"/>
                <a:gd name="T21" fmla="*/ 564 h 4741"/>
                <a:gd name="T22" fmla="*/ 1619 w 4741"/>
                <a:gd name="T23" fmla="*/ 430 h 4741"/>
                <a:gd name="T24" fmla="*/ 1669 w 4741"/>
                <a:gd name="T25" fmla="*/ 623 h 4741"/>
                <a:gd name="T26" fmla="*/ 1622 w 4741"/>
                <a:gd name="T27" fmla="*/ 489 h 4741"/>
                <a:gd name="T28" fmla="*/ 1845 w 4741"/>
                <a:gd name="T29" fmla="*/ 490 h 4741"/>
                <a:gd name="T30" fmla="*/ 1892 w 4741"/>
                <a:gd name="T31" fmla="*/ 453 h 4741"/>
                <a:gd name="T32" fmla="*/ 2131 w 4741"/>
                <a:gd name="T33" fmla="*/ 636 h 4741"/>
                <a:gd name="T34" fmla="*/ 2479 w 4741"/>
                <a:gd name="T35" fmla="*/ 284 h 4741"/>
                <a:gd name="T36" fmla="*/ 3089 w 4741"/>
                <a:gd name="T37" fmla="*/ 453 h 4741"/>
                <a:gd name="T38" fmla="*/ 2994 w 4741"/>
                <a:gd name="T39" fmla="*/ 436 h 4741"/>
                <a:gd name="T40" fmla="*/ 3119 w 4741"/>
                <a:gd name="T41" fmla="*/ 789 h 4741"/>
                <a:gd name="T42" fmla="*/ 3755 w 4741"/>
                <a:gd name="T43" fmla="*/ 815 h 4741"/>
                <a:gd name="T44" fmla="*/ 3912 w 4741"/>
                <a:gd name="T45" fmla="*/ 1305 h 4741"/>
                <a:gd name="T46" fmla="*/ 4006 w 4741"/>
                <a:gd name="T47" fmla="*/ 1164 h 4741"/>
                <a:gd name="T48" fmla="*/ 4239 w 4741"/>
                <a:gd name="T49" fmla="*/ 1449 h 4741"/>
                <a:gd name="T50" fmla="*/ 4362 w 4741"/>
                <a:gd name="T51" fmla="*/ 1755 h 4741"/>
                <a:gd name="T52" fmla="*/ 4287 w 4741"/>
                <a:gd name="T53" fmla="*/ 2182 h 4741"/>
                <a:gd name="T54" fmla="*/ 4337 w 4741"/>
                <a:gd name="T55" fmla="*/ 1981 h 4741"/>
                <a:gd name="T56" fmla="*/ 4442 w 4741"/>
                <a:gd name="T57" fmla="*/ 2649 h 4741"/>
                <a:gd name="T58" fmla="*/ 4350 w 4741"/>
                <a:gd name="T59" fmla="*/ 2693 h 4741"/>
                <a:gd name="T60" fmla="*/ 4239 w 4741"/>
                <a:gd name="T61" fmla="*/ 2822 h 4741"/>
                <a:gd name="T62" fmla="*/ 4088 w 4741"/>
                <a:gd name="T63" fmla="*/ 2915 h 4741"/>
                <a:gd name="T64" fmla="*/ 4048 w 4741"/>
                <a:gd name="T65" fmla="*/ 3234 h 4741"/>
                <a:gd name="T66" fmla="*/ 2370 w 4741"/>
                <a:gd name="T67" fmla="*/ 866 h 4741"/>
                <a:gd name="T68" fmla="*/ 2319 w 4741"/>
                <a:gd name="T69" fmla="*/ 958 h 4741"/>
                <a:gd name="T70" fmla="*/ 1936 w 4741"/>
                <a:gd name="T71" fmla="*/ 2158 h 4741"/>
                <a:gd name="T72" fmla="*/ 1936 w 4741"/>
                <a:gd name="T73" fmla="*/ 1854 h 4741"/>
                <a:gd name="T74" fmla="*/ 2247 w 4741"/>
                <a:gd name="T75" fmla="*/ 1971 h 4741"/>
                <a:gd name="T76" fmla="*/ 2555 w 4741"/>
                <a:gd name="T77" fmla="*/ 1968 h 4741"/>
                <a:gd name="T78" fmla="*/ 2836 w 4741"/>
                <a:gd name="T79" fmla="*/ 2073 h 4741"/>
                <a:gd name="T80" fmla="*/ 1173 w 4741"/>
                <a:gd name="T81" fmla="*/ 3747 h 4741"/>
                <a:gd name="T82" fmla="*/ 807 w 4741"/>
                <a:gd name="T83" fmla="*/ 3637 h 4741"/>
                <a:gd name="T84" fmla="*/ 1588 w 4741"/>
                <a:gd name="T85" fmla="*/ 3876 h 4741"/>
                <a:gd name="T86" fmla="*/ 1712 w 4741"/>
                <a:gd name="T87" fmla="*/ 3840 h 4741"/>
                <a:gd name="T88" fmla="*/ 1427 w 4741"/>
                <a:gd name="T89" fmla="*/ 4269 h 4741"/>
                <a:gd name="T90" fmla="*/ 1679 w 4741"/>
                <a:gd name="T91" fmla="*/ 3995 h 4741"/>
                <a:gd name="T92" fmla="*/ 2042 w 4741"/>
                <a:gd name="T93" fmla="*/ 4261 h 4741"/>
                <a:gd name="T94" fmla="*/ 2179 w 4741"/>
                <a:gd name="T95" fmla="*/ 4268 h 4741"/>
                <a:gd name="T96" fmla="*/ 1987 w 4741"/>
                <a:gd name="T97" fmla="*/ 4273 h 4741"/>
                <a:gd name="T98" fmla="*/ 2581 w 4741"/>
                <a:gd name="T99" fmla="*/ 4347 h 4741"/>
                <a:gd name="T100" fmla="*/ 2611 w 4741"/>
                <a:gd name="T101" fmla="*/ 4045 h 4741"/>
                <a:gd name="T102" fmla="*/ 3279 w 4741"/>
                <a:gd name="T103" fmla="*/ 3996 h 4741"/>
                <a:gd name="T104" fmla="*/ 3423 w 4741"/>
                <a:gd name="T105" fmla="*/ 4158 h 4741"/>
                <a:gd name="T106" fmla="*/ 3642 w 4741"/>
                <a:gd name="T107" fmla="*/ 3492 h 4741"/>
                <a:gd name="T108" fmla="*/ 3645 w 4741"/>
                <a:gd name="T109" fmla="*/ 3555 h 4741"/>
                <a:gd name="T110" fmla="*/ 3821 w 4741"/>
                <a:gd name="T111" fmla="*/ 3717 h 4741"/>
                <a:gd name="T112" fmla="*/ 3769 w 4741"/>
                <a:gd name="T113" fmla="*/ 3870 h 4741"/>
                <a:gd name="T114" fmla="*/ 3736 w 4741"/>
                <a:gd name="T115" fmla="*/ 3614 h 4741"/>
                <a:gd name="T116" fmla="*/ 3708 w 4741"/>
                <a:gd name="T117" fmla="*/ 3321 h 4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741" h="4741">
                  <a:moveTo>
                    <a:pt x="2370" y="0"/>
                  </a:moveTo>
                  <a:cubicBezTo>
                    <a:pt x="3676" y="0"/>
                    <a:pt x="4741" y="1065"/>
                    <a:pt x="4741" y="2370"/>
                  </a:cubicBezTo>
                  <a:cubicBezTo>
                    <a:pt x="4741" y="3676"/>
                    <a:pt x="3676" y="4741"/>
                    <a:pt x="2370" y="4741"/>
                  </a:cubicBezTo>
                  <a:cubicBezTo>
                    <a:pt x="1065" y="4741"/>
                    <a:pt x="0" y="3676"/>
                    <a:pt x="0" y="2370"/>
                  </a:cubicBezTo>
                  <a:cubicBezTo>
                    <a:pt x="0" y="1065"/>
                    <a:pt x="1065" y="0"/>
                    <a:pt x="2370" y="0"/>
                  </a:cubicBezTo>
                  <a:close/>
                  <a:moveTo>
                    <a:pt x="823" y="3182"/>
                  </a:moveTo>
                  <a:lnTo>
                    <a:pt x="576" y="3307"/>
                  </a:lnTo>
                  <a:lnTo>
                    <a:pt x="613" y="3380"/>
                  </a:lnTo>
                  <a:lnTo>
                    <a:pt x="562" y="3406"/>
                  </a:lnTo>
                  <a:lnTo>
                    <a:pt x="463" y="3212"/>
                  </a:lnTo>
                  <a:lnTo>
                    <a:pt x="514" y="3186"/>
                  </a:lnTo>
                  <a:lnTo>
                    <a:pt x="551" y="3258"/>
                  </a:lnTo>
                  <a:lnTo>
                    <a:pt x="798" y="3132"/>
                  </a:lnTo>
                  <a:lnTo>
                    <a:pt x="823" y="3182"/>
                  </a:lnTo>
                  <a:close/>
                  <a:moveTo>
                    <a:pt x="678" y="2818"/>
                  </a:moveTo>
                  <a:lnTo>
                    <a:pt x="696" y="2875"/>
                  </a:lnTo>
                  <a:lnTo>
                    <a:pt x="632" y="2921"/>
                  </a:lnTo>
                  <a:lnTo>
                    <a:pt x="665" y="3025"/>
                  </a:lnTo>
                  <a:lnTo>
                    <a:pt x="745" y="3023"/>
                  </a:lnTo>
                  <a:lnTo>
                    <a:pt x="763" y="3079"/>
                  </a:lnTo>
                  <a:lnTo>
                    <a:pt x="412" y="3081"/>
                  </a:lnTo>
                  <a:lnTo>
                    <a:pt x="394" y="3025"/>
                  </a:lnTo>
                  <a:lnTo>
                    <a:pt x="678" y="2818"/>
                  </a:lnTo>
                  <a:close/>
                  <a:moveTo>
                    <a:pt x="584" y="2956"/>
                  </a:moveTo>
                  <a:lnTo>
                    <a:pt x="477" y="3030"/>
                  </a:lnTo>
                  <a:lnTo>
                    <a:pt x="607" y="3027"/>
                  </a:lnTo>
                  <a:lnTo>
                    <a:pt x="584" y="2956"/>
                  </a:lnTo>
                  <a:close/>
                  <a:moveTo>
                    <a:pt x="675" y="2797"/>
                  </a:moveTo>
                  <a:lnTo>
                    <a:pt x="350" y="2872"/>
                  </a:lnTo>
                  <a:lnTo>
                    <a:pt x="337" y="2819"/>
                  </a:lnTo>
                  <a:lnTo>
                    <a:pt x="663" y="2743"/>
                  </a:lnTo>
                  <a:lnTo>
                    <a:pt x="675" y="2797"/>
                  </a:lnTo>
                  <a:close/>
                  <a:moveTo>
                    <a:pt x="641" y="2621"/>
                  </a:moveTo>
                  <a:lnTo>
                    <a:pt x="502" y="2638"/>
                  </a:lnTo>
                  <a:lnTo>
                    <a:pt x="322" y="2761"/>
                  </a:lnTo>
                  <a:lnTo>
                    <a:pt x="314" y="2697"/>
                  </a:lnTo>
                  <a:lnTo>
                    <a:pt x="437" y="2617"/>
                  </a:lnTo>
                  <a:lnTo>
                    <a:pt x="299" y="2570"/>
                  </a:lnTo>
                  <a:lnTo>
                    <a:pt x="291" y="2507"/>
                  </a:lnTo>
                  <a:lnTo>
                    <a:pt x="496" y="2583"/>
                  </a:lnTo>
                  <a:lnTo>
                    <a:pt x="635" y="2566"/>
                  </a:lnTo>
                  <a:lnTo>
                    <a:pt x="641" y="2621"/>
                  </a:lnTo>
                  <a:close/>
                  <a:moveTo>
                    <a:pt x="283" y="2434"/>
                  </a:moveTo>
                  <a:lnTo>
                    <a:pt x="285" y="2379"/>
                  </a:lnTo>
                  <a:lnTo>
                    <a:pt x="466" y="2385"/>
                  </a:lnTo>
                  <a:cubicBezTo>
                    <a:pt x="494" y="2386"/>
                    <a:pt x="512" y="2386"/>
                    <a:pt x="521" y="2385"/>
                  </a:cubicBezTo>
                  <a:cubicBezTo>
                    <a:pt x="536" y="2383"/>
                    <a:pt x="547" y="2378"/>
                    <a:pt x="556" y="2369"/>
                  </a:cubicBezTo>
                  <a:cubicBezTo>
                    <a:pt x="564" y="2360"/>
                    <a:pt x="568" y="2348"/>
                    <a:pt x="569" y="2333"/>
                  </a:cubicBezTo>
                  <a:cubicBezTo>
                    <a:pt x="569" y="2320"/>
                    <a:pt x="567" y="2310"/>
                    <a:pt x="562" y="2301"/>
                  </a:cubicBezTo>
                  <a:cubicBezTo>
                    <a:pt x="556" y="2293"/>
                    <a:pt x="548" y="2287"/>
                    <a:pt x="538" y="2284"/>
                  </a:cubicBezTo>
                  <a:cubicBezTo>
                    <a:pt x="528" y="2281"/>
                    <a:pt x="507" y="2278"/>
                    <a:pt x="474" y="2277"/>
                  </a:cubicBezTo>
                  <a:lnTo>
                    <a:pt x="289" y="2271"/>
                  </a:lnTo>
                  <a:lnTo>
                    <a:pt x="291" y="2215"/>
                  </a:lnTo>
                  <a:lnTo>
                    <a:pt x="466" y="2222"/>
                  </a:lnTo>
                  <a:cubicBezTo>
                    <a:pt x="511" y="2223"/>
                    <a:pt x="543" y="2227"/>
                    <a:pt x="563" y="2232"/>
                  </a:cubicBezTo>
                  <a:cubicBezTo>
                    <a:pt x="583" y="2238"/>
                    <a:pt x="599" y="2249"/>
                    <a:pt x="610" y="2266"/>
                  </a:cubicBezTo>
                  <a:cubicBezTo>
                    <a:pt x="622" y="2283"/>
                    <a:pt x="628" y="2306"/>
                    <a:pt x="627" y="2333"/>
                  </a:cubicBezTo>
                  <a:cubicBezTo>
                    <a:pt x="626" y="2362"/>
                    <a:pt x="620" y="2384"/>
                    <a:pt x="609" y="2399"/>
                  </a:cubicBezTo>
                  <a:cubicBezTo>
                    <a:pt x="598" y="2415"/>
                    <a:pt x="583" y="2426"/>
                    <a:pt x="564" y="2433"/>
                  </a:cubicBezTo>
                  <a:cubicBezTo>
                    <a:pt x="546" y="2439"/>
                    <a:pt x="511" y="2442"/>
                    <a:pt x="461" y="2440"/>
                  </a:cubicBezTo>
                  <a:lnTo>
                    <a:pt x="283" y="2434"/>
                  </a:lnTo>
                  <a:close/>
                  <a:moveTo>
                    <a:pt x="675" y="1928"/>
                  </a:moveTo>
                  <a:lnTo>
                    <a:pt x="664" y="1987"/>
                  </a:lnTo>
                  <a:lnTo>
                    <a:pt x="585" y="1996"/>
                  </a:lnTo>
                  <a:lnTo>
                    <a:pt x="564" y="2103"/>
                  </a:lnTo>
                  <a:lnTo>
                    <a:pt x="634" y="2140"/>
                  </a:lnTo>
                  <a:lnTo>
                    <a:pt x="623" y="2198"/>
                  </a:lnTo>
                  <a:lnTo>
                    <a:pt x="315" y="2029"/>
                  </a:lnTo>
                  <a:lnTo>
                    <a:pt x="327" y="1972"/>
                  </a:lnTo>
                  <a:lnTo>
                    <a:pt x="675" y="1928"/>
                  </a:lnTo>
                  <a:close/>
                  <a:moveTo>
                    <a:pt x="526" y="2003"/>
                  </a:moveTo>
                  <a:lnTo>
                    <a:pt x="397" y="2016"/>
                  </a:lnTo>
                  <a:lnTo>
                    <a:pt x="512" y="2076"/>
                  </a:lnTo>
                  <a:lnTo>
                    <a:pt x="526" y="2003"/>
                  </a:lnTo>
                  <a:close/>
                  <a:moveTo>
                    <a:pt x="681" y="1900"/>
                  </a:moveTo>
                  <a:lnTo>
                    <a:pt x="365" y="1791"/>
                  </a:lnTo>
                  <a:lnTo>
                    <a:pt x="383" y="1740"/>
                  </a:lnTo>
                  <a:lnTo>
                    <a:pt x="630" y="1707"/>
                  </a:lnTo>
                  <a:lnTo>
                    <a:pt x="419" y="1634"/>
                  </a:lnTo>
                  <a:lnTo>
                    <a:pt x="436" y="1586"/>
                  </a:lnTo>
                  <a:lnTo>
                    <a:pt x="752" y="1695"/>
                  </a:lnTo>
                  <a:lnTo>
                    <a:pt x="734" y="1747"/>
                  </a:lnTo>
                  <a:lnTo>
                    <a:pt x="492" y="1780"/>
                  </a:lnTo>
                  <a:lnTo>
                    <a:pt x="698" y="1851"/>
                  </a:lnTo>
                  <a:lnTo>
                    <a:pt x="681" y="1900"/>
                  </a:lnTo>
                  <a:close/>
                  <a:moveTo>
                    <a:pt x="526" y="1405"/>
                  </a:moveTo>
                  <a:lnTo>
                    <a:pt x="553" y="1357"/>
                  </a:lnTo>
                  <a:lnTo>
                    <a:pt x="710" y="1448"/>
                  </a:lnTo>
                  <a:cubicBezTo>
                    <a:pt x="734" y="1462"/>
                    <a:pt x="750" y="1470"/>
                    <a:pt x="758" y="1473"/>
                  </a:cubicBezTo>
                  <a:cubicBezTo>
                    <a:pt x="772" y="1479"/>
                    <a:pt x="785" y="1479"/>
                    <a:pt x="797" y="1475"/>
                  </a:cubicBezTo>
                  <a:cubicBezTo>
                    <a:pt x="808" y="1471"/>
                    <a:pt x="818" y="1463"/>
                    <a:pt x="825" y="1450"/>
                  </a:cubicBezTo>
                  <a:cubicBezTo>
                    <a:pt x="832" y="1439"/>
                    <a:pt x="834" y="1428"/>
                    <a:pt x="834" y="1419"/>
                  </a:cubicBezTo>
                  <a:cubicBezTo>
                    <a:pt x="833" y="1409"/>
                    <a:pt x="829" y="1400"/>
                    <a:pt x="821" y="1392"/>
                  </a:cubicBezTo>
                  <a:cubicBezTo>
                    <a:pt x="814" y="1385"/>
                    <a:pt x="796" y="1373"/>
                    <a:pt x="767" y="1356"/>
                  </a:cubicBezTo>
                  <a:lnTo>
                    <a:pt x="607" y="1264"/>
                  </a:lnTo>
                  <a:lnTo>
                    <a:pt x="635" y="1216"/>
                  </a:lnTo>
                  <a:lnTo>
                    <a:pt x="787" y="1304"/>
                  </a:lnTo>
                  <a:cubicBezTo>
                    <a:pt x="826" y="1326"/>
                    <a:pt x="853" y="1344"/>
                    <a:pt x="867" y="1358"/>
                  </a:cubicBezTo>
                  <a:cubicBezTo>
                    <a:pt x="882" y="1372"/>
                    <a:pt x="891" y="1390"/>
                    <a:pt x="893" y="1411"/>
                  </a:cubicBezTo>
                  <a:cubicBezTo>
                    <a:pt x="896" y="1431"/>
                    <a:pt x="890" y="1454"/>
                    <a:pt x="876" y="1477"/>
                  </a:cubicBezTo>
                  <a:cubicBezTo>
                    <a:pt x="862" y="1502"/>
                    <a:pt x="846" y="1519"/>
                    <a:pt x="829" y="1528"/>
                  </a:cubicBezTo>
                  <a:cubicBezTo>
                    <a:pt x="813" y="1536"/>
                    <a:pt x="794" y="1539"/>
                    <a:pt x="774" y="1536"/>
                  </a:cubicBezTo>
                  <a:cubicBezTo>
                    <a:pt x="755" y="1533"/>
                    <a:pt x="723" y="1519"/>
                    <a:pt x="680" y="1494"/>
                  </a:cubicBezTo>
                  <a:lnTo>
                    <a:pt x="526" y="1405"/>
                  </a:lnTo>
                  <a:close/>
                  <a:moveTo>
                    <a:pt x="953" y="1336"/>
                  </a:moveTo>
                  <a:lnTo>
                    <a:pt x="701" y="1117"/>
                  </a:lnTo>
                  <a:lnTo>
                    <a:pt x="736" y="1077"/>
                  </a:lnTo>
                  <a:lnTo>
                    <a:pt x="978" y="1138"/>
                  </a:lnTo>
                  <a:lnTo>
                    <a:pt x="810" y="992"/>
                  </a:lnTo>
                  <a:lnTo>
                    <a:pt x="843" y="953"/>
                  </a:lnTo>
                  <a:lnTo>
                    <a:pt x="1095" y="1172"/>
                  </a:lnTo>
                  <a:lnTo>
                    <a:pt x="1059" y="1214"/>
                  </a:lnTo>
                  <a:lnTo>
                    <a:pt x="822" y="1155"/>
                  </a:lnTo>
                  <a:lnTo>
                    <a:pt x="987" y="1297"/>
                  </a:lnTo>
                  <a:lnTo>
                    <a:pt x="953" y="1336"/>
                  </a:lnTo>
                  <a:close/>
                  <a:moveTo>
                    <a:pt x="1138" y="1135"/>
                  </a:moveTo>
                  <a:lnTo>
                    <a:pt x="910" y="890"/>
                  </a:lnTo>
                  <a:lnTo>
                    <a:pt x="950" y="853"/>
                  </a:lnTo>
                  <a:lnTo>
                    <a:pt x="1178" y="1097"/>
                  </a:lnTo>
                  <a:lnTo>
                    <a:pt x="1138" y="1135"/>
                  </a:lnTo>
                  <a:close/>
                  <a:moveTo>
                    <a:pt x="1266" y="1018"/>
                  </a:moveTo>
                  <a:lnTo>
                    <a:pt x="983" y="815"/>
                  </a:lnTo>
                  <a:lnTo>
                    <a:pt x="1030" y="778"/>
                  </a:lnTo>
                  <a:lnTo>
                    <a:pt x="1237" y="930"/>
                  </a:lnTo>
                  <a:lnTo>
                    <a:pt x="1138" y="694"/>
                  </a:lnTo>
                  <a:lnTo>
                    <a:pt x="1184" y="658"/>
                  </a:lnTo>
                  <a:lnTo>
                    <a:pt x="1313" y="981"/>
                  </a:lnTo>
                  <a:lnTo>
                    <a:pt x="1266" y="1018"/>
                  </a:lnTo>
                  <a:close/>
                  <a:moveTo>
                    <a:pt x="1409" y="906"/>
                  </a:moveTo>
                  <a:lnTo>
                    <a:pt x="1247" y="614"/>
                  </a:lnTo>
                  <a:lnTo>
                    <a:pt x="1425" y="515"/>
                  </a:lnTo>
                  <a:lnTo>
                    <a:pt x="1452" y="564"/>
                  </a:lnTo>
                  <a:lnTo>
                    <a:pt x="1323" y="636"/>
                  </a:lnTo>
                  <a:lnTo>
                    <a:pt x="1359" y="701"/>
                  </a:lnTo>
                  <a:lnTo>
                    <a:pt x="1479" y="634"/>
                  </a:lnTo>
                  <a:lnTo>
                    <a:pt x="1506" y="683"/>
                  </a:lnTo>
                  <a:lnTo>
                    <a:pt x="1386" y="750"/>
                  </a:lnTo>
                  <a:lnTo>
                    <a:pt x="1430" y="830"/>
                  </a:lnTo>
                  <a:lnTo>
                    <a:pt x="1564" y="755"/>
                  </a:lnTo>
                  <a:lnTo>
                    <a:pt x="1591" y="805"/>
                  </a:lnTo>
                  <a:lnTo>
                    <a:pt x="1409" y="906"/>
                  </a:lnTo>
                  <a:close/>
                  <a:moveTo>
                    <a:pt x="1630" y="783"/>
                  </a:moveTo>
                  <a:lnTo>
                    <a:pt x="1510" y="471"/>
                  </a:lnTo>
                  <a:lnTo>
                    <a:pt x="1619" y="430"/>
                  </a:lnTo>
                  <a:cubicBezTo>
                    <a:pt x="1647" y="419"/>
                    <a:pt x="1668" y="414"/>
                    <a:pt x="1682" y="415"/>
                  </a:cubicBezTo>
                  <a:cubicBezTo>
                    <a:pt x="1696" y="416"/>
                    <a:pt x="1709" y="422"/>
                    <a:pt x="1722" y="433"/>
                  </a:cubicBezTo>
                  <a:cubicBezTo>
                    <a:pt x="1735" y="444"/>
                    <a:pt x="1745" y="459"/>
                    <a:pt x="1753" y="478"/>
                  </a:cubicBezTo>
                  <a:cubicBezTo>
                    <a:pt x="1762" y="503"/>
                    <a:pt x="1764" y="525"/>
                    <a:pt x="1758" y="544"/>
                  </a:cubicBezTo>
                  <a:cubicBezTo>
                    <a:pt x="1752" y="563"/>
                    <a:pt x="1739" y="579"/>
                    <a:pt x="1719" y="591"/>
                  </a:cubicBezTo>
                  <a:cubicBezTo>
                    <a:pt x="1733" y="595"/>
                    <a:pt x="1745" y="600"/>
                    <a:pt x="1756" y="607"/>
                  </a:cubicBezTo>
                  <a:cubicBezTo>
                    <a:pt x="1767" y="613"/>
                    <a:pt x="1783" y="626"/>
                    <a:pt x="1805" y="646"/>
                  </a:cubicBezTo>
                  <a:lnTo>
                    <a:pt x="1860" y="695"/>
                  </a:lnTo>
                  <a:lnTo>
                    <a:pt x="1798" y="719"/>
                  </a:lnTo>
                  <a:lnTo>
                    <a:pt x="1735" y="665"/>
                  </a:lnTo>
                  <a:cubicBezTo>
                    <a:pt x="1712" y="646"/>
                    <a:pt x="1697" y="634"/>
                    <a:pt x="1690" y="630"/>
                  </a:cubicBezTo>
                  <a:cubicBezTo>
                    <a:pt x="1683" y="625"/>
                    <a:pt x="1676" y="623"/>
                    <a:pt x="1669" y="623"/>
                  </a:cubicBezTo>
                  <a:cubicBezTo>
                    <a:pt x="1663" y="622"/>
                    <a:pt x="1654" y="625"/>
                    <a:pt x="1642" y="629"/>
                  </a:cubicBezTo>
                  <a:lnTo>
                    <a:pt x="1632" y="633"/>
                  </a:lnTo>
                  <a:lnTo>
                    <a:pt x="1681" y="763"/>
                  </a:lnTo>
                  <a:lnTo>
                    <a:pt x="1630" y="783"/>
                  </a:lnTo>
                  <a:close/>
                  <a:moveTo>
                    <a:pt x="1612" y="583"/>
                  </a:moveTo>
                  <a:lnTo>
                    <a:pt x="1651" y="569"/>
                  </a:lnTo>
                  <a:cubicBezTo>
                    <a:pt x="1674" y="560"/>
                    <a:pt x="1689" y="553"/>
                    <a:pt x="1694" y="549"/>
                  </a:cubicBezTo>
                  <a:cubicBezTo>
                    <a:pt x="1700" y="544"/>
                    <a:pt x="1703" y="538"/>
                    <a:pt x="1705" y="530"/>
                  </a:cubicBezTo>
                  <a:cubicBezTo>
                    <a:pt x="1706" y="522"/>
                    <a:pt x="1705" y="513"/>
                    <a:pt x="1701" y="503"/>
                  </a:cubicBezTo>
                  <a:cubicBezTo>
                    <a:pt x="1698" y="493"/>
                    <a:pt x="1692" y="486"/>
                    <a:pt x="1686" y="481"/>
                  </a:cubicBezTo>
                  <a:cubicBezTo>
                    <a:pt x="1680" y="477"/>
                    <a:pt x="1673" y="475"/>
                    <a:pt x="1665" y="475"/>
                  </a:cubicBezTo>
                  <a:cubicBezTo>
                    <a:pt x="1660" y="475"/>
                    <a:pt x="1646" y="480"/>
                    <a:pt x="1622" y="489"/>
                  </a:cubicBezTo>
                  <a:lnTo>
                    <a:pt x="1582" y="504"/>
                  </a:lnTo>
                  <a:lnTo>
                    <a:pt x="1612" y="583"/>
                  </a:lnTo>
                  <a:close/>
                  <a:moveTo>
                    <a:pt x="1847" y="586"/>
                  </a:moveTo>
                  <a:lnTo>
                    <a:pt x="1898" y="568"/>
                  </a:lnTo>
                  <a:cubicBezTo>
                    <a:pt x="1914" y="608"/>
                    <a:pt x="1938" y="624"/>
                    <a:pt x="1971" y="617"/>
                  </a:cubicBezTo>
                  <a:cubicBezTo>
                    <a:pt x="1987" y="613"/>
                    <a:pt x="1999" y="606"/>
                    <a:pt x="2006" y="595"/>
                  </a:cubicBezTo>
                  <a:cubicBezTo>
                    <a:pt x="2014" y="585"/>
                    <a:pt x="2016" y="573"/>
                    <a:pt x="2013" y="560"/>
                  </a:cubicBezTo>
                  <a:cubicBezTo>
                    <a:pt x="2011" y="553"/>
                    <a:pt x="2008" y="547"/>
                    <a:pt x="2004" y="543"/>
                  </a:cubicBezTo>
                  <a:cubicBezTo>
                    <a:pt x="1999" y="538"/>
                    <a:pt x="1993" y="535"/>
                    <a:pt x="1986" y="533"/>
                  </a:cubicBezTo>
                  <a:cubicBezTo>
                    <a:pt x="1979" y="531"/>
                    <a:pt x="1961" y="530"/>
                    <a:pt x="1934" y="528"/>
                  </a:cubicBezTo>
                  <a:cubicBezTo>
                    <a:pt x="1909" y="526"/>
                    <a:pt x="1891" y="522"/>
                    <a:pt x="1878" y="517"/>
                  </a:cubicBezTo>
                  <a:cubicBezTo>
                    <a:pt x="1866" y="511"/>
                    <a:pt x="1855" y="502"/>
                    <a:pt x="1845" y="490"/>
                  </a:cubicBezTo>
                  <a:cubicBezTo>
                    <a:pt x="1836" y="479"/>
                    <a:pt x="1830" y="465"/>
                    <a:pt x="1826" y="450"/>
                  </a:cubicBezTo>
                  <a:cubicBezTo>
                    <a:pt x="1822" y="432"/>
                    <a:pt x="1822" y="415"/>
                    <a:pt x="1827" y="399"/>
                  </a:cubicBezTo>
                  <a:cubicBezTo>
                    <a:pt x="1832" y="383"/>
                    <a:pt x="1840" y="370"/>
                    <a:pt x="1853" y="359"/>
                  </a:cubicBezTo>
                  <a:cubicBezTo>
                    <a:pt x="1866" y="349"/>
                    <a:pt x="1882" y="341"/>
                    <a:pt x="1903" y="336"/>
                  </a:cubicBezTo>
                  <a:cubicBezTo>
                    <a:pt x="1934" y="329"/>
                    <a:pt x="1961" y="332"/>
                    <a:pt x="1982" y="345"/>
                  </a:cubicBezTo>
                  <a:cubicBezTo>
                    <a:pt x="2004" y="358"/>
                    <a:pt x="2019" y="380"/>
                    <a:pt x="2027" y="411"/>
                  </a:cubicBezTo>
                  <a:lnTo>
                    <a:pt x="1974" y="427"/>
                  </a:lnTo>
                  <a:cubicBezTo>
                    <a:pt x="1968" y="410"/>
                    <a:pt x="1960" y="399"/>
                    <a:pt x="1950" y="394"/>
                  </a:cubicBezTo>
                  <a:cubicBezTo>
                    <a:pt x="1941" y="389"/>
                    <a:pt x="1929" y="388"/>
                    <a:pt x="1914" y="391"/>
                  </a:cubicBezTo>
                  <a:cubicBezTo>
                    <a:pt x="1900" y="394"/>
                    <a:pt x="1889" y="400"/>
                    <a:pt x="1883" y="408"/>
                  </a:cubicBezTo>
                  <a:cubicBezTo>
                    <a:pt x="1876" y="416"/>
                    <a:pt x="1874" y="424"/>
                    <a:pt x="1876" y="433"/>
                  </a:cubicBezTo>
                  <a:cubicBezTo>
                    <a:pt x="1878" y="442"/>
                    <a:pt x="1884" y="449"/>
                    <a:pt x="1892" y="453"/>
                  </a:cubicBezTo>
                  <a:cubicBezTo>
                    <a:pt x="1901" y="458"/>
                    <a:pt x="1919" y="460"/>
                    <a:pt x="1946" y="462"/>
                  </a:cubicBezTo>
                  <a:cubicBezTo>
                    <a:pt x="1975" y="463"/>
                    <a:pt x="1996" y="467"/>
                    <a:pt x="2010" y="473"/>
                  </a:cubicBezTo>
                  <a:cubicBezTo>
                    <a:pt x="2024" y="479"/>
                    <a:pt x="2036" y="488"/>
                    <a:pt x="2046" y="500"/>
                  </a:cubicBezTo>
                  <a:cubicBezTo>
                    <a:pt x="2055" y="512"/>
                    <a:pt x="2062" y="528"/>
                    <a:pt x="2067" y="548"/>
                  </a:cubicBezTo>
                  <a:cubicBezTo>
                    <a:pt x="2073" y="576"/>
                    <a:pt x="2070" y="602"/>
                    <a:pt x="2057" y="625"/>
                  </a:cubicBezTo>
                  <a:cubicBezTo>
                    <a:pt x="2044" y="648"/>
                    <a:pt x="2019" y="664"/>
                    <a:pt x="1982" y="673"/>
                  </a:cubicBezTo>
                  <a:cubicBezTo>
                    <a:pt x="1917" y="688"/>
                    <a:pt x="1872" y="659"/>
                    <a:pt x="1847" y="586"/>
                  </a:cubicBezTo>
                  <a:close/>
                  <a:moveTo>
                    <a:pt x="2131" y="636"/>
                  </a:moveTo>
                  <a:lnTo>
                    <a:pt x="2091" y="305"/>
                  </a:lnTo>
                  <a:lnTo>
                    <a:pt x="2145" y="298"/>
                  </a:lnTo>
                  <a:lnTo>
                    <a:pt x="2186" y="629"/>
                  </a:lnTo>
                  <a:lnTo>
                    <a:pt x="2131" y="636"/>
                  </a:lnTo>
                  <a:close/>
                  <a:moveTo>
                    <a:pt x="2298" y="624"/>
                  </a:moveTo>
                  <a:lnTo>
                    <a:pt x="2293" y="346"/>
                  </a:lnTo>
                  <a:lnTo>
                    <a:pt x="2212" y="348"/>
                  </a:lnTo>
                  <a:lnTo>
                    <a:pt x="2211" y="291"/>
                  </a:lnTo>
                  <a:lnTo>
                    <a:pt x="2428" y="287"/>
                  </a:lnTo>
                  <a:lnTo>
                    <a:pt x="2429" y="344"/>
                  </a:lnTo>
                  <a:lnTo>
                    <a:pt x="2348" y="345"/>
                  </a:lnTo>
                  <a:lnTo>
                    <a:pt x="2353" y="623"/>
                  </a:lnTo>
                  <a:lnTo>
                    <a:pt x="2298" y="624"/>
                  </a:lnTo>
                  <a:close/>
                  <a:moveTo>
                    <a:pt x="2538" y="628"/>
                  </a:moveTo>
                  <a:lnTo>
                    <a:pt x="2555" y="489"/>
                  </a:lnTo>
                  <a:lnTo>
                    <a:pt x="2479" y="284"/>
                  </a:lnTo>
                  <a:lnTo>
                    <a:pt x="2543" y="292"/>
                  </a:lnTo>
                  <a:lnTo>
                    <a:pt x="2591" y="431"/>
                  </a:lnTo>
                  <a:lnTo>
                    <a:pt x="2670" y="308"/>
                  </a:lnTo>
                  <a:lnTo>
                    <a:pt x="2733" y="316"/>
                  </a:lnTo>
                  <a:lnTo>
                    <a:pt x="2610" y="496"/>
                  </a:lnTo>
                  <a:lnTo>
                    <a:pt x="2593" y="635"/>
                  </a:lnTo>
                  <a:lnTo>
                    <a:pt x="2538" y="628"/>
                  </a:lnTo>
                  <a:close/>
                  <a:moveTo>
                    <a:pt x="2832" y="506"/>
                  </a:moveTo>
                  <a:cubicBezTo>
                    <a:pt x="2844" y="468"/>
                    <a:pt x="2860" y="439"/>
                    <a:pt x="2879" y="418"/>
                  </a:cubicBezTo>
                  <a:cubicBezTo>
                    <a:pt x="2898" y="397"/>
                    <a:pt x="2918" y="384"/>
                    <a:pt x="2940" y="378"/>
                  </a:cubicBezTo>
                  <a:cubicBezTo>
                    <a:pt x="2962" y="372"/>
                    <a:pt x="2986" y="373"/>
                    <a:pt x="3012" y="381"/>
                  </a:cubicBezTo>
                  <a:cubicBezTo>
                    <a:pt x="3049" y="393"/>
                    <a:pt x="3075" y="417"/>
                    <a:pt x="3089" y="453"/>
                  </a:cubicBezTo>
                  <a:cubicBezTo>
                    <a:pt x="3103" y="490"/>
                    <a:pt x="3102" y="534"/>
                    <a:pt x="3085" y="586"/>
                  </a:cubicBezTo>
                  <a:cubicBezTo>
                    <a:pt x="3068" y="640"/>
                    <a:pt x="3042" y="677"/>
                    <a:pt x="3007" y="699"/>
                  </a:cubicBezTo>
                  <a:cubicBezTo>
                    <a:pt x="2977" y="718"/>
                    <a:pt x="2943" y="722"/>
                    <a:pt x="2905" y="710"/>
                  </a:cubicBezTo>
                  <a:cubicBezTo>
                    <a:pt x="2868" y="697"/>
                    <a:pt x="2842" y="675"/>
                    <a:pt x="2829" y="641"/>
                  </a:cubicBezTo>
                  <a:cubicBezTo>
                    <a:pt x="2814" y="603"/>
                    <a:pt x="2815" y="558"/>
                    <a:pt x="2832" y="506"/>
                  </a:cubicBezTo>
                  <a:close/>
                  <a:moveTo>
                    <a:pt x="2886" y="522"/>
                  </a:moveTo>
                  <a:cubicBezTo>
                    <a:pt x="2875" y="558"/>
                    <a:pt x="2873" y="588"/>
                    <a:pt x="2880" y="611"/>
                  </a:cubicBezTo>
                  <a:cubicBezTo>
                    <a:pt x="2888" y="633"/>
                    <a:pt x="2903" y="648"/>
                    <a:pt x="2923" y="655"/>
                  </a:cubicBezTo>
                  <a:cubicBezTo>
                    <a:pt x="2944" y="662"/>
                    <a:pt x="2964" y="658"/>
                    <a:pt x="2983" y="644"/>
                  </a:cubicBezTo>
                  <a:cubicBezTo>
                    <a:pt x="3003" y="631"/>
                    <a:pt x="3019" y="605"/>
                    <a:pt x="3031" y="567"/>
                  </a:cubicBezTo>
                  <a:cubicBezTo>
                    <a:pt x="3043" y="531"/>
                    <a:pt x="3045" y="501"/>
                    <a:pt x="3038" y="479"/>
                  </a:cubicBezTo>
                  <a:cubicBezTo>
                    <a:pt x="3030" y="457"/>
                    <a:pt x="3016" y="443"/>
                    <a:pt x="2994" y="436"/>
                  </a:cubicBezTo>
                  <a:cubicBezTo>
                    <a:pt x="2973" y="429"/>
                    <a:pt x="2953" y="432"/>
                    <a:pt x="2933" y="446"/>
                  </a:cubicBezTo>
                  <a:cubicBezTo>
                    <a:pt x="2914" y="459"/>
                    <a:pt x="2898" y="484"/>
                    <a:pt x="2886" y="522"/>
                  </a:cubicBezTo>
                  <a:close/>
                  <a:moveTo>
                    <a:pt x="3070" y="764"/>
                  </a:moveTo>
                  <a:lnTo>
                    <a:pt x="3222" y="466"/>
                  </a:lnTo>
                  <a:lnTo>
                    <a:pt x="3389" y="552"/>
                  </a:lnTo>
                  <a:lnTo>
                    <a:pt x="3363" y="602"/>
                  </a:lnTo>
                  <a:lnTo>
                    <a:pt x="3245" y="542"/>
                  </a:lnTo>
                  <a:lnTo>
                    <a:pt x="3209" y="612"/>
                  </a:lnTo>
                  <a:lnTo>
                    <a:pt x="3312" y="664"/>
                  </a:lnTo>
                  <a:lnTo>
                    <a:pt x="3286" y="715"/>
                  </a:lnTo>
                  <a:lnTo>
                    <a:pt x="3184" y="663"/>
                  </a:lnTo>
                  <a:lnTo>
                    <a:pt x="3119" y="789"/>
                  </a:lnTo>
                  <a:lnTo>
                    <a:pt x="3070" y="764"/>
                  </a:lnTo>
                  <a:close/>
                  <a:moveTo>
                    <a:pt x="3398" y="956"/>
                  </a:moveTo>
                  <a:lnTo>
                    <a:pt x="3569" y="737"/>
                  </a:lnTo>
                  <a:lnTo>
                    <a:pt x="3505" y="687"/>
                  </a:lnTo>
                  <a:lnTo>
                    <a:pt x="3540" y="642"/>
                  </a:lnTo>
                  <a:lnTo>
                    <a:pt x="3711" y="776"/>
                  </a:lnTo>
                  <a:lnTo>
                    <a:pt x="3677" y="821"/>
                  </a:lnTo>
                  <a:lnTo>
                    <a:pt x="3613" y="771"/>
                  </a:lnTo>
                  <a:lnTo>
                    <a:pt x="3442" y="990"/>
                  </a:lnTo>
                  <a:lnTo>
                    <a:pt x="3398" y="956"/>
                  </a:lnTo>
                  <a:close/>
                  <a:moveTo>
                    <a:pt x="3528" y="1060"/>
                  </a:moveTo>
                  <a:lnTo>
                    <a:pt x="3755" y="815"/>
                  </a:lnTo>
                  <a:lnTo>
                    <a:pt x="3904" y="954"/>
                  </a:lnTo>
                  <a:lnTo>
                    <a:pt x="3865" y="995"/>
                  </a:lnTo>
                  <a:lnTo>
                    <a:pt x="3757" y="894"/>
                  </a:lnTo>
                  <a:lnTo>
                    <a:pt x="3707" y="948"/>
                  </a:lnTo>
                  <a:lnTo>
                    <a:pt x="3807" y="1042"/>
                  </a:lnTo>
                  <a:lnTo>
                    <a:pt x="3769" y="1083"/>
                  </a:lnTo>
                  <a:lnTo>
                    <a:pt x="3668" y="990"/>
                  </a:lnTo>
                  <a:lnTo>
                    <a:pt x="3606" y="1056"/>
                  </a:lnTo>
                  <a:lnTo>
                    <a:pt x="3718" y="1160"/>
                  </a:lnTo>
                  <a:lnTo>
                    <a:pt x="3680" y="1202"/>
                  </a:lnTo>
                  <a:lnTo>
                    <a:pt x="3528" y="1060"/>
                  </a:lnTo>
                  <a:close/>
                  <a:moveTo>
                    <a:pt x="3912" y="1305"/>
                  </a:moveTo>
                  <a:lnTo>
                    <a:pt x="3927" y="1361"/>
                  </a:lnTo>
                  <a:cubicBezTo>
                    <a:pt x="3892" y="1376"/>
                    <a:pt x="3862" y="1381"/>
                    <a:pt x="3836" y="1375"/>
                  </a:cubicBezTo>
                  <a:cubicBezTo>
                    <a:pt x="3811" y="1370"/>
                    <a:pt x="3790" y="1355"/>
                    <a:pt x="3773" y="1332"/>
                  </a:cubicBezTo>
                  <a:cubicBezTo>
                    <a:pt x="3752" y="1304"/>
                    <a:pt x="3746" y="1272"/>
                    <a:pt x="3756" y="1238"/>
                  </a:cubicBezTo>
                  <a:cubicBezTo>
                    <a:pt x="3766" y="1199"/>
                    <a:pt x="3793" y="1163"/>
                    <a:pt x="3837" y="1131"/>
                  </a:cubicBezTo>
                  <a:cubicBezTo>
                    <a:pt x="3883" y="1098"/>
                    <a:pt x="3927" y="1082"/>
                    <a:pt x="3968" y="1084"/>
                  </a:cubicBezTo>
                  <a:cubicBezTo>
                    <a:pt x="4004" y="1086"/>
                    <a:pt x="4033" y="1102"/>
                    <a:pt x="4055" y="1132"/>
                  </a:cubicBezTo>
                  <a:cubicBezTo>
                    <a:pt x="4073" y="1157"/>
                    <a:pt x="4079" y="1184"/>
                    <a:pt x="4075" y="1213"/>
                  </a:cubicBezTo>
                  <a:cubicBezTo>
                    <a:pt x="4071" y="1234"/>
                    <a:pt x="4060" y="1255"/>
                    <a:pt x="4040" y="1278"/>
                  </a:cubicBezTo>
                  <a:lnTo>
                    <a:pt x="3995" y="1243"/>
                  </a:lnTo>
                  <a:cubicBezTo>
                    <a:pt x="4007" y="1230"/>
                    <a:pt x="4015" y="1216"/>
                    <a:pt x="4016" y="1202"/>
                  </a:cubicBezTo>
                  <a:cubicBezTo>
                    <a:pt x="4018" y="1188"/>
                    <a:pt x="4015" y="1175"/>
                    <a:pt x="4006" y="1164"/>
                  </a:cubicBezTo>
                  <a:cubicBezTo>
                    <a:pt x="3994" y="1147"/>
                    <a:pt x="3978" y="1139"/>
                    <a:pt x="3956" y="1139"/>
                  </a:cubicBezTo>
                  <a:cubicBezTo>
                    <a:pt x="3934" y="1139"/>
                    <a:pt x="3907" y="1151"/>
                    <a:pt x="3874" y="1175"/>
                  </a:cubicBezTo>
                  <a:cubicBezTo>
                    <a:pt x="3840" y="1200"/>
                    <a:pt x="3819" y="1222"/>
                    <a:pt x="3812" y="1243"/>
                  </a:cubicBezTo>
                  <a:cubicBezTo>
                    <a:pt x="3805" y="1263"/>
                    <a:pt x="3808" y="1282"/>
                    <a:pt x="3819" y="1298"/>
                  </a:cubicBezTo>
                  <a:cubicBezTo>
                    <a:pt x="3828" y="1310"/>
                    <a:pt x="3840" y="1316"/>
                    <a:pt x="3855" y="1318"/>
                  </a:cubicBezTo>
                  <a:cubicBezTo>
                    <a:pt x="3871" y="1320"/>
                    <a:pt x="3890" y="1316"/>
                    <a:pt x="3912" y="1305"/>
                  </a:cubicBezTo>
                  <a:close/>
                  <a:moveTo>
                    <a:pt x="3868" y="1462"/>
                  </a:moveTo>
                  <a:lnTo>
                    <a:pt x="4163" y="1305"/>
                  </a:lnTo>
                  <a:lnTo>
                    <a:pt x="4188" y="1354"/>
                  </a:lnTo>
                  <a:lnTo>
                    <a:pt x="4072" y="1415"/>
                  </a:lnTo>
                  <a:lnTo>
                    <a:pt x="4123" y="1511"/>
                  </a:lnTo>
                  <a:lnTo>
                    <a:pt x="4239" y="1449"/>
                  </a:lnTo>
                  <a:lnTo>
                    <a:pt x="4265" y="1498"/>
                  </a:lnTo>
                  <a:lnTo>
                    <a:pt x="3970" y="1655"/>
                  </a:lnTo>
                  <a:lnTo>
                    <a:pt x="3944" y="1606"/>
                  </a:lnTo>
                  <a:lnTo>
                    <a:pt x="4073" y="1538"/>
                  </a:lnTo>
                  <a:lnTo>
                    <a:pt x="4023" y="1442"/>
                  </a:lnTo>
                  <a:lnTo>
                    <a:pt x="3894" y="1510"/>
                  </a:lnTo>
                  <a:lnTo>
                    <a:pt x="3868" y="1462"/>
                  </a:lnTo>
                  <a:close/>
                  <a:moveTo>
                    <a:pt x="3992" y="1707"/>
                  </a:moveTo>
                  <a:lnTo>
                    <a:pt x="4308" y="1598"/>
                  </a:lnTo>
                  <a:lnTo>
                    <a:pt x="4325" y="1649"/>
                  </a:lnTo>
                  <a:lnTo>
                    <a:pt x="4151" y="1827"/>
                  </a:lnTo>
                  <a:lnTo>
                    <a:pt x="4362" y="1755"/>
                  </a:lnTo>
                  <a:lnTo>
                    <a:pt x="4379" y="1803"/>
                  </a:lnTo>
                  <a:lnTo>
                    <a:pt x="4063" y="1912"/>
                  </a:lnTo>
                  <a:lnTo>
                    <a:pt x="4045" y="1860"/>
                  </a:lnTo>
                  <a:lnTo>
                    <a:pt x="4215" y="1684"/>
                  </a:lnTo>
                  <a:lnTo>
                    <a:pt x="4009" y="1755"/>
                  </a:lnTo>
                  <a:lnTo>
                    <a:pt x="3992" y="1707"/>
                  </a:lnTo>
                  <a:close/>
                  <a:moveTo>
                    <a:pt x="4234" y="1921"/>
                  </a:moveTo>
                  <a:cubicBezTo>
                    <a:pt x="4273" y="1914"/>
                    <a:pt x="4306" y="1913"/>
                    <a:pt x="4334" y="1920"/>
                  </a:cubicBezTo>
                  <a:cubicBezTo>
                    <a:pt x="4361" y="1927"/>
                    <a:pt x="4383" y="1938"/>
                    <a:pt x="4399" y="1954"/>
                  </a:cubicBezTo>
                  <a:cubicBezTo>
                    <a:pt x="4415" y="1970"/>
                    <a:pt x="4426" y="1992"/>
                    <a:pt x="4431" y="2018"/>
                  </a:cubicBezTo>
                  <a:cubicBezTo>
                    <a:pt x="4438" y="2057"/>
                    <a:pt x="4430" y="2091"/>
                    <a:pt x="4405" y="2121"/>
                  </a:cubicBezTo>
                  <a:cubicBezTo>
                    <a:pt x="4381" y="2151"/>
                    <a:pt x="4341" y="2171"/>
                    <a:pt x="4287" y="2182"/>
                  </a:cubicBezTo>
                  <a:cubicBezTo>
                    <a:pt x="4232" y="2192"/>
                    <a:pt x="4187" y="2188"/>
                    <a:pt x="4151" y="2168"/>
                  </a:cubicBezTo>
                  <a:cubicBezTo>
                    <a:pt x="4119" y="2151"/>
                    <a:pt x="4100" y="2123"/>
                    <a:pt x="4092" y="2085"/>
                  </a:cubicBezTo>
                  <a:cubicBezTo>
                    <a:pt x="4084" y="2046"/>
                    <a:pt x="4092" y="2012"/>
                    <a:pt x="4115" y="1985"/>
                  </a:cubicBezTo>
                  <a:cubicBezTo>
                    <a:pt x="4140" y="1953"/>
                    <a:pt x="4180" y="1932"/>
                    <a:pt x="4234" y="1921"/>
                  </a:cubicBezTo>
                  <a:close/>
                  <a:moveTo>
                    <a:pt x="4247" y="1977"/>
                  </a:moveTo>
                  <a:cubicBezTo>
                    <a:pt x="4209" y="1984"/>
                    <a:pt x="4183" y="1997"/>
                    <a:pt x="4167" y="2015"/>
                  </a:cubicBezTo>
                  <a:cubicBezTo>
                    <a:pt x="4151" y="2033"/>
                    <a:pt x="4144" y="2052"/>
                    <a:pt x="4149" y="2074"/>
                  </a:cubicBezTo>
                  <a:cubicBezTo>
                    <a:pt x="4153" y="2095"/>
                    <a:pt x="4166" y="2111"/>
                    <a:pt x="4187" y="2121"/>
                  </a:cubicBezTo>
                  <a:cubicBezTo>
                    <a:pt x="4208" y="2131"/>
                    <a:pt x="4238" y="2133"/>
                    <a:pt x="4277" y="2125"/>
                  </a:cubicBezTo>
                  <a:cubicBezTo>
                    <a:pt x="4315" y="2118"/>
                    <a:pt x="4342" y="2106"/>
                    <a:pt x="4358" y="2088"/>
                  </a:cubicBezTo>
                  <a:cubicBezTo>
                    <a:pt x="4373" y="2071"/>
                    <a:pt x="4379" y="2052"/>
                    <a:pt x="4374" y="2030"/>
                  </a:cubicBezTo>
                  <a:cubicBezTo>
                    <a:pt x="4370" y="2008"/>
                    <a:pt x="4358" y="1991"/>
                    <a:pt x="4337" y="1981"/>
                  </a:cubicBezTo>
                  <a:cubicBezTo>
                    <a:pt x="4315" y="1971"/>
                    <a:pt x="4286" y="1969"/>
                    <a:pt x="4247" y="1977"/>
                  </a:cubicBezTo>
                  <a:close/>
                  <a:moveTo>
                    <a:pt x="4117" y="2255"/>
                  </a:moveTo>
                  <a:lnTo>
                    <a:pt x="4448" y="2243"/>
                  </a:lnTo>
                  <a:lnTo>
                    <a:pt x="4450" y="2298"/>
                  </a:lnTo>
                  <a:lnTo>
                    <a:pt x="4175" y="2308"/>
                  </a:lnTo>
                  <a:lnTo>
                    <a:pt x="4180" y="2446"/>
                  </a:lnTo>
                  <a:lnTo>
                    <a:pt x="4124" y="2447"/>
                  </a:lnTo>
                  <a:lnTo>
                    <a:pt x="4117" y="2255"/>
                  </a:lnTo>
                  <a:close/>
                  <a:moveTo>
                    <a:pt x="4284" y="2496"/>
                  </a:moveTo>
                  <a:cubicBezTo>
                    <a:pt x="4324" y="2501"/>
                    <a:pt x="4356" y="2510"/>
                    <a:pt x="4380" y="2525"/>
                  </a:cubicBezTo>
                  <a:cubicBezTo>
                    <a:pt x="4404" y="2540"/>
                    <a:pt x="4421" y="2558"/>
                    <a:pt x="4431" y="2578"/>
                  </a:cubicBezTo>
                  <a:cubicBezTo>
                    <a:pt x="4441" y="2598"/>
                    <a:pt x="4445" y="2622"/>
                    <a:pt x="4442" y="2649"/>
                  </a:cubicBezTo>
                  <a:cubicBezTo>
                    <a:pt x="4437" y="2688"/>
                    <a:pt x="4418" y="2717"/>
                    <a:pt x="4385" y="2738"/>
                  </a:cubicBezTo>
                  <a:cubicBezTo>
                    <a:pt x="4353" y="2759"/>
                    <a:pt x="4309" y="2766"/>
                    <a:pt x="4254" y="2760"/>
                  </a:cubicBezTo>
                  <a:cubicBezTo>
                    <a:pt x="4199" y="2753"/>
                    <a:pt x="4157" y="2734"/>
                    <a:pt x="4129" y="2705"/>
                  </a:cubicBezTo>
                  <a:cubicBezTo>
                    <a:pt x="4104" y="2679"/>
                    <a:pt x="4094" y="2646"/>
                    <a:pt x="4099" y="2607"/>
                  </a:cubicBezTo>
                  <a:cubicBezTo>
                    <a:pt x="4104" y="2568"/>
                    <a:pt x="4121" y="2538"/>
                    <a:pt x="4151" y="2519"/>
                  </a:cubicBezTo>
                  <a:cubicBezTo>
                    <a:pt x="4186" y="2497"/>
                    <a:pt x="4230" y="2489"/>
                    <a:pt x="4284" y="2496"/>
                  </a:cubicBezTo>
                  <a:close/>
                  <a:moveTo>
                    <a:pt x="4280" y="2552"/>
                  </a:moveTo>
                  <a:cubicBezTo>
                    <a:pt x="4242" y="2548"/>
                    <a:pt x="4212" y="2551"/>
                    <a:pt x="4191" y="2564"/>
                  </a:cubicBezTo>
                  <a:cubicBezTo>
                    <a:pt x="4170" y="2576"/>
                    <a:pt x="4159" y="2593"/>
                    <a:pt x="4156" y="2614"/>
                  </a:cubicBezTo>
                  <a:cubicBezTo>
                    <a:pt x="4153" y="2635"/>
                    <a:pt x="4161" y="2654"/>
                    <a:pt x="4178" y="2671"/>
                  </a:cubicBezTo>
                  <a:cubicBezTo>
                    <a:pt x="4195" y="2688"/>
                    <a:pt x="4223" y="2698"/>
                    <a:pt x="4262" y="2703"/>
                  </a:cubicBezTo>
                  <a:cubicBezTo>
                    <a:pt x="4301" y="2708"/>
                    <a:pt x="4330" y="2704"/>
                    <a:pt x="4350" y="2693"/>
                  </a:cubicBezTo>
                  <a:cubicBezTo>
                    <a:pt x="4370" y="2681"/>
                    <a:pt x="4382" y="2664"/>
                    <a:pt x="4384" y="2642"/>
                  </a:cubicBezTo>
                  <a:cubicBezTo>
                    <a:pt x="4387" y="2620"/>
                    <a:pt x="4380" y="2600"/>
                    <a:pt x="4363" y="2584"/>
                  </a:cubicBezTo>
                  <a:cubicBezTo>
                    <a:pt x="4346" y="2568"/>
                    <a:pt x="4319" y="2557"/>
                    <a:pt x="4280" y="2552"/>
                  </a:cubicBezTo>
                  <a:close/>
                  <a:moveTo>
                    <a:pt x="4155" y="2938"/>
                  </a:moveTo>
                  <a:lnTo>
                    <a:pt x="4208" y="2956"/>
                  </a:lnTo>
                  <a:lnTo>
                    <a:pt x="4171" y="3069"/>
                  </a:lnTo>
                  <a:lnTo>
                    <a:pt x="4045" y="3028"/>
                  </a:lnTo>
                  <a:cubicBezTo>
                    <a:pt x="4035" y="3012"/>
                    <a:pt x="4029" y="2992"/>
                    <a:pt x="4026" y="2968"/>
                  </a:cubicBezTo>
                  <a:cubicBezTo>
                    <a:pt x="4023" y="2944"/>
                    <a:pt x="4025" y="2922"/>
                    <a:pt x="4032" y="2900"/>
                  </a:cubicBezTo>
                  <a:cubicBezTo>
                    <a:pt x="4040" y="2875"/>
                    <a:pt x="4054" y="2854"/>
                    <a:pt x="4073" y="2839"/>
                  </a:cubicBezTo>
                  <a:cubicBezTo>
                    <a:pt x="4092" y="2823"/>
                    <a:pt x="4116" y="2814"/>
                    <a:pt x="4145" y="2810"/>
                  </a:cubicBezTo>
                  <a:cubicBezTo>
                    <a:pt x="4174" y="2807"/>
                    <a:pt x="4205" y="2811"/>
                    <a:pt x="4239" y="2822"/>
                  </a:cubicBezTo>
                  <a:cubicBezTo>
                    <a:pt x="4274" y="2833"/>
                    <a:pt x="4302" y="2849"/>
                    <a:pt x="4324" y="2869"/>
                  </a:cubicBezTo>
                  <a:cubicBezTo>
                    <a:pt x="4345" y="2888"/>
                    <a:pt x="4358" y="2909"/>
                    <a:pt x="4364" y="2932"/>
                  </a:cubicBezTo>
                  <a:cubicBezTo>
                    <a:pt x="4371" y="2955"/>
                    <a:pt x="4370" y="2979"/>
                    <a:pt x="4361" y="3005"/>
                  </a:cubicBezTo>
                  <a:cubicBezTo>
                    <a:pt x="4351" y="3036"/>
                    <a:pt x="4335" y="3058"/>
                    <a:pt x="4313" y="3072"/>
                  </a:cubicBezTo>
                  <a:cubicBezTo>
                    <a:pt x="4291" y="3085"/>
                    <a:pt x="4264" y="3090"/>
                    <a:pt x="4232" y="3085"/>
                  </a:cubicBezTo>
                  <a:lnTo>
                    <a:pt x="4237" y="3029"/>
                  </a:lnTo>
                  <a:cubicBezTo>
                    <a:pt x="4254" y="3031"/>
                    <a:pt x="4269" y="3027"/>
                    <a:pt x="4281" y="3020"/>
                  </a:cubicBezTo>
                  <a:cubicBezTo>
                    <a:pt x="4293" y="3012"/>
                    <a:pt x="4302" y="3001"/>
                    <a:pt x="4306" y="2987"/>
                  </a:cubicBezTo>
                  <a:cubicBezTo>
                    <a:pt x="4314" y="2964"/>
                    <a:pt x="4311" y="2943"/>
                    <a:pt x="4298" y="2924"/>
                  </a:cubicBezTo>
                  <a:cubicBezTo>
                    <a:pt x="4285" y="2904"/>
                    <a:pt x="4261" y="2889"/>
                    <a:pt x="4225" y="2877"/>
                  </a:cubicBezTo>
                  <a:cubicBezTo>
                    <a:pt x="4187" y="2865"/>
                    <a:pt x="4155" y="2863"/>
                    <a:pt x="4131" y="2871"/>
                  </a:cubicBezTo>
                  <a:cubicBezTo>
                    <a:pt x="4109" y="2879"/>
                    <a:pt x="4095" y="2893"/>
                    <a:pt x="4088" y="2915"/>
                  </a:cubicBezTo>
                  <a:cubicBezTo>
                    <a:pt x="4084" y="2925"/>
                    <a:pt x="4083" y="2937"/>
                    <a:pt x="4085" y="2950"/>
                  </a:cubicBezTo>
                  <a:cubicBezTo>
                    <a:pt x="4086" y="2962"/>
                    <a:pt x="4089" y="2974"/>
                    <a:pt x="4095" y="2986"/>
                  </a:cubicBezTo>
                  <a:lnTo>
                    <a:pt x="4135" y="2999"/>
                  </a:lnTo>
                  <a:lnTo>
                    <a:pt x="4155" y="2938"/>
                  </a:lnTo>
                  <a:close/>
                  <a:moveTo>
                    <a:pt x="3948" y="3122"/>
                  </a:moveTo>
                  <a:lnTo>
                    <a:pt x="4073" y="3185"/>
                  </a:lnTo>
                  <a:lnTo>
                    <a:pt x="4291" y="3184"/>
                  </a:lnTo>
                  <a:lnTo>
                    <a:pt x="4262" y="3242"/>
                  </a:lnTo>
                  <a:lnTo>
                    <a:pt x="4115" y="3239"/>
                  </a:lnTo>
                  <a:lnTo>
                    <a:pt x="4204" y="3355"/>
                  </a:lnTo>
                  <a:lnTo>
                    <a:pt x="4175" y="3412"/>
                  </a:lnTo>
                  <a:lnTo>
                    <a:pt x="4048" y="3234"/>
                  </a:lnTo>
                  <a:lnTo>
                    <a:pt x="3923" y="3171"/>
                  </a:lnTo>
                  <a:lnTo>
                    <a:pt x="3948" y="3122"/>
                  </a:lnTo>
                  <a:close/>
                  <a:moveTo>
                    <a:pt x="2370" y="91"/>
                  </a:moveTo>
                  <a:cubicBezTo>
                    <a:pt x="3626" y="91"/>
                    <a:pt x="4650" y="1115"/>
                    <a:pt x="4650" y="2370"/>
                  </a:cubicBezTo>
                  <a:cubicBezTo>
                    <a:pt x="4650" y="3626"/>
                    <a:pt x="3626" y="4649"/>
                    <a:pt x="2370" y="4649"/>
                  </a:cubicBezTo>
                  <a:cubicBezTo>
                    <a:pt x="1115" y="4649"/>
                    <a:pt x="91" y="3626"/>
                    <a:pt x="91" y="2370"/>
                  </a:cubicBezTo>
                  <a:cubicBezTo>
                    <a:pt x="91" y="1115"/>
                    <a:pt x="1115" y="91"/>
                    <a:pt x="2370" y="91"/>
                  </a:cubicBezTo>
                  <a:close/>
                  <a:moveTo>
                    <a:pt x="2370" y="866"/>
                  </a:moveTo>
                  <a:cubicBezTo>
                    <a:pt x="3199" y="866"/>
                    <a:pt x="3875" y="1542"/>
                    <a:pt x="3875" y="2370"/>
                  </a:cubicBezTo>
                  <a:cubicBezTo>
                    <a:pt x="3875" y="3199"/>
                    <a:pt x="3199" y="3875"/>
                    <a:pt x="2370" y="3875"/>
                  </a:cubicBezTo>
                  <a:cubicBezTo>
                    <a:pt x="1542" y="3875"/>
                    <a:pt x="866" y="3199"/>
                    <a:pt x="866" y="2370"/>
                  </a:cubicBezTo>
                  <a:cubicBezTo>
                    <a:pt x="866" y="1542"/>
                    <a:pt x="1542" y="866"/>
                    <a:pt x="2370" y="866"/>
                  </a:cubicBezTo>
                  <a:close/>
                  <a:moveTo>
                    <a:pt x="3383" y="1387"/>
                  </a:moveTo>
                  <a:cubicBezTo>
                    <a:pt x="3397" y="1538"/>
                    <a:pt x="3428" y="2125"/>
                    <a:pt x="3152" y="2704"/>
                  </a:cubicBezTo>
                  <a:cubicBezTo>
                    <a:pt x="2980" y="3139"/>
                    <a:pt x="2709" y="3469"/>
                    <a:pt x="2338" y="3741"/>
                  </a:cubicBezTo>
                  <a:cubicBezTo>
                    <a:pt x="2338" y="3741"/>
                    <a:pt x="2118" y="3516"/>
                    <a:pt x="1917" y="3286"/>
                  </a:cubicBezTo>
                  <a:cubicBezTo>
                    <a:pt x="1653" y="2983"/>
                    <a:pt x="1528" y="2716"/>
                    <a:pt x="1318" y="1429"/>
                  </a:cubicBezTo>
                  <a:cubicBezTo>
                    <a:pt x="1094" y="1679"/>
                    <a:pt x="957" y="2009"/>
                    <a:pt x="957" y="2370"/>
                  </a:cubicBezTo>
                  <a:cubicBezTo>
                    <a:pt x="957" y="3149"/>
                    <a:pt x="1592" y="3783"/>
                    <a:pt x="2370" y="3783"/>
                  </a:cubicBezTo>
                  <a:cubicBezTo>
                    <a:pt x="3149" y="3783"/>
                    <a:pt x="3783" y="3149"/>
                    <a:pt x="3783" y="2370"/>
                  </a:cubicBezTo>
                  <a:cubicBezTo>
                    <a:pt x="3783" y="1989"/>
                    <a:pt x="3631" y="1641"/>
                    <a:pt x="3383" y="1387"/>
                  </a:cubicBezTo>
                  <a:close/>
                  <a:moveTo>
                    <a:pt x="1395" y="1349"/>
                  </a:moveTo>
                  <a:lnTo>
                    <a:pt x="2319" y="1349"/>
                  </a:lnTo>
                  <a:lnTo>
                    <a:pt x="2319" y="958"/>
                  </a:lnTo>
                  <a:cubicBezTo>
                    <a:pt x="1962" y="971"/>
                    <a:pt x="1638" y="1118"/>
                    <a:pt x="1395" y="1349"/>
                  </a:cubicBezTo>
                  <a:close/>
                  <a:moveTo>
                    <a:pt x="2465" y="961"/>
                  </a:moveTo>
                  <a:lnTo>
                    <a:pt x="2465" y="1349"/>
                  </a:lnTo>
                  <a:lnTo>
                    <a:pt x="3345" y="1349"/>
                  </a:lnTo>
                  <a:cubicBezTo>
                    <a:pt x="3113" y="1127"/>
                    <a:pt x="2805" y="983"/>
                    <a:pt x="2465" y="961"/>
                  </a:cubicBezTo>
                  <a:close/>
                  <a:moveTo>
                    <a:pt x="1459" y="1469"/>
                  </a:moveTo>
                  <a:cubicBezTo>
                    <a:pt x="2053" y="1469"/>
                    <a:pt x="2646" y="1469"/>
                    <a:pt x="3240" y="1469"/>
                  </a:cubicBezTo>
                  <a:cubicBezTo>
                    <a:pt x="3285" y="1794"/>
                    <a:pt x="3206" y="2139"/>
                    <a:pt x="3158" y="2443"/>
                  </a:cubicBezTo>
                  <a:lnTo>
                    <a:pt x="1619" y="2443"/>
                  </a:lnTo>
                  <a:lnTo>
                    <a:pt x="1459" y="1469"/>
                  </a:lnTo>
                  <a:close/>
                  <a:moveTo>
                    <a:pt x="1936" y="1854"/>
                  </a:moveTo>
                  <a:lnTo>
                    <a:pt x="1936" y="2158"/>
                  </a:lnTo>
                  <a:cubicBezTo>
                    <a:pt x="1935" y="2175"/>
                    <a:pt x="1941" y="2183"/>
                    <a:pt x="1955" y="2181"/>
                  </a:cubicBezTo>
                  <a:lnTo>
                    <a:pt x="1991" y="2181"/>
                  </a:lnTo>
                  <a:lnTo>
                    <a:pt x="1991" y="2200"/>
                  </a:lnTo>
                  <a:lnTo>
                    <a:pt x="1817" y="2200"/>
                  </a:lnTo>
                  <a:lnTo>
                    <a:pt x="1817" y="2181"/>
                  </a:lnTo>
                  <a:lnTo>
                    <a:pt x="1851" y="2181"/>
                  </a:lnTo>
                  <a:cubicBezTo>
                    <a:pt x="1864" y="2181"/>
                    <a:pt x="1870" y="2174"/>
                    <a:pt x="1870" y="2160"/>
                  </a:cubicBezTo>
                  <a:lnTo>
                    <a:pt x="1870" y="1922"/>
                  </a:lnTo>
                  <a:cubicBezTo>
                    <a:pt x="1847" y="1936"/>
                    <a:pt x="1826" y="1945"/>
                    <a:pt x="1806" y="1949"/>
                  </a:cubicBezTo>
                  <a:lnTo>
                    <a:pt x="1798" y="1934"/>
                  </a:lnTo>
                  <a:cubicBezTo>
                    <a:pt x="1840" y="1915"/>
                    <a:pt x="1876" y="1888"/>
                    <a:pt x="1906" y="1854"/>
                  </a:cubicBezTo>
                  <a:lnTo>
                    <a:pt x="1936" y="1854"/>
                  </a:lnTo>
                  <a:close/>
                  <a:moveTo>
                    <a:pt x="2132" y="2205"/>
                  </a:moveTo>
                  <a:lnTo>
                    <a:pt x="2119" y="2190"/>
                  </a:lnTo>
                  <a:cubicBezTo>
                    <a:pt x="2181" y="2170"/>
                    <a:pt x="2221" y="2124"/>
                    <a:pt x="2238" y="2051"/>
                  </a:cubicBezTo>
                  <a:cubicBezTo>
                    <a:pt x="2220" y="2066"/>
                    <a:pt x="2201" y="2072"/>
                    <a:pt x="2183" y="2071"/>
                  </a:cubicBezTo>
                  <a:cubicBezTo>
                    <a:pt x="2123" y="2068"/>
                    <a:pt x="2092" y="2034"/>
                    <a:pt x="2089" y="1968"/>
                  </a:cubicBezTo>
                  <a:cubicBezTo>
                    <a:pt x="2093" y="1897"/>
                    <a:pt x="2130" y="1859"/>
                    <a:pt x="2200" y="1854"/>
                  </a:cubicBezTo>
                  <a:cubicBezTo>
                    <a:pt x="2274" y="1859"/>
                    <a:pt x="2313" y="1907"/>
                    <a:pt x="2317" y="1998"/>
                  </a:cubicBezTo>
                  <a:cubicBezTo>
                    <a:pt x="2310" y="2110"/>
                    <a:pt x="2248" y="2179"/>
                    <a:pt x="2132" y="2205"/>
                  </a:cubicBezTo>
                  <a:close/>
                  <a:moveTo>
                    <a:pt x="2159" y="1958"/>
                  </a:moveTo>
                  <a:cubicBezTo>
                    <a:pt x="2157" y="2019"/>
                    <a:pt x="2169" y="2048"/>
                    <a:pt x="2198" y="2045"/>
                  </a:cubicBezTo>
                  <a:cubicBezTo>
                    <a:pt x="2210" y="2046"/>
                    <a:pt x="2225" y="2041"/>
                    <a:pt x="2242" y="2028"/>
                  </a:cubicBezTo>
                  <a:cubicBezTo>
                    <a:pt x="2245" y="2007"/>
                    <a:pt x="2247" y="1988"/>
                    <a:pt x="2247" y="1971"/>
                  </a:cubicBezTo>
                  <a:cubicBezTo>
                    <a:pt x="2245" y="1907"/>
                    <a:pt x="2230" y="1874"/>
                    <a:pt x="2200" y="1873"/>
                  </a:cubicBezTo>
                  <a:cubicBezTo>
                    <a:pt x="2171" y="1873"/>
                    <a:pt x="2158" y="1901"/>
                    <a:pt x="2159" y="1958"/>
                  </a:cubicBezTo>
                  <a:close/>
                  <a:moveTo>
                    <a:pt x="2400" y="2030"/>
                  </a:moveTo>
                  <a:cubicBezTo>
                    <a:pt x="2403" y="1921"/>
                    <a:pt x="2440" y="1862"/>
                    <a:pt x="2513" y="1854"/>
                  </a:cubicBezTo>
                  <a:cubicBezTo>
                    <a:pt x="2584" y="1862"/>
                    <a:pt x="2621" y="1921"/>
                    <a:pt x="2625" y="2030"/>
                  </a:cubicBezTo>
                  <a:cubicBezTo>
                    <a:pt x="2623" y="2141"/>
                    <a:pt x="2585" y="2199"/>
                    <a:pt x="2513" y="2205"/>
                  </a:cubicBezTo>
                  <a:cubicBezTo>
                    <a:pt x="2440" y="2200"/>
                    <a:pt x="2403" y="2142"/>
                    <a:pt x="2400" y="2030"/>
                  </a:cubicBezTo>
                  <a:close/>
                  <a:moveTo>
                    <a:pt x="2470" y="1956"/>
                  </a:moveTo>
                  <a:lnTo>
                    <a:pt x="2470" y="2098"/>
                  </a:lnTo>
                  <a:cubicBezTo>
                    <a:pt x="2467" y="2161"/>
                    <a:pt x="2481" y="2190"/>
                    <a:pt x="2513" y="2188"/>
                  </a:cubicBezTo>
                  <a:cubicBezTo>
                    <a:pt x="2542" y="2192"/>
                    <a:pt x="2557" y="2159"/>
                    <a:pt x="2555" y="2090"/>
                  </a:cubicBezTo>
                  <a:lnTo>
                    <a:pt x="2555" y="1968"/>
                  </a:lnTo>
                  <a:cubicBezTo>
                    <a:pt x="2555" y="1905"/>
                    <a:pt x="2541" y="1873"/>
                    <a:pt x="2513" y="1873"/>
                  </a:cubicBezTo>
                  <a:cubicBezTo>
                    <a:pt x="2483" y="1871"/>
                    <a:pt x="2469" y="1899"/>
                    <a:pt x="2470" y="1956"/>
                  </a:cubicBezTo>
                  <a:close/>
                  <a:moveTo>
                    <a:pt x="2702" y="2200"/>
                  </a:moveTo>
                  <a:lnTo>
                    <a:pt x="2702" y="2181"/>
                  </a:lnTo>
                  <a:cubicBezTo>
                    <a:pt x="2710" y="2173"/>
                    <a:pt x="2718" y="2164"/>
                    <a:pt x="2725" y="2154"/>
                  </a:cubicBezTo>
                  <a:cubicBezTo>
                    <a:pt x="2816" y="2063"/>
                    <a:pt x="2857" y="2001"/>
                    <a:pt x="2847" y="1968"/>
                  </a:cubicBezTo>
                  <a:cubicBezTo>
                    <a:pt x="2844" y="1924"/>
                    <a:pt x="2825" y="1901"/>
                    <a:pt x="2791" y="1898"/>
                  </a:cubicBezTo>
                  <a:cubicBezTo>
                    <a:pt x="2759" y="1901"/>
                    <a:pt x="2738" y="1922"/>
                    <a:pt x="2730" y="1960"/>
                  </a:cubicBezTo>
                  <a:lnTo>
                    <a:pt x="2708" y="1960"/>
                  </a:lnTo>
                  <a:cubicBezTo>
                    <a:pt x="2720" y="1893"/>
                    <a:pt x="2756" y="1858"/>
                    <a:pt x="2817" y="1854"/>
                  </a:cubicBezTo>
                  <a:cubicBezTo>
                    <a:pt x="2876" y="1858"/>
                    <a:pt x="2908" y="1890"/>
                    <a:pt x="2913" y="1949"/>
                  </a:cubicBezTo>
                  <a:cubicBezTo>
                    <a:pt x="2913" y="1985"/>
                    <a:pt x="2887" y="2026"/>
                    <a:pt x="2836" y="2073"/>
                  </a:cubicBezTo>
                  <a:cubicBezTo>
                    <a:pt x="2805" y="2101"/>
                    <a:pt x="2781" y="2124"/>
                    <a:pt x="2766" y="2143"/>
                  </a:cubicBezTo>
                  <a:lnTo>
                    <a:pt x="2868" y="2143"/>
                  </a:lnTo>
                  <a:cubicBezTo>
                    <a:pt x="2892" y="2146"/>
                    <a:pt x="2906" y="2132"/>
                    <a:pt x="2908" y="2103"/>
                  </a:cubicBezTo>
                  <a:lnTo>
                    <a:pt x="2925" y="2103"/>
                  </a:lnTo>
                  <a:lnTo>
                    <a:pt x="2915" y="2200"/>
                  </a:lnTo>
                  <a:lnTo>
                    <a:pt x="2702" y="2200"/>
                  </a:lnTo>
                  <a:close/>
                  <a:moveTo>
                    <a:pt x="1281" y="3547"/>
                  </a:moveTo>
                  <a:cubicBezTo>
                    <a:pt x="1281" y="3566"/>
                    <a:pt x="1277" y="3595"/>
                    <a:pt x="1257" y="3618"/>
                  </a:cubicBezTo>
                  <a:cubicBezTo>
                    <a:pt x="1237" y="3641"/>
                    <a:pt x="1225" y="3631"/>
                    <a:pt x="1204" y="3654"/>
                  </a:cubicBezTo>
                  <a:cubicBezTo>
                    <a:pt x="1184" y="3676"/>
                    <a:pt x="1178" y="3682"/>
                    <a:pt x="1204" y="3688"/>
                  </a:cubicBezTo>
                  <a:cubicBezTo>
                    <a:pt x="1230" y="3695"/>
                    <a:pt x="1241" y="3695"/>
                    <a:pt x="1226" y="3713"/>
                  </a:cubicBezTo>
                  <a:cubicBezTo>
                    <a:pt x="1211" y="3731"/>
                    <a:pt x="1210" y="3747"/>
                    <a:pt x="1173" y="3747"/>
                  </a:cubicBezTo>
                  <a:cubicBezTo>
                    <a:pt x="1136" y="3746"/>
                    <a:pt x="1098" y="3735"/>
                    <a:pt x="1047" y="3758"/>
                  </a:cubicBezTo>
                  <a:cubicBezTo>
                    <a:pt x="996" y="3781"/>
                    <a:pt x="996" y="3781"/>
                    <a:pt x="996" y="3781"/>
                  </a:cubicBezTo>
                  <a:cubicBezTo>
                    <a:pt x="996" y="3781"/>
                    <a:pt x="933" y="3812"/>
                    <a:pt x="914" y="3816"/>
                  </a:cubicBezTo>
                  <a:cubicBezTo>
                    <a:pt x="896" y="3820"/>
                    <a:pt x="898" y="3837"/>
                    <a:pt x="903" y="3856"/>
                  </a:cubicBezTo>
                  <a:cubicBezTo>
                    <a:pt x="908" y="3875"/>
                    <a:pt x="919" y="3921"/>
                    <a:pt x="899" y="3940"/>
                  </a:cubicBezTo>
                  <a:cubicBezTo>
                    <a:pt x="879" y="3959"/>
                    <a:pt x="850" y="3916"/>
                    <a:pt x="882" y="3872"/>
                  </a:cubicBezTo>
                  <a:cubicBezTo>
                    <a:pt x="897" y="3851"/>
                    <a:pt x="896" y="3835"/>
                    <a:pt x="871" y="3845"/>
                  </a:cubicBezTo>
                  <a:cubicBezTo>
                    <a:pt x="847" y="3855"/>
                    <a:pt x="838" y="3854"/>
                    <a:pt x="824" y="3832"/>
                  </a:cubicBezTo>
                  <a:cubicBezTo>
                    <a:pt x="810" y="3810"/>
                    <a:pt x="845" y="3801"/>
                    <a:pt x="871" y="3793"/>
                  </a:cubicBezTo>
                  <a:cubicBezTo>
                    <a:pt x="897" y="3784"/>
                    <a:pt x="947" y="3766"/>
                    <a:pt x="967" y="3755"/>
                  </a:cubicBezTo>
                  <a:cubicBezTo>
                    <a:pt x="987" y="3744"/>
                    <a:pt x="996" y="3729"/>
                    <a:pt x="966" y="3717"/>
                  </a:cubicBezTo>
                  <a:cubicBezTo>
                    <a:pt x="935" y="3705"/>
                    <a:pt x="863" y="3689"/>
                    <a:pt x="807" y="3637"/>
                  </a:cubicBezTo>
                  <a:cubicBezTo>
                    <a:pt x="789" y="3621"/>
                    <a:pt x="804" y="3596"/>
                    <a:pt x="839" y="3619"/>
                  </a:cubicBezTo>
                  <a:cubicBezTo>
                    <a:pt x="875" y="3641"/>
                    <a:pt x="990" y="3672"/>
                    <a:pt x="1078" y="3684"/>
                  </a:cubicBezTo>
                  <a:cubicBezTo>
                    <a:pt x="1096" y="3686"/>
                    <a:pt x="1099" y="3676"/>
                    <a:pt x="1114" y="3658"/>
                  </a:cubicBezTo>
                  <a:cubicBezTo>
                    <a:pt x="1130" y="3639"/>
                    <a:pt x="1157" y="3605"/>
                    <a:pt x="1229" y="3555"/>
                  </a:cubicBezTo>
                  <a:cubicBezTo>
                    <a:pt x="1267" y="3527"/>
                    <a:pt x="1281" y="3529"/>
                    <a:pt x="1281" y="3547"/>
                  </a:cubicBezTo>
                  <a:close/>
                  <a:moveTo>
                    <a:pt x="1039" y="3871"/>
                  </a:moveTo>
                  <a:cubicBezTo>
                    <a:pt x="1038" y="3879"/>
                    <a:pt x="1035" y="3902"/>
                    <a:pt x="1030" y="3922"/>
                  </a:cubicBezTo>
                  <a:cubicBezTo>
                    <a:pt x="1024" y="3947"/>
                    <a:pt x="1017" y="3970"/>
                    <a:pt x="1032" y="3984"/>
                  </a:cubicBezTo>
                  <a:cubicBezTo>
                    <a:pt x="1070" y="4020"/>
                    <a:pt x="1112" y="4017"/>
                    <a:pt x="1113" y="3966"/>
                  </a:cubicBezTo>
                  <a:cubicBezTo>
                    <a:pt x="1114" y="3916"/>
                    <a:pt x="1057" y="3788"/>
                    <a:pt x="1039" y="3871"/>
                  </a:cubicBezTo>
                  <a:close/>
                  <a:moveTo>
                    <a:pt x="1554" y="3846"/>
                  </a:moveTo>
                  <a:cubicBezTo>
                    <a:pt x="1551" y="3860"/>
                    <a:pt x="1563" y="3869"/>
                    <a:pt x="1588" y="3876"/>
                  </a:cubicBezTo>
                  <a:cubicBezTo>
                    <a:pt x="1613" y="3884"/>
                    <a:pt x="1620" y="3897"/>
                    <a:pt x="1591" y="3913"/>
                  </a:cubicBezTo>
                  <a:cubicBezTo>
                    <a:pt x="1562" y="3930"/>
                    <a:pt x="1548" y="3947"/>
                    <a:pt x="1522" y="3973"/>
                  </a:cubicBezTo>
                  <a:cubicBezTo>
                    <a:pt x="1496" y="3998"/>
                    <a:pt x="1387" y="4120"/>
                    <a:pt x="1283" y="4182"/>
                  </a:cubicBezTo>
                  <a:cubicBezTo>
                    <a:pt x="1268" y="4191"/>
                    <a:pt x="1251" y="4204"/>
                    <a:pt x="1266" y="4222"/>
                  </a:cubicBezTo>
                  <a:cubicBezTo>
                    <a:pt x="1282" y="4240"/>
                    <a:pt x="1292" y="4239"/>
                    <a:pt x="1331" y="4208"/>
                  </a:cubicBezTo>
                  <a:cubicBezTo>
                    <a:pt x="1371" y="4176"/>
                    <a:pt x="1417" y="4133"/>
                    <a:pt x="1477" y="4075"/>
                  </a:cubicBezTo>
                  <a:cubicBezTo>
                    <a:pt x="1487" y="4065"/>
                    <a:pt x="1500" y="4074"/>
                    <a:pt x="1511" y="4076"/>
                  </a:cubicBezTo>
                  <a:cubicBezTo>
                    <a:pt x="1520" y="4078"/>
                    <a:pt x="1528" y="4070"/>
                    <a:pt x="1561" y="4037"/>
                  </a:cubicBezTo>
                  <a:cubicBezTo>
                    <a:pt x="1572" y="4026"/>
                    <a:pt x="1568" y="4025"/>
                    <a:pt x="1547" y="4038"/>
                  </a:cubicBezTo>
                  <a:cubicBezTo>
                    <a:pt x="1526" y="4051"/>
                    <a:pt x="1508" y="4025"/>
                    <a:pt x="1539" y="4004"/>
                  </a:cubicBezTo>
                  <a:cubicBezTo>
                    <a:pt x="1570" y="3983"/>
                    <a:pt x="1677" y="3933"/>
                    <a:pt x="1710" y="3873"/>
                  </a:cubicBezTo>
                  <a:cubicBezTo>
                    <a:pt x="1720" y="3855"/>
                    <a:pt x="1715" y="3859"/>
                    <a:pt x="1712" y="3840"/>
                  </a:cubicBezTo>
                  <a:cubicBezTo>
                    <a:pt x="1708" y="3821"/>
                    <a:pt x="1701" y="3833"/>
                    <a:pt x="1683" y="3841"/>
                  </a:cubicBezTo>
                  <a:cubicBezTo>
                    <a:pt x="1665" y="3849"/>
                    <a:pt x="1649" y="3855"/>
                    <a:pt x="1585" y="3837"/>
                  </a:cubicBezTo>
                  <a:cubicBezTo>
                    <a:pt x="1559" y="3830"/>
                    <a:pt x="1557" y="3832"/>
                    <a:pt x="1554" y="3846"/>
                  </a:cubicBezTo>
                  <a:close/>
                  <a:moveTo>
                    <a:pt x="1641" y="4017"/>
                  </a:moveTo>
                  <a:cubicBezTo>
                    <a:pt x="1651" y="4019"/>
                    <a:pt x="1656" y="4025"/>
                    <a:pt x="1642" y="4045"/>
                  </a:cubicBezTo>
                  <a:cubicBezTo>
                    <a:pt x="1627" y="4064"/>
                    <a:pt x="1625" y="4071"/>
                    <a:pt x="1603" y="4066"/>
                  </a:cubicBezTo>
                  <a:cubicBezTo>
                    <a:pt x="1580" y="4062"/>
                    <a:pt x="1572" y="4051"/>
                    <a:pt x="1571" y="4076"/>
                  </a:cubicBezTo>
                  <a:cubicBezTo>
                    <a:pt x="1570" y="4100"/>
                    <a:pt x="1565" y="4149"/>
                    <a:pt x="1548" y="4141"/>
                  </a:cubicBezTo>
                  <a:cubicBezTo>
                    <a:pt x="1543" y="4140"/>
                    <a:pt x="1542" y="4159"/>
                    <a:pt x="1541" y="4171"/>
                  </a:cubicBezTo>
                  <a:cubicBezTo>
                    <a:pt x="1539" y="4183"/>
                    <a:pt x="1542" y="4200"/>
                    <a:pt x="1506" y="4208"/>
                  </a:cubicBezTo>
                  <a:cubicBezTo>
                    <a:pt x="1471" y="4215"/>
                    <a:pt x="1418" y="4194"/>
                    <a:pt x="1407" y="4240"/>
                  </a:cubicBezTo>
                  <a:cubicBezTo>
                    <a:pt x="1401" y="4263"/>
                    <a:pt x="1413" y="4270"/>
                    <a:pt x="1427" y="4269"/>
                  </a:cubicBezTo>
                  <a:cubicBezTo>
                    <a:pt x="1442" y="4269"/>
                    <a:pt x="1457" y="4258"/>
                    <a:pt x="1475" y="4242"/>
                  </a:cubicBezTo>
                  <a:cubicBezTo>
                    <a:pt x="1485" y="4232"/>
                    <a:pt x="1500" y="4233"/>
                    <a:pt x="1513" y="4235"/>
                  </a:cubicBezTo>
                  <a:cubicBezTo>
                    <a:pt x="1525" y="4236"/>
                    <a:pt x="1547" y="4228"/>
                    <a:pt x="1561" y="4210"/>
                  </a:cubicBezTo>
                  <a:cubicBezTo>
                    <a:pt x="1576" y="4193"/>
                    <a:pt x="1591" y="4204"/>
                    <a:pt x="1587" y="4225"/>
                  </a:cubicBezTo>
                  <a:cubicBezTo>
                    <a:pt x="1581" y="4261"/>
                    <a:pt x="1542" y="4263"/>
                    <a:pt x="1569" y="4269"/>
                  </a:cubicBezTo>
                  <a:cubicBezTo>
                    <a:pt x="1597" y="4275"/>
                    <a:pt x="1607" y="4268"/>
                    <a:pt x="1647" y="4230"/>
                  </a:cubicBezTo>
                  <a:cubicBezTo>
                    <a:pt x="1665" y="4213"/>
                    <a:pt x="1656" y="4203"/>
                    <a:pt x="1650" y="4191"/>
                  </a:cubicBezTo>
                  <a:cubicBezTo>
                    <a:pt x="1644" y="4180"/>
                    <a:pt x="1610" y="4182"/>
                    <a:pt x="1570" y="4187"/>
                  </a:cubicBezTo>
                  <a:cubicBezTo>
                    <a:pt x="1545" y="4190"/>
                    <a:pt x="1556" y="4154"/>
                    <a:pt x="1574" y="4133"/>
                  </a:cubicBezTo>
                  <a:cubicBezTo>
                    <a:pt x="1592" y="4112"/>
                    <a:pt x="1594" y="4101"/>
                    <a:pt x="1616" y="4101"/>
                  </a:cubicBezTo>
                  <a:cubicBezTo>
                    <a:pt x="1638" y="4102"/>
                    <a:pt x="1675" y="4058"/>
                    <a:pt x="1694" y="4031"/>
                  </a:cubicBezTo>
                  <a:cubicBezTo>
                    <a:pt x="1712" y="4004"/>
                    <a:pt x="1702" y="3990"/>
                    <a:pt x="1679" y="3995"/>
                  </a:cubicBezTo>
                  <a:cubicBezTo>
                    <a:pt x="1655" y="3999"/>
                    <a:pt x="1653" y="4003"/>
                    <a:pt x="1643" y="4001"/>
                  </a:cubicBezTo>
                  <a:cubicBezTo>
                    <a:pt x="1623" y="3997"/>
                    <a:pt x="1625" y="4013"/>
                    <a:pt x="1641" y="4017"/>
                  </a:cubicBezTo>
                  <a:close/>
                  <a:moveTo>
                    <a:pt x="2024" y="4025"/>
                  </a:moveTo>
                  <a:cubicBezTo>
                    <a:pt x="2007" y="4036"/>
                    <a:pt x="1967" y="4069"/>
                    <a:pt x="1951" y="4083"/>
                  </a:cubicBezTo>
                  <a:cubicBezTo>
                    <a:pt x="1936" y="4098"/>
                    <a:pt x="1934" y="4104"/>
                    <a:pt x="1946" y="4117"/>
                  </a:cubicBezTo>
                  <a:cubicBezTo>
                    <a:pt x="1959" y="4129"/>
                    <a:pt x="1980" y="4107"/>
                    <a:pt x="1990" y="4148"/>
                  </a:cubicBezTo>
                  <a:cubicBezTo>
                    <a:pt x="2001" y="4189"/>
                    <a:pt x="1996" y="4193"/>
                    <a:pt x="1975" y="4214"/>
                  </a:cubicBezTo>
                  <a:cubicBezTo>
                    <a:pt x="1955" y="4235"/>
                    <a:pt x="1944" y="4241"/>
                    <a:pt x="1972" y="4285"/>
                  </a:cubicBezTo>
                  <a:cubicBezTo>
                    <a:pt x="1989" y="4311"/>
                    <a:pt x="1979" y="4323"/>
                    <a:pt x="1966" y="4337"/>
                  </a:cubicBezTo>
                  <a:cubicBezTo>
                    <a:pt x="1954" y="4352"/>
                    <a:pt x="1923" y="4392"/>
                    <a:pt x="1958" y="4409"/>
                  </a:cubicBezTo>
                  <a:cubicBezTo>
                    <a:pt x="1999" y="4431"/>
                    <a:pt x="1993" y="4416"/>
                    <a:pt x="2003" y="4386"/>
                  </a:cubicBezTo>
                  <a:cubicBezTo>
                    <a:pt x="2013" y="4355"/>
                    <a:pt x="2026" y="4312"/>
                    <a:pt x="2042" y="4261"/>
                  </a:cubicBezTo>
                  <a:cubicBezTo>
                    <a:pt x="2060" y="4208"/>
                    <a:pt x="2124" y="4099"/>
                    <a:pt x="2150" y="4077"/>
                  </a:cubicBezTo>
                  <a:cubicBezTo>
                    <a:pt x="2176" y="4055"/>
                    <a:pt x="2175" y="4088"/>
                    <a:pt x="2176" y="4116"/>
                  </a:cubicBezTo>
                  <a:cubicBezTo>
                    <a:pt x="2177" y="4143"/>
                    <a:pt x="2179" y="4170"/>
                    <a:pt x="2166" y="4174"/>
                  </a:cubicBezTo>
                  <a:cubicBezTo>
                    <a:pt x="2152" y="4178"/>
                    <a:pt x="2162" y="4211"/>
                    <a:pt x="2160" y="4231"/>
                  </a:cubicBezTo>
                  <a:cubicBezTo>
                    <a:pt x="2160" y="4251"/>
                    <a:pt x="2155" y="4273"/>
                    <a:pt x="2142" y="4288"/>
                  </a:cubicBezTo>
                  <a:cubicBezTo>
                    <a:pt x="2128" y="4303"/>
                    <a:pt x="2131" y="4309"/>
                    <a:pt x="2142" y="4320"/>
                  </a:cubicBezTo>
                  <a:cubicBezTo>
                    <a:pt x="2152" y="4330"/>
                    <a:pt x="2149" y="4336"/>
                    <a:pt x="2149" y="4349"/>
                  </a:cubicBezTo>
                  <a:cubicBezTo>
                    <a:pt x="2150" y="4395"/>
                    <a:pt x="2112" y="4381"/>
                    <a:pt x="2139" y="4401"/>
                  </a:cubicBezTo>
                  <a:cubicBezTo>
                    <a:pt x="2165" y="4421"/>
                    <a:pt x="2235" y="4419"/>
                    <a:pt x="2237" y="4403"/>
                  </a:cubicBezTo>
                  <a:cubicBezTo>
                    <a:pt x="2239" y="4387"/>
                    <a:pt x="2216" y="4371"/>
                    <a:pt x="2197" y="4371"/>
                  </a:cubicBezTo>
                  <a:cubicBezTo>
                    <a:pt x="2178" y="4371"/>
                    <a:pt x="2167" y="4355"/>
                    <a:pt x="2182" y="4340"/>
                  </a:cubicBezTo>
                  <a:cubicBezTo>
                    <a:pt x="2198" y="4326"/>
                    <a:pt x="2189" y="4278"/>
                    <a:pt x="2179" y="4268"/>
                  </a:cubicBezTo>
                  <a:cubicBezTo>
                    <a:pt x="2170" y="4259"/>
                    <a:pt x="2178" y="4248"/>
                    <a:pt x="2186" y="4237"/>
                  </a:cubicBezTo>
                  <a:cubicBezTo>
                    <a:pt x="2193" y="4225"/>
                    <a:pt x="2181" y="4183"/>
                    <a:pt x="2215" y="4143"/>
                  </a:cubicBezTo>
                  <a:cubicBezTo>
                    <a:pt x="2248" y="4103"/>
                    <a:pt x="2272" y="4120"/>
                    <a:pt x="2321" y="4048"/>
                  </a:cubicBezTo>
                  <a:cubicBezTo>
                    <a:pt x="2337" y="4024"/>
                    <a:pt x="2319" y="3998"/>
                    <a:pt x="2271" y="4003"/>
                  </a:cubicBezTo>
                  <a:cubicBezTo>
                    <a:pt x="2223" y="4007"/>
                    <a:pt x="2193" y="4008"/>
                    <a:pt x="2149" y="4054"/>
                  </a:cubicBezTo>
                  <a:cubicBezTo>
                    <a:pt x="2112" y="4093"/>
                    <a:pt x="2086" y="4153"/>
                    <a:pt x="2070" y="4177"/>
                  </a:cubicBezTo>
                  <a:cubicBezTo>
                    <a:pt x="2063" y="4189"/>
                    <a:pt x="2051" y="4182"/>
                    <a:pt x="2044" y="4171"/>
                  </a:cubicBezTo>
                  <a:cubicBezTo>
                    <a:pt x="2021" y="4134"/>
                    <a:pt x="2010" y="4119"/>
                    <a:pt x="2032" y="4098"/>
                  </a:cubicBezTo>
                  <a:cubicBezTo>
                    <a:pt x="2054" y="4077"/>
                    <a:pt x="2095" y="4054"/>
                    <a:pt x="2080" y="4026"/>
                  </a:cubicBezTo>
                  <a:cubicBezTo>
                    <a:pt x="2065" y="3997"/>
                    <a:pt x="2040" y="4013"/>
                    <a:pt x="2024" y="4025"/>
                  </a:cubicBezTo>
                  <a:close/>
                  <a:moveTo>
                    <a:pt x="1994" y="4236"/>
                  </a:moveTo>
                  <a:cubicBezTo>
                    <a:pt x="1994" y="4245"/>
                    <a:pt x="1997" y="4273"/>
                    <a:pt x="1987" y="4273"/>
                  </a:cubicBezTo>
                  <a:cubicBezTo>
                    <a:pt x="1977" y="4273"/>
                    <a:pt x="1974" y="4257"/>
                    <a:pt x="1973" y="4243"/>
                  </a:cubicBezTo>
                  <a:cubicBezTo>
                    <a:pt x="1972" y="4217"/>
                    <a:pt x="1994" y="4221"/>
                    <a:pt x="1994" y="4236"/>
                  </a:cubicBezTo>
                  <a:close/>
                  <a:moveTo>
                    <a:pt x="2209" y="4054"/>
                  </a:moveTo>
                  <a:cubicBezTo>
                    <a:pt x="2223" y="4049"/>
                    <a:pt x="2257" y="4024"/>
                    <a:pt x="2257" y="4048"/>
                  </a:cubicBezTo>
                  <a:cubicBezTo>
                    <a:pt x="2257" y="4058"/>
                    <a:pt x="2249" y="4070"/>
                    <a:pt x="2245" y="4079"/>
                  </a:cubicBezTo>
                  <a:cubicBezTo>
                    <a:pt x="2238" y="4093"/>
                    <a:pt x="2232" y="4103"/>
                    <a:pt x="2217" y="4095"/>
                  </a:cubicBezTo>
                  <a:cubicBezTo>
                    <a:pt x="2191" y="4081"/>
                    <a:pt x="2189" y="4060"/>
                    <a:pt x="2209" y="4054"/>
                  </a:cubicBezTo>
                  <a:close/>
                  <a:moveTo>
                    <a:pt x="2611" y="4045"/>
                  </a:moveTo>
                  <a:cubicBezTo>
                    <a:pt x="2618" y="4055"/>
                    <a:pt x="2634" y="4072"/>
                    <a:pt x="2653" y="4076"/>
                  </a:cubicBezTo>
                  <a:cubicBezTo>
                    <a:pt x="2672" y="4081"/>
                    <a:pt x="2681" y="4082"/>
                    <a:pt x="2672" y="4119"/>
                  </a:cubicBezTo>
                  <a:cubicBezTo>
                    <a:pt x="2662" y="4157"/>
                    <a:pt x="2651" y="4205"/>
                    <a:pt x="2646" y="4245"/>
                  </a:cubicBezTo>
                  <a:cubicBezTo>
                    <a:pt x="2641" y="4284"/>
                    <a:pt x="2632" y="4299"/>
                    <a:pt x="2581" y="4347"/>
                  </a:cubicBezTo>
                  <a:cubicBezTo>
                    <a:pt x="2530" y="4395"/>
                    <a:pt x="2510" y="4410"/>
                    <a:pt x="2493" y="4419"/>
                  </a:cubicBezTo>
                  <a:cubicBezTo>
                    <a:pt x="2476" y="4429"/>
                    <a:pt x="2464" y="4435"/>
                    <a:pt x="2506" y="4444"/>
                  </a:cubicBezTo>
                  <a:cubicBezTo>
                    <a:pt x="2525" y="4449"/>
                    <a:pt x="2530" y="4448"/>
                    <a:pt x="2543" y="4439"/>
                  </a:cubicBezTo>
                  <a:cubicBezTo>
                    <a:pt x="2558" y="4429"/>
                    <a:pt x="2581" y="4408"/>
                    <a:pt x="2595" y="4397"/>
                  </a:cubicBezTo>
                  <a:cubicBezTo>
                    <a:pt x="2620" y="4378"/>
                    <a:pt x="2701" y="4319"/>
                    <a:pt x="2718" y="4303"/>
                  </a:cubicBezTo>
                  <a:cubicBezTo>
                    <a:pt x="2735" y="4288"/>
                    <a:pt x="2736" y="4336"/>
                    <a:pt x="2770" y="4302"/>
                  </a:cubicBezTo>
                  <a:cubicBezTo>
                    <a:pt x="2805" y="4269"/>
                    <a:pt x="2840" y="4234"/>
                    <a:pt x="2852" y="4212"/>
                  </a:cubicBezTo>
                  <a:cubicBezTo>
                    <a:pt x="2863" y="4190"/>
                    <a:pt x="2839" y="4170"/>
                    <a:pt x="2791" y="4201"/>
                  </a:cubicBezTo>
                  <a:cubicBezTo>
                    <a:pt x="2743" y="4231"/>
                    <a:pt x="2709" y="4271"/>
                    <a:pt x="2711" y="4225"/>
                  </a:cubicBezTo>
                  <a:cubicBezTo>
                    <a:pt x="2713" y="4165"/>
                    <a:pt x="2756" y="4115"/>
                    <a:pt x="2756" y="4077"/>
                  </a:cubicBezTo>
                  <a:cubicBezTo>
                    <a:pt x="2756" y="4040"/>
                    <a:pt x="2690" y="4020"/>
                    <a:pt x="2655" y="4031"/>
                  </a:cubicBezTo>
                  <a:cubicBezTo>
                    <a:pt x="2621" y="4043"/>
                    <a:pt x="2597" y="4023"/>
                    <a:pt x="2611" y="4045"/>
                  </a:cubicBezTo>
                  <a:close/>
                  <a:moveTo>
                    <a:pt x="3154" y="3821"/>
                  </a:moveTo>
                  <a:cubicBezTo>
                    <a:pt x="3163" y="3836"/>
                    <a:pt x="3183" y="3866"/>
                    <a:pt x="3185" y="3909"/>
                  </a:cubicBezTo>
                  <a:cubicBezTo>
                    <a:pt x="3186" y="3952"/>
                    <a:pt x="3187" y="3983"/>
                    <a:pt x="3182" y="4008"/>
                  </a:cubicBezTo>
                  <a:cubicBezTo>
                    <a:pt x="3177" y="4033"/>
                    <a:pt x="3160" y="4039"/>
                    <a:pt x="3134" y="4060"/>
                  </a:cubicBezTo>
                  <a:cubicBezTo>
                    <a:pt x="3107" y="4081"/>
                    <a:pt x="3065" y="4114"/>
                    <a:pt x="3046" y="4102"/>
                  </a:cubicBezTo>
                  <a:cubicBezTo>
                    <a:pt x="3028" y="4090"/>
                    <a:pt x="3024" y="4100"/>
                    <a:pt x="3044" y="4124"/>
                  </a:cubicBezTo>
                  <a:cubicBezTo>
                    <a:pt x="3063" y="4148"/>
                    <a:pt x="3090" y="4169"/>
                    <a:pt x="3123" y="4129"/>
                  </a:cubicBezTo>
                  <a:cubicBezTo>
                    <a:pt x="3157" y="4089"/>
                    <a:pt x="3186" y="4086"/>
                    <a:pt x="3187" y="4110"/>
                  </a:cubicBezTo>
                  <a:cubicBezTo>
                    <a:pt x="3188" y="4134"/>
                    <a:pt x="3183" y="4230"/>
                    <a:pt x="3149" y="4269"/>
                  </a:cubicBezTo>
                  <a:cubicBezTo>
                    <a:pt x="3123" y="4299"/>
                    <a:pt x="3096" y="4347"/>
                    <a:pt x="3147" y="4321"/>
                  </a:cubicBezTo>
                  <a:cubicBezTo>
                    <a:pt x="3183" y="4302"/>
                    <a:pt x="3234" y="4243"/>
                    <a:pt x="3239" y="4068"/>
                  </a:cubicBezTo>
                  <a:cubicBezTo>
                    <a:pt x="3240" y="4040"/>
                    <a:pt x="3255" y="4023"/>
                    <a:pt x="3279" y="3996"/>
                  </a:cubicBezTo>
                  <a:cubicBezTo>
                    <a:pt x="3304" y="3969"/>
                    <a:pt x="3319" y="3962"/>
                    <a:pt x="3327" y="3934"/>
                  </a:cubicBezTo>
                  <a:cubicBezTo>
                    <a:pt x="3332" y="3916"/>
                    <a:pt x="3319" y="3923"/>
                    <a:pt x="3287" y="3892"/>
                  </a:cubicBezTo>
                  <a:cubicBezTo>
                    <a:pt x="3270" y="3877"/>
                    <a:pt x="3276" y="3896"/>
                    <a:pt x="3278" y="3909"/>
                  </a:cubicBezTo>
                  <a:cubicBezTo>
                    <a:pt x="3281" y="3921"/>
                    <a:pt x="3281" y="3969"/>
                    <a:pt x="3251" y="3957"/>
                  </a:cubicBezTo>
                  <a:cubicBezTo>
                    <a:pt x="3230" y="3948"/>
                    <a:pt x="3246" y="3944"/>
                    <a:pt x="3237" y="3870"/>
                  </a:cubicBezTo>
                  <a:cubicBezTo>
                    <a:pt x="3233" y="3836"/>
                    <a:pt x="3232" y="3847"/>
                    <a:pt x="3211" y="3826"/>
                  </a:cubicBezTo>
                  <a:cubicBezTo>
                    <a:pt x="3189" y="3805"/>
                    <a:pt x="3185" y="3801"/>
                    <a:pt x="3171" y="3794"/>
                  </a:cubicBezTo>
                  <a:cubicBezTo>
                    <a:pt x="3157" y="3786"/>
                    <a:pt x="3145" y="3805"/>
                    <a:pt x="3154" y="3821"/>
                  </a:cubicBezTo>
                  <a:close/>
                  <a:moveTo>
                    <a:pt x="3270" y="4126"/>
                  </a:moveTo>
                  <a:cubicBezTo>
                    <a:pt x="3286" y="4135"/>
                    <a:pt x="3317" y="4192"/>
                    <a:pt x="3367" y="4217"/>
                  </a:cubicBezTo>
                  <a:cubicBezTo>
                    <a:pt x="3398" y="4232"/>
                    <a:pt x="3429" y="4184"/>
                    <a:pt x="3441" y="4163"/>
                  </a:cubicBezTo>
                  <a:cubicBezTo>
                    <a:pt x="3453" y="4142"/>
                    <a:pt x="3435" y="4154"/>
                    <a:pt x="3423" y="4158"/>
                  </a:cubicBezTo>
                  <a:cubicBezTo>
                    <a:pt x="3411" y="4163"/>
                    <a:pt x="3357" y="4177"/>
                    <a:pt x="3302" y="4123"/>
                  </a:cubicBezTo>
                  <a:cubicBezTo>
                    <a:pt x="3285" y="4106"/>
                    <a:pt x="3243" y="4112"/>
                    <a:pt x="3270" y="4126"/>
                  </a:cubicBezTo>
                  <a:close/>
                  <a:moveTo>
                    <a:pt x="3652" y="3752"/>
                  </a:moveTo>
                  <a:cubicBezTo>
                    <a:pt x="3651" y="3760"/>
                    <a:pt x="3647" y="3796"/>
                    <a:pt x="3643" y="3818"/>
                  </a:cubicBezTo>
                  <a:cubicBezTo>
                    <a:pt x="3639" y="3834"/>
                    <a:pt x="3633" y="3835"/>
                    <a:pt x="3635" y="3846"/>
                  </a:cubicBezTo>
                  <a:cubicBezTo>
                    <a:pt x="3640" y="3872"/>
                    <a:pt x="3637" y="3912"/>
                    <a:pt x="3580" y="3836"/>
                  </a:cubicBezTo>
                  <a:cubicBezTo>
                    <a:pt x="3567" y="3819"/>
                    <a:pt x="3591" y="3804"/>
                    <a:pt x="3602" y="3808"/>
                  </a:cubicBezTo>
                  <a:cubicBezTo>
                    <a:pt x="3614" y="3812"/>
                    <a:pt x="3628" y="3801"/>
                    <a:pt x="3637" y="3752"/>
                  </a:cubicBezTo>
                  <a:cubicBezTo>
                    <a:pt x="3640" y="3735"/>
                    <a:pt x="3655" y="3738"/>
                    <a:pt x="3652" y="3752"/>
                  </a:cubicBezTo>
                  <a:close/>
                  <a:moveTo>
                    <a:pt x="3617" y="3436"/>
                  </a:moveTo>
                  <a:cubicBezTo>
                    <a:pt x="3630" y="3446"/>
                    <a:pt x="3651" y="3470"/>
                    <a:pt x="3656" y="3482"/>
                  </a:cubicBezTo>
                  <a:cubicBezTo>
                    <a:pt x="3661" y="3493"/>
                    <a:pt x="3648" y="3502"/>
                    <a:pt x="3642" y="3492"/>
                  </a:cubicBezTo>
                  <a:cubicBezTo>
                    <a:pt x="3636" y="3482"/>
                    <a:pt x="3619" y="3456"/>
                    <a:pt x="3608" y="3447"/>
                  </a:cubicBezTo>
                  <a:cubicBezTo>
                    <a:pt x="3597" y="3438"/>
                    <a:pt x="3605" y="3426"/>
                    <a:pt x="3617" y="3436"/>
                  </a:cubicBezTo>
                  <a:close/>
                  <a:moveTo>
                    <a:pt x="3618" y="3579"/>
                  </a:moveTo>
                  <a:cubicBezTo>
                    <a:pt x="3622" y="3592"/>
                    <a:pt x="3632" y="3623"/>
                    <a:pt x="3640" y="3635"/>
                  </a:cubicBezTo>
                  <a:cubicBezTo>
                    <a:pt x="3648" y="3648"/>
                    <a:pt x="3667" y="3630"/>
                    <a:pt x="3656" y="3620"/>
                  </a:cubicBezTo>
                  <a:cubicBezTo>
                    <a:pt x="3644" y="3609"/>
                    <a:pt x="3640" y="3606"/>
                    <a:pt x="3634" y="3584"/>
                  </a:cubicBezTo>
                  <a:cubicBezTo>
                    <a:pt x="3629" y="3563"/>
                    <a:pt x="3613" y="3566"/>
                    <a:pt x="3618" y="3579"/>
                  </a:cubicBezTo>
                  <a:close/>
                  <a:moveTo>
                    <a:pt x="3645" y="3555"/>
                  </a:moveTo>
                  <a:cubicBezTo>
                    <a:pt x="3652" y="3563"/>
                    <a:pt x="3663" y="3576"/>
                    <a:pt x="3666" y="3592"/>
                  </a:cubicBezTo>
                  <a:cubicBezTo>
                    <a:pt x="3668" y="3608"/>
                    <a:pt x="3676" y="3617"/>
                    <a:pt x="3686" y="3594"/>
                  </a:cubicBezTo>
                  <a:cubicBezTo>
                    <a:pt x="3693" y="3581"/>
                    <a:pt x="3662" y="3569"/>
                    <a:pt x="3659" y="3550"/>
                  </a:cubicBezTo>
                  <a:cubicBezTo>
                    <a:pt x="3657" y="3531"/>
                    <a:pt x="3637" y="3546"/>
                    <a:pt x="3645" y="3555"/>
                  </a:cubicBezTo>
                  <a:close/>
                  <a:moveTo>
                    <a:pt x="3708" y="3321"/>
                  </a:moveTo>
                  <a:cubicBezTo>
                    <a:pt x="3748" y="3342"/>
                    <a:pt x="3774" y="3334"/>
                    <a:pt x="3723" y="3440"/>
                  </a:cubicBezTo>
                  <a:cubicBezTo>
                    <a:pt x="3711" y="3465"/>
                    <a:pt x="3721" y="3465"/>
                    <a:pt x="3737" y="3459"/>
                  </a:cubicBezTo>
                  <a:cubicBezTo>
                    <a:pt x="3753" y="3454"/>
                    <a:pt x="3774" y="3452"/>
                    <a:pt x="3781" y="3465"/>
                  </a:cubicBezTo>
                  <a:cubicBezTo>
                    <a:pt x="3788" y="3477"/>
                    <a:pt x="3800" y="3489"/>
                    <a:pt x="3806" y="3462"/>
                  </a:cubicBezTo>
                  <a:cubicBezTo>
                    <a:pt x="3812" y="3436"/>
                    <a:pt x="3817" y="3428"/>
                    <a:pt x="3807" y="3423"/>
                  </a:cubicBezTo>
                  <a:cubicBezTo>
                    <a:pt x="3796" y="3417"/>
                    <a:pt x="3812" y="3393"/>
                    <a:pt x="3833" y="3401"/>
                  </a:cubicBezTo>
                  <a:cubicBezTo>
                    <a:pt x="3853" y="3410"/>
                    <a:pt x="3848" y="3436"/>
                    <a:pt x="3832" y="3501"/>
                  </a:cubicBezTo>
                  <a:cubicBezTo>
                    <a:pt x="3825" y="3525"/>
                    <a:pt x="3831" y="3527"/>
                    <a:pt x="3865" y="3535"/>
                  </a:cubicBezTo>
                  <a:cubicBezTo>
                    <a:pt x="3900" y="3544"/>
                    <a:pt x="3910" y="3560"/>
                    <a:pt x="3885" y="3598"/>
                  </a:cubicBezTo>
                  <a:cubicBezTo>
                    <a:pt x="3859" y="3636"/>
                    <a:pt x="3837" y="3661"/>
                    <a:pt x="3818" y="3675"/>
                  </a:cubicBezTo>
                  <a:cubicBezTo>
                    <a:pt x="3798" y="3688"/>
                    <a:pt x="3803" y="3707"/>
                    <a:pt x="3821" y="3717"/>
                  </a:cubicBezTo>
                  <a:cubicBezTo>
                    <a:pt x="3839" y="3727"/>
                    <a:pt x="3832" y="3757"/>
                    <a:pt x="3849" y="3749"/>
                  </a:cubicBezTo>
                  <a:cubicBezTo>
                    <a:pt x="3874" y="3737"/>
                    <a:pt x="3914" y="3726"/>
                    <a:pt x="3922" y="3748"/>
                  </a:cubicBezTo>
                  <a:cubicBezTo>
                    <a:pt x="3930" y="3771"/>
                    <a:pt x="3910" y="3770"/>
                    <a:pt x="3900" y="3774"/>
                  </a:cubicBezTo>
                  <a:cubicBezTo>
                    <a:pt x="3890" y="3777"/>
                    <a:pt x="3857" y="3787"/>
                    <a:pt x="3838" y="3817"/>
                  </a:cubicBezTo>
                  <a:cubicBezTo>
                    <a:pt x="3819" y="3848"/>
                    <a:pt x="3824" y="3860"/>
                    <a:pt x="3836" y="3871"/>
                  </a:cubicBezTo>
                  <a:cubicBezTo>
                    <a:pt x="3849" y="3882"/>
                    <a:pt x="3856" y="3907"/>
                    <a:pt x="3866" y="3934"/>
                  </a:cubicBezTo>
                  <a:cubicBezTo>
                    <a:pt x="3871" y="3948"/>
                    <a:pt x="3881" y="3961"/>
                    <a:pt x="3859" y="3970"/>
                  </a:cubicBezTo>
                  <a:cubicBezTo>
                    <a:pt x="3848" y="3974"/>
                    <a:pt x="3827" y="3971"/>
                    <a:pt x="3796" y="3957"/>
                  </a:cubicBezTo>
                  <a:cubicBezTo>
                    <a:pt x="3778" y="3949"/>
                    <a:pt x="3797" y="3950"/>
                    <a:pt x="3810" y="3948"/>
                  </a:cubicBezTo>
                  <a:cubicBezTo>
                    <a:pt x="3822" y="3945"/>
                    <a:pt x="3846" y="3931"/>
                    <a:pt x="3835" y="3904"/>
                  </a:cubicBezTo>
                  <a:cubicBezTo>
                    <a:pt x="3824" y="3877"/>
                    <a:pt x="3815" y="3870"/>
                    <a:pt x="3808" y="3860"/>
                  </a:cubicBezTo>
                  <a:cubicBezTo>
                    <a:pt x="3801" y="3851"/>
                    <a:pt x="3796" y="3848"/>
                    <a:pt x="3769" y="3870"/>
                  </a:cubicBezTo>
                  <a:cubicBezTo>
                    <a:pt x="3743" y="3892"/>
                    <a:pt x="3740" y="3917"/>
                    <a:pt x="3660" y="3922"/>
                  </a:cubicBezTo>
                  <a:cubicBezTo>
                    <a:pt x="3644" y="3922"/>
                    <a:pt x="3669" y="3897"/>
                    <a:pt x="3715" y="3861"/>
                  </a:cubicBezTo>
                  <a:cubicBezTo>
                    <a:pt x="3761" y="3824"/>
                    <a:pt x="3780" y="3810"/>
                    <a:pt x="3797" y="3797"/>
                  </a:cubicBezTo>
                  <a:cubicBezTo>
                    <a:pt x="3815" y="3784"/>
                    <a:pt x="3801" y="3757"/>
                    <a:pt x="3784" y="3773"/>
                  </a:cubicBezTo>
                  <a:cubicBezTo>
                    <a:pt x="3768" y="3790"/>
                    <a:pt x="3765" y="3807"/>
                    <a:pt x="3739" y="3799"/>
                  </a:cubicBezTo>
                  <a:cubicBezTo>
                    <a:pt x="3713" y="3790"/>
                    <a:pt x="3719" y="3779"/>
                    <a:pt x="3743" y="3753"/>
                  </a:cubicBezTo>
                  <a:cubicBezTo>
                    <a:pt x="3766" y="3727"/>
                    <a:pt x="3826" y="3629"/>
                    <a:pt x="3845" y="3583"/>
                  </a:cubicBezTo>
                  <a:cubicBezTo>
                    <a:pt x="3853" y="3563"/>
                    <a:pt x="3845" y="3555"/>
                    <a:pt x="3824" y="3580"/>
                  </a:cubicBezTo>
                  <a:cubicBezTo>
                    <a:pt x="3803" y="3606"/>
                    <a:pt x="3767" y="3632"/>
                    <a:pt x="3740" y="3665"/>
                  </a:cubicBezTo>
                  <a:cubicBezTo>
                    <a:pt x="3719" y="3691"/>
                    <a:pt x="3715" y="3710"/>
                    <a:pt x="3680" y="3698"/>
                  </a:cubicBezTo>
                  <a:cubicBezTo>
                    <a:pt x="3646" y="3686"/>
                    <a:pt x="3667" y="3679"/>
                    <a:pt x="3681" y="3674"/>
                  </a:cubicBezTo>
                  <a:cubicBezTo>
                    <a:pt x="3695" y="3669"/>
                    <a:pt x="3724" y="3639"/>
                    <a:pt x="3736" y="3614"/>
                  </a:cubicBezTo>
                  <a:cubicBezTo>
                    <a:pt x="3748" y="3590"/>
                    <a:pt x="3739" y="3583"/>
                    <a:pt x="3722" y="3591"/>
                  </a:cubicBezTo>
                  <a:cubicBezTo>
                    <a:pt x="3705" y="3600"/>
                    <a:pt x="3707" y="3587"/>
                    <a:pt x="3703" y="3577"/>
                  </a:cubicBezTo>
                  <a:cubicBezTo>
                    <a:pt x="3698" y="3568"/>
                    <a:pt x="3704" y="3563"/>
                    <a:pt x="3718" y="3558"/>
                  </a:cubicBezTo>
                  <a:cubicBezTo>
                    <a:pt x="3732" y="3553"/>
                    <a:pt x="3728" y="3543"/>
                    <a:pt x="3733" y="3529"/>
                  </a:cubicBezTo>
                  <a:cubicBezTo>
                    <a:pt x="3738" y="3513"/>
                    <a:pt x="3739" y="3508"/>
                    <a:pt x="3746" y="3500"/>
                  </a:cubicBezTo>
                  <a:cubicBezTo>
                    <a:pt x="3753" y="3493"/>
                    <a:pt x="3750" y="3476"/>
                    <a:pt x="3722" y="3486"/>
                  </a:cubicBezTo>
                  <a:cubicBezTo>
                    <a:pt x="3693" y="3496"/>
                    <a:pt x="3695" y="3499"/>
                    <a:pt x="3686" y="3482"/>
                  </a:cubicBezTo>
                  <a:cubicBezTo>
                    <a:pt x="3677" y="3465"/>
                    <a:pt x="3659" y="3469"/>
                    <a:pt x="3674" y="3461"/>
                  </a:cubicBezTo>
                  <a:cubicBezTo>
                    <a:pt x="3682" y="3457"/>
                    <a:pt x="3696" y="3484"/>
                    <a:pt x="3702" y="3454"/>
                  </a:cubicBezTo>
                  <a:cubicBezTo>
                    <a:pt x="3705" y="3436"/>
                    <a:pt x="3728" y="3400"/>
                    <a:pt x="3731" y="3373"/>
                  </a:cubicBezTo>
                  <a:cubicBezTo>
                    <a:pt x="3733" y="3355"/>
                    <a:pt x="3725" y="3348"/>
                    <a:pt x="3709" y="3336"/>
                  </a:cubicBezTo>
                  <a:cubicBezTo>
                    <a:pt x="3693" y="3324"/>
                    <a:pt x="3693" y="3313"/>
                    <a:pt x="3708" y="3321"/>
                  </a:cubicBezTo>
                  <a:close/>
                  <a:moveTo>
                    <a:pt x="3774" y="3515"/>
                  </a:moveTo>
                  <a:cubicBezTo>
                    <a:pt x="3773" y="3530"/>
                    <a:pt x="3776" y="3557"/>
                    <a:pt x="3753" y="3560"/>
                  </a:cubicBezTo>
                  <a:cubicBezTo>
                    <a:pt x="3734" y="3563"/>
                    <a:pt x="3741" y="3538"/>
                    <a:pt x="3750" y="3519"/>
                  </a:cubicBezTo>
                  <a:cubicBezTo>
                    <a:pt x="3758" y="3500"/>
                    <a:pt x="3774" y="3500"/>
                    <a:pt x="3774" y="351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592" name="Freeform 6"/>
            <p:cNvSpPr/>
            <p:nvPr/>
          </p:nvSpPr>
          <p:spPr bwMode="auto">
            <a:xfrm>
              <a:off x="4776788" y="3792538"/>
              <a:ext cx="128588" cy="147638"/>
            </a:xfrm>
            <a:custGeom>
              <a:avLst/>
              <a:gdLst>
                <a:gd name="T0" fmla="*/ 355 w 355"/>
                <a:gd name="T1" fmla="*/ 111 h 408"/>
                <a:gd name="T2" fmla="*/ 336 w 355"/>
                <a:gd name="T3" fmla="*/ 111 h 408"/>
                <a:gd name="T4" fmla="*/ 326 w 355"/>
                <a:gd name="T5" fmla="*/ 86 h 408"/>
                <a:gd name="T6" fmla="*/ 311 w 355"/>
                <a:gd name="T7" fmla="*/ 59 h 408"/>
                <a:gd name="T8" fmla="*/ 292 w 355"/>
                <a:gd name="T9" fmla="*/ 36 h 408"/>
                <a:gd name="T10" fmla="*/ 273 w 355"/>
                <a:gd name="T11" fmla="*/ 25 h 408"/>
                <a:gd name="T12" fmla="*/ 250 w 355"/>
                <a:gd name="T13" fmla="*/ 23 h 408"/>
                <a:gd name="T14" fmla="*/ 225 w 355"/>
                <a:gd name="T15" fmla="*/ 22 h 408"/>
                <a:gd name="T16" fmla="*/ 209 w 355"/>
                <a:gd name="T17" fmla="*/ 22 h 408"/>
                <a:gd name="T18" fmla="*/ 209 w 355"/>
                <a:gd name="T19" fmla="*/ 349 h 408"/>
                <a:gd name="T20" fmla="*/ 213 w 355"/>
                <a:gd name="T21" fmla="*/ 366 h 408"/>
                <a:gd name="T22" fmla="*/ 227 w 355"/>
                <a:gd name="T23" fmla="*/ 378 h 408"/>
                <a:gd name="T24" fmla="*/ 248 w 355"/>
                <a:gd name="T25" fmla="*/ 384 h 408"/>
                <a:gd name="T26" fmla="*/ 274 w 355"/>
                <a:gd name="T27" fmla="*/ 387 h 408"/>
                <a:gd name="T28" fmla="*/ 274 w 355"/>
                <a:gd name="T29" fmla="*/ 408 h 408"/>
                <a:gd name="T30" fmla="*/ 82 w 355"/>
                <a:gd name="T31" fmla="*/ 408 h 408"/>
                <a:gd name="T32" fmla="*/ 82 w 355"/>
                <a:gd name="T33" fmla="*/ 387 h 408"/>
                <a:gd name="T34" fmla="*/ 106 w 355"/>
                <a:gd name="T35" fmla="*/ 385 h 408"/>
                <a:gd name="T36" fmla="*/ 129 w 355"/>
                <a:gd name="T37" fmla="*/ 381 h 408"/>
                <a:gd name="T38" fmla="*/ 143 w 355"/>
                <a:gd name="T39" fmla="*/ 370 h 408"/>
                <a:gd name="T40" fmla="*/ 147 w 355"/>
                <a:gd name="T41" fmla="*/ 351 h 408"/>
                <a:gd name="T42" fmla="*/ 147 w 355"/>
                <a:gd name="T43" fmla="*/ 22 h 408"/>
                <a:gd name="T44" fmla="*/ 131 w 355"/>
                <a:gd name="T45" fmla="*/ 22 h 408"/>
                <a:gd name="T46" fmla="*/ 109 w 355"/>
                <a:gd name="T47" fmla="*/ 23 h 408"/>
                <a:gd name="T48" fmla="*/ 83 w 355"/>
                <a:gd name="T49" fmla="*/ 25 h 408"/>
                <a:gd name="T50" fmla="*/ 64 w 355"/>
                <a:gd name="T51" fmla="*/ 36 h 408"/>
                <a:gd name="T52" fmla="*/ 45 w 355"/>
                <a:gd name="T53" fmla="*/ 59 h 408"/>
                <a:gd name="T54" fmla="*/ 30 w 355"/>
                <a:gd name="T55" fmla="*/ 87 h 408"/>
                <a:gd name="T56" fmla="*/ 20 w 355"/>
                <a:gd name="T57" fmla="*/ 111 h 408"/>
                <a:gd name="T58" fmla="*/ 0 w 355"/>
                <a:gd name="T59" fmla="*/ 111 h 408"/>
                <a:gd name="T60" fmla="*/ 0 w 355"/>
                <a:gd name="T61" fmla="*/ 0 h 408"/>
                <a:gd name="T62" fmla="*/ 355 w 355"/>
                <a:gd name="T63" fmla="*/ 0 h 408"/>
                <a:gd name="T64" fmla="*/ 355 w 355"/>
                <a:gd name="T65" fmla="*/ 111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5" h="408">
                  <a:moveTo>
                    <a:pt x="355" y="111"/>
                  </a:moveTo>
                  <a:lnTo>
                    <a:pt x="336" y="111"/>
                  </a:lnTo>
                  <a:cubicBezTo>
                    <a:pt x="334" y="104"/>
                    <a:pt x="331" y="96"/>
                    <a:pt x="326" y="86"/>
                  </a:cubicBezTo>
                  <a:cubicBezTo>
                    <a:pt x="322" y="77"/>
                    <a:pt x="317" y="68"/>
                    <a:pt x="311" y="59"/>
                  </a:cubicBezTo>
                  <a:cubicBezTo>
                    <a:pt x="305" y="50"/>
                    <a:pt x="299" y="43"/>
                    <a:pt x="292" y="36"/>
                  </a:cubicBezTo>
                  <a:cubicBezTo>
                    <a:pt x="286" y="29"/>
                    <a:pt x="279" y="26"/>
                    <a:pt x="273" y="25"/>
                  </a:cubicBezTo>
                  <a:cubicBezTo>
                    <a:pt x="267" y="24"/>
                    <a:pt x="259" y="23"/>
                    <a:pt x="250" y="23"/>
                  </a:cubicBezTo>
                  <a:cubicBezTo>
                    <a:pt x="241" y="23"/>
                    <a:pt x="233" y="22"/>
                    <a:pt x="225" y="22"/>
                  </a:cubicBezTo>
                  <a:lnTo>
                    <a:pt x="209" y="22"/>
                  </a:lnTo>
                  <a:lnTo>
                    <a:pt x="209" y="349"/>
                  </a:lnTo>
                  <a:cubicBezTo>
                    <a:pt x="209" y="355"/>
                    <a:pt x="210" y="361"/>
                    <a:pt x="213" y="366"/>
                  </a:cubicBezTo>
                  <a:cubicBezTo>
                    <a:pt x="215" y="371"/>
                    <a:pt x="220" y="375"/>
                    <a:pt x="227" y="378"/>
                  </a:cubicBezTo>
                  <a:cubicBezTo>
                    <a:pt x="230" y="380"/>
                    <a:pt x="237" y="381"/>
                    <a:pt x="248" y="384"/>
                  </a:cubicBezTo>
                  <a:cubicBezTo>
                    <a:pt x="259" y="386"/>
                    <a:pt x="268" y="387"/>
                    <a:pt x="274" y="387"/>
                  </a:cubicBezTo>
                  <a:lnTo>
                    <a:pt x="274" y="408"/>
                  </a:lnTo>
                  <a:lnTo>
                    <a:pt x="82" y="408"/>
                  </a:lnTo>
                  <a:lnTo>
                    <a:pt x="82" y="387"/>
                  </a:lnTo>
                  <a:cubicBezTo>
                    <a:pt x="87" y="387"/>
                    <a:pt x="95" y="386"/>
                    <a:pt x="106" y="385"/>
                  </a:cubicBezTo>
                  <a:cubicBezTo>
                    <a:pt x="117" y="384"/>
                    <a:pt x="125" y="382"/>
                    <a:pt x="129" y="381"/>
                  </a:cubicBezTo>
                  <a:cubicBezTo>
                    <a:pt x="135" y="378"/>
                    <a:pt x="140" y="375"/>
                    <a:pt x="143" y="370"/>
                  </a:cubicBezTo>
                  <a:cubicBezTo>
                    <a:pt x="146" y="365"/>
                    <a:pt x="147" y="359"/>
                    <a:pt x="147" y="351"/>
                  </a:cubicBezTo>
                  <a:lnTo>
                    <a:pt x="147" y="22"/>
                  </a:lnTo>
                  <a:lnTo>
                    <a:pt x="131" y="22"/>
                  </a:lnTo>
                  <a:cubicBezTo>
                    <a:pt x="125" y="22"/>
                    <a:pt x="117" y="23"/>
                    <a:pt x="109" y="23"/>
                  </a:cubicBezTo>
                  <a:cubicBezTo>
                    <a:pt x="100" y="23"/>
                    <a:pt x="91" y="24"/>
                    <a:pt x="83" y="25"/>
                  </a:cubicBezTo>
                  <a:cubicBezTo>
                    <a:pt x="77" y="26"/>
                    <a:pt x="70" y="29"/>
                    <a:pt x="64" y="36"/>
                  </a:cubicBezTo>
                  <a:cubicBezTo>
                    <a:pt x="57" y="43"/>
                    <a:pt x="51" y="51"/>
                    <a:pt x="45" y="59"/>
                  </a:cubicBezTo>
                  <a:cubicBezTo>
                    <a:pt x="39" y="68"/>
                    <a:pt x="34" y="77"/>
                    <a:pt x="30" y="87"/>
                  </a:cubicBezTo>
                  <a:cubicBezTo>
                    <a:pt x="25" y="96"/>
                    <a:pt x="22" y="104"/>
                    <a:pt x="20" y="111"/>
                  </a:cubicBezTo>
                  <a:lnTo>
                    <a:pt x="0" y="111"/>
                  </a:lnTo>
                  <a:lnTo>
                    <a:pt x="0" y="0"/>
                  </a:lnTo>
                  <a:lnTo>
                    <a:pt x="355" y="0"/>
                  </a:lnTo>
                  <a:lnTo>
                    <a:pt x="355" y="11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593" name="Freeform 7"/>
            <p:cNvSpPr>
              <a:spLocks noEditPoints="1"/>
            </p:cNvSpPr>
            <p:nvPr/>
          </p:nvSpPr>
          <p:spPr bwMode="auto">
            <a:xfrm>
              <a:off x="4921251" y="3789363"/>
              <a:ext cx="150813" cy="150813"/>
            </a:xfrm>
            <a:custGeom>
              <a:avLst/>
              <a:gdLst>
                <a:gd name="T0" fmla="*/ 420 w 420"/>
                <a:gd name="T1" fmla="*/ 414 h 414"/>
                <a:gd name="T2" fmla="*/ 251 w 420"/>
                <a:gd name="T3" fmla="*/ 414 h 414"/>
                <a:gd name="T4" fmla="*/ 251 w 420"/>
                <a:gd name="T5" fmla="*/ 393 h 414"/>
                <a:gd name="T6" fmla="*/ 288 w 420"/>
                <a:gd name="T7" fmla="*/ 388 h 414"/>
                <a:gd name="T8" fmla="*/ 303 w 420"/>
                <a:gd name="T9" fmla="*/ 377 h 414"/>
                <a:gd name="T10" fmla="*/ 302 w 420"/>
                <a:gd name="T11" fmla="*/ 371 h 414"/>
                <a:gd name="T12" fmla="*/ 300 w 420"/>
                <a:gd name="T13" fmla="*/ 364 h 414"/>
                <a:gd name="T14" fmla="*/ 266 w 420"/>
                <a:gd name="T15" fmla="*/ 273 h 414"/>
                <a:gd name="T16" fmla="*/ 124 w 420"/>
                <a:gd name="T17" fmla="*/ 273 h 414"/>
                <a:gd name="T18" fmla="*/ 110 w 420"/>
                <a:gd name="T19" fmla="*/ 308 h 414"/>
                <a:gd name="T20" fmla="*/ 101 w 420"/>
                <a:gd name="T21" fmla="*/ 335 h 414"/>
                <a:gd name="T22" fmla="*/ 96 w 420"/>
                <a:gd name="T23" fmla="*/ 355 h 414"/>
                <a:gd name="T24" fmla="*/ 95 w 420"/>
                <a:gd name="T25" fmla="*/ 368 h 414"/>
                <a:gd name="T26" fmla="*/ 113 w 420"/>
                <a:gd name="T27" fmla="*/ 386 h 414"/>
                <a:gd name="T28" fmla="*/ 154 w 420"/>
                <a:gd name="T29" fmla="*/ 393 h 414"/>
                <a:gd name="T30" fmla="*/ 154 w 420"/>
                <a:gd name="T31" fmla="*/ 414 h 414"/>
                <a:gd name="T32" fmla="*/ 0 w 420"/>
                <a:gd name="T33" fmla="*/ 414 h 414"/>
                <a:gd name="T34" fmla="*/ 0 w 420"/>
                <a:gd name="T35" fmla="*/ 393 h 414"/>
                <a:gd name="T36" fmla="*/ 19 w 420"/>
                <a:gd name="T37" fmla="*/ 390 h 414"/>
                <a:gd name="T38" fmla="*/ 37 w 420"/>
                <a:gd name="T39" fmla="*/ 383 h 414"/>
                <a:gd name="T40" fmla="*/ 55 w 420"/>
                <a:gd name="T41" fmla="*/ 366 h 414"/>
                <a:gd name="T42" fmla="*/ 68 w 420"/>
                <a:gd name="T43" fmla="*/ 343 h 414"/>
                <a:gd name="T44" fmla="*/ 135 w 420"/>
                <a:gd name="T45" fmla="*/ 171 h 414"/>
                <a:gd name="T46" fmla="*/ 202 w 420"/>
                <a:gd name="T47" fmla="*/ 0 h 414"/>
                <a:gd name="T48" fmla="*/ 224 w 420"/>
                <a:gd name="T49" fmla="*/ 0 h 414"/>
                <a:gd name="T50" fmla="*/ 360 w 420"/>
                <a:gd name="T51" fmla="*/ 352 h 414"/>
                <a:gd name="T52" fmla="*/ 370 w 420"/>
                <a:gd name="T53" fmla="*/ 370 h 414"/>
                <a:gd name="T54" fmla="*/ 385 w 420"/>
                <a:gd name="T55" fmla="*/ 384 h 414"/>
                <a:gd name="T56" fmla="*/ 403 w 420"/>
                <a:gd name="T57" fmla="*/ 390 h 414"/>
                <a:gd name="T58" fmla="*/ 420 w 420"/>
                <a:gd name="T59" fmla="*/ 393 h 414"/>
                <a:gd name="T60" fmla="*/ 420 w 420"/>
                <a:gd name="T61" fmla="*/ 414 h 414"/>
                <a:gd name="T62" fmla="*/ 256 w 420"/>
                <a:gd name="T63" fmla="*/ 247 h 414"/>
                <a:gd name="T64" fmla="*/ 194 w 420"/>
                <a:gd name="T65" fmla="*/ 89 h 414"/>
                <a:gd name="T66" fmla="*/ 134 w 420"/>
                <a:gd name="T67" fmla="*/ 247 h 414"/>
                <a:gd name="T68" fmla="*/ 256 w 420"/>
                <a:gd name="T69" fmla="*/ 24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0" h="414">
                  <a:moveTo>
                    <a:pt x="420" y="414"/>
                  </a:moveTo>
                  <a:lnTo>
                    <a:pt x="251" y="414"/>
                  </a:lnTo>
                  <a:lnTo>
                    <a:pt x="251" y="393"/>
                  </a:lnTo>
                  <a:cubicBezTo>
                    <a:pt x="266" y="392"/>
                    <a:pt x="278" y="391"/>
                    <a:pt x="288" y="388"/>
                  </a:cubicBezTo>
                  <a:cubicBezTo>
                    <a:pt x="298" y="385"/>
                    <a:pt x="303" y="381"/>
                    <a:pt x="303" y="377"/>
                  </a:cubicBezTo>
                  <a:cubicBezTo>
                    <a:pt x="303" y="375"/>
                    <a:pt x="302" y="373"/>
                    <a:pt x="302" y="371"/>
                  </a:cubicBezTo>
                  <a:cubicBezTo>
                    <a:pt x="302" y="368"/>
                    <a:pt x="301" y="366"/>
                    <a:pt x="300" y="364"/>
                  </a:cubicBezTo>
                  <a:lnTo>
                    <a:pt x="266" y="273"/>
                  </a:lnTo>
                  <a:lnTo>
                    <a:pt x="124" y="273"/>
                  </a:lnTo>
                  <a:cubicBezTo>
                    <a:pt x="118" y="286"/>
                    <a:pt x="114" y="298"/>
                    <a:pt x="110" y="308"/>
                  </a:cubicBezTo>
                  <a:cubicBezTo>
                    <a:pt x="107" y="318"/>
                    <a:pt x="104" y="327"/>
                    <a:pt x="101" y="335"/>
                  </a:cubicBezTo>
                  <a:cubicBezTo>
                    <a:pt x="99" y="344"/>
                    <a:pt x="97" y="350"/>
                    <a:pt x="96" y="355"/>
                  </a:cubicBezTo>
                  <a:cubicBezTo>
                    <a:pt x="95" y="361"/>
                    <a:pt x="95" y="365"/>
                    <a:pt x="95" y="368"/>
                  </a:cubicBezTo>
                  <a:cubicBezTo>
                    <a:pt x="95" y="376"/>
                    <a:pt x="101" y="382"/>
                    <a:pt x="113" y="386"/>
                  </a:cubicBezTo>
                  <a:cubicBezTo>
                    <a:pt x="125" y="390"/>
                    <a:pt x="139" y="393"/>
                    <a:pt x="154" y="393"/>
                  </a:cubicBezTo>
                  <a:lnTo>
                    <a:pt x="154" y="414"/>
                  </a:lnTo>
                  <a:lnTo>
                    <a:pt x="0" y="414"/>
                  </a:lnTo>
                  <a:lnTo>
                    <a:pt x="0" y="393"/>
                  </a:lnTo>
                  <a:cubicBezTo>
                    <a:pt x="5" y="393"/>
                    <a:pt x="12" y="392"/>
                    <a:pt x="19" y="390"/>
                  </a:cubicBezTo>
                  <a:cubicBezTo>
                    <a:pt x="26" y="388"/>
                    <a:pt x="33" y="386"/>
                    <a:pt x="37" y="383"/>
                  </a:cubicBezTo>
                  <a:cubicBezTo>
                    <a:pt x="45" y="378"/>
                    <a:pt x="51" y="372"/>
                    <a:pt x="55" y="366"/>
                  </a:cubicBezTo>
                  <a:cubicBezTo>
                    <a:pt x="59" y="361"/>
                    <a:pt x="64" y="353"/>
                    <a:pt x="68" y="343"/>
                  </a:cubicBezTo>
                  <a:cubicBezTo>
                    <a:pt x="88" y="292"/>
                    <a:pt x="111" y="234"/>
                    <a:pt x="135" y="171"/>
                  </a:cubicBezTo>
                  <a:cubicBezTo>
                    <a:pt x="160" y="107"/>
                    <a:pt x="182" y="50"/>
                    <a:pt x="202" y="0"/>
                  </a:cubicBezTo>
                  <a:lnTo>
                    <a:pt x="224" y="0"/>
                  </a:lnTo>
                  <a:lnTo>
                    <a:pt x="360" y="352"/>
                  </a:lnTo>
                  <a:cubicBezTo>
                    <a:pt x="363" y="359"/>
                    <a:pt x="366" y="366"/>
                    <a:pt x="370" y="370"/>
                  </a:cubicBezTo>
                  <a:cubicBezTo>
                    <a:pt x="374" y="375"/>
                    <a:pt x="379" y="379"/>
                    <a:pt x="385" y="384"/>
                  </a:cubicBezTo>
                  <a:cubicBezTo>
                    <a:pt x="390" y="386"/>
                    <a:pt x="395" y="389"/>
                    <a:pt x="403" y="390"/>
                  </a:cubicBezTo>
                  <a:cubicBezTo>
                    <a:pt x="410" y="392"/>
                    <a:pt x="416" y="393"/>
                    <a:pt x="420" y="393"/>
                  </a:cubicBezTo>
                  <a:lnTo>
                    <a:pt x="420" y="414"/>
                  </a:lnTo>
                  <a:close/>
                  <a:moveTo>
                    <a:pt x="256" y="247"/>
                  </a:moveTo>
                  <a:lnTo>
                    <a:pt x="194" y="89"/>
                  </a:lnTo>
                  <a:lnTo>
                    <a:pt x="134" y="247"/>
                  </a:lnTo>
                  <a:lnTo>
                    <a:pt x="256" y="247"/>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594" name="Freeform 8"/>
            <p:cNvSpPr/>
            <p:nvPr/>
          </p:nvSpPr>
          <p:spPr bwMode="auto">
            <a:xfrm>
              <a:off x="5094288" y="3792538"/>
              <a:ext cx="65088" cy="147638"/>
            </a:xfrm>
            <a:custGeom>
              <a:avLst/>
              <a:gdLst>
                <a:gd name="T0" fmla="*/ 183 w 183"/>
                <a:gd name="T1" fmla="*/ 408 h 408"/>
                <a:gd name="T2" fmla="*/ 0 w 183"/>
                <a:gd name="T3" fmla="*/ 408 h 408"/>
                <a:gd name="T4" fmla="*/ 0 w 183"/>
                <a:gd name="T5" fmla="*/ 387 h 408"/>
                <a:gd name="T6" fmla="*/ 22 w 183"/>
                <a:gd name="T7" fmla="*/ 386 h 408"/>
                <a:gd name="T8" fmla="*/ 43 w 183"/>
                <a:gd name="T9" fmla="*/ 382 h 408"/>
                <a:gd name="T10" fmla="*/ 57 w 183"/>
                <a:gd name="T11" fmla="*/ 372 h 408"/>
                <a:gd name="T12" fmla="*/ 61 w 183"/>
                <a:gd name="T13" fmla="*/ 354 h 408"/>
                <a:gd name="T14" fmla="*/ 61 w 183"/>
                <a:gd name="T15" fmla="*/ 59 h 408"/>
                <a:gd name="T16" fmla="*/ 58 w 183"/>
                <a:gd name="T17" fmla="*/ 42 h 408"/>
                <a:gd name="T18" fmla="*/ 43 w 183"/>
                <a:gd name="T19" fmla="*/ 30 h 408"/>
                <a:gd name="T20" fmla="*/ 21 w 183"/>
                <a:gd name="T21" fmla="*/ 24 h 408"/>
                <a:gd name="T22" fmla="*/ 0 w 183"/>
                <a:gd name="T23" fmla="*/ 20 h 408"/>
                <a:gd name="T24" fmla="*/ 0 w 183"/>
                <a:gd name="T25" fmla="*/ 0 h 408"/>
                <a:gd name="T26" fmla="*/ 183 w 183"/>
                <a:gd name="T27" fmla="*/ 0 h 408"/>
                <a:gd name="T28" fmla="*/ 183 w 183"/>
                <a:gd name="T29" fmla="*/ 20 h 408"/>
                <a:gd name="T30" fmla="*/ 162 w 183"/>
                <a:gd name="T31" fmla="*/ 23 h 408"/>
                <a:gd name="T32" fmla="*/ 141 w 183"/>
                <a:gd name="T33" fmla="*/ 27 h 408"/>
                <a:gd name="T34" fmla="*/ 126 w 183"/>
                <a:gd name="T35" fmla="*/ 39 h 408"/>
                <a:gd name="T36" fmla="*/ 122 w 183"/>
                <a:gd name="T37" fmla="*/ 56 h 408"/>
                <a:gd name="T38" fmla="*/ 122 w 183"/>
                <a:gd name="T39" fmla="*/ 351 h 408"/>
                <a:gd name="T40" fmla="*/ 126 w 183"/>
                <a:gd name="T41" fmla="*/ 368 h 408"/>
                <a:gd name="T42" fmla="*/ 141 w 183"/>
                <a:gd name="T43" fmla="*/ 379 h 408"/>
                <a:gd name="T44" fmla="*/ 160 w 183"/>
                <a:gd name="T45" fmla="*/ 384 h 408"/>
                <a:gd name="T46" fmla="*/ 183 w 183"/>
                <a:gd name="T47" fmla="*/ 387 h 408"/>
                <a:gd name="T48" fmla="*/ 183 w 183"/>
                <a:gd name="T49"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3" h="408">
                  <a:moveTo>
                    <a:pt x="183" y="408"/>
                  </a:moveTo>
                  <a:lnTo>
                    <a:pt x="0" y="408"/>
                  </a:lnTo>
                  <a:lnTo>
                    <a:pt x="0" y="387"/>
                  </a:lnTo>
                  <a:cubicBezTo>
                    <a:pt x="5" y="387"/>
                    <a:pt x="12" y="386"/>
                    <a:pt x="22" y="386"/>
                  </a:cubicBezTo>
                  <a:cubicBezTo>
                    <a:pt x="32" y="385"/>
                    <a:pt x="39" y="384"/>
                    <a:pt x="43" y="382"/>
                  </a:cubicBezTo>
                  <a:cubicBezTo>
                    <a:pt x="49" y="380"/>
                    <a:pt x="54" y="376"/>
                    <a:pt x="57" y="372"/>
                  </a:cubicBezTo>
                  <a:cubicBezTo>
                    <a:pt x="60" y="368"/>
                    <a:pt x="61" y="362"/>
                    <a:pt x="61" y="354"/>
                  </a:cubicBezTo>
                  <a:lnTo>
                    <a:pt x="61" y="59"/>
                  </a:lnTo>
                  <a:cubicBezTo>
                    <a:pt x="61" y="52"/>
                    <a:pt x="60" y="46"/>
                    <a:pt x="58" y="42"/>
                  </a:cubicBezTo>
                  <a:cubicBezTo>
                    <a:pt x="56" y="37"/>
                    <a:pt x="51" y="34"/>
                    <a:pt x="43" y="30"/>
                  </a:cubicBezTo>
                  <a:cubicBezTo>
                    <a:pt x="37" y="28"/>
                    <a:pt x="30" y="26"/>
                    <a:pt x="21" y="24"/>
                  </a:cubicBezTo>
                  <a:cubicBezTo>
                    <a:pt x="12" y="22"/>
                    <a:pt x="5" y="21"/>
                    <a:pt x="0" y="20"/>
                  </a:cubicBezTo>
                  <a:lnTo>
                    <a:pt x="0" y="0"/>
                  </a:lnTo>
                  <a:lnTo>
                    <a:pt x="183" y="0"/>
                  </a:lnTo>
                  <a:lnTo>
                    <a:pt x="183" y="20"/>
                  </a:lnTo>
                  <a:cubicBezTo>
                    <a:pt x="177" y="21"/>
                    <a:pt x="170" y="21"/>
                    <a:pt x="162" y="23"/>
                  </a:cubicBezTo>
                  <a:cubicBezTo>
                    <a:pt x="154" y="24"/>
                    <a:pt x="147" y="25"/>
                    <a:pt x="141" y="27"/>
                  </a:cubicBezTo>
                  <a:cubicBezTo>
                    <a:pt x="133" y="30"/>
                    <a:pt x="128" y="33"/>
                    <a:pt x="126" y="39"/>
                  </a:cubicBezTo>
                  <a:cubicBezTo>
                    <a:pt x="123" y="44"/>
                    <a:pt x="122" y="49"/>
                    <a:pt x="122" y="56"/>
                  </a:cubicBezTo>
                  <a:lnTo>
                    <a:pt x="122" y="351"/>
                  </a:lnTo>
                  <a:cubicBezTo>
                    <a:pt x="122" y="357"/>
                    <a:pt x="124" y="363"/>
                    <a:pt x="126" y="368"/>
                  </a:cubicBezTo>
                  <a:cubicBezTo>
                    <a:pt x="129" y="373"/>
                    <a:pt x="134" y="376"/>
                    <a:pt x="141" y="379"/>
                  </a:cubicBezTo>
                  <a:cubicBezTo>
                    <a:pt x="145" y="381"/>
                    <a:pt x="151" y="383"/>
                    <a:pt x="160" y="384"/>
                  </a:cubicBezTo>
                  <a:cubicBezTo>
                    <a:pt x="169" y="386"/>
                    <a:pt x="177" y="387"/>
                    <a:pt x="183" y="387"/>
                  </a:cubicBezTo>
                  <a:lnTo>
                    <a:pt x="183" y="40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595" name="Freeform 9"/>
            <p:cNvSpPr/>
            <p:nvPr/>
          </p:nvSpPr>
          <p:spPr bwMode="auto">
            <a:xfrm>
              <a:off x="5181601" y="3792538"/>
              <a:ext cx="141288" cy="147638"/>
            </a:xfrm>
            <a:custGeom>
              <a:avLst/>
              <a:gdLst>
                <a:gd name="T0" fmla="*/ 390 w 390"/>
                <a:gd name="T1" fmla="*/ 20 h 408"/>
                <a:gd name="T2" fmla="*/ 374 w 390"/>
                <a:gd name="T3" fmla="*/ 24 h 408"/>
                <a:gd name="T4" fmla="*/ 359 w 390"/>
                <a:gd name="T5" fmla="*/ 31 h 408"/>
                <a:gd name="T6" fmla="*/ 344 w 390"/>
                <a:gd name="T7" fmla="*/ 42 h 408"/>
                <a:gd name="T8" fmla="*/ 329 w 390"/>
                <a:gd name="T9" fmla="*/ 62 h 408"/>
                <a:gd name="T10" fmla="*/ 287 w 390"/>
                <a:gd name="T11" fmla="*/ 126 h 408"/>
                <a:gd name="T12" fmla="*/ 240 w 390"/>
                <a:gd name="T13" fmla="*/ 208 h 408"/>
                <a:gd name="T14" fmla="*/ 226 w 390"/>
                <a:gd name="T15" fmla="*/ 238 h 408"/>
                <a:gd name="T16" fmla="*/ 222 w 390"/>
                <a:gd name="T17" fmla="*/ 270 h 408"/>
                <a:gd name="T18" fmla="*/ 222 w 390"/>
                <a:gd name="T19" fmla="*/ 348 h 408"/>
                <a:gd name="T20" fmla="*/ 226 w 390"/>
                <a:gd name="T21" fmla="*/ 366 h 408"/>
                <a:gd name="T22" fmla="*/ 241 w 390"/>
                <a:gd name="T23" fmla="*/ 378 h 408"/>
                <a:gd name="T24" fmla="*/ 262 w 390"/>
                <a:gd name="T25" fmla="*/ 384 h 408"/>
                <a:gd name="T26" fmla="*/ 287 w 390"/>
                <a:gd name="T27" fmla="*/ 387 h 408"/>
                <a:gd name="T28" fmla="*/ 287 w 390"/>
                <a:gd name="T29" fmla="*/ 408 h 408"/>
                <a:gd name="T30" fmla="*/ 96 w 390"/>
                <a:gd name="T31" fmla="*/ 408 h 408"/>
                <a:gd name="T32" fmla="*/ 96 w 390"/>
                <a:gd name="T33" fmla="*/ 387 h 408"/>
                <a:gd name="T34" fmla="*/ 121 w 390"/>
                <a:gd name="T35" fmla="*/ 385 h 408"/>
                <a:gd name="T36" fmla="*/ 143 w 390"/>
                <a:gd name="T37" fmla="*/ 381 h 408"/>
                <a:gd name="T38" fmla="*/ 157 w 390"/>
                <a:gd name="T39" fmla="*/ 369 h 408"/>
                <a:gd name="T40" fmla="*/ 161 w 390"/>
                <a:gd name="T41" fmla="*/ 351 h 408"/>
                <a:gd name="T42" fmla="*/ 161 w 390"/>
                <a:gd name="T43" fmla="*/ 252 h 408"/>
                <a:gd name="T44" fmla="*/ 155 w 390"/>
                <a:gd name="T45" fmla="*/ 235 h 408"/>
                <a:gd name="T46" fmla="*/ 142 w 390"/>
                <a:gd name="T47" fmla="*/ 208 h 408"/>
                <a:gd name="T48" fmla="*/ 104 w 390"/>
                <a:gd name="T49" fmla="*/ 136 h 408"/>
                <a:gd name="T50" fmla="*/ 67 w 390"/>
                <a:gd name="T51" fmla="*/ 69 h 408"/>
                <a:gd name="T52" fmla="*/ 51 w 390"/>
                <a:gd name="T53" fmla="*/ 45 h 408"/>
                <a:gd name="T54" fmla="*/ 34 w 390"/>
                <a:gd name="T55" fmla="*/ 30 h 408"/>
                <a:gd name="T56" fmla="*/ 17 w 390"/>
                <a:gd name="T57" fmla="*/ 23 h 408"/>
                <a:gd name="T58" fmla="*/ 0 w 390"/>
                <a:gd name="T59" fmla="*/ 20 h 408"/>
                <a:gd name="T60" fmla="*/ 0 w 390"/>
                <a:gd name="T61" fmla="*/ 0 h 408"/>
                <a:gd name="T62" fmla="*/ 174 w 390"/>
                <a:gd name="T63" fmla="*/ 0 h 408"/>
                <a:gd name="T64" fmla="*/ 174 w 390"/>
                <a:gd name="T65" fmla="*/ 20 h 408"/>
                <a:gd name="T66" fmla="*/ 132 w 390"/>
                <a:gd name="T67" fmla="*/ 24 h 408"/>
                <a:gd name="T68" fmla="*/ 120 w 390"/>
                <a:gd name="T69" fmla="*/ 34 h 408"/>
                <a:gd name="T70" fmla="*/ 122 w 390"/>
                <a:gd name="T71" fmla="*/ 40 h 408"/>
                <a:gd name="T72" fmla="*/ 127 w 390"/>
                <a:gd name="T73" fmla="*/ 51 h 408"/>
                <a:gd name="T74" fmla="*/ 136 w 390"/>
                <a:gd name="T75" fmla="*/ 68 h 408"/>
                <a:gd name="T76" fmla="*/ 145 w 390"/>
                <a:gd name="T77" fmla="*/ 87 h 408"/>
                <a:gd name="T78" fmla="*/ 173 w 390"/>
                <a:gd name="T79" fmla="*/ 138 h 408"/>
                <a:gd name="T80" fmla="*/ 210 w 390"/>
                <a:gd name="T81" fmla="*/ 204 h 408"/>
                <a:gd name="T82" fmla="*/ 279 w 390"/>
                <a:gd name="T83" fmla="*/ 91 h 408"/>
                <a:gd name="T84" fmla="*/ 302 w 390"/>
                <a:gd name="T85" fmla="*/ 42 h 408"/>
                <a:gd name="T86" fmla="*/ 297 w 390"/>
                <a:gd name="T87" fmla="*/ 31 h 408"/>
                <a:gd name="T88" fmla="*/ 285 w 390"/>
                <a:gd name="T89" fmla="*/ 25 h 408"/>
                <a:gd name="T90" fmla="*/ 267 w 390"/>
                <a:gd name="T91" fmla="*/ 22 h 408"/>
                <a:gd name="T92" fmla="*/ 248 w 390"/>
                <a:gd name="T93" fmla="*/ 20 h 408"/>
                <a:gd name="T94" fmla="*/ 248 w 390"/>
                <a:gd name="T95" fmla="*/ 0 h 408"/>
                <a:gd name="T96" fmla="*/ 390 w 390"/>
                <a:gd name="T97" fmla="*/ 0 h 408"/>
                <a:gd name="T98" fmla="*/ 390 w 390"/>
                <a:gd name="T99" fmla="*/ 2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0" h="408">
                  <a:moveTo>
                    <a:pt x="390" y="20"/>
                  </a:moveTo>
                  <a:cubicBezTo>
                    <a:pt x="387" y="21"/>
                    <a:pt x="382" y="22"/>
                    <a:pt x="374" y="24"/>
                  </a:cubicBezTo>
                  <a:cubicBezTo>
                    <a:pt x="367" y="27"/>
                    <a:pt x="362" y="29"/>
                    <a:pt x="359" y="31"/>
                  </a:cubicBezTo>
                  <a:cubicBezTo>
                    <a:pt x="352" y="36"/>
                    <a:pt x="347" y="39"/>
                    <a:pt x="344" y="42"/>
                  </a:cubicBezTo>
                  <a:cubicBezTo>
                    <a:pt x="341" y="44"/>
                    <a:pt x="336" y="51"/>
                    <a:pt x="329" y="62"/>
                  </a:cubicBezTo>
                  <a:cubicBezTo>
                    <a:pt x="314" y="83"/>
                    <a:pt x="300" y="104"/>
                    <a:pt x="287" y="126"/>
                  </a:cubicBezTo>
                  <a:cubicBezTo>
                    <a:pt x="275" y="147"/>
                    <a:pt x="259" y="175"/>
                    <a:pt x="240" y="208"/>
                  </a:cubicBezTo>
                  <a:cubicBezTo>
                    <a:pt x="233" y="220"/>
                    <a:pt x="228" y="230"/>
                    <a:pt x="226" y="238"/>
                  </a:cubicBezTo>
                  <a:cubicBezTo>
                    <a:pt x="223" y="245"/>
                    <a:pt x="222" y="256"/>
                    <a:pt x="222" y="270"/>
                  </a:cubicBezTo>
                  <a:lnTo>
                    <a:pt x="222" y="348"/>
                  </a:lnTo>
                  <a:cubicBezTo>
                    <a:pt x="222" y="355"/>
                    <a:pt x="224" y="361"/>
                    <a:pt x="226" y="366"/>
                  </a:cubicBezTo>
                  <a:cubicBezTo>
                    <a:pt x="229" y="371"/>
                    <a:pt x="234" y="375"/>
                    <a:pt x="241" y="378"/>
                  </a:cubicBezTo>
                  <a:cubicBezTo>
                    <a:pt x="245" y="380"/>
                    <a:pt x="252" y="382"/>
                    <a:pt x="262" y="384"/>
                  </a:cubicBezTo>
                  <a:cubicBezTo>
                    <a:pt x="272" y="386"/>
                    <a:pt x="281" y="387"/>
                    <a:pt x="287" y="387"/>
                  </a:cubicBezTo>
                  <a:lnTo>
                    <a:pt x="287" y="408"/>
                  </a:lnTo>
                  <a:lnTo>
                    <a:pt x="96" y="408"/>
                  </a:lnTo>
                  <a:lnTo>
                    <a:pt x="96" y="387"/>
                  </a:lnTo>
                  <a:cubicBezTo>
                    <a:pt x="102" y="387"/>
                    <a:pt x="110" y="386"/>
                    <a:pt x="121" y="385"/>
                  </a:cubicBezTo>
                  <a:cubicBezTo>
                    <a:pt x="131" y="384"/>
                    <a:pt x="139" y="383"/>
                    <a:pt x="143" y="381"/>
                  </a:cubicBezTo>
                  <a:cubicBezTo>
                    <a:pt x="150" y="378"/>
                    <a:pt x="155" y="374"/>
                    <a:pt x="157" y="369"/>
                  </a:cubicBezTo>
                  <a:cubicBezTo>
                    <a:pt x="160" y="364"/>
                    <a:pt x="161" y="358"/>
                    <a:pt x="161" y="351"/>
                  </a:cubicBezTo>
                  <a:lnTo>
                    <a:pt x="161" y="252"/>
                  </a:lnTo>
                  <a:cubicBezTo>
                    <a:pt x="161" y="249"/>
                    <a:pt x="159" y="243"/>
                    <a:pt x="155" y="235"/>
                  </a:cubicBezTo>
                  <a:cubicBezTo>
                    <a:pt x="152" y="227"/>
                    <a:pt x="147" y="218"/>
                    <a:pt x="142" y="208"/>
                  </a:cubicBezTo>
                  <a:cubicBezTo>
                    <a:pt x="131" y="186"/>
                    <a:pt x="118" y="161"/>
                    <a:pt x="104" y="136"/>
                  </a:cubicBezTo>
                  <a:cubicBezTo>
                    <a:pt x="90" y="110"/>
                    <a:pt x="78" y="88"/>
                    <a:pt x="67" y="69"/>
                  </a:cubicBezTo>
                  <a:cubicBezTo>
                    <a:pt x="61" y="58"/>
                    <a:pt x="55" y="50"/>
                    <a:pt x="51" y="45"/>
                  </a:cubicBezTo>
                  <a:cubicBezTo>
                    <a:pt x="46" y="39"/>
                    <a:pt x="40" y="34"/>
                    <a:pt x="34" y="30"/>
                  </a:cubicBezTo>
                  <a:cubicBezTo>
                    <a:pt x="29" y="27"/>
                    <a:pt x="24" y="25"/>
                    <a:pt x="17" y="23"/>
                  </a:cubicBezTo>
                  <a:cubicBezTo>
                    <a:pt x="11" y="22"/>
                    <a:pt x="5" y="21"/>
                    <a:pt x="0" y="20"/>
                  </a:cubicBezTo>
                  <a:lnTo>
                    <a:pt x="0" y="0"/>
                  </a:lnTo>
                  <a:lnTo>
                    <a:pt x="174" y="0"/>
                  </a:lnTo>
                  <a:lnTo>
                    <a:pt x="174" y="20"/>
                  </a:lnTo>
                  <a:cubicBezTo>
                    <a:pt x="154" y="21"/>
                    <a:pt x="140" y="22"/>
                    <a:pt x="132" y="24"/>
                  </a:cubicBezTo>
                  <a:cubicBezTo>
                    <a:pt x="124" y="27"/>
                    <a:pt x="120" y="30"/>
                    <a:pt x="120" y="34"/>
                  </a:cubicBezTo>
                  <a:cubicBezTo>
                    <a:pt x="120" y="35"/>
                    <a:pt x="121" y="37"/>
                    <a:pt x="122" y="40"/>
                  </a:cubicBezTo>
                  <a:cubicBezTo>
                    <a:pt x="123" y="43"/>
                    <a:pt x="125" y="47"/>
                    <a:pt x="127" y="51"/>
                  </a:cubicBezTo>
                  <a:cubicBezTo>
                    <a:pt x="129" y="56"/>
                    <a:pt x="132" y="62"/>
                    <a:pt x="136" y="68"/>
                  </a:cubicBezTo>
                  <a:cubicBezTo>
                    <a:pt x="139" y="75"/>
                    <a:pt x="142" y="81"/>
                    <a:pt x="145" y="87"/>
                  </a:cubicBezTo>
                  <a:cubicBezTo>
                    <a:pt x="155" y="104"/>
                    <a:pt x="164" y="121"/>
                    <a:pt x="173" y="138"/>
                  </a:cubicBezTo>
                  <a:cubicBezTo>
                    <a:pt x="182" y="155"/>
                    <a:pt x="195" y="177"/>
                    <a:pt x="210" y="204"/>
                  </a:cubicBezTo>
                  <a:cubicBezTo>
                    <a:pt x="240" y="156"/>
                    <a:pt x="263" y="118"/>
                    <a:pt x="279" y="91"/>
                  </a:cubicBezTo>
                  <a:cubicBezTo>
                    <a:pt x="294" y="64"/>
                    <a:pt x="302" y="47"/>
                    <a:pt x="302" y="42"/>
                  </a:cubicBezTo>
                  <a:cubicBezTo>
                    <a:pt x="302" y="38"/>
                    <a:pt x="301" y="34"/>
                    <a:pt x="297" y="31"/>
                  </a:cubicBezTo>
                  <a:cubicBezTo>
                    <a:pt x="294" y="29"/>
                    <a:pt x="290" y="27"/>
                    <a:pt x="285" y="25"/>
                  </a:cubicBezTo>
                  <a:cubicBezTo>
                    <a:pt x="279" y="24"/>
                    <a:pt x="273" y="23"/>
                    <a:pt x="267" y="22"/>
                  </a:cubicBezTo>
                  <a:cubicBezTo>
                    <a:pt x="260" y="22"/>
                    <a:pt x="254" y="21"/>
                    <a:pt x="248" y="20"/>
                  </a:cubicBezTo>
                  <a:lnTo>
                    <a:pt x="248" y="0"/>
                  </a:lnTo>
                  <a:lnTo>
                    <a:pt x="390" y="0"/>
                  </a:lnTo>
                  <a:lnTo>
                    <a:pt x="390" y="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596" name="Freeform 10"/>
            <p:cNvSpPr/>
            <p:nvPr/>
          </p:nvSpPr>
          <p:spPr bwMode="auto">
            <a:xfrm>
              <a:off x="5341938" y="3792538"/>
              <a:ext cx="150813" cy="150813"/>
            </a:xfrm>
            <a:custGeom>
              <a:avLst/>
              <a:gdLst>
                <a:gd name="T0" fmla="*/ 419 w 419"/>
                <a:gd name="T1" fmla="*/ 20 h 418"/>
                <a:gd name="T2" fmla="*/ 396 w 419"/>
                <a:gd name="T3" fmla="*/ 24 h 418"/>
                <a:gd name="T4" fmla="*/ 370 w 419"/>
                <a:gd name="T5" fmla="*/ 33 h 418"/>
                <a:gd name="T6" fmla="*/ 357 w 419"/>
                <a:gd name="T7" fmla="*/ 61 h 418"/>
                <a:gd name="T8" fmla="*/ 353 w 419"/>
                <a:gd name="T9" fmla="*/ 111 h 418"/>
                <a:gd name="T10" fmla="*/ 353 w 419"/>
                <a:gd name="T11" fmla="*/ 288 h 418"/>
                <a:gd name="T12" fmla="*/ 339 w 419"/>
                <a:gd name="T13" fmla="*/ 347 h 418"/>
                <a:gd name="T14" fmla="*/ 302 w 419"/>
                <a:gd name="T15" fmla="*/ 389 h 418"/>
                <a:gd name="T16" fmla="*/ 254 w 419"/>
                <a:gd name="T17" fmla="*/ 411 h 418"/>
                <a:gd name="T18" fmla="*/ 206 w 419"/>
                <a:gd name="T19" fmla="*/ 418 h 418"/>
                <a:gd name="T20" fmla="*/ 140 w 419"/>
                <a:gd name="T21" fmla="*/ 408 h 418"/>
                <a:gd name="T22" fmla="*/ 92 w 419"/>
                <a:gd name="T23" fmla="*/ 382 h 418"/>
                <a:gd name="T24" fmla="*/ 63 w 419"/>
                <a:gd name="T25" fmla="*/ 344 h 418"/>
                <a:gd name="T26" fmla="*/ 53 w 419"/>
                <a:gd name="T27" fmla="*/ 300 h 418"/>
                <a:gd name="T28" fmla="*/ 53 w 419"/>
                <a:gd name="T29" fmla="*/ 59 h 418"/>
                <a:gd name="T30" fmla="*/ 50 w 419"/>
                <a:gd name="T31" fmla="*/ 42 h 418"/>
                <a:gd name="T32" fmla="*/ 37 w 419"/>
                <a:gd name="T33" fmla="*/ 30 h 418"/>
                <a:gd name="T34" fmla="*/ 18 w 419"/>
                <a:gd name="T35" fmla="*/ 24 h 418"/>
                <a:gd name="T36" fmla="*/ 0 w 419"/>
                <a:gd name="T37" fmla="*/ 20 h 418"/>
                <a:gd name="T38" fmla="*/ 0 w 419"/>
                <a:gd name="T39" fmla="*/ 0 h 418"/>
                <a:gd name="T40" fmla="*/ 170 w 419"/>
                <a:gd name="T41" fmla="*/ 0 h 418"/>
                <a:gd name="T42" fmla="*/ 170 w 419"/>
                <a:gd name="T43" fmla="*/ 20 h 418"/>
                <a:gd name="T44" fmla="*/ 150 w 419"/>
                <a:gd name="T45" fmla="*/ 23 h 418"/>
                <a:gd name="T46" fmla="*/ 132 w 419"/>
                <a:gd name="T47" fmla="*/ 27 h 418"/>
                <a:gd name="T48" fmla="*/ 118 w 419"/>
                <a:gd name="T49" fmla="*/ 39 h 418"/>
                <a:gd name="T50" fmla="*/ 115 w 419"/>
                <a:gd name="T51" fmla="*/ 56 h 418"/>
                <a:gd name="T52" fmla="*/ 115 w 419"/>
                <a:gd name="T53" fmla="*/ 282 h 418"/>
                <a:gd name="T54" fmla="*/ 119 w 419"/>
                <a:gd name="T55" fmla="*/ 316 h 418"/>
                <a:gd name="T56" fmla="*/ 133 w 419"/>
                <a:gd name="T57" fmla="*/ 349 h 418"/>
                <a:gd name="T58" fmla="*/ 163 w 419"/>
                <a:gd name="T59" fmla="*/ 375 h 418"/>
                <a:gd name="T60" fmla="*/ 216 w 419"/>
                <a:gd name="T61" fmla="*/ 385 h 418"/>
                <a:gd name="T62" fmla="*/ 269 w 419"/>
                <a:gd name="T63" fmla="*/ 375 h 418"/>
                <a:gd name="T64" fmla="*/ 303 w 419"/>
                <a:gd name="T65" fmla="*/ 349 h 418"/>
                <a:gd name="T66" fmla="*/ 320 w 419"/>
                <a:gd name="T67" fmla="*/ 316 h 418"/>
                <a:gd name="T68" fmla="*/ 325 w 419"/>
                <a:gd name="T69" fmla="*/ 282 h 418"/>
                <a:gd name="T70" fmla="*/ 325 w 419"/>
                <a:gd name="T71" fmla="*/ 115 h 418"/>
                <a:gd name="T72" fmla="*/ 320 w 419"/>
                <a:gd name="T73" fmla="*/ 63 h 418"/>
                <a:gd name="T74" fmla="*/ 307 w 419"/>
                <a:gd name="T75" fmla="*/ 36 h 418"/>
                <a:gd name="T76" fmla="*/ 279 w 419"/>
                <a:gd name="T77" fmla="*/ 25 h 418"/>
                <a:gd name="T78" fmla="*/ 252 w 419"/>
                <a:gd name="T79" fmla="*/ 20 h 418"/>
                <a:gd name="T80" fmla="*/ 252 w 419"/>
                <a:gd name="T81" fmla="*/ 0 h 418"/>
                <a:gd name="T82" fmla="*/ 419 w 419"/>
                <a:gd name="T83" fmla="*/ 0 h 418"/>
                <a:gd name="T84" fmla="*/ 419 w 419"/>
                <a:gd name="T85" fmla="*/ 2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9" h="418">
                  <a:moveTo>
                    <a:pt x="419" y="20"/>
                  </a:moveTo>
                  <a:cubicBezTo>
                    <a:pt x="414" y="21"/>
                    <a:pt x="406" y="22"/>
                    <a:pt x="396" y="24"/>
                  </a:cubicBezTo>
                  <a:cubicBezTo>
                    <a:pt x="385" y="26"/>
                    <a:pt x="377" y="29"/>
                    <a:pt x="370" y="33"/>
                  </a:cubicBezTo>
                  <a:cubicBezTo>
                    <a:pt x="364" y="38"/>
                    <a:pt x="359" y="47"/>
                    <a:pt x="357" y="61"/>
                  </a:cubicBezTo>
                  <a:cubicBezTo>
                    <a:pt x="354" y="74"/>
                    <a:pt x="353" y="91"/>
                    <a:pt x="353" y="111"/>
                  </a:cubicBezTo>
                  <a:lnTo>
                    <a:pt x="353" y="288"/>
                  </a:lnTo>
                  <a:cubicBezTo>
                    <a:pt x="353" y="311"/>
                    <a:pt x="348" y="331"/>
                    <a:pt x="339" y="347"/>
                  </a:cubicBezTo>
                  <a:cubicBezTo>
                    <a:pt x="330" y="364"/>
                    <a:pt x="317" y="378"/>
                    <a:pt x="302" y="389"/>
                  </a:cubicBezTo>
                  <a:cubicBezTo>
                    <a:pt x="287" y="399"/>
                    <a:pt x="271" y="406"/>
                    <a:pt x="254" y="411"/>
                  </a:cubicBezTo>
                  <a:cubicBezTo>
                    <a:pt x="237" y="415"/>
                    <a:pt x="221" y="418"/>
                    <a:pt x="206" y="418"/>
                  </a:cubicBezTo>
                  <a:cubicBezTo>
                    <a:pt x="181" y="418"/>
                    <a:pt x="160" y="414"/>
                    <a:pt x="140" y="408"/>
                  </a:cubicBezTo>
                  <a:cubicBezTo>
                    <a:pt x="121" y="401"/>
                    <a:pt x="105" y="393"/>
                    <a:pt x="92" y="382"/>
                  </a:cubicBezTo>
                  <a:cubicBezTo>
                    <a:pt x="79" y="371"/>
                    <a:pt x="70" y="359"/>
                    <a:pt x="63" y="344"/>
                  </a:cubicBezTo>
                  <a:cubicBezTo>
                    <a:pt x="57" y="330"/>
                    <a:pt x="53" y="316"/>
                    <a:pt x="53" y="300"/>
                  </a:cubicBezTo>
                  <a:lnTo>
                    <a:pt x="53" y="59"/>
                  </a:lnTo>
                  <a:cubicBezTo>
                    <a:pt x="53" y="53"/>
                    <a:pt x="52" y="47"/>
                    <a:pt x="50" y="42"/>
                  </a:cubicBezTo>
                  <a:cubicBezTo>
                    <a:pt x="48" y="38"/>
                    <a:pt x="43" y="34"/>
                    <a:pt x="37" y="30"/>
                  </a:cubicBezTo>
                  <a:cubicBezTo>
                    <a:pt x="32" y="27"/>
                    <a:pt x="26" y="25"/>
                    <a:pt x="18" y="24"/>
                  </a:cubicBezTo>
                  <a:cubicBezTo>
                    <a:pt x="11" y="22"/>
                    <a:pt x="5" y="21"/>
                    <a:pt x="0" y="20"/>
                  </a:cubicBezTo>
                  <a:lnTo>
                    <a:pt x="0" y="0"/>
                  </a:lnTo>
                  <a:lnTo>
                    <a:pt x="170" y="0"/>
                  </a:lnTo>
                  <a:lnTo>
                    <a:pt x="170" y="20"/>
                  </a:lnTo>
                  <a:cubicBezTo>
                    <a:pt x="164" y="21"/>
                    <a:pt x="158" y="22"/>
                    <a:pt x="150" y="23"/>
                  </a:cubicBezTo>
                  <a:cubicBezTo>
                    <a:pt x="141" y="25"/>
                    <a:pt x="135" y="26"/>
                    <a:pt x="132" y="27"/>
                  </a:cubicBezTo>
                  <a:cubicBezTo>
                    <a:pt x="125" y="30"/>
                    <a:pt x="121" y="34"/>
                    <a:pt x="118" y="39"/>
                  </a:cubicBezTo>
                  <a:cubicBezTo>
                    <a:pt x="116" y="44"/>
                    <a:pt x="115" y="50"/>
                    <a:pt x="115" y="56"/>
                  </a:cubicBezTo>
                  <a:lnTo>
                    <a:pt x="115" y="282"/>
                  </a:lnTo>
                  <a:cubicBezTo>
                    <a:pt x="115" y="293"/>
                    <a:pt x="116" y="304"/>
                    <a:pt x="119" y="316"/>
                  </a:cubicBezTo>
                  <a:cubicBezTo>
                    <a:pt x="121" y="328"/>
                    <a:pt x="126" y="339"/>
                    <a:pt x="133" y="349"/>
                  </a:cubicBezTo>
                  <a:cubicBezTo>
                    <a:pt x="140" y="360"/>
                    <a:pt x="151" y="369"/>
                    <a:pt x="163" y="375"/>
                  </a:cubicBezTo>
                  <a:cubicBezTo>
                    <a:pt x="176" y="382"/>
                    <a:pt x="194" y="385"/>
                    <a:pt x="216" y="385"/>
                  </a:cubicBezTo>
                  <a:cubicBezTo>
                    <a:pt x="237" y="385"/>
                    <a:pt x="255" y="382"/>
                    <a:pt x="269" y="375"/>
                  </a:cubicBezTo>
                  <a:cubicBezTo>
                    <a:pt x="284" y="369"/>
                    <a:pt x="295" y="360"/>
                    <a:pt x="303" y="349"/>
                  </a:cubicBezTo>
                  <a:cubicBezTo>
                    <a:pt x="311" y="339"/>
                    <a:pt x="316" y="328"/>
                    <a:pt x="320" y="316"/>
                  </a:cubicBezTo>
                  <a:cubicBezTo>
                    <a:pt x="323" y="305"/>
                    <a:pt x="325" y="294"/>
                    <a:pt x="325" y="282"/>
                  </a:cubicBezTo>
                  <a:lnTo>
                    <a:pt x="325" y="115"/>
                  </a:lnTo>
                  <a:cubicBezTo>
                    <a:pt x="325" y="94"/>
                    <a:pt x="323" y="76"/>
                    <a:pt x="320" y="63"/>
                  </a:cubicBezTo>
                  <a:cubicBezTo>
                    <a:pt x="317" y="49"/>
                    <a:pt x="312" y="40"/>
                    <a:pt x="307" y="36"/>
                  </a:cubicBezTo>
                  <a:cubicBezTo>
                    <a:pt x="300" y="31"/>
                    <a:pt x="291" y="28"/>
                    <a:pt x="279" y="25"/>
                  </a:cubicBezTo>
                  <a:cubicBezTo>
                    <a:pt x="267" y="22"/>
                    <a:pt x="259" y="21"/>
                    <a:pt x="252" y="20"/>
                  </a:cubicBezTo>
                  <a:lnTo>
                    <a:pt x="252" y="0"/>
                  </a:lnTo>
                  <a:lnTo>
                    <a:pt x="419" y="0"/>
                  </a:lnTo>
                  <a:lnTo>
                    <a:pt x="419" y="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597" name="Freeform 11"/>
            <p:cNvSpPr>
              <a:spLocks noEditPoints="1"/>
            </p:cNvSpPr>
            <p:nvPr/>
          </p:nvSpPr>
          <p:spPr bwMode="auto">
            <a:xfrm>
              <a:off x="5508626" y="3789363"/>
              <a:ext cx="150813" cy="150813"/>
            </a:xfrm>
            <a:custGeom>
              <a:avLst/>
              <a:gdLst>
                <a:gd name="T0" fmla="*/ 420 w 420"/>
                <a:gd name="T1" fmla="*/ 414 h 414"/>
                <a:gd name="T2" fmla="*/ 250 w 420"/>
                <a:gd name="T3" fmla="*/ 414 h 414"/>
                <a:gd name="T4" fmla="*/ 250 w 420"/>
                <a:gd name="T5" fmla="*/ 393 h 414"/>
                <a:gd name="T6" fmla="*/ 288 w 420"/>
                <a:gd name="T7" fmla="*/ 388 h 414"/>
                <a:gd name="T8" fmla="*/ 302 w 420"/>
                <a:gd name="T9" fmla="*/ 377 h 414"/>
                <a:gd name="T10" fmla="*/ 302 w 420"/>
                <a:gd name="T11" fmla="*/ 371 h 414"/>
                <a:gd name="T12" fmla="*/ 300 w 420"/>
                <a:gd name="T13" fmla="*/ 364 h 414"/>
                <a:gd name="T14" fmla="*/ 266 w 420"/>
                <a:gd name="T15" fmla="*/ 273 h 414"/>
                <a:gd name="T16" fmla="*/ 123 w 420"/>
                <a:gd name="T17" fmla="*/ 273 h 414"/>
                <a:gd name="T18" fmla="*/ 110 w 420"/>
                <a:gd name="T19" fmla="*/ 308 h 414"/>
                <a:gd name="T20" fmla="*/ 101 w 420"/>
                <a:gd name="T21" fmla="*/ 335 h 414"/>
                <a:gd name="T22" fmla="*/ 96 w 420"/>
                <a:gd name="T23" fmla="*/ 355 h 414"/>
                <a:gd name="T24" fmla="*/ 95 w 420"/>
                <a:gd name="T25" fmla="*/ 368 h 414"/>
                <a:gd name="T26" fmla="*/ 113 w 420"/>
                <a:gd name="T27" fmla="*/ 386 h 414"/>
                <a:gd name="T28" fmla="*/ 154 w 420"/>
                <a:gd name="T29" fmla="*/ 393 h 414"/>
                <a:gd name="T30" fmla="*/ 154 w 420"/>
                <a:gd name="T31" fmla="*/ 414 h 414"/>
                <a:gd name="T32" fmla="*/ 0 w 420"/>
                <a:gd name="T33" fmla="*/ 414 h 414"/>
                <a:gd name="T34" fmla="*/ 0 w 420"/>
                <a:gd name="T35" fmla="*/ 393 h 414"/>
                <a:gd name="T36" fmla="*/ 19 w 420"/>
                <a:gd name="T37" fmla="*/ 390 h 414"/>
                <a:gd name="T38" fmla="*/ 37 w 420"/>
                <a:gd name="T39" fmla="*/ 383 h 414"/>
                <a:gd name="T40" fmla="*/ 55 w 420"/>
                <a:gd name="T41" fmla="*/ 366 h 414"/>
                <a:gd name="T42" fmla="*/ 67 w 420"/>
                <a:gd name="T43" fmla="*/ 343 h 414"/>
                <a:gd name="T44" fmla="*/ 135 w 420"/>
                <a:gd name="T45" fmla="*/ 171 h 414"/>
                <a:gd name="T46" fmla="*/ 201 w 420"/>
                <a:gd name="T47" fmla="*/ 0 h 414"/>
                <a:gd name="T48" fmla="*/ 224 w 420"/>
                <a:gd name="T49" fmla="*/ 0 h 414"/>
                <a:gd name="T50" fmla="*/ 360 w 420"/>
                <a:gd name="T51" fmla="*/ 352 h 414"/>
                <a:gd name="T52" fmla="*/ 370 w 420"/>
                <a:gd name="T53" fmla="*/ 370 h 414"/>
                <a:gd name="T54" fmla="*/ 385 w 420"/>
                <a:gd name="T55" fmla="*/ 384 h 414"/>
                <a:gd name="T56" fmla="*/ 402 w 420"/>
                <a:gd name="T57" fmla="*/ 390 h 414"/>
                <a:gd name="T58" fmla="*/ 420 w 420"/>
                <a:gd name="T59" fmla="*/ 393 h 414"/>
                <a:gd name="T60" fmla="*/ 420 w 420"/>
                <a:gd name="T61" fmla="*/ 414 h 414"/>
                <a:gd name="T62" fmla="*/ 256 w 420"/>
                <a:gd name="T63" fmla="*/ 247 h 414"/>
                <a:gd name="T64" fmla="*/ 194 w 420"/>
                <a:gd name="T65" fmla="*/ 89 h 414"/>
                <a:gd name="T66" fmla="*/ 133 w 420"/>
                <a:gd name="T67" fmla="*/ 247 h 414"/>
                <a:gd name="T68" fmla="*/ 256 w 420"/>
                <a:gd name="T69" fmla="*/ 24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0" h="414">
                  <a:moveTo>
                    <a:pt x="420" y="414"/>
                  </a:moveTo>
                  <a:lnTo>
                    <a:pt x="250" y="414"/>
                  </a:lnTo>
                  <a:lnTo>
                    <a:pt x="250" y="393"/>
                  </a:lnTo>
                  <a:cubicBezTo>
                    <a:pt x="265" y="392"/>
                    <a:pt x="278" y="391"/>
                    <a:pt x="288" y="388"/>
                  </a:cubicBezTo>
                  <a:cubicBezTo>
                    <a:pt x="297" y="385"/>
                    <a:pt x="302" y="381"/>
                    <a:pt x="302" y="377"/>
                  </a:cubicBezTo>
                  <a:cubicBezTo>
                    <a:pt x="302" y="375"/>
                    <a:pt x="302" y="373"/>
                    <a:pt x="302" y="371"/>
                  </a:cubicBezTo>
                  <a:cubicBezTo>
                    <a:pt x="301" y="368"/>
                    <a:pt x="301" y="366"/>
                    <a:pt x="300" y="364"/>
                  </a:cubicBezTo>
                  <a:lnTo>
                    <a:pt x="266" y="273"/>
                  </a:lnTo>
                  <a:lnTo>
                    <a:pt x="123" y="273"/>
                  </a:lnTo>
                  <a:cubicBezTo>
                    <a:pt x="118" y="286"/>
                    <a:pt x="114" y="298"/>
                    <a:pt x="110" y="308"/>
                  </a:cubicBezTo>
                  <a:cubicBezTo>
                    <a:pt x="107" y="318"/>
                    <a:pt x="104" y="327"/>
                    <a:pt x="101" y="335"/>
                  </a:cubicBezTo>
                  <a:cubicBezTo>
                    <a:pt x="99" y="344"/>
                    <a:pt x="97" y="350"/>
                    <a:pt x="96" y="355"/>
                  </a:cubicBezTo>
                  <a:cubicBezTo>
                    <a:pt x="95" y="361"/>
                    <a:pt x="95" y="365"/>
                    <a:pt x="95" y="368"/>
                  </a:cubicBezTo>
                  <a:cubicBezTo>
                    <a:pt x="95" y="376"/>
                    <a:pt x="101" y="382"/>
                    <a:pt x="113" y="386"/>
                  </a:cubicBezTo>
                  <a:cubicBezTo>
                    <a:pt x="125" y="390"/>
                    <a:pt x="138" y="393"/>
                    <a:pt x="154" y="393"/>
                  </a:cubicBezTo>
                  <a:lnTo>
                    <a:pt x="154" y="414"/>
                  </a:lnTo>
                  <a:lnTo>
                    <a:pt x="0" y="414"/>
                  </a:lnTo>
                  <a:lnTo>
                    <a:pt x="0" y="393"/>
                  </a:lnTo>
                  <a:cubicBezTo>
                    <a:pt x="5" y="393"/>
                    <a:pt x="11" y="392"/>
                    <a:pt x="19" y="390"/>
                  </a:cubicBezTo>
                  <a:cubicBezTo>
                    <a:pt x="26" y="388"/>
                    <a:pt x="32" y="386"/>
                    <a:pt x="37" y="383"/>
                  </a:cubicBezTo>
                  <a:cubicBezTo>
                    <a:pt x="45" y="378"/>
                    <a:pt x="51" y="372"/>
                    <a:pt x="55" y="366"/>
                  </a:cubicBezTo>
                  <a:cubicBezTo>
                    <a:pt x="59" y="361"/>
                    <a:pt x="63" y="353"/>
                    <a:pt x="67" y="343"/>
                  </a:cubicBezTo>
                  <a:cubicBezTo>
                    <a:pt x="88" y="292"/>
                    <a:pt x="110" y="234"/>
                    <a:pt x="135" y="171"/>
                  </a:cubicBezTo>
                  <a:cubicBezTo>
                    <a:pt x="160" y="107"/>
                    <a:pt x="182" y="50"/>
                    <a:pt x="201" y="0"/>
                  </a:cubicBezTo>
                  <a:lnTo>
                    <a:pt x="224" y="0"/>
                  </a:lnTo>
                  <a:lnTo>
                    <a:pt x="360" y="352"/>
                  </a:lnTo>
                  <a:cubicBezTo>
                    <a:pt x="363" y="359"/>
                    <a:pt x="366" y="366"/>
                    <a:pt x="370" y="370"/>
                  </a:cubicBezTo>
                  <a:cubicBezTo>
                    <a:pt x="374" y="375"/>
                    <a:pt x="379" y="379"/>
                    <a:pt x="385" y="384"/>
                  </a:cubicBezTo>
                  <a:cubicBezTo>
                    <a:pt x="390" y="386"/>
                    <a:pt x="395" y="389"/>
                    <a:pt x="402" y="390"/>
                  </a:cubicBezTo>
                  <a:cubicBezTo>
                    <a:pt x="409" y="392"/>
                    <a:pt x="415" y="393"/>
                    <a:pt x="420" y="393"/>
                  </a:cubicBezTo>
                  <a:lnTo>
                    <a:pt x="420" y="414"/>
                  </a:lnTo>
                  <a:close/>
                  <a:moveTo>
                    <a:pt x="256" y="247"/>
                  </a:moveTo>
                  <a:lnTo>
                    <a:pt x="194" y="89"/>
                  </a:lnTo>
                  <a:lnTo>
                    <a:pt x="133" y="247"/>
                  </a:lnTo>
                  <a:lnTo>
                    <a:pt x="256" y="247"/>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598" name="Freeform 12"/>
            <p:cNvSpPr/>
            <p:nvPr/>
          </p:nvSpPr>
          <p:spPr bwMode="auto">
            <a:xfrm>
              <a:off x="5675313" y="3792538"/>
              <a:ext cx="158750" cy="147638"/>
            </a:xfrm>
            <a:custGeom>
              <a:avLst/>
              <a:gdLst>
                <a:gd name="T0" fmla="*/ 439 w 439"/>
                <a:gd name="T1" fmla="*/ 20 h 412"/>
                <a:gd name="T2" fmla="*/ 415 w 439"/>
                <a:gd name="T3" fmla="*/ 25 h 412"/>
                <a:gd name="T4" fmla="*/ 391 w 439"/>
                <a:gd name="T5" fmla="*/ 34 h 412"/>
                <a:gd name="T6" fmla="*/ 377 w 439"/>
                <a:gd name="T7" fmla="*/ 62 h 412"/>
                <a:gd name="T8" fmla="*/ 373 w 439"/>
                <a:gd name="T9" fmla="*/ 113 h 412"/>
                <a:gd name="T10" fmla="*/ 373 w 439"/>
                <a:gd name="T11" fmla="*/ 412 h 412"/>
                <a:gd name="T12" fmla="*/ 348 w 439"/>
                <a:gd name="T13" fmla="*/ 412 h 412"/>
                <a:gd name="T14" fmla="*/ 101 w 439"/>
                <a:gd name="T15" fmla="*/ 78 h 412"/>
                <a:gd name="T16" fmla="*/ 101 w 439"/>
                <a:gd name="T17" fmla="*/ 288 h 412"/>
                <a:gd name="T18" fmla="*/ 106 w 439"/>
                <a:gd name="T19" fmla="*/ 343 h 412"/>
                <a:gd name="T20" fmla="*/ 119 w 439"/>
                <a:gd name="T21" fmla="*/ 370 h 412"/>
                <a:gd name="T22" fmla="*/ 146 w 439"/>
                <a:gd name="T23" fmla="*/ 382 h 412"/>
                <a:gd name="T24" fmla="*/ 174 w 439"/>
                <a:gd name="T25" fmla="*/ 387 h 412"/>
                <a:gd name="T26" fmla="*/ 174 w 439"/>
                <a:gd name="T27" fmla="*/ 408 h 412"/>
                <a:gd name="T28" fmla="*/ 7 w 439"/>
                <a:gd name="T29" fmla="*/ 408 h 412"/>
                <a:gd name="T30" fmla="*/ 7 w 439"/>
                <a:gd name="T31" fmla="*/ 387 h 412"/>
                <a:gd name="T32" fmla="*/ 33 w 439"/>
                <a:gd name="T33" fmla="*/ 382 h 412"/>
                <a:gd name="T34" fmla="*/ 56 w 439"/>
                <a:gd name="T35" fmla="*/ 373 h 412"/>
                <a:gd name="T36" fmla="*/ 69 w 439"/>
                <a:gd name="T37" fmla="*/ 348 h 412"/>
                <a:gd name="T38" fmla="*/ 73 w 439"/>
                <a:gd name="T39" fmla="*/ 292 h 412"/>
                <a:gd name="T40" fmla="*/ 73 w 439"/>
                <a:gd name="T41" fmla="*/ 91 h 412"/>
                <a:gd name="T42" fmla="*/ 69 w 439"/>
                <a:gd name="T43" fmla="*/ 64 h 412"/>
                <a:gd name="T44" fmla="*/ 56 w 439"/>
                <a:gd name="T45" fmla="*/ 44 h 412"/>
                <a:gd name="T46" fmla="*/ 28 w 439"/>
                <a:gd name="T47" fmla="*/ 28 h 412"/>
                <a:gd name="T48" fmla="*/ 0 w 439"/>
                <a:gd name="T49" fmla="*/ 20 h 412"/>
                <a:gd name="T50" fmla="*/ 0 w 439"/>
                <a:gd name="T51" fmla="*/ 0 h 412"/>
                <a:gd name="T52" fmla="*/ 116 w 439"/>
                <a:gd name="T53" fmla="*/ 0 h 412"/>
                <a:gd name="T54" fmla="*/ 345 w 439"/>
                <a:gd name="T55" fmla="*/ 311 h 412"/>
                <a:gd name="T56" fmla="*/ 345 w 439"/>
                <a:gd name="T57" fmla="*/ 117 h 412"/>
                <a:gd name="T58" fmla="*/ 341 w 439"/>
                <a:gd name="T59" fmla="*/ 62 h 412"/>
                <a:gd name="T60" fmla="*/ 328 w 439"/>
                <a:gd name="T61" fmla="*/ 37 h 412"/>
                <a:gd name="T62" fmla="*/ 301 w 439"/>
                <a:gd name="T63" fmla="*/ 26 h 412"/>
                <a:gd name="T64" fmla="*/ 273 w 439"/>
                <a:gd name="T65" fmla="*/ 20 h 412"/>
                <a:gd name="T66" fmla="*/ 273 w 439"/>
                <a:gd name="T67" fmla="*/ 0 h 412"/>
                <a:gd name="T68" fmla="*/ 439 w 439"/>
                <a:gd name="T69" fmla="*/ 0 h 412"/>
                <a:gd name="T70" fmla="*/ 439 w 439"/>
                <a:gd name="T71" fmla="*/ 2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 h="412">
                  <a:moveTo>
                    <a:pt x="439" y="20"/>
                  </a:moveTo>
                  <a:cubicBezTo>
                    <a:pt x="434" y="21"/>
                    <a:pt x="426" y="22"/>
                    <a:pt x="415" y="25"/>
                  </a:cubicBezTo>
                  <a:cubicBezTo>
                    <a:pt x="404" y="28"/>
                    <a:pt x="395" y="31"/>
                    <a:pt x="391" y="34"/>
                  </a:cubicBezTo>
                  <a:cubicBezTo>
                    <a:pt x="384" y="39"/>
                    <a:pt x="379" y="48"/>
                    <a:pt x="377" y="62"/>
                  </a:cubicBezTo>
                  <a:cubicBezTo>
                    <a:pt x="374" y="75"/>
                    <a:pt x="373" y="92"/>
                    <a:pt x="373" y="113"/>
                  </a:cubicBezTo>
                  <a:lnTo>
                    <a:pt x="373" y="412"/>
                  </a:lnTo>
                  <a:lnTo>
                    <a:pt x="348" y="412"/>
                  </a:lnTo>
                  <a:lnTo>
                    <a:pt x="101" y="78"/>
                  </a:lnTo>
                  <a:lnTo>
                    <a:pt x="101" y="288"/>
                  </a:lnTo>
                  <a:cubicBezTo>
                    <a:pt x="101" y="312"/>
                    <a:pt x="103" y="330"/>
                    <a:pt x="106" y="343"/>
                  </a:cubicBezTo>
                  <a:cubicBezTo>
                    <a:pt x="109" y="355"/>
                    <a:pt x="113" y="365"/>
                    <a:pt x="119" y="370"/>
                  </a:cubicBezTo>
                  <a:cubicBezTo>
                    <a:pt x="124" y="374"/>
                    <a:pt x="133" y="378"/>
                    <a:pt x="146" y="382"/>
                  </a:cubicBezTo>
                  <a:cubicBezTo>
                    <a:pt x="160" y="385"/>
                    <a:pt x="169" y="387"/>
                    <a:pt x="174" y="387"/>
                  </a:cubicBezTo>
                  <a:lnTo>
                    <a:pt x="174" y="408"/>
                  </a:lnTo>
                  <a:lnTo>
                    <a:pt x="7" y="408"/>
                  </a:lnTo>
                  <a:lnTo>
                    <a:pt x="7" y="387"/>
                  </a:lnTo>
                  <a:cubicBezTo>
                    <a:pt x="12" y="387"/>
                    <a:pt x="20" y="385"/>
                    <a:pt x="33" y="382"/>
                  </a:cubicBezTo>
                  <a:cubicBezTo>
                    <a:pt x="45" y="378"/>
                    <a:pt x="53" y="375"/>
                    <a:pt x="56" y="373"/>
                  </a:cubicBezTo>
                  <a:cubicBezTo>
                    <a:pt x="62" y="367"/>
                    <a:pt x="67" y="359"/>
                    <a:pt x="69" y="348"/>
                  </a:cubicBezTo>
                  <a:cubicBezTo>
                    <a:pt x="72" y="337"/>
                    <a:pt x="73" y="318"/>
                    <a:pt x="73" y="292"/>
                  </a:cubicBezTo>
                  <a:lnTo>
                    <a:pt x="73" y="91"/>
                  </a:lnTo>
                  <a:cubicBezTo>
                    <a:pt x="73" y="82"/>
                    <a:pt x="72" y="73"/>
                    <a:pt x="69" y="64"/>
                  </a:cubicBezTo>
                  <a:cubicBezTo>
                    <a:pt x="66" y="56"/>
                    <a:pt x="61" y="49"/>
                    <a:pt x="56" y="44"/>
                  </a:cubicBezTo>
                  <a:cubicBezTo>
                    <a:pt x="49" y="38"/>
                    <a:pt x="40" y="32"/>
                    <a:pt x="28" y="28"/>
                  </a:cubicBezTo>
                  <a:cubicBezTo>
                    <a:pt x="17" y="23"/>
                    <a:pt x="7" y="21"/>
                    <a:pt x="0" y="20"/>
                  </a:cubicBezTo>
                  <a:lnTo>
                    <a:pt x="0" y="0"/>
                  </a:lnTo>
                  <a:lnTo>
                    <a:pt x="116" y="0"/>
                  </a:lnTo>
                  <a:lnTo>
                    <a:pt x="345" y="311"/>
                  </a:lnTo>
                  <a:lnTo>
                    <a:pt x="345" y="117"/>
                  </a:lnTo>
                  <a:cubicBezTo>
                    <a:pt x="345" y="93"/>
                    <a:pt x="344" y="75"/>
                    <a:pt x="341" y="62"/>
                  </a:cubicBezTo>
                  <a:cubicBezTo>
                    <a:pt x="338" y="49"/>
                    <a:pt x="333" y="41"/>
                    <a:pt x="328" y="37"/>
                  </a:cubicBezTo>
                  <a:cubicBezTo>
                    <a:pt x="322" y="33"/>
                    <a:pt x="313" y="30"/>
                    <a:pt x="301" y="26"/>
                  </a:cubicBezTo>
                  <a:cubicBezTo>
                    <a:pt x="289" y="23"/>
                    <a:pt x="280" y="21"/>
                    <a:pt x="273" y="20"/>
                  </a:cubicBezTo>
                  <a:lnTo>
                    <a:pt x="273" y="0"/>
                  </a:lnTo>
                  <a:lnTo>
                    <a:pt x="439" y="0"/>
                  </a:lnTo>
                  <a:lnTo>
                    <a:pt x="439" y="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599" name="Freeform 13"/>
            <p:cNvSpPr/>
            <p:nvPr/>
          </p:nvSpPr>
          <p:spPr bwMode="auto">
            <a:xfrm>
              <a:off x="5930901" y="3792538"/>
              <a:ext cx="150813" cy="150813"/>
            </a:xfrm>
            <a:custGeom>
              <a:avLst/>
              <a:gdLst>
                <a:gd name="T0" fmla="*/ 419 w 419"/>
                <a:gd name="T1" fmla="*/ 20 h 418"/>
                <a:gd name="T2" fmla="*/ 396 w 419"/>
                <a:gd name="T3" fmla="*/ 24 h 418"/>
                <a:gd name="T4" fmla="*/ 370 w 419"/>
                <a:gd name="T5" fmla="*/ 33 h 418"/>
                <a:gd name="T6" fmla="*/ 357 w 419"/>
                <a:gd name="T7" fmla="*/ 61 h 418"/>
                <a:gd name="T8" fmla="*/ 353 w 419"/>
                <a:gd name="T9" fmla="*/ 111 h 418"/>
                <a:gd name="T10" fmla="*/ 353 w 419"/>
                <a:gd name="T11" fmla="*/ 288 h 418"/>
                <a:gd name="T12" fmla="*/ 339 w 419"/>
                <a:gd name="T13" fmla="*/ 347 h 418"/>
                <a:gd name="T14" fmla="*/ 302 w 419"/>
                <a:gd name="T15" fmla="*/ 389 h 418"/>
                <a:gd name="T16" fmla="*/ 254 w 419"/>
                <a:gd name="T17" fmla="*/ 411 h 418"/>
                <a:gd name="T18" fmla="*/ 206 w 419"/>
                <a:gd name="T19" fmla="*/ 418 h 418"/>
                <a:gd name="T20" fmla="*/ 141 w 419"/>
                <a:gd name="T21" fmla="*/ 408 h 418"/>
                <a:gd name="T22" fmla="*/ 92 w 419"/>
                <a:gd name="T23" fmla="*/ 382 h 418"/>
                <a:gd name="T24" fmla="*/ 63 w 419"/>
                <a:gd name="T25" fmla="*/ 344 h 418"/>
                <a:gd name="T26" fmla="*/ 54 w 419"/>
                <a:gd name="T27" fmla="*/ 300 h 418"/>
                <a:gd name="T28" fmla="*/ 54 w 419"/>
                <a:gd name="T29" fmla="*/ 59 h 418"/>
                <a:gd name="T30" fmla="*/ 50 w 419"/>
                <a:gd name="T31" fmla="*/ 42 h 418"/>
                <a:gd name="T32" fmla="*/ 37 w 419"/>
                <a:gd name="T33" fmla="*/ 30 h 418"/>
                <a:gd name="T34" fmla="*/ 18 w 419"/>
                <a:gd name="T35" fmla="*/ 24 h 418"/>
                <a:gd name="T36" fmla="*/ 0 w 419"/>
                <a:gd name="T37" fmla="*/ 20 h 418"/>
                <a:gd name="T38" fmla="*/ 0 w 419"/>
                <a:gd name="T39" fmla="*/ 0 h 418"/>
                <a:gd name="T40" fmla="*/ 170 w 419"/>
                <a:gd name="T41" fmla="*/ 0 h 418"/>
                <a:gd name="T42" fmla="*/ 170 w 419"/>
                <a:gd name="T43" fmla="*/ 20 h 418"/>
                <a:gd name="T44" fmla="*/ 150 w 419"/>
                <a:gd name="T45" fmla="*/ 23 h 418"/>
                <a:gd name="T46" fmla="*/ 132 w 419"/>
                <a:gd name="T47" fmla="*/ 27 h 418"/>
                <a:gd name="T48" fmla="*/ 119 w 419"/>
                <a:gd name="T49" fmla="*/ 39 h 418"/>
                <a:gd name="T50" fmla="*/ 115 w 419"/>
                <a:gd name="T51" fmla="*/ 56 h 418"/>
                <a:gd name="T52" fmla="*/ 115 w 419"/>
                <a:gd name="T53" fmla="*/ 282 h 418"/>
                <a:gd name="T54" fmla="*/ 119 w 419"/>
                <a:gd name="T55" fmla="*/ 316 h 418"/>
                <a:gd name="T56" fmla="*/ 133 w 419"/>
                <a:gd name="T57" fmla="*/ 349 h 418"/>
                <a:gd name="T58" fmla="*/ 164 w 419"/>
                <a:gd name="T59" fmla="*/ 375 h 418"/>
                <a:gd name="T60" fmla="*/ 216 w 419"/>
                <a:gd name="T61" fmla="*/ 385 h 418"/>
                <a:gd name="T62" fmla="*/ 269 w 419"/>
                <a:gd name="T63" fmla="*/ 375 h 418"/>
                <a:gd name="T64" fmla="*/ 303 w 419"/>
                <a:gd name="T65" fmla="*/ 349 h 418"/>
                <a:gd name="T66" fmla="*/ 320 w 419"/>
                <a:gd name="T67" fmla="*/ 316 h 418"/>
                <a:gd name="T68" fmla="*/ 325 w 419"/>
                <a:gd name="T69" fmla="*/ 282 h 418"/>
                <a:gd name="T70" fmla="*/ 325 w 419"/>
                <a:gd name="T71" fmla="*/ 115 h 418"/>
                <a:gd name="T72" fmla="*/ 320 w 419"/>
                <a:gd name="T73" fmla="*/ 63 h 418"/>
                <a:gd name="T74" fmla="*/ 307 w 419"/>
                <a:gd name="T75" fmla="*/ 36 h 418"/>
                <a:gd name="T76" fmla="*/ 279 w 419"/>
                <a:gd name="T77" fmla="*/ 25 h 418"/>
                <a:gd name="T78" fmla="*/ 253 w 419"/>
                <a:gd name="T79" fmla="*/ 20 h 418"/>
                <a:gd name="T80" fmla="*/ 253 w 419"/>
                <a:gd name="T81" fmla="*/ 0 h 418"/>
                <a:gd name="T82" fmla="*/ 419 w 419"/>
                <a:gd name="T83" fmla="*/ 0 h 418"/>
                <a:gd name="T84" fmla="*/ 419 w 419"/>
                <a:gd name="T85" fmla="*/ 2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9" h="418">
                  <a:moveTo>
                    <a:pt x="419" y="20"/>
                  </a:moveTo>
                  <a:cubicBezTo>
                    <a:pt x="414" y="21"/>
                    <a:pt x="406" y="22"/>
                    <a:pt x="396" y="24"/>
                  </a:cubicBezTo>
                  <a:cubicBezTo>
                    <a:pt x="385" y="26"/>
                    <a:pt x="377" y="29"/>
                    <a:pt x="370" y="33"/>
                  </a:cubicBezTo>
                  <a:cubicBezTo>
                    <a:pt x="364" y="38"/>
                    <a:pt x="359" y="47"/>
                    <a:pt x="357" y="61"/>
                  </a:cubicBezTo>
                  <a:cubicBezTo>
                    <a:pt x="354" y="74"/>
                    <a:pt x="353" y="91"/>
                    <a:pt x="353" y="111"/>
                  </a:cubicBezTo>
                  <a:lnTo>
                    <a:pt x="353" y="288"/>
                  </a:lnTo>
                  <a:cubicBezTo>
                    <a:pt x="353" y="311"/>
                    <a:pt x="349" y="331"/>
                    <a:pt x="339" y="347"/>
                  </a:cubicBezTo>
                  <a:cubicBezTo>
                    <a:pt x="330" y="364"/>
                    <a:pt x="317" y="378"/>
                    <a:pt x="302" y="389"/>
                  </a:cubicBezTo>
                  <a:cubicBezTo>
                    <a:pt x="287" y="399"/>
                    <a:pt x="271" y="406"/>
                    <a:pt x="254" y="411"/>
                  </a:cubicBezTo>
                  <a:cubicBezTo>
                    <a:pt x="237" y="415"/>
                    <a:pt x="221" y="418"/>
                    <a:pt x="206" y="418"/>
                  </a:cubicBezTo>
                  <a:cubicBezTo>
                    <a:pt x="182" y="418"/>
                    <a:pt x="160" y="414"/>
                    <a:pt x="141" y="408"/>
                  </a:cubicBezTo>
                  <a:cubicBezTo>
                    <a:pt x="121" y="401"/>
                    <a:pt x="105" y="393"/>
                    <a:pt x="92" y="382"/>
                  </a:cubicBezTo>
                  <a:cubicBezTo>
                    <a:pt x="79" y="371"/>
                    <a:pt x="70" y="359"/>
                    <a:pt x="63" y="344"/>
                  </a:cubicBezTo>
                  <a:cubicBezTo>
                    <a:pt x="57" y="330"/>
                    <a:pt x="54" y="316"/>
                    <a:pt x="54" y="300"/>
                  </a:cubicBezTo>
                  <a:lnTo>
                    <a:pt x="54" y="59"/>
                  </a:lnTo>
                  <a:cubicBezTo>
                    <a:pt x="54" y="53"/>
                    <a:pt x="52" y="47"/>
                    <a:pt x="50" y="42"/>
                  </a:cubicBezTo>
                  <a:cubicBezTo>
                    <a:pt x="48" y="38"/>
                    <a:pt x="44" y="34"/>
                    <a:pt x="37" y="30"/>
                  </a:cubicBezTo>
                  <a:cubicBezTo>
                    <a:pt x="32" y="27"/>
                    <a:pt x="26" y="25"/>
                    <a:pt x="18" y="24"/>
                  </a:cubicBezTo>
                  <a:cubicBezTo>
                    <a:pt x="11" y="22"/>
                    <a:pt x="5" y="21"/>
                    <a:pt x="0" y="20"/>
                  </a:cubicBezTo>
                  <a:lnTo>
                    <a:pt x="0" y="0"/>
                  </a:lnTo>
                  <a:lnTo>
                    <a:pt x="170" y="0"/>
                  </a:lnTo>
                  <a:lnTo>
                    <a:pt x="170" y="20"/>
                  </a:lnTo>
                  <a:cubicBezTo>
                    <a:pt x="165" y="21"/>
                    <a:pt x="158" y="22"/>
                    <a:pt x="150" y="23"/>
                  </a:cubicBezTo>
                  <a:cubicBezTo>
                    <a:pt x="142" y="25"/>
                    <a:pt x="136" y="26"/>
                    <a:pt x="132" y="27"/>
                  </a:cubicBezTo>
                  <a:cubicBezTo>
                    <a:pt x="125" y="30"/>
                    <a:pt x="121" y="34"/>
                    <a:pt x="119" y="39"/>
                  </a:cubicBezTo>
                  <a:cubicBezTo>
                    <a:pt x="116" y="44"/>
                    <a:pt x="115" y="50"/>
                    <a:pt x="115" y="56"/>
                  </a:cubicBezTo>
                  <a:lnTo>
                    <a:pt x="115" y="282"/>
                  </a:lnTo>
                  <a:cubicBezTo>
                    <a:pt x="115" y="293"/>
                    <a:pt x="117" y="304"/>
                    <a:pt x="119" y="316"/>
                  </a:cubicBezTo>
                  <a:cubicBezTo>
                    <a:pt x="121" y="328"/>
                    <a:pt x="126" y="339"/>
                    <a:pt x="133" y="349"/>
                  </a:cubicBezTo>
                  <a:cubicBezTo>
                    <a:pt x="141" y="360"/>
                    <a:pt x="151" y="369"/>
                    <a:pt x="164" y="375"/>
                  </a:cubicBezTo>
                  <a:cubicBezTo>
                    <a:pt x="176" y="382"/>
                    <a:pt x="194" y="385"/>
                    <a:pt x="216" y="385"/>
                  </a:cubicBezTo>
                  <a:cubicBezTo>
                    <a:pt x="238" y="385"/>
                    <a:pt x="255" y="382"/>
                    <a:pt x="269" y="375"/>
                  </a:cubicBezTo>
                  <a:cubicBezTo>
                    <a:pt x="284" y="369"/>
                    <a:pt x="295" y="360"/>
                    <a:pt x="303" y="349"/>
                  </a:cubicBezTo>
                  <a:cubicBezTo>
                    <a:pt x="311" y="339"/>
                    <a:pt x="317" y="328"/>
                    <a:pt x="320" y="316"/>
                  </a:cubicBezTo>
                  <a:cubicBezTo>
                    <a:pt x="323" y="305"/>
                    <a:pt x="325" y="294"/>
                    <a:pt x="325" y="282"/>
                  </a:cubicBezTo>
                  <a:lnTo>
                    <a:pt x="325" y="115"/>
                  </a:lnTo>
                  <a:cubicBezTo>
                    <a:pt x="325" y="94"/>
                    <a:pt x="323" y="76"/>
                    <a:pt x="320" y="63"/>
                  </a:cubicBezTo>
                  <a:cubicBezTo>
                    <a:pt x="317" y="49"/>
                    <a:pt x="313" y="40"/>
                    <a:pt x="307" y="36"/>
                  </a:cubicBezTo>
                  <a:cubicBezTo>
                    <a:pt x="300" y="31"/>
                    <a:pt x="291" y="28"/>
                    <a:pt x="279" y="25"/>
                  </a:cubicBezTo>
                  <a:cubicBezTo>
                    <a:pt x="268" y="22"/>
                    <a:pt x="259" y="21"/>
                    <a:pt x="253" y="20"/>
                  </a:cubicBezTo>
                  <a:lnTo>
                    <a:pt x="253" y="0"/>
                  </a:lnTo>
                  <a:lnTo>
                    <a:pt x="419" y="0"/>
                  </a:lnTo>
                  <a:lnTo>
                    <a:pt x="419" y="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600" name="Freeform 14"/>
            <p:cNvSpPr/>
            <p:nvPr/>
          </p:nvSpPr>
          <p:spPr bwMode="auto">
            <a:xfrm>
              <a:off x="6097588" y="3792538"/>
              <a:ext cx="158750" cy="147638"/>
            </a:xfrm>
            <a:custGeom>
              <a:avLst/>
              <a:gdLst>
                <a:gd name="T0" fmla="*/ 439 w 439"/>
                <a:gd name="T1" fmla="*/ 20 h 412"/>
                <a:gd name="T2" fmla="*/ 414 w 439"/>
                <a:gd name="T3" fmla="*/ 25 h 412"/>
                <a:gd name="T4" fmla="*/ 391 w 439"/>
                <a:gd name="T5" fmla="*/ 34 h 412"/>
                <a:gd name="T6" fmla="*/ 377 w 439"/>
                <a:gd name="T7" fmla="*/ 62 h 412"/>
                <a:gd name="T8" fmla="*/ 373 w 439"/>
                <a:gd name="T9" fmla="*/ 113 h 412"/>
                <a:gd name="T10" fmla="*/ 373 w 439"/>
                <a:gd name="T11" fmla="*/ 412 h 412"/>
                <a:gd name="T12" fmla="*/ 348 w 439"/>
                <a:gd name="T13" fmla="*/ 412 h 412"/>
                <a:gd name="T14" fmla="*/ 101 w 439"/>
                <a:gd name="T15" fmla="*/ 78 h 412"/>
                <a:gd name="T16" fmla="*/ 101 w 439"/>
                <a:gd name="T17" fmla="*/ 288 h 412"/>
                <a:gd name="T18" fmla="*/ 105 w 439"/>
                <a:gd name="T19" fmla="*/ 343 h 412"/>
                <a:gd name="T20" fmla="*/ 119 w 439"/>
                <a:gd name="T21" fmla="*/ 370 h 412"/>
                <a:gd name="T22" fmla="*/ 146 w 439"/>
                <a:gd name="T23" fmla="*/ 382 h 412"/>
                <a:gd name="T24" fmla="*/ 174 w 439"/>
                <a:gd name="T25" fmla="*/ 387 h 412"/>
                <a:gd name="T26" fmla="*/ 174 w 439"/>
                <a:gd name="T27" fmla="*/ 408 h 412"/>
                <a:gd name="T28" fmla="*/ 7 w 439"/>
                <a:gd name="T29" fmla="*/ 408 h 412"/>
                <a:gd name="T30" fmla="*/ 7 w 439"/>
                <a:gd name="T31" fmla="*/ 387 h 412"/>
                <a:gd name="T32" fmla="*/ 33 w 439"/>
                <a:gd name="T33" fmla="*/ 382 h 412"/>
                <a:gd name="T34" fmla="*/ 56 w 439"/>
                <a:gd name="T35" fmla="*/ 373 h 412"/>
                <a:gd name="T36" fmla="*/ 69 w 439"/>
                <a:gd name="T37" fmla="*/ 348 h 412"/>
                <a:gd name="T38" fmla="*/ 73 w 439"/>
                <a:gd name="T39" fmla="*/ 292 h 412"/>
                <a:gd name="T40" fmla="*/ 73 w 439"/>
                <a:gd name="T41" fmla="*/ 91 h 412"/>
                <a:gd name="T42" fmla="*/ 68 w 439"/>
                <a:gd name="T43" fmla="*/ 64 h 412"/>
                <a:gd name="T44" fmla="*/ 56 w 439"/>
                <a:gd name="T45" fmla="*/ 44 h 412"/>
                <a:gd name="T46" fmla="*/ 28 w 439"/>
                <a:gd name="T47" fmla="*/ 28 h 412"/>
                <a:gd name="T48" fmla="*/ 0 w 439"/>
                <a:gd name="T49" fmla="*/ 20 h 412"/>
                <a:gd name="T50" fmla="*/ 0 w 439"/>
                <a:gd name="T51" fmla="*/ 0 h 412"/>
                <a:gd name="T52" fmla="*/ 116 w 439"/>
                <a:gd name="T53" fmla="*/ 0 h 412"/>
                <a:gd name="T54" fmla="*/ 345 w 439"/>
                <a:gd name="T55" fmla="*/ 311 h 412"/>
                <a:gd name="T56" fmla="*/ 345 w 439"/>
                <a:gd name="T57" fmla="*/ 117 h 412"/>
                <a:gd name="T58" fmla="*/ 341 w 439"/>
                <a:gd name="T59" fmla="*/ 62 h 412"/>
                <a:gd name="T60" fmla="*/ 327 w 439"/>
                <a:gd name="T61" fmla="*/ 37 h 412"/>
                <a:gd name="T62" fmla="*/ 301 w 439"/>
                <a:gd name="T63" fmla="*/ 26 h 412"/>
                <a:gd name="T64" fmla="*/ 273 w 439"/>
                <a:gd name="T65" fmla="*/ 20 h 412"/>
                <a:gd name="T66" fmla="*/ 273 w 439"/>
                <a:gd name="T67" fmla="*/ 0 h 412"/>
                <a:gd name="T68" fmla="*/ 439 w 439"/>
                <a:gd name="T69" fmla="*/ 0 h 412"/>
                <a:gd name="T70" fmla="*/ 439 w 439"/>
                <a:gd name="T71" fmla="*/ 2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 h="412">
                  <a:moveTo>
                    <a:pt x="439" y="20"/>
                  </a:moveTo>
                  <a:cubicBezTo>
                    <a:pt x="434" y="21"/>
                    <a:pt x="426" y="22"/>
                    <a:pt x="414" y="25"/>
                  </a:cubicBezTo>
                  <a:cubicBezTo>
                    <a:pt x="403" y="28"/>
                    <a:pt x="395" y="31"/>
                    <a:pt x="391" y="34"/>
                  </a:cubicBezTo>
                  <a:cubicBezTo>
                    <a:pt x="384" y="39"/>
                    <a:pt x="379" y="48"/>
                    <a:pt x="377" y="62"/>
                  </a:cubicBezTo>
                  <a:cubicBezTo>
                    <a:pt x="374" y="75"/>
                    <a:pt x="373" y="92"/>
                    <a:pt x="373" y="113"/>
                  </a:cubicBezTo>
                  <a:lnTo>
                    <a:pt x="373" y="412"/>
                  </a:lnTo>
                  <a:lnTo>
                    <a:pt x="348" y="412"/>
                  </a:lnTo>
                  <a:lnTo>
                    <a:pt x="101" y="78"/>
                  </a:lnTo>
                  <a:lnTo>
                    <a:pt x="101" y="288"/>
                  </a:lnTo>
                  <a:cubicBezTo>
                    <a:pt x="101" y="312"/>
                    <a:pt x="103" y="330"/>
                    <a:pt x="105" y="343"/>
                  </a:cubicBezTo>
                  <a:cubicBezTo>
                    <a:pt x="108" y="355"/>
                    <a:pt x="113" y="365"/>
                    <a:pt x="119" y="370"/>
                  </a:cubicBezTo>
                  <a:cubicBezTo>
                    <a:pt x="123" y="374"/>
                    <a:pt x="133" y="378"/>
                    <a:pt x="146" y="382"/>
                  </a:cubicBezTo>
                  <a:cubicBezTo>
                    <a:pt x="160" y="385"/>
                    <a:pt x="169" y="387"/>
                    <a:pt x="174" y="387"/>
                  </a:cubicBezTo>
                  <a:lnTo>
                    <a:pt x="174" y="408"/>
                  </a:lnTo>
                  <a:lnTo>
                    <a:pt x="7" y="408"/>
                  </a:lnTo>
                  <a:lnTo>
                    <a:pt x="7" y="387"/>
                  </a:lnTo>
                  <a:cubicBezTo>
                    <a:pt x="12" y="387"/>
                    <a:pt x="20" y="385"/>
                    <a:pt x="33" y="382"/>
                  </a:cubicBezTo>
                  <a:cubicBezTo>
                    <a:pt x="45" y="378"/>
                    <a:pt x="52" y="375"/>
                    <a:pt x="56" y="373"/>
                  </a:cubicBezTo>
                  <a:cubicBezTo>
                    <a:pt x="62" y="367"/>
                    <a:pt x="67" y="359"/>
                    <a:pt x="69" y="348"/>
                  </a:cubicBezTo>
                  <a:cubicBezTo>
                    <a:pt x="72" y="337"/>
                    <a:pt x="73" y="318"/>
                    <a:pt x="73" y="292"/>
                  </a:cubicBezTo>
                  <a:lnTo>
                    <a:pt x="73" y="91"/>
                  </a:lnTo>
                  <a:cubicBezTo>
                    <a:pt x="73" y="82"/>
                    <a:pt x="72" y="73"/>
                    <a:pt x="68" y="64"/>
                  </a:cubicBezTo>
                  <a:cubicBezTo>
                    <a:pt x="65" y="56"/>
                    <a:pt x="61" y="49"/>
                    <a:pt x="56" y="44"/>
                  </a:cubicBezTo>
                  <a:cubicBezTo>
                    <a:pt x="49" y="38"/>
                    <a:pt x="40" y="32"/>
                    <a:pt x="28" y="28"/>
                  </a:cubicBezTo>
                  <a:cubicBezTo>
                    <a:pt x="16" y="23"/>
                    <a:pt x="7" y="21"/>
                    <a:pt x="0" y="20"/>
                  </a:cubicBezTo>
                  <a:lnTo>
                    <a:pt x="0" y="0"/>
                  </a:lnTo>
                  <a:lnTo>
                    <a:pt x="116" y="0"/>
                  </a:lnTo>
                  <a:lnTo>
                    <a:pt x="345" y="311"/>
                  </a:lnTo>
                  <a:lnTo>
                    <a:pt x="345" y="117"/>
                  </a:lnTo>
                  <a:cubicBezTo>
                    <a:pt x="345" y="93"/>
                    <a:pt x="344" y="75"/>
                    <a:pt x="341" y="62"/>
                  </a:cubicBezTo>
                  <a:cubicBezTo>
                    <a:pt x="338" y="49"/>
                    <a:pt x="333" y="41"/>
                    <a:pt x="327" y="37"/>
                  </a:cubicBezTo>
                  <a:cubicBezTo>
                    <a:pt x="322" y="33"/>
                    <a:pt x="313" y="30"/>
                    <a:pt x="301" y="26"/>
                  </a:cubicBezTo>
                  <a:cubicBezTo>
                    <a:pt x="289" y="23"/>
                    <a:pt x="280" y="21"/>
                    <a:pt x="273" y="20"/>
                  </a:cubicBezTo>
                  <a:lnTo>
                    <a:pt x="273" y="0"/>
                  </a:lnTo>
                  <a:lnTo>
                    <a:pt x="439" y="0"/>
                  </a:lnTo>
                  <a:lnTo>
                    <a:pt x="439" y="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601" name="Freeform 15"/>
            <p:cNvSpPr/>
            <p:nvPr/>
          </p:nvSpPr>
          <p:spPr bwMode="auto">
            <a:xfrm>
              <a:off x="6278563" y="3792538"/>
              <a:ext cx="65088" cy="147638"/>
            </a:xfrm>
            <a:custGeom>
              <a:avLst/>
              <a:gdLst>
                <a:gd name="T0" fmla="*/ 183 w 183"/>
                <a:gd name="T1" fmla="*/ 408 h 408"/>
                <a:gd name="T2" fmla="*/ 0 w 183"/>
                <a:gd name="T3" fmla="*/ 408 h 408"/>
                <a:gd name="T4" fmla="*/ 0 w 183"/>
                <a:gd name="T5" fmla="*/ 387 h 408"/>
                <a:gd name="T6" fmla="*/ 22 w 183"/>
                <a:gd name="T7" fmla="*/ 386 h 408"/>
                <a:gd name="T8" fmla="*/ 43 w 183"/>
                <a:gd name="T9" fmla="*/ 382 h 408"/>
                <a:gd name="T10" fmla="*/ 56 w 183"/>
                <a:gd name="T11" fmla="*/ 372 h 408"/>
                <a:gd name="T12" fmla="*/ 61 w 183"/>
                <a:gd name="T13" fmla="*/ 354 h 408"/>
                <a:gd name="T14" fmla="*/ 61 w 183"/>
                <a:gd name="T15" fmla="*/ 59 h 408"/>
                <a:gd name="T16" fmla="*/ 58 w 183"/>
                <a:gd name="T17" fmla="*/ 42 h 408"/>
                <a:gd name="T18" fmla="*/ 43 w 183"/>
                <a:gd name="T19" fmla="*/ 30 h 408"/>
                <a:gd name="T20" fmla="*/ 21 w 183"/>
                <a:gd name="T21" fmla="*/ 24 h 408"/>
                <a:gd name="T22" fmla="*/ 0 w 183"/>
                <a:gd name="T23" fmla="*/ 20 h 408"/>
                <a:gd name="T24" fmla="*/ 0 w 183"/>
                <a:gd name="T25" fmla="*/ 0 h 408"/>
                <a:gd name="T26" fmla="*/ 183 w 183"/>
                <a:gd name="T27" fmla="*/ 0 h 408"/>
                <a:gd name="T28" fmla="*/ 183 w 183"/>
                <a:gd name="T29" fmla="*/ 20 h 408"/>
                <a:gd name="T30" fmla="*/ 162 w 183"/>
                <a:gd name="T31" fmla="*/ 23 h 408"/>
                <a:gd name="T32" fmla="*/ 140 w 183"/>
                <a:gd name="T33" fmla="*/ 27 h 408"/>
                <a:gd name="T34" fmla="*/ 126 w 183"/>
                <a:gd name="T35" fmla="*/ 39 h 408"/>
                <a:gd name="T36" fmla="*/ 122 w 183"/>
                <a:gd name="T37" fmla="*/ 56 h 408"/>
                <a:gd name="T38" fmla="*/ 122 w 183"/>
                <a:gd name="T39" fmla="*/ 351 h 408"/>
                <a:gd name="T40" fmla="*/ 126 w 183"/>
                <a:gd name="T41" fmla="*/ 368 h 408"/>
                <a:gd name="T42" fmla="*/ 140 w 183"/>
                <a:gd name="T43" fmla="*/ 379 h 408"/>
                <a:gd name="T44" fmla="*/ 160 w 183"/>
                <a:gd name="T45" fmla="*/ 384 h 408"/>
                <a:gd name="T46" fmla="*/ 183 w 183"/>
                <a:gd name="T47" fmla="*/ 387 h 408"/>
                <a:gd name="T48" fmla="*/ 183 w 183"/>
                <a:gd name="T49"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3" h="408">
                  <a:moveTo>
                    <a:pt x="183" y="408"/>
                  </a:moveTo>
                  <a:lnTo>
                    <a:pt x="0" y="408"/>
                  </a:lnTo>
                  <a:lnTo>
                    <a:pt x="0" y="387"/>
                  </a:lnTo>
                  <a:cubicBezTo>
                    <a:pt x="5" y="387"/>
                    <a:pt x="12" y="386"/>
                    <a:pt x="22" y="386"/>
                  </a:cubicBezTo>
                  <a:cubicBezTo>
                    <a:pt x="32" y="385"/>
                    <a:pt x="39" y="384"/>
                    <a:pt x="43" y="382"/>
                  </a:cubicBezTo>
                  <a:cubicBezTo>
                    <a:pt x="49" y="380"/>
                    <a:pt x="54" y="376"/>
                    <a:pt x="56" y="372"/>
                  </a:cubicBezTo>
                  <a:cubicBezTo>
                    <a:pt x="59" y="368"/>
                    <a:pt x="61" y="362"/>
                    <a:pt x="61" y="354"/>
                  </a:cubicBezTo>
                  <a:lnTo>
                    <a:pt x="61" y="59"/>
                  </a:lnTo>
                  <a:cubicBezTo>
                    <a:pt x="61" y="52"/>
                    <a:pt x="60" y="46"/>
                    <a:pt x="58" y="42"/>
                  </a:cubicBezTo>
                  <a:cubicBezTo>
                    <a:pt x="56" y="37"/>
                    <a:pt x="51" y="34"/>
                    <a:pt x="43" y="30"/>
                  </a:cubicBezTo>
                  <a:cubicBezTo>
                    <a:pt x="37" y="28"/>
                    <a:pt x="30" y="26"/>
                    <a:pt x="21" y="24"/>
                  </a:cubicBezTo>
                  <a:cubicBezTo>
                    <a:pt x="12" y="22"/>
                    <a:pt x="5" y="21"/>
                    <a:pt x="0" y="20"/>
                  </a:cubicBezTo>
                  <a:lnTo>
                    <a:pt x="0" y="0"/>
                  </a:lnTo>
                  <a:lnTo>
                    <a:pt x="183" y="0"/>
                  </a:lnTo>
                  <a:lnTo>
                    <a:pt x="183" y="20"/>
                  </a:lnTo>
                  <a:cubicBezTo>
                    <a:pt x="177" y="21"/>
                    <a:pt x="170" y="21"/>
                    <a:pt x="162" y="23"/>
                  </a:cubicBezTo>
                  <a:cubicBezTo>
                    <a:pt x="154" y="24"/>
                    <a:pt x="147" y="25"/>
                    <a:pt x="140" y="27"/>
                  </a:cubicBezTo>
                  <a:cubicBezTo>
                    <a:pt x="133" y="30"/>
                    <a:pt x="128" y="33"/>
                    <a:pt x="126" y="39"/>
                  </a:cubicBezTo>
                  <a:cubicBezTo>
                    <a:pt x="123" y="44"/>
                    <a:pt x="122" y="49"/>
                    <a:pt x="122" y="56"/>
                  </a:cubicBezTo>
                  <a:lnTo>
                    <a:pt x="122" y="351"/>
                  </a:lnTo>
                  <a:cubicBezTo>
                    <a:pt x="122" y="357"/>
                    <a:pt x="123" y="363"/>
                    <a:pt x="126" y="368"/>
                  </a:cubicBezTo>
                  <a:cubicBezTo>
                    <a:pt x="129" y="373"/>
                    <a:pt x="134" y="376"/>
                    <a:pt x="140" y="379"/>
                  </a:cubicBezTo>
                  <a:cubicBezTo>
                    <a:pt x="144" y="381"/>
                    <a:pt x="151" y="383"/>
                    <a:pt x="160" y="384"/>
                  </a:cubicBezTo>
                  <a:cubicBezTo>
                    <a:pt x="169" y="386"/>
                    <a:pt x="177" y="387"/>
                    <a:pt x="183" y="387"/>
                  </a:cubicBezTo>
                  <a:lnTo>
                    <a:pt x="183" y="40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602" name="Freeform 16"/>
            <p:cNvSpPr/>
            <p:nvPr/>
          </p:nvSpPr>
          <p:spPr bwMode="auto">
            <a:xfrm>
              <a:off x="6361113" y="3792538"/>
              <a:ext cx="149225" cy="149225"/>
            </a:xfrm>
            <a:custGeom>
              <a:avLst/>
              <a:gdLst>
                <a:gd name="T0" fmla="*/ 415 w 415"/>
                <a:gd name="T1" fmla="*/ 20 h 413"/>
                <a:gd name="T2" fmla="*/ 397 w 415"/>
                <a:gd name="T3" fmla="*/ 24 h 413"/>
                <a:gd name="T4" fmla="*/ 380 w 415"/>
                <a:gd name="T5" fmla="*/ 31 h 413"/>
                <a:gd name="T6" fmla="*/ 364 w 415"/>
                <a:gd name="T7" fmla="*/ 47 h 413"/>
                <a:gd name="T8" fmla="*/ 352 w 415"/>
                <a:gd name="T9" fmla="*/ 69 h 413"/>
                <a:gd name="T10" fmla="*/ 295 w 415"/>
                <a:gd name="T11" fmla="*/ 211 h 413"/>
                <a:gd name="T12" fmla="*/ 215 w 415"/>
                <a:gd name="T13" fmla="*/ 413 h 413"/>
                <a:gd name="T14" fmla="*/ 191 w 415"/>
                <a:gd name="T15" fmla="*/ 413 h 413"/>
                <a:gd name="T16" fmla="*/ 111 w 415"/>
                <a:gd name="T17" fmla="*/ 199 h 413"/>
                <a:gd name="T18" fmla="*/ 59 w 415"/>
                <a:gd name="T19" fmla="*/ 59 h 413"/>
                <a:gd name="T20" fmla="*/ 50 w 415"/>
                <a:gd name="T21" fmla="*/ 44 h 413"/>
                <a:gd name="T22" fmla="*/ 35 w 415"/>
                <a:gd name="T23" fmla="*/ 31 h 413"/>
                <a:gd name="T24" fmla="*/ 17 w 415"/>
                <a:gd name="T25" fmla="*/ 24 h 413"/>
                <a:gd name="T26" fmla="*/ 0 w 415"/>
                <a:gd name="T27" fmla="*/ 20 h 413"/>
                <a:gd name="T28" fmla="*/ 0 w 415"/>
                <a:gd name="T29" fmla="*/ 0 h 413"/>
                <a:gd name="T30" fmla="*/ 169 w 415"/>
                <a:gd name="T31" fmla="*/ 0 h 413"/>
                <a:gd name="T32" fmla="*/ 169 w 415"/>
                <a:gd name="T33" fmla="*/ 20 h 413"/>
                <a:gd name="T34" fmla="*/ 132 w 415"/>
                <a:gd name="T35" fmla="*/ 25 h 413"/>
                <a:gd name="T36" fmla="*/ 118 w 415"/>
                <a:gd name="T37" fmla="*/ 36 h 413"/>
                <a:gd name="T38" fmla="*/ 119 w 415"/>
                <a:gd name="T39" fmla="*/ 43 h 413"/>
                <a:gd name="T40" fmla="*/ 121 w 415"/>
                <a:gd name="T41" fmla="*/ 50 h 413"/>
                <a:gd name="T42" fmla="*/ 155 w 415"/>
                <a:gd name="T43" fmla="*/ 142 h 413"/>
                <a:gd name="T44" fmla="*/ 223 w 415"/>
                <a:gd name="T45" fmla="*/ 323 h 413"/>
                <a:gd name="T46" fmla="*/ 273 w 415"/>
                <a:gd name="T47" fmla="*/ 198 h 413"/>
                <a:gd name="T48" fmla="*/ 311 w 415"/>
                <a:gd name="T49" fmla="*/ 98 h 413"/>
                <a:gd name="T50" fmla="*/ 322 w 415"/>
                <a:gd name="T51" fmla="*/ 62 h 413"/>
                <a:gd name="T52" fmla="*/ 324 w 415"/>
                <a:gd name="T53" fmla="*/ 46 h 413"/>
                <a:gd name="T54" fmla="*/ 318 w 415"/>
                <a:gd name="T55" fmla="*/ 35 h 413"/>
                <a:gd name="T56" fmla="*/ 303 w 415"/>
                <a:gd name="T57" fmla="*/ 27 h 413"/>
                <a:gd name="T58" fmla="*/ 283 w 415"/>
                <a:gd name="T59" fmla="*/ 23 h 413"/>
                <a:gd name="T60" fmla="*/ 263 w 415"/>
                <a:gd name="T61" fmla="*/ 20 h 413"/>
                <a:gd name="T62" fmla="*/ 263 w 415"/>
                <a:gd name="T63" fmla="*/ 0 h 413"/>
                <a:gd name="T64" fmla="*/ 415 w 415"/>
                <a:gd name="T65" fmla="*/ 0 h 413"/>
                <a:gd name="T66" fmla="*/ 415 w 415"/>
                <a:gd name="T67" fmla="*/ 2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5" h="413">
                  <a:moveTo>
                    <a:pt x="415" y="20"/>
                  </a:moveTo>
                  <a:cubicBezTo>
                    <a:pt x="410" y="21"/>
                    <a:pt x="404" y="22"/>
                    <a:pt x="397" y="24"/>
                  </a:cubicBezTo>
                  <a:cubicBezTo>
                    <a:pt x="390" y="26"/>
                    <a:pt x="384" y="28"/>
                    <a:pt x="380" y="31"/>
                  </a:cubicBezTo>
                  <a:cubicBezTo>
                    <a:pt x="373" y="35"/>
                    <a:pt x="368" y="40"/>
                    <a:pt x="364" y="47"/>
                  </a:cubicBezTo>
                  <a:cubicBezTo>
                    <a:pt x="360" y="53"/>
                    <a:pt x="356" y="60"/>
                    <a:pt x="352" y="69"/>
                  </a:cubicBezTo>
                  <a:cubicBezTo>
                    <a:pt x="339" y="99"/>
                    <a:pt x="320" y="147"/>
                    <a:pt x="295" y="211"/>
                  </a:cubicBezTo>
                  <a:cubicBezTo>
                    <a:pt x="269" y="276"/>
                    <a:pt x="242" y="343"/>
                    <a:pt x="215" y="413"/>
                  </a:cubicBezTo>
                  <a:lnTo>
                    <a:pt x="191" y="413"/>
                  </a:lnTo>
                  <a:cubicBezTo>
                    <a:pt x="164" y="339"/>
                    <a:pt x="137" y="267"/>
                    <a:pt x="111" y="199"/>
                  </a:cubicBezTo>
                  <a:cubicBezTo>
                    <a:pt x="86" y="130"/>
                    <a:pt x="68" y="83"/>
                    <a:pt x="59" y="59"/>
                  </a:cubicBezTo>
                  <a:cubicBezTo>
                    <a:pt x="57" y="53"/>
                    <a:pt x="54" y="48"/>
                    <a:pt x="50" y="44"/>
                  </a:cubicBezTo>
                  <a:cubicBezTo>
                    <a:pt x="46" y="39"/>
                    <a:pt x="41" y="35"/>
                    <a:pt x="35" y="31"/>
                  </a:cubicBezTo>
                  <a:cubicBezTo>
                    <a:pt x="30" y="28"/>
                    <a:pt x="24" y="25"/>
                    <a:pt x="17" y="24"/>
                  </a:cubicBezTo>
                  <a:cubicBezTo>
                    <a:pt x="11" y="22"/>
                    <a:pt x="5" y="21"/>
                    <a:pt x="0" y="20"/>
                  </a:cubicBezTo>
                  <a:lnTo>
                    <a:pt x="0" y="0"/>
                  </a:lnTo>
                  <a:lnTo>
                    <a:pt x="169" y="0"/>
                  </a:lnTo>
                  <a:lnTo>
                    <a:pt x="169" y="20"/>
                  </a:lnTo>
                  <a:cubicBezTo>
                    <a:pt x="154" y="21"/>
                    <a:pt x="142" y="23"/>
                    <a:pt x="132" y="25"/>
                  </a:cubicBezTo>
                  <a:cubicBezTo>
                    <a:pt x="122" y="27"/>
                    <a:pt x="118" y="31"/>
                    <a:pt x="118" y="36"/>
                  </a:cubicBezTo>
                  <a:cubicBezTo>
                    <a:pt x="118" y="38"/>
                    <a:pt x="118" y="41"/>
                    <a:pt x="119" y="43"/>
                  </a:cubicBezTo>
                  <a:cubicBezTo>
                    <a:pt x="119" y="46"/>
                    <a:pt x="120" y="49"/>
                    <a:pt x="121" y="50"/>
                  </a:cubicBezTo>
                  <a:cubicBezTo>
                    <a:pt x="128" y="69"/>
                    <a:pt x="139" y="100"/>
                    <a:pt x="155" y="142"/>
                  </a:cubicBezTo>
                  <a:cubicBezTo>
                    <a:pt x="171" y="185"/>
                    <a:pt x="194" y="245"/>
                    <a:pt x="223" y="323"/>
                  </a:cubicBezTo>
                  <a:cubicBezTo>
                    <a:pt x="238" y="288"/>
                    <a:pt x="254" y="246"/>
                    <a:pt x="273" y="198"/>
                  </a:cubicBezTo>
                  <a:cubicBezTo>
                    <a:pt x="292" y="149"/>
                    <a:pt x="305" y="116"/>
                    <a:pt x="311" y="98"/>
                  </a:cubicBezTo>
                  <a:cubicBezTo>
                    <a:pt x="318" y="81"/>
                    <a:pt x="321" y="69"/>
                    <a:pt x="322" y="62"/>
                  </a:cubicBezTo>
                  <a:cubicBezTo>
                    <a:pt x="324" y="55"/>
                    <a:pt x="324" y="50"/>
                    <a:pt x="324" y="46"/>
                  </a:cubicBezTo>
                  <a:cubicBezTo>
                    <a:pt x="324" y="41"/>
                    <a:pt x="322" y="38"/>
                    <a:pt x="318" y="35"/>
                  </a:cubicBezTo>
                  <a:cubicBezTo>
                    <a:pt x="314" y="32"/>
                    <a:pt x="309" y="29"/>
                    <a:pt x="303" y="27"/>
                  </a:cubicBezTo>
                  <a:cubicBezTo>
                    <a:pt x="296" y="25"/>
                    <a:pt x="290" y="24"/>
                    <a:pt x="283" y="23"/>
                  </a:cubicBezTo>
                  <a:cubicBezTo>
                    <a:pt x="277" y="22"/>
                    <a:pt x="270" y="21"/>
                    <a:pt x="263" y="20"/>
                  </a:cubicBezTo>
                  <a:lnTo>
                    <a:pt x="263" y="0"/>
                  </a:lnTo>
                  <a:lnTo>
                    <a:pt x="415" y="0"/>
                  </a:lnTo>
                  <a:lnTo>
                    <a:pt x="415" y="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603" name="Freeform 17"/>
            <p:cNvSpPr/>
            <p:nvPr/>
          </p:nvSpPr>
          <p:spPr bwMode="auto">
            <a:xfrm>
              <a:off x="6526213" y="3792538"/>
              <a:ext cx="125413" cy="147638"/>
            </a:xfrm>
            <a:custGeom>
              <a:avLst/>
              <a:gdLst>
                <a:gd name="T0" fmla="*/ 346 w 346"/>
                <a:gd name="T1" fmla="*/ 288 h 408"/>
                <a:gd name="T2" fmla="*/ 338 w 346"/>
                <a:gd name="T3" fmla="*/ 408 h 408"/>
                <a:gd name="T4" fmla="*/ 0 w 346"/>
                <a:gd name="T5" fmla="*/ 408 h 408"/>
                <a:gd name="T6" fmla="*/ 0 w 346"/>
                <a:gd name="T7" fmla="*/ 387 h 408"/>
                <a:gd name="T8" fmla="*/ 23 w 346"/>
                <a:gd name="T9" fmla="*/ 385 h 408"/>
                <a:gd name="T10" fmla="*/ 41 w 346"/>
                <a:gd name="T11" fmla="*/ 381 h 408"/>
                <a:gd name="T12" fmla="*/ 54 w 346"/>
                <a:gd name="T13" fmla="*/ 370 h 408"/>
                <a:gd name="T14" fmla="*/ 58 w 346"/>
                <a:gd name="T15" fmla="*/ 352 h 408"/>
                <a:gd name="T16" fmla="*/ 58 w 346"/>
                <a:gd name="T17" fmla="*/ 59 h 408"/>
                <a:gd name="T18" fmla="*/ 54 w 346"/>
                <a:gd name="T19" fmla="*/ 42 h 408"/>
                <a:gd name="T20" fmla="*/ 41 w 346"/>
                <a:gd name="T21" fmla="*/ 30 h 408"/>
                <a:gd name="T22" fmla="*/ 20 w 346"/>
                <a:gd name="T23" fmla="*/ 24 h 408"/>
                <a:gd name="T24" fmla="*/ 0 w 346"/>
                <a:gd name="T25" fmla="*/ 20 h 408"/>
                <a:gd name="T26" fmla="*/ 0 w 346"/>
                <a:gd name="T27" fmla="*/ 0 h 408"/>
                <a:gd name="T28" fmla="*/ 315 w 346"/>
                <a:gd name="T29" fmla="*/ 0 h 408"/>
                <a:gd name="T30" fmla="*/ 315 w 346"/>
                <a:gd name="T31" fmla="*/ 98 h 408"/>
                <a:gd name="T32" fmla="*/ 293 w 346"/>
                <a:gd name="T33" fmla="*/ 98 h 408"/>
                <a:gd name="T34" fmla="*/ 269 w 346"/>
                <a:gd name="T35" fmla="*/ 52 h 408"/>
                <a:gd name="T36" fmla="*/ 232 w 346"/>
                <a:gd name="T37" fmla="*/ 25 h 408"/>
                <a:gd name="T38" fmla="*/ 211 w 346"/>
                <a:gd name="T39" fmla="*/ 23 h 408"/>
                <a:gd name="T40" fmla="*/ 183 w 346"/>
                <a:gd name="T41" fmla="*/ 23 h 408"/>
                <a:gd name="T42" fmla="*/ 119 w 346"/>
                <a:gd name="T43" fmla="*/ 23 h 408"/>
                <a:gd name="T44" fmla="*/ 119 w 346"/>
                <a:gd name="T45" fmla="*/ 185 h 408"/>
                <a:gd name="T46" fmla="*/ 165 w 346"/>
                <a:gd name="T47" fmla="*/ 185 h 408"/>
                <a:gd name="T48" fmla="*/ 197 w 346"/>
                <a:gd name="T49" fmla="*/ 181 h 408"/>
                <a:gd name="T50" fmla="*/ 215 w 346"/>
                <a:gd name="T51" fmla="*/ 167 h 408"/>
                <a:gd name="T52" fmla="*/ 226 w 346"/>
                <a:gd name="T53" fmla="*/ 144 h 408"/>
                <a:gd name="T54" fmla="*/ 232 w 346"/>
                <a:gd name="T55" fmla="*/ 118 h 408"/>
                <a:gd name="T56" fmla="*/ 253 w 346"/>
                <a:gd name="T57" fmla="*/ 118 h 408"/>
                <a:gd name="T58" fmla="*/ 253 w 346"/>
                <a:gd name="T59" fmla="*/ 278 h 408"/>
                <a:gd name="T60" fmla="*/ 232 w 346"/>
                <a:gd name="T61" fmla="*/ 278 h 408"/>
                <a:gd name="T62" fmla="*/ 226 w 346"/>
                <a:gd name="T63" fmla="*/ 248 h 408"/>
                <a:gd name="T64" fmla="*/ 215 w 346"/>
                <a:gd name="T65" fmla="*/ 226 h 408"/>
                <a:gd name="T66" fmla="*/ 195 w 346"/>
                <a:gd name="T67" fmla="*/ 212 h 408"/>
                <a:gd name="T68" fmla="*/ 165 w 346"/>
                <a:gd name="T69" fmla="*/ 208 h 408"/>
                <a:gd name="T70" fmla="*/ 119 w 346"/>
                <a:gd name="T71" fmla="*/ 208 h 408"/>
                <a:gd name="T72" fmla="*/ 119 w 346"/>
                <a:gd name="T73" fmla="*/ 330 h 408"/>
                <a:gd name="T74" fmla="*/ 121 w 346"/>
                <a:gd name="T75" fmla="*/ 360 h 408"/>
                <a:gd name="T76" fmla="*/ 131 w 346"/>
                <a:gd name="T77" fmla="*/ 376 h 408"/>
                <a:gd name="T78" fmla="*/ 152 w 346"/>
                <a:gd name="T79" fmla="*/ 383 h 408"/>
                <a:gd name="T80" fmla="*/ 189 w 346"/>
                <a:gd name="T81" fmla="*/ 384 h 408"/>
                <a:gd name="T82" fmla="*/ 214 w 346"/>
                <a:gd name="T83" fmla="*/ 384 h 408"/>
                <a:gd name="T84" fmla="*/ 240 w 346"/>
                <a:gd name="T85" fmla="*/ 383 h 408"/>
                <a:gd name="T86" fmla="*/ 262 w 346"/>
                <a:gd name="T87" fmla="*/ 379 h 408"/>
                <a:gd name="T88" fmla="*/ 279 w 346"/>
                <a:gd name="T89" fmla="*/ 371 h 408"/>
                <a:gd name="T90" fmla="*/ 307 w 346"/>
                <a:gd name="T91" fmla="*/ 329 h 408"/>
                <a:gd name="T92" fmla="*/ 325 w 346"/>
                <a:gd name="T93" fmla="*/ 288 h 408"/>
                <a:gd name="T94" fmla="*/ 346 w 346"/>
                <a:gd name="T95" fmla="*/ 28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6" h="408">
                  <a:moveTo>
                    <a:pt x="346" y="288"/>
                  </a:moveTo>
                  <a:lnTo>
                    <a:pt x="338" y="408"/>
                  </a:lnTo>
                  <a:lnTo>
                    <a:pt x="0" y="408"/>
                  </a:lnTo>
                  <a:lnTo>
                    <a:pt x="0" y="387"/>
                  </a:lnTo>
                  <a:cubicBezTo>
                    <a:pt x="5" y="387"/>
                    <a:pt x="13" y="386"/>
                    <a:pt x="23" y="385"/>
                  </a:cubicBezTo>
                  <a:cubicBezTo>
                    <a:pt x="32" y="384"/>
                    <a:pt x="38" y="382"/>
                    <a:pt x="41" y="381"/>
                  </a:cubicBezTo>
                  <a:cubicBezTo>
                    <a:pt x="47" y="378"/>
                    <a:pt x="52" y="374"/>
                    <a:pt x="54" y="370"/>
                  </a:cubicBezTo>
                  <a:cubicBezTo>
                    <a:pt x="56" y="365"/>
                    <a:pt x="58" y="359"/>
                    <a:pt x="58" y="352"/>
                  </a:cubicBezTo>
                  <a:lnTo>
                    <a:pt x="58" y="59"/>
                  </a:lnTo>
                  <a:cubicBezTo>
                    <a:pt x="58" y="53"/>
                    <a:pt x="57" y="47"/>
                    <a:pt x="54" y="42"/>
                  </a:cubicBezTo>
                  <a:cubicBezTo>
                    <a:pt x="52" y="38"/>
                    <a:pt x="48" y="34"/>
                    <a:pt x="41" y="30"/>
                  </a:cubicBezTo>
                  <a:cubicBezTo>
                    <a:pt x="36" y="28"/>
                    <a:pt x="29" y="26"/>
                    <a:pt x="20" y="24"/>
                  </a:cubicBezTo>
                  <a:cubicBezTo>
                    <a:pt x="12" y="22"/>
                    <a:pt x="5" y="21"/>
                    <a:pt x="0" y="20"/>
                  </a:cubicBezTo>
                  <a:lnTo>
                    <a:pt x="0" y="0"/>
                  </a:lnTo>
                  <a:lnTo>
                    <a:pt x="315" y="0"/>
                  </a:lnTo>
                  <a:lnTo>
                    <a:pt x="315" y="98"/>
                  </a:lnTo>
                  <a:lnTo>
                    <a:pt x="293" y="98"/>
                  </a:lnTo>
                  <a:cubicBezTo>
                    <a:pt x="290" y="84"/>
                    <a:pt x="281" y="68"/>
                    <a:pt x="269" y="52"/>
                  </a:cubicBezTo>
                  <a:cubicBezTo>
                    <a:pt x="256" y="36"/>
                    <a:pt x="244" y="27"/>
                    <a:pt x="232" y="25"/>
                  </a:cubicBezTo>
                  <a:cubicBezTo>
                    <a:pt x="226" y="24"/>
                    <a:pt x="219" y="24"/>
                    <a:pt x="211" y="23"/>
                  </a:cubicBezTo>
                  <a:cubicBezTo>
                    <a:pt x="203" y="23"/>
                    <a:pt x="193" y="23"/>
                    <a:pt x="183" y="23"/>
                  </a:cubicBezTo>
                  <a:lnTo>
                    <a:pt x="119" y="23"/>
                  </a:lnTo>
                  <a:lnTo>
                    <a:pt x="119" y="185"/>
                  </a:lnTo>
                  <a:lnTo>
                    <a:pt x="165" y="185"/>
                  </a:lnTo>
                  <a:cubicBezTo>
                    <a:pt x="180" y="185"/>
                    <a:pt x="190" y="183"/>
                    <a:pt x="197" y="181"/>
                  </a:cubicBezTo>
                  <a:cubicBezTo>
                    <a:pt x="204" y="178"/>
                    <a:pt x="210" y="173"/>
                    <a:pt x="215" y="167"/>
                  </a:cubicBezTo>
                  <a:cubicBezTo>
                    <a:pt x="219" y="161"/>
                    <a:pt x="223" y="154"/>
                    <a:pt x="226" y="144"/>
                  </a:cubicBezTo>
                  <a:cubicBezTo>
                    <a:pt x="229" y="135"/>
                    <a:pt x="231" y="126"/>
                    <a:pt x="232" y="118"/>
                  </a:cubicBezTo>
                  <a:lnTo>
                    <a:pt x="253" y="118"/>
                  </a:lnTo>
                  <a:lnTo>
                    <a:pt x="253" y="278"/>
                  </a:lnTo>
                  <a:lnTo>
                    <a:pt x="232" y="278"/>
                  </a:lnTo>
                  <a:cubicBezTo>
                    <a:pt x="231" y="268"/>
                    <a:pt x="229" y="259"/>
                    <a:pt x="226" y="248"/>
                  </a:cubicBezTo>
                  <a:cubicBezTo>
                    <a:pt x="222" y="238"/>
                    <a:pt x="219" y="231"/>
                    <a:pt x="215" y="226"/>
                  </a:cubicBezTo>
                  <a:cubicBezTo>
                    <a:pt x="209" y="219"/>
                    <a:pt x="202" y="214"/>
                    <a:pt x="195" y="212"/>
                  </a:cubicBezTo>
                  <a:cubicBezTo>
                    <a:pt x="187" y="209"/>
                    <a:pt x="177" y="208"/>
                    <a:pt x="165" y="208"/>
                  </a:cubicBezTo>
                  <a:lnTo>
                    <a:pt x="119" y="208"/>
                  </a:lnTo>
                  <a:lnTo>
                    <a:pt x="119" y="330"/>
                  </a:lnTo>
                  <a:cubicBezTo>
                    <a:pt x="119" y="343"/>
                    <a:pt x="120" y="352"/>
                    <a:pt x="121" y="360"/>
                  </a:cubicBezTo>
                  <a:cubicBezTo>
                    <a:pt x="123" y="367"/>
                    <a:pt x="126" y="372"/>
                    <a:pt x="131" y="376"/>
                  </a:cubicBezTo>
                  <a:cubicBezTo>
                    <a:pt x="136" y="379"/>
                    <a:pt x="143" y="382"/>
                    <a:pt x="152" y="383"/>
                  </a:cubicBezTo>
                  <a:cubicBezTo>
                    <a:pt x="160" y="384"/>
                    <a:pt x="173" y="384"/>
                    <a:pt x="189" y="384"/>
                  </a:cubicBezTo>
                  <a:cubicBezTo>
                    <a:pt x="195" y="384"/>
                    <a:pt x="203" y="384"/>
                    <a:pt x="214" y="384"/>
                  </a:cubicBezTo>
                  <a:cubicBezTo>
                    <a:pt x="224" y="384"/>
                    <a:pt x="233" y="384"/>
                    <a:pt x="240" y="383"/>
                  </a:cubicBezTo>
                  <a:cubicBezTo>
                    <a:pt x="247" y="382"/>
                    <a:pt x="255" y="381"/>
                    <a:pt x="262" y="379"/>
                  </a:cubicBezTo>
                  <a:cubicBezTo>
                    <a:pt x="270" y="377"/>
                    <a:pt x="276" y="374"/>
                    <a:pt x="279" y="371"/>
                  </a:cubicBezTo>
                  <a:cubicBezTo>
                    <a:pt x="288" y="361"/>
                    <a:pt x="297" y="348"/>
                    <a:pt x="307" y="329"/>
                  </a:cubicBezTo>
                  <a:cubicBezTo>
                    <a:pt x="316" y="310"/>
                    <a:pt x="322" y="296"/>
                    <a:pt x="325" y="288"/>
                  </a:cubicBezTo>
                  <a:lnTo>
                    <a:pt x="346" y="28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604" name="Freeform 18"/>
            <p:cNvSpPr>
              <a:spLocks noEditPoints="1"/>
            </p:cNvSpPr>
            <p:nvPr/>
          </p:nvSpPr>
          <p:spPr bwMode="auto">
            <a:xfrm>
              <a:off x="6678613" y="3792538"/>
              <a:ext cx="142875" cy="147638"/>
            </a:xfrm>
            <a:custGeom>
              <a:avLst/>
              <a:gdLst>
                <a:gd name="T0" fmla="*/ 397 w 397"/>
                <a:gd name="T1" fmla="*/ 408 h 408"/>
                <a:gd name="T2" fmla="*/ 288 w 397"/>
                <a:gd name="T3" fmla="*/ 408 h 408"/>
                <a:gd name="T4" fmla="*/ 222 w 397"/>
                <a:gd name="T5" fmla="*/ 309 h 408"/>
                <a:gd name="T6" fmla="*/ 158 w 397"/>
                <a:gd name="T7" fmla="*/ 223 h 408"/>
                <a:gd name="T8" fmla="*/ 116 w 397"/>
                <a:gd name="T9" fmla="*/ 223 h 408"/>
                <a:gd name="T10" fmla="*/ 116 w 397"/>
                <a:gd name="T11" fmla="*/ 352 h 408"/>
                <a:gd name="T12" fmla="*/ 119 w 397"/>
                <a:gd name="T13" fmla="*/ 370 h 408"/>
                <a:gd name="T14" fmla="*/ 133 w 397"/>
                <a:gd name="T15" fmla="*/ 382 h 408"/>
                <a:gd name="T16" fmla="*/ 151 w 397"/>
                <a:gd name="T17" fmla="*/ 385 h 408"/>
                <a:gd name="T18" fmla="*/ 173 w 397"/>
                <a:gd name="T19" fmla="*/ 387 h 408"/>
                <a:gd name="T20" fmla="*/ 173 w 397"/>
                <a:gd name="T21" fmla="*/ 408 h 408"/>
                <a:gd name="T22" fmla="*/ 0 w 397"/>
                <a:gd name="T23" fmla="*/ 408 h 408"/>
                <a:gd name="T24" fmla="*/ 0 w 397"/>
                <a:gd name="T25" fmla="*/ 387 h 408"/>
                <a:gd name="T26" fmla="*/ 20 w 397"/>
                <a:gd name="T27" fmla="*/ 385 h 408"/>
                <a:gd name="T28" fmla="*/ 38 w 397"/>
                <a:gd name="T29" fmla="*/ 382 h 408"/>
                <a:gd name="T30" fmla="*/ 51 w 397"/>
                <a:gd name="T31" fmla="*/ 371 h 408"/>
                <a:gd name="T32" fmla="*/ 55 w 397"/>
                <a:gd name="T33" fmla="*/ 352 h 408"/>
                <a:gd name="T34" fmla="*/ 55 w 397"/>
                <a:gd name="T35" fmla="*/ 58 h 408"/>
                <a:gd name="T36" fmla="*/ 52 w 397"/>
                <a:gd name="T37" fmla="*/ 40 h 408"/>
                <a:gd name="T38" fmla="*/ 38 w 397"/>
                <a:gd name="T39" fmla="*/ 28 h 408"/>
                <a:gd name="T40" fmla="*/ 20 w 397"/>
                <a:gd name="T41" fmla="*/ 23 h 408"/>
                <a:gd name="T42" fmla="*/ 0 w 397"/>
                <a:gd name="T43" fmla="*/ 20 h 408"/>
                <a:gd name="T44" fmla="*/ 0 w 397"/>
                <a:gd name="T45" fmla="*/ 0 h 408"/>
                <a:gd name="T46" fmla="*/ 188 w 397"/>
                <a:gd name="T47" fmla="*/ 0 h 408"/>
                <a:gd name="T48" fmla="*/ 237 w 397"/>
                <a:gd name="T49" fmla="*/ 5 h 408"/>
                <a:gd name="T50" fmla="*/ 278 w 397"/>
                <a:gd name="T51" fmla="*/ 22 h 408"/>
                <a:gd name="T52" fmla="*/ 306 w 397"/>
                <a:gd name="T53" fmla="*/ 52 h 408"/>
                <a:gd name="T54" fmla="*/ 317 w 397"/>
                <a:gd name="T55" fmla="*/ 97 h 408"/>
                <a:gd name="T56" fmla="*/ 310 w 397"/>
                <a:gd name="T57" fmla="*/ 139 h 408"/>
                <a:gd name="T58" fmla="*/ 289 w 397"/>
                <a:gd name="T59" fmla="*/ 170 h 408"/>
                <a:gd name="T60" fmla="*/ 258 w 397"/>
                <a:gd name="T61" fmla="*/ 192 h 408"/>
                <a:gd name="T62" fmla="*/ 218 w 397"/>
                <a:gd name="T63" fmla="*/ 207 h 408"/>
                <a:gd name="T64" fmla="*/ 268 w 397"/>
                <a:gd name="T65" fmla="*/ 274 h 408"/>
                <a:gd name="T66" fmla="*/ 317 w 397"/>
                <a:gd name="T67" fmla="*/ 340 h 408"/>
                <a:gd name="T68" fmla="*/ 340 w 397"/>
                <a:gd name="T69" fmla="*/ 366 h 408"/>
                <a:gd name="T70" fmla="*/ 360 w 397"/>
                <a:gd name="T71" fmla="*/ 379 h 408"/>
                <a:gd name="T72" fmla="*/ 379 w 397"/>
                <a:gd name="T73" fmla="*/ 385 h 408"/>
                <a:gd name="T74" fmla="*/ 397 w 397"/>
                <a:gd name="T75" fmla="*/ 387 h 408"/>
                <a:gd name="T76" fmla="*/ 397 w 397"/>
                <a:gd name="T77" fmla="*/ 408 h 408"/>
                <a:gd name="T78" fmla="*/ 246 w 397"/>
                <a:gd name="T79" fmla="*/ 104 h 408"/>
                <a:gd name="T80" fmla="*/ 225 w 397"/>
                <a:gd name="T81" fmla="*/ 45 h 408"/>
                <a:gd name="T82" fmla="*/ 165 w 397"/>
                <a:gd name="T83" fmla="*/ 23 h 408"/>
                <a:gd name="T84" fmla="*/ 116 w 397"/>
                <a:gd name="T85" fmla="*/ 23 h 408"/>
                <a:gd name="T86" fmla="*/ 116 w 397"/>
                <a:gd name="T87" fmla="*/ 198 h 408"/>
                <a:gd name="T88" fmla="*/ 154 w 397"/>
                <a:gd name="T89" fmla="*/ 198 h 408"/>
                <a:gd name="T90" fmla="*/ 220 w 397"/>
                <a:gd name="T91" fmla="*/ 173 h 408"/>
                <a:gd name="T92" fmla="*/ 246 w 397"/>
                <a:gd name="T93" fmla="*/ 104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7" h="408">
                  <a:moveTo>
                    <a:pt x="397" y="408"/>
                  </a:moveTo>
                  <a:lnTo>
                    <a:pt x="288" y="408"/>
                  </a:lnTo>
                  <a:cubicBezTo>
                    <a:pt x="263" y="370"/>
                    <a:pt x="241" y="337"/>
                    <a:pt x="222" y="309"/>
                  </a:cubicBezTo>
                  <a:cubicBezTo>
                    <a:pt x="202" y="281"/>
                    <a:pt x="181" y="252"/>
                    <a:pt x="158" y="223"/>
                  </a:cubicBezTo>
                  <a:lnTo>
                    <a:pt x="116" y="223"/>
                  </a:lnTo>
                  <a:lnTo>
                    <a:pt x="116" y="352"/>
                  </a:lnTo>
                  <a:cubicBezTo>
                    <a:pt x="116" y="359"/>
                    <a:pt x="117" y="365"/>
                    <a:pt x="119" y="370"/>
                  </a:cubicBezTo>
                  <a:cubicBezTo>
                    <a:pt x="121" y="375"/>
                    <a:pt x="126" y="379"/>
                    <a:pt x="133" y="382"/>
                  </a:cubicBezTo>
                  <a:cubicBezTo>
                    <a:pt x="136" y="383"/>
                    <a:pt x="142" y="384"/>
                    <a:pt x="151" y="385"/>
                  </a:cubicBezTo>
                  <a:cubicBezTo>
                    <a:pt x="159" y="386"/>
                    <a:pt x="167" y="387"/>
                    <a:pt x="173" y="387"/>
                  </a:cubicBezTo>
                  <a:lnTo>
                    <a:pt x="173" y="408"/>
                  </a:lnTo>
                  <a:lnTo>
                    <a:pt x="0" y="408"/>
                  </a:lnTo>
                  <a:lnTo>
                    <a:pt x="0" y="387"/>
                  </a:lnTo>
                  <a:cubicBezTo>
                    <a:pt x="5" y="387"/>
                    <a:pt x="11" y="386"/>
                    <a:pt x="20" y="385"/>
                  </a:cubicBezTo>
                  <a:cubicBezTo>
                    <a:pt x="29" y="384"/>
                    <a:pt x="35" y="383"/>
                    <a:pt x="38" y="382"/>
                  </a:cubicBezTo>
                  <a:cubicBezTo>
                    <a:pt x="44" y="379"/>
                    <a:pt x="48" y="375"/>
                    <a:pt x="51" y="371"/>
                  </a:cubicBezTo>
                  <a:cubicBezTo>
                    <a:pt x="54" y="366"/>
                    <a:pt x="55" y="360"/>
                    <a:pt x="55" y="352"/>
                  </a:cubicBezTo>
                  <a:lnTo>
                    <a:pt x="55" y="58"/>
                  </a:lnTo>
                  <a:cubicBezTo>
                    <a:pt x="55" y="51"/>
                    <a:pt x="54" y="45"/>
                    <a:pt x="52" y="40"/>
                  </a:cubicBezTo>
                  <a:cubicBezTo>
                    <a:pt x="50" y="34"/>
                    <a:pt x="46" y="31"/>
                    <a:pt x="38" y="28"/>
                  </a:cubicBezTo>
                  <a:cubicBezTo>
                    <a:pt x="34" y="26"/>
                    <a:pt x="27" y="25"/>
                    <a:pt x="20" y="23"/>
                  </a:cubicBezTo>
                  <a:cubicBezTo>
                    <a:pt x="12" y="22"/>
                    <a:pt x="6" y="21"/>
                    <a:pt x="0" y="20"/>
                  </a:cubicBezTo>
                  <a:lnTo>
                    <a:pt x="0" y="0"/>
                  </a:lnTo>
                  <a:lnTo>
                    <a:pt x="188" y="0"/>
                  </a:lnTo>
                  <a:cubicBezTo>
                    <a:pt x="206" y="0"/>
                    <a:pt x="222" y="2"/>
                    <a:pt x="237" y="5"/>
                  </a:cubicBezTo>
                  <a:cubicBezTo>
                    <a:pt x="252" y="9"/>
                    <a:pt x="266" y="15"/>
                    <a:pt x="278" y="22"/>
                  </a:cubicBezTo>
                  <a:cubicBezTo>
                    <a:pt x="290" y="30"/>
                    <a:pt x="299" y="40"/>
                    <a:pt x="306" y="52"/>
                  </a:cubicBezTo>
                  <a:cubicBezTo>
                    <a:pt x="314" y="65"/>
                    <a:pt x="317" y="80"/>
                    <a:pt x="317" y="97"/>
                  </a:cubicBezTo>
                  <a:cubicBezTo>
                    <a:pt x="317" y="113"/>
                    <a:pt x="315" y="127"/>
                    <a:pt x="310" y="139"/>
                  </a:cubicBezTo>
                  <a:cubicBezTo>
                    <a:pt x="305" y="151"/>
                    <a:pt x="298" y="161"/>
                    <a:pt x="289" y="170"/>
                  </a:cubicBezTo>
                  <a:cubicBezTo>
                    <a:pt x="280" y="178"/>
                    <a:pt x="270" y="186"/>
                    <a:pt x="258" y="192"/>
                  </a:cubicBezTo>
                  <a:cubicBezTo>
                    <a:pt x="246" y="198"/>
                    <a:pt x="232" y="203"/>
                    <a:pt x="218" y="207"/>
                  </a:cubicBezTo>
                  <a:cubicBezTo>
                    <a:pt x="238" y="234"/>
                    <a:pt x="255" y="256"/>
                    <a:pt x="268" y="274"/>
                  </a:cubicBezTo>
                  <a:cubicBezTo>
                    <a:pt x="281" y="292"/>
                    <a:pt x="297" y="314"/>
                    <a:pt x="317" y="340"/>
                  </a:cubicBezTo>
                  <a:cubicBezTo>
                    <a:pt x="325" y="352"/>
                    <a:pt x="333" y="360"/>
                    <a:pt x="340" y="366"/>
                  </a:cubicBezTo>
                  <a:cubicBezTo>
                    <a:pt x="346" y="371"/>
                    <a:pt x="353" y="376"/>
                    <a:pt x="360" y="379"/>
                  </a:cubicBezTo>
                  <a:cubicBezTo>
                    <a:pt x="365" y="382"/>
                    <a:pt x="371" y="384"/>
                    <a:pt x="379" y="385"/>
                  </a:cubicBezTo>
                  <a:cubicBezTo>
                    <a:pt x="386" y="386"/>
                    <a:pt x="392" y="387"/>
                    <a:pt x="397" y="387"/>
                  </a:cubicBezTo>
                  <a:lnTo>
                    <a:pt x="397" y="408"/>
                  </a:lnTo>
                  <a:close/>
                  <a:moveTo>
                    <a:pt x="246" y="104"/>
                  </a:moveTo>
                  <a:cubicBezTo>
                    <a:pt x="246" y="79"/>
                    <a:pt x="239" y="59"/>
                    <a:pt x="225" y="45"/>
                  </a:cubicBezTo>
                  <a:cubicBezTo>
                    <a:pt x="211" y="31"/>
                    <a:pt x="191" y="23"/>
                    <a:pt x="165" y="23"/>
                  </a:cubicBezTo>
                  <a:lnTo>
                    <a:pt x="116" y="23"/>
                  </a:lnTo>
                  <a:lnTo>
                    <a:pt x="116" y="198"/>
                  </a:lnTo>
                  <a:lnTo>
                    <a:pt x="154" y="198"/>
                  </a:lnTo>
                  <a:cubicBezTo>
                    <a:pt x="180" y="198"/>
                    <a:pt x="202" y="190"/>
                    <a:pt x="220" y="173"/>
                  </a:cubicBezTo>
                  <a:cubicBezTo>
                    <a:pt x="237" y="156"/>
                    <a:pt x="246" y="133"/>
                    <a:pt x="246" y="10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605" name="Freeform 19"/>
            <p:cNvSpPr/>
            <p:nvPr/>
          </p:nvSpPr>
          <p:spPr bwMode="auto">
            <a:xfrm>
              <a:off x="6838951" y="3789363"/>
              <a:ext cx="100013" cy="152400"/>
            </a:xfrm>
            <a:custGeom>
              <a:avLst/>
              <a:gdLst>
                <a:gd name="T0" fmla="*/ 255 w 280"/>
                <a:gd name="T1" fmla="*/ 230 h 425"/>
                <a:gd name="T2" fmla="*/ 274 w 280"/>
                <a:gd name="T3" fmla="*/ 261 h 425"/>
                <a:gd name="T4" fmla="*/ 280 w 280"/>
                <a:gd name="T5" fmla="*/ 301 h 425"/>
                <a:gd name="T6" fmla="*/ 240 w 280"/>
                <a:gd name="T7" fmla="*/ 390 h 425"/>
                <a:gd name="T8" fmla="*/ 141 w 280"/>
                <a:gd name="T9" fmla="*/ 425 h 425"/>
                <a:gd name="T10" fmla="*/ 86 w 280"/>
                <a:gd name="T11" fmla="*/ 417 h 425"/>
                <a:gd name="T12" fmla="*/ 39 w 280"/>
                <a:gd name="T13" fmla="*/ 396 h 425"/>
                <a:gd name="T14" fmla="*/ 27 w 280"/>
                <a:gd name="T15" fmla="*/ 417 h 425"/>
                <a:gd name="T16" fmla="*/ 4 w 280"/>
                <a:gd name="T17" fmla="*/ 417 h 425"/>
                <a:gd name="T18" fmla="*/ 0 w 280"/>
                <a:gd name="T19" fmla="*/ 277 h 425"/>
                <a:gd name="T20" fmla="*/ 23 w 280"/>
                <a:gd name="T21" fmla="*/ 277 h 425"/>
                <a:gd name="T22" fmla="*/ 40 w 280"/>
                <a:gd name="T23" fmla="*/ 324 h 425"/>
                <a:gd name="T24" fmla="*/ 65 w 280"/>
                <a:gd name="T25" fmla="*/ 363 h 425"/>
                <a:gd name="T26" fmla="*/ 100 w 280"/>
                <a:gd name="T27" fmla="*/ 390 h 425"/>
                <a:gd name="T28" fmla="*/ 146 w 280"/>
                <a:gd name="T29" fmla="*/ 400 h 425"/>
                <a:gd name="T30" fmla="*/ 181 w 280"/>
                <a:gd name="T31" fmla="*/ 395 h 425"/>
                <a:gd name="T32" fmla="*/ 205 w 280"/>
                <a:gd name="T33" fmla="*/ 380 h 425"/>
                <a:gd name="T34" fmla="*/ 219 w 280"/>
                <a:gd name="T35" fmla="*/ 358 h 425"/>
                <a:gd name="T36" fmla="*/ 223 w 280"/>
                <a:gd name="T37" fmla="*/ 329 h 425"/>
                <a:gd name="T38" fmla="*/ 209 w 280"/>
                <a:gd name="T39" fmla="*/ 283 h 425"/>
                <a:gd name="T40" fmla="*/ 168 w 280"/>
                <a:gd name="T41" fmla="*/ 251 h 425"/>
                <a:gd name="T42" fmla="*/ 126 w 280"/>
                <a:gd name="T43" fmla="*/ 234 h 425"/>
                <a:gd name="T44" fmla="*/ 84 w 280"/>
                <a:gd name="T45" fmla="*/ 217 h 425"/>
                <a:gd name="T46" fmla="*/ 30 w 280"/>
                <a:gd name="T47" fmla="*/ 177 h 425"/>
                <a:gd name="T48" fmla="*/ 11 w 280"/>
                <a:gd name="T49" fmla="*/ 111 h 425"/>
                <a:gd name="T50" fmla="*/ 21 w 280"/>
                <a:gd name="T51" fmla="*/ 68 h 425"/>
                <a:gd name="T52" fmla="*/ 48 w 280"/>
                <a:gd name="T53" fmla="*/ 32 h 425"/>
                <a:gd name="T54" fmla="*/ 87 w 280"/>
                <a:gd name="T55" fmla="*/ 8 h 425"/>
                <a:gd name="T56" fmla="*/ 134 w 280"/>
                <a:gd name="T57" fmla="*/ 0 h 425"/>
                <a:gd name="T58" fmla="*/ 185 w 280"/>
                <a:gd name="T59" fmla="*/ 8 h 425"/>
                <a:gd name="T60" fmla="*/ 226 w 280"/>
                <a:gd name="T61" fmla="*/ 29 h 425"/>
                <a:gd name="T62" fmla="*/ 237 w 280"/>
                <a:gd name="T63" fmla="*/ 9 h 425"/>
                <a:gd name="T64" fmla="*/ 260 w 280"/>
                <a:gd name="T65" fmla="*/ 9 h 425"/>
                <a:gd name="T66" fmla="*/ 263 w 280"/>
                <a:gd name="T67" fmla="*/ 144 h 425"/>
                <a:gd name="T68" fmla="*/ 239 w 280"/>
                <a:gd name="T69" fmla="*/ 144 h 425"/>
                <a:gd name="T70" fmla="*/ 225 w 280"/>
                <a:gd name="T71" fmla="*/ 100 h 425"/>
                <a:gd name="T72" fmla="*/ 205 w 280"/>
                <a:gd name="T73" fmla="*/ 61 h 425"/>
                <a:gd name="T74" fmla="*/ 174 w 280"/>
                <a:gd name="T75" fmla="*/ 35 h 425"/>
                <a:gd name="T76" fmla="*/ 131 w 280"/>
                <a:gd name="T77" fmla="*/ 25 h 425"/>
                <a:gd name="T78" fmla="*/ 84 w 280"/>
                <a:gd name="T79" fmla="*/ 42 h 425"/>
                <a:gd name="T80" fmla="*/ 65 w 280"/>
                <a:gd name="T81" fmla="*/ 85 h 425"/>
                <a:gd name="T82" fmla="*/ 77 w 280"/>
                <a:gd name="T83" fmla="*/ 129 h 425"/>
                <a:gd name="T84" fmla="*/ 113 w 280"/>
                <a:gd name="T85" fmla="*/ 158 h 425"/>
                <a:gd name="T86" fmla="*/ 154 w 280"/>
                <a:gd name="T87" fmla="*/ 175 h 425"/>
                <a:gd name="T88" fmla="*/ 194 w 280"/>
                <a:gd name="T89" fmla="*/ 191 h 425"/>
                <a:gd name="T90" fmla="*/ 227 w 280"/>
                <a:gd name="T91" fmla="*/ 208 h 425"/>
                <a:gd name="T92" fmla="*/ 255 w 280"/>
                <a:gd name="T93" fmla="*/ 23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0" h="425">
                  <a:moveTo>
                    <a:pt x="255" y="230"/>
                  </a:moveTo>
                  <a:cubicBezTo>
                    <a:pt x="263" y="239"/>
                    <a:pt x="270" y="250"/>
                    <a:pt x="274" y="261"/>
                  </a:cubicBezTo>
                  <a:cubicBezTo>
                    <a:pt x="278" y="273"/>
                    <a:pt x="280" y="286"/>
                    <a:pt x="280" y="301"/>
                  </a:cubicBezTo>
                  <a:cubicBezTo>
                    <a:pt x="280" y="337"/>
                    <a:pt x="267" y="367"/>
                    <a:pt x="240" y="390"/>
                  </a:cubicBezTo>
                  <a:cubicBezTo>
                    <a:pt x="213" y="413"/>
                    <a:pt x="180" y="425"/>
                    <a:pt x="141" y="425"/>
                  </a:cubicBezTo>
                  <a:cubicBezTo>
                    <a:pt x="123" y="425"/>
                    <a:pt x="104" y="422"/>
                    <a:pt x="86" y="417"/>
                  </a:cubicBezTo>
                  <a:cubicBezTo>
                    <a:pt x="68" y="411"/>
                    <a:pt x="52" y="404"/>
                    <a:pt x="39" y="396"/>
                  </a:cubicBezTo>
                  <a:lnTo>
                    <a:pt x="27" y="417"/>
                  </a:lnTo>
                  <a:lnTo>
                    <a:pt x="4" y="417"/>
                  </a:lnTo>
                  <a:lnTo>
                    <a:pt x="0" y="277"/>
                  </a:lnTo>
                  <a:lnTo>
                    <a:pt x="23" y="277"/>
                  </a:lnTo>
                  <a:cubicBezTo>
                    <a:pt x="28" y="295"/>
                    <a:pt x="33" y="310"/>
                    <a:pt x="40" y="324"/>
                  </a:cubicBezTo>
                  <a:cubicBezTo>
                    <a:pt x="46" y="338"/>
                    <a:pt x="55" y="351"/>
                    <a:pt x="65" y="363"/>
                  </a:cubicBezTo>
                  <a:cubicBezTo>
                    <a:pt x="75" y="374"/>
                    <a:pt x="87" y="383"/>
                    <a:pt x="100" y="390"/>
                  </a:cubicBezTo>
                  <a:cubicBezTo>
                    <a:pt x="113" y="397"/>
                    <a:pt x="129" y="400"/>
                    <a:pt x="146" y="400"/>
                  </a:cubicBezTo>
                  <a:cubicBezTo>
                    <a:pt x="160" y="400"/>
                    <a:pt x="171" y="398"/>
                    <a:pt x="181" y="395"/>
                  </a:cubicBezTo>
                  <a:cubicBezTo>
                    <a:pt x="191" y="391"/>
                    <a:pt x="199" y="387"/>
                    <a:pt x="205" y="380"/>
                  </a:cubicBezTo>
                  <a:cubicBezTo>
                    <a:pt x="211" y="374"/>
                    <a:pt x="216" y="367"/>
                    <a:pt x="219" y="358"/>
                  </a:cubicBezTo>
                  <a:cubicBezTo>
                    <a:pt x="222" y="349"/>
                    <a:pt x="223" y="340"/>
                    <a:pt x="223" y="329"/>
                  </a:cubicBezTo>
                  <a:cubicBezTo>
                    <a:pt x="223" y="312"/>
                    <a:pt x="219" y="297"/>
                    <a:pt x="209" y="283"/>
                  </a:cubicBezTo>
                  <a:cubicBezTo>
                    <a:pt x="200" y="269"/>
                    <a:pt x="187" y="258"/>
                    <a:pt x="168" y="251"/>
                  </a:cubicBezTo>
                  <a:cubicBezTo>
                    <a:pt x="156" y="246"/>
                    <a:pt x="142" y="241"/>
                    <a:pt x="126" y="234"/>
                  </a:cubicBezTo>
                  <a:cubicBezTo>
                    <a:pt x="110" y="228"/>
                    <a:pt x="96" y="223"/>
                    <a:pt x="84" y="217"/>
                  </a:cubicBezTo>
                  <a:cubicBezTo>
                    <a:pt x="61" y="207"/>
                    <a:pt x="43" y="193"/>
                    <a:pt x="30" y="177"/>
                  </a:cubicBezTo>
                  <a:cubicBezTo>
                    <a:pt x="18" y="160"/>
                    <a:pt x="11" y="138"/>
                    <a:pt x="11" y="111"/>
                  </a:cubicBezTo>
                  <a:cubicBezTo>
                    <a:pt x="11" y="96"/>
                    <a:pt x="14" y="81"/>
                    <a:pt x="21" y="68"/>
                  </a:cubicBezTo>
                  <a:cubicBezTo>
                    <a:pt x="27" y="54"/>
                    <a:pt x="36" y="42"/>
                    <a:pt x="48" y="32"/>
                  </a:cubicBezTo>
                  <a:cubicBezTo>
                    <a:pt x="59" y="22"/>
                    <a:pt x="72" y="14"/>
                    <a:pt x="87" y="8"/>
                  </a:cubicBezTo>
                  <a:cubicBezTo>
                    <a:pt x="102" y="3"/>
                    <a:pt x="118" y="0"/>
                    <a:pt x="134" y="0"/>
                  </a:cubicBezTo>
                  <a:cubicBezTo>
                    <a:pt x="153" y="0"/>
                    <a:pt x="170" y="3"/>
                    <a:pt x="185" y="8"/>
                  </a:cubicBezTo>
                  <a:cubicBezTo>
                    <a:pt x="200" y="14"/>
                    <a:pt x="213" y="21"/>
                    <a:pt x="226" y="29"/>
                  </a:cubicBezTo>
                  <a:lnTo>
                    <a:pt x="237" y="9"/>
                  </a:lnTo>
                  <a:lnTo>
                    <a:pt x="260" y="9"/>
                  </a:lnTo>
                  <a:lnTo>
                    <a:pt x="263" y="144"/>
                  </a:lnTo>
                  <a:lnTo>
                    <a:pt x="239" y="144"/>
                  </a:lnTo>
                  <a:cubicBezTo>
                    <a:pt x="235" y="129"/>
                    <a:pt x="230" y="114"/>
                    <a:pt x="225" y="100"/>
                  </a:cubicBezTo>
                  <a:cubicBezTo>
                    <a:pt x="220" y="86"/>
                    <a:pt x="213" y="73"/>
                    <a:pt x="205" y="61"/>
                  </a:cubicBezTo>
                  <a:cubicBezTo>
                    <a:pt x="196" y="50"/>
                    <a:pt x="186" y="41"/>
                    <a:pt x="174" y="35"/>
                  </a:cubicBezTo>
                  <a:cubicBezTo>
                    <a:pt x="163" y="28"/>
                    <a:pt x="148" y="25"/>
                    <a:pt x="131" y="25"/>
                  </a:cubicBezTo>
                  <a:cubicBezTo>
                    <a:pt x="113" y="25"/>
                    <a:pt x="97" y="31"/>
                    <a:pt x="84" y="42"/>
                  </a:cubicBezTo>
                  <a:cubicBezTo>
                    <a:pt x="71" y="54"/>
                    <a:pt x="65" y="68"/>
                    <a:pt x="65" y="85"/>
                  </a:cubicBezTo>
                  <a:cubicBezTo>
                    <a:pt x="65" y="103"/>
                    <a:pt x="69" y="117"/>
                    <a:pt x="77" y="129"/>
                  </a:cubicBezTo>
                  <a:cubicBezTo>
                    <a:pt x="85" y="141"/>
                    <a:pt x="97" y="150"/>
                    <a:pt x="113" y="158"/>
                  </a:cubicBezTo>
                  <a:cubicBezTo>
                    <a:pt x="127" y="164"/>
                    <a:pt x="141" y="170"/>
                    <a:pt x="154" y="175"/>
                  </a:cubicBezTo>
                  <a:cubicBezTo>
                    <a:pt x="168" y="180"/>
                    <a:pt x="181" y="185"/>
                    <a:pt x="194" y="191"/>
                  </a:cubicBezTo>
                  <a:cubicBezTo>
                    <a:pt x="205" y="196"/>
                    <a:pt x="216" y="201"/>
                    <a:pt x="227" y="208"/>
                  </a:cubicBezTo>
                  <a:cubicBezTo>
                    <a:pt x="237" y="214"/>
                    <a:pt x="247" y="221"/>
                    <a:pt x="255" y="23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606" name="Freeform 20"/>
            <p:cNvSpPr/>
            <p:nvPr/>
          </p:nvSpPr>
          <p:spPr bwMode="auto">
            <a:xfrm>
              <a:off x="6967538" y="3792538"/>
              <a:ext cx="66675" cy="147638"/>
            </a:xfrm>
            <a:custGeom>
              <a:avLst/>
              <a:gdLst>
                <a:gd name="T0" fmla="*/ 184 w 184"/>
                <a:gd name="T1" fmla="*/ 408 h 408"/>
                <a:gd name="T2" fmla="*/ 0 w 184"/>
                <a:gd name="T3" fmla="*/ 408 h 408"/>
                <a:gd name="T4" fmla="*/ 0 w 184"/>
                <a:gd name="T5" fmla="*/ 387 h 408"/>
                <a:gd name="T6" fmla="*/ 23 w 184"/>
                <a:gd name="T7" fmla="*/ 386 h 408"/>
                <a:gd name="T8" fmla="*/ 43 w 184"/>
                <a:gd name="T9" fmla="*/ 382 h 408"/>
                <a:gd name="T10" fmla="*/ 57 w 184"/>
                <a:gd name="T11" fmla="*/ 372 h 408"/>
                <a:gd name="T12" fmla="*/ 61 w 184"/>
                <a:gd name="T13" fmla="*/ 354 h 408"/>
                <a:gd name="T14" fmla="*/ 61 w 184"/>
                <a:gd name="T15" fmla="*/ 59 h 408"/>
                <a:gd name="T16" fmla="*/ 58 w 184"/>
                <a:gd name="T17" fmla="*/ 42 h 408"/>
                <a:gd name="T18" fmla="*/ 43 w 184"/>
                <a:gd name="T19" fmla="*/ 30 h 408"/>
                <a:gd name="T20" fmla="*/ 22 w 184"/>
                <a:gd name="T21" fmla="*/ 24 h 408"/>
                <a:gd name="T22" fmla="*/ 0 w 184"/>
                <a:gd name="T23" fmla="*/ 20 h 408"/>
                <a:gd name="T24" fmla="*/ 0 w 184"/>
                <a:gd name="T25" fmla="*/ 0 h 408"/>
                <a:gd name="T26" fmla="*/ 184 w 184"/>
                <a:gd name="T27" fmla="*/ 0 h 408"/>
                <a:gd name="T28" fmla="*/ 184 w 184"/>
                <a:gd name="T29" fmla="*/ 20 h 408"/>
                <a:gd name="T30" fmla="*/ 163 w 184"/>
                <a:gd name="T31" fmla="*/ 23 h 408"/>
                <a:gd name="T32" fmla="*/ 141 w 184"/>
                <a:gd name="T33" fmla="*/ 27 h 408"/>
                <a:gd name="T34" fmla="*/ 126 w 184"/>
                <a:gd name="T35" fmla="*/ 39 h 408"/>
                <a:gd name="T36" fmla="*/ 123 w 184"/>
                <a:gd name="T37" fmla="*/ 56 h 408"/>
                <a:gd name="T38" fmla="*/ 123 w 184"/>
                <a:gd name="T39" fmla="*/ 351 h 408"/>
                <a:gd name="T40" fmla="*/ 127 w 184"/>
                <a:gd name="T41" fmla="*/ 368 h 408"/>
                <a:gd name="T42" fmla="*/ 141 w 184"/>
                <a:gd name="T43" fmla="*/ 379 h 408"/>
                <a:gd name="T44" fmla="*/ 161 w 184"/>
                <a:gd name="T45" fmla="*/ 384 h 408"/>
                <a:gd name="T46" fmla="*/ 184 w 184"/>
                <a:gd name="T47" fmla="*/ 387 h 408"/>
                <a:gd name="T48" fmla="*/ 184 w 184"/>
                <a:gd name="T49"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4" h="408">
                  <a:moveTo>
                    <a:pt x="184" y="408"/>
                  </a:moveTo>
                  <a:lnTo>
                    <a:pt x="0" y="408"/>
                  </a:lnTo>
                  <a:lnTo>
                    <a:pt x="0" y="387"/>
                  </a:lnTo>
                  <a:cubicBezTo>
                    <a:pt x="5" y="387"/>
                    <a:pt x="13" y="386"/>
                    <a:pt x="23" y="386"/>
                  </a:cubicBezTo>
                  <a:cubicBezTo>
                    <a:pt x="32" y="385"/>
                    <a:pt x="39" y="384"/>
                    <a:pt x="43" y="382"/>
                  </a:cubicBezTo>
                  <a:cubicBezTo>
                    <a:pt x="50" y="380"/>
                    <a:pt x="54" y="376"/>
                    <a:pt x="57" y="372"/>
                  </a:cubicBezTo>
                  <a:cubicBezTo>
                    <a:pt x="60" y="368"/>
                    <a:pt x="61" y="362"/>
                    <a:pt x="61" y="354"/>
                  </a:cubicBezTo>
                  <a:lnTo>
                    <a:pt x="61" y="59"/>
                  </a:lnTo>
                  <a:cubicBezTo>
                    <a:pt x="61" y="52"/>
                    <a:pt x="60" y="46"/>
                    <a:pt x="58" y="42"/>
                  </a:cubicBezTo>
                  <a:cubicBezTo>
                    <a:pt x="56" y="37"/>
                    <a:pt x="51" y="34"/>
                    <a:pt x="43" y="30"/>
                  </a:cubicBezTo>
                  <a:cubicBezTo>
                    <a:pt x="38" y="28"/>
                    <a:pt x="30" y="26"/>
                    <a:pt x="22" y="24"/>
                  </a:cubicBezTo>
                  <a:cubicBezTo>
                    <a:pt x="13" y="22"/>
                    <a:pt x="6" y="21"/>
                    <a:pt x="0" y="20"/>
                  </a:cubicBezTo>
                  <a:lnTo>
                    <a:pt x="0" y="0"/>
                  </a:lnTo>
                  <a:lnTo>
                    <a:pt x="184" y="0"/>
                  </a:lnTo>
                  <a:lnTo>
                    <a:pt x="184" y="20"/>
                  </a:lnTo>
                  <a:cubicBezTo>
                    <a:pt x="178" y="21"/>
                    <a:pt x="171" y="21"/>
                    <a:pt x="163" y="23"/>
                  </a:cubicBezTo>
                  <a:cubicBezTo>
                    <a:pt x="154" y="24"/>
                    <a:pt x="147" y="25"/>
                    <a:pt x="141" y="27"/>
                  </a:cubicBezTo>
                  <a:cubicBezTo>
                    <a:pt x="134" y="30"/>
                    <a:pt x="129" y="33"/>
                    <a:pt x="126" y="39"/>
                  </a:cubicBezTo>
                  <a:cubicBezTo>
                    <a:pt x="124" y="44"/>
                    <a:pt x="123" y="49"/>
                    <a:pt x="123" y="56"/>
                  </a:cubicBezTo>
                  <a:lnTo>
                    <a:pt x="123" y="351"/>
                  </a:lnTo>
                  <a:cubicBezTo>
                    <a:pt x="123" y="357"/>
                    <a:pt x="124" y="363"/>
                    <a:pt x="127" y="368"/>
                  </a:cubicBezTo>
                  <a:cubicBezTo>
                    <a:pt x="130" y="373"/>
                    <a:pt x="134" y="376"/>
                    <a:pt x="141" y="379"/>
                  </a:cubicBezTo>
                  <a:cubicBezTo>
                    <a:pt x="145" y="381"/>
                    <a:pt x="152" y="383"/>
                    <a:pt x="161" y="384"/>
                  </a:cubicBezTo>
                  <a:cubicBezTo>
                    <a:pt x="170" y="386"/>
                    <a:pt x="178" y="387"/>
                    <a:pt x="184" y="387"/>
                  </a:cubicBezTo>
                  <a:lnTo>
                    <a:pt x="184" y="40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607" name="Freeform 21"/>
            <p:cNvSpPr/>
            <p:nvPr/>
          </p:nvSpPr>
          <p:spPr bwMode="auto">
            <a:xfrm>
              <a:off x="7054851" y="3792538"/>
              <a:ext cx="128588" cy="147638"/>
            </a:xfrm>
            <a:custGeom>
              <a:avLst/>
              <a:gdLst>
                <a:gd name="T0" fmla="*/ 355 w 355"/>
                <a:gd name="T1" fmla="*/ 111 h 408"/>
                <a:gd name="T2" fmla="*/ 335 w 355"/>
                <a:gd name="T3" fmla="*/ 111 h 408"/>
                <a:gd name="T4" fmla="*/ 326 w 355"/>
                <a:gd name="T5" fmla="*/ 86 h 408"/>
                <a:gd name="T6" fmla="*/ 311 w 355"/>
                <a:gd name="T7" fmla="*/ 59 h 408"/>
                <a:gd name="T8" fmla="*/ 292 w 355"/>
                <a:gd name="T9" fmla="*/ 36 h 408"/>
                <a:gd name="T10" fmla="*/ 272 w 355"/>
                <a:gd name="T11" fmla="*/ 25 h 408"/>
                <a:gd name="T12" fmla="*/ 250 w 355"/>
                <a:gd name="T13" fmla="*/ 23 h 408"/>
                <a:gd name="T14" fmla="*/ 225 w 355"/>
                <a:gd name="T15" fmla="*/ 22 h 408"/>
                <a:gd name="T16" fmla="*/ 208 w 355"/>
                <a:gd name="T17" fmla="*/ 22 h 408"/>
                <a:gd name="T18" fmla="*/ 208 w 355"/>
                <a:gd name="T19" fmla="*/ 349 h 408"/>
                <a:gd name="T20" fmla="*/ 212 w 355"/>
                <a:gd name="T21" fmla="*/ 366 h 408"/>
                <a:gd name="T22" fmla="*/ 226 w 355"/>
                <a:gd name="T23" fmla="*/ 378 h 408"/>
                <a:gd name="T24" fmla="*/ 248 w 355"/>
                <a:gd name="T25" fmla="*/ 384 h 408"/>
                <a:gd name="T26" fmla="*/ 274 w 355"/>
                <a:gd name="T27" fmla="*/ 387 h 408"/>
                <a:gd name="T28" fmla="*/ 274 w 355"/>
                <a:gd name="T29" fmla="*/ 408 h 408"/>
                <a:gd name="T30" fmla="*/ 81 w 355"/>
                <a:gd name="T31" fmla="*/ 408 h 408"/>
                <a:gd name="T32" fmla="*/ 81 w 355"/>
                <a:gd name="T33" fmla="*/ 387 h 408"/>
                <a:gd name="T34" fmla="*/ 106 w 355"/>
                <a:gd name="T35" fmla="*/ 385 h 408"/>
                <a:gd name="T36" fmla="*/ 129 w 355"/>
                <a:gd name="T37" fmla="*/ 381 h 408"/>
                <a:gd name="T38" fmla="*/ 143 w 355"/>
                <a:gd name="T39" fmla="*/ 370 h 408"/>
                <a:gd name="T40" fmla="*/ 147 w 355"/>
                <a:gd name="T41" fmla="*/ 351 h 408"/>
                <a:gd name="T42" fmla="*/ 147 w 355"/>
                <a:gd name="T43" fmla="*/ 22 h 408"/>
                <a:gd name="T44" fmla="*/ 130 w 355"/>
                <a:gd name="T45" fmla="*/ 22 h 408"/>
                <a:gd name="T46" fmla="*/ 108 w 355"/>
                <a:gd name="T47" fmla="*/ 23 h 408"/>
                <a:gd name="T48" fmla="*/ 83 w 355"/>
                <a:gd name="T49" fmla="*/ 25 h 408"/>
                <a:gd name="T50" fmla="*/ 63 w 355"/>
                <a:gd name="T51" fmla="*/ 36 h 408"/>
                <a:gd name="T52" fmla="*/ 44 w 355"/>
                <a:gd name="T53" fmla="*/ 59 h 408"/>
                <a:gd name="T54" fmla="*/ 29 w 355"/>
                <a:gd name="T55" fmla="*/ 87 h 408"/>
                <a:gd name="T56" fmla="*/ 20 w 355"/>
                <a:gd name="T57" fmla="*/ 111 h 408"/>
                <a:gd name="T58" fmla="*/ 0 w 355"/>
                <a:gd name="T59" fmla="*/ 111 h 408"/>
                <a:gd name="T60" fmla="*/ 0 w 355"/>
                <a:gd name="T61" fmla="*/ 0 h 408"/>
                <a:gd name="T62" fmla="*/ 355 w 355"/>
                <a:gd name="T63" fmla="*/ 0 h 408"/>
                <a:gd name="T64" fmla="*/ 355 w 355"/>
                <a:gd name="T65" fmla="*/ 111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5" h="408">
                  <a:moveTo>
                    <a:pt x="355" y="111"/>
                  </a:moveTo>
                  <a:lnTo>
                    <a:pt x="335" y="111"/>
                  </a:lnTo>
                  <a:cubicBezTo>
                    <a:pt x="333" y="104"/>
                    <a:pt x="330" y="96"/>
                    <a:pt x="326" y="86"/>
                  </a:cubicBezTo>
                  <a:cubicBezTo>
                    <a:pt x="321" y="77"/>
                    <a:pt x="316" y="68"/>
                    <a:pt x="311" y="59"/>
                  </a:cubicBezTo>
                  <a:cubicBezTo>
                    <a:pt x="305" y="50"/>
                    <a:pt x="299" y="43"/>
                    <a:pt x="292" y="36"/>
                  </a:cubicBezTo>
                  <a:cubicBezTo>
                    <a:pt x="285" y="29"/>
                    <a:pt x="279" y="26"/>
                    <a:pt x="272" y="25"/>
                  </a:cubicBezTo>
                  <a:cubicBezTo>
                    <a:pt x="266" y="24"/>
                    <a:pt x="259" y="23"/>
                    <a:pt x="250" y="23"/>
                  </a:cubicBezTo>
                  <a:cubicBezTo>
                    <a:pt x="241" y="23"/>
                    <a:pt x="233" y="22"/>
                    <a:pt x="225" y="22"/>
                  </a:cubicBezTo>
                  <a:lnTo>
                    <a:pt x="208" y="22"/>
                  </a:lnTo>
                  <a:lnTo>
                    <a:pt x="208" y="349"/>
                  </a:lnTo>
                  <a:cubicBezTo>
                    <a:pt x="208" y="355"/>
                    <a:pt x="210" y="361"/>
                    <a:pt x="212" y="366"/>
                  </a:cubicBezTo>
                  <a:cubicBezTo>
                    <a:pt x="215" y="371"/>
                    <a:pt x="220" y="375"/>
                    <a:pt x="226" y="378"/>
                  </a:cubicBezTo>
                  <a:cubicBezTo>
                    <a:pt x="230" y="380"/>
                    <a:pt x="237" y="381"/>
                    <a:pt x="248" y="384"/>
                  </a:cubicBezTo>
                  <a:cubicBezTo>
                    <a:pt x="259" y="386"/>
                    <a:pt x="268" y="387"/>
                    <a:pt x="274" y="387"/>
                  </a:cubicBezTo>
                  <a:lnTo>
                    <a:pt x="274" y="408"/>
                  </a:lnTo>
                  <a:lnTo>
                    <a:pt x="81" y="408"/>
                  </a:lnTo>
                  <a:lnTo>
                    <a:pt x="81" y="387"/>
                  </a:lnTo>
                  <a:cubicBezTo>
                    <a:pt x="87" y="387"/>
                    <a:pt x="95" y="386"/>
                    <a:pt x="106" y="385"/>
                  </a:cubicBezTo>
                  <a:cubicBezTo>
                    <a:pt x="117" y="384"/>
                    <a:pt x="124" y="382"/>
                    <a:pt x="129" y="381"/>
                  </a:cubicBezTo>
                  <a:cubicBezTo>
                    <a:pt x="135" y="378"/>
                    <a:pt x="140" y="375"/>
                    <a:pt x="143" y="370"/>
                  </a:cubicBezTo>
                  <a:cubicBezTo>
                    <a:pt x="146" y="365"/>
                    <a:pt x="147" y="359"/>
                    <a:pt x="147" y="351"/>
                  </a:cubicBezTo>
                  <a:lnTo>
                    <a:pt x="147" y="22"/>
                  </a:lnTo>
                  <a:lnTo>
                    <a:pt x="130" y="22"/>
                  </a:lnTo>
                  <a:cubicBezTo>
                    <a:pt x="124" y="22"/>
                    <a:pt x="117" y="23"/>
                    <a:pt x="108" y="23"/>
                  </a:cubicBezTo>
                  <a:cubicBezTo>
                    <a:pt x="99" y="23"/>
                    <a:pt x="91" y="24"/>
                    <a:pt x="83" y="25"/>
                  </a:cubicBezTo>
                  <a:cubicBezTo>
                    <a:pt x="77" y="26"/>
                    <a:pt x="70" y="29"/>
                    <a:pt x="63" y="36"/>
                  </a:cubicBezTo>
                  <a:cubicBezTo>
                    <a:pt x="57" y="43"/>
                    <a:pt x="50" y="51"/>
                    <a:pt x="44" y="59"/>
                  </a:cubicBezTo>
                  <a:cubicBezTo>
                    <a:pt x="39" y="68"/>
                    <a:pt x="34" y="77"/>
                    <a:pt x="29" y="87"/>
                  </a:cubicBezTo>
                  <a:cubicBezTo>
                    <a:pt x="25" y="96"/>
                    <a:pt x="22" y="104"/>
                    <a:pt x="20" y="111"/>
                  </a:cubicBezTo>
                  <a:lnTo>
                    <a:pt x="0" y="111"/>
                  </a:lnTo>
                  <a:lnTo>
                    <a:pt x="0" y="0"/>
                  </a:lnTo>
                  <a:lnTo>
                    <a:pt x="355" y="0"/>
                  </a:lnTo>
                  <a:lnTo>
                    <a:pt x="355" y="11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608" name="Freeform 22"/>
            <p:cNvSpPr/>
            <p:nvPr/>
          </p:nvSpPr>
          <p:spPr bwMode="auto">
            <a:xfrm>
              <a:off x="7192963" y="3792538"/>
              <a:ext cx="139700" cy="147638"/>
            </a:xfrm>
            <a:custGeom>
              <a:avLst/>
              <a:gdLst>
                <a:gd name="T0" fmla="*/ 390 w 390"/>
                <a:gd name="T1" fmla="*/ 20 h 408"/>
                <a:gd name="T2" fmla="*/ 374 w 390"/>
                <a:gd name="T3" fmla="*/ 24 h 408"/>
                <a:gd name="T4" fmla="*/ 359 w 390"/>
                <a:gd name="T5" fmla="*/ 31 h 408"/>
                <a:gd name="T6" fmla="*/ 344 w 390"/>
                <a:gd name="T7" fmla="*/ 42 h 408"/>
                <a:gd name="T8" fmla="*/ 329 w 390"/>
                <a:gd name="T9" fmla="*/ 62 h 408"/>
                <a:gd name="T10" fmla="*/ 287 w 390"/>
                <a:gd name="T11" fmla="*/ 126 h 408"/>
                <a:gd name="T12" fmla="*/ 240 w 390"/>
                <a:gd name="T13" fmla="*/ 208 h 408"/>
                <a:gd name="T14" fmla="*/ 226 w 390"/>
                <a:gd name="T15" fmla="*/ 238 h 408"/>
                <a:gd name="T16" fmla="*/ 222 w 390"/>
                <a:gd name="T17" fmla="*/ 270 h 408"/>
                <a:gd name="T18" fmla="*/ 222 w 390"/>
                <a:gd name="T19" fmla="*/ 348 h 408"/>
                <a:gd name="T20" fmla="*/ 226 w 390"/>
                <a:gd name="T21" fmla="*/ 366 h 408"/>
                <a:gd name="T22" fmla="*/ 241 w 390"/>
                <a:gd name="T23" fmla="*/ 378 h 408"/>
                <a:gd name="T24" fmla="*/ 262 w 390"/>
                <a:gd name="T25" fmla="*/ 384 h 408"/>
                <a:gd name="T26" fmla="*/ 287 w 390"/>
                <a:gd name="T27" fmla="*/ 387 h 408"/>
                <a:gd name="T28" fmla="*/ 287 w 390"/>
                <a:gd name="T29" fmla="*/ 408 h 408"/>
                <a:gd name="T30" fmla="*/ 96 w 390"/>
                <a:gd name="T31" fmla="*/ 408 h 408"/>
                <a:gd name="T32" fmla="*/ 96 w 390"/>
                <a:gd name="T33" fmla="*/ 387 h 408"/>
                <a:gd name="T34" fmla="*/ 120 w 390"/>
                <a:gd name="T35" fmla="*/ 385 h 408"/>
                <a:gd name="T36" fmla="*/ 143 w 390"/>
                <a:gd name="T37" fmla="*/ 381 h 408"/>
                <a:gd name="T38" fmla="*/ 157 w 390"/>
                <a:gd name="T39" fmla="*/ 369 h 408"/>
                <a:gd name="T40" fmla="*/ 161 w 390"/>
                <a:gd name="T41" fmla="*/ 351 h 408"/>
                <a:gd name="T42" fmla="*/ 161 w 390"/>
                <a:gd name="T43" fmla="*/ 252 h 408"/>
                <a:gd name="T44" fmla="*/ 155 w 390"/>
                <a:gd name="T45" fmla="*/ 235 h 408"/>
                <a:gd name="T46" fmla="*/ 142 w 390"/>
                <a:gd name="T47" fmla="*/ 208 h 408"/>
                <a:gd name="T48" fmla="*/ 104 w 390"/>
                <a:gd name="T49" fmla="*/ 136 h 408"/>
                <a:gd name="T50" fmla="*/ 67 w 390"/>
                <a:gd name="T51" fmla="*/ 69 h 408"/>
                <a:gd name="T52" fmla="*/ 50 w 390"/>
                <a:gd name="T53" fmla="*/ 45 h 408"/>
                <a:gd name="T54" fmla="*/ 34 w 390"/>
                <a:gd name="T55" fmla="*/ 30 h 408"/>
                <a:gd name="T56" fmla="*/ 17 w 390"/>
                <a:gd name="T57" fmla="*/ 23 h 408"/>
                <a:gd name="T58" fmla="*/ 0 w 390"/>
                <a:gd name="T59" fmla="*/ 20 h 408"/>
                <a:gd name="T60" fmla="*/ 0 w 390"/>
                <a:gd name="T61" fmla="*/ 0 h 408"/>
                <a:gd name="T62" fmla="*/ 174 w 390"/>
                <a:gd name="T63" fmla="*/ 0 h 408"/>
                <a:gd name="T64" fmla="*/ 174 w 390"/>
                <a:gd name="T65" fmla="*/ 20 h 408"/>
                <a:gd name="T66" fmla="*/ 132 w 390"/>
                <a:gd name="T67" fmla="*/ 24 h 408"/>
                <a:gd name="T68" fmla="*/ 120 w 390"/>
                <a:gd name="T69" fmla="*/ 34 h 408"/>
                <a:gd name="T70" fmla="*/ 122 w 390"/>
                <a:gd name="T71" fmla="*/ 40 h 408"/>
                <a:gd name="T72" fmla="*/ 127 w 390"/>
                <a:gd name="T73" fmla="*/ 51 h 408"/>
                <a:gd name="T74" fmla="*/ 136 w 390"/>
                <a:gd name="T75" fmla="*/ 68 h 408"/>
                <a:gd name="T76" fmla="*/ 145 w 390"/>
                <a:gd name="T77" fmla="*/ 87 h 408"/>
                <a:gd name="T78" fmla="*/ 173 w 390"/>
                <a:gd name="T79" fmla="*/ 138 h 408"/>
                <a:gd name="T80" fmla="*/ 210 w 390"/>
                <a:gd name="T81" fmla="*/ 204 h 408"/>
                <a:gd name="T82" fmla="*/ 279 w 390"/>
                <a:gd name="T83" fmla="*/ 91 h 408"/>
                <a:gd name="T84" fmla="*/ 302 w 390"/>
                <a:gd name="T85" fmla="*/ 42 h 408"/>
                <a:gd name="T86" fmla="*/ 297 w 390"/>
                <a:gd name="T87" fmla="*/ 31 h 408"/>
                <a:gd name="T88" fmla="*/ 284 w 390"/>
                <a:gd name="T89" fmla="*/ 25 h 408"/>
                <a:gd name="T90" fmla="*/ 266 w 390"/>
                <a:gd name="T91" fmla="*/ 22 h 408"/>
                <a:gd name="T92" fmla="*/ 248 w 390"/>
                <a:gd name="T93" fmla="*/ 20 h 408"/>
                <a:gd name="T94" fmla="*/ 248 w 390"/>
                <a:gd name="T95" fmla="*/ 0 h 408"/>
                <a:gd name="T96" fmla="*/ 390 w 390"/>
                <a:gd name="T97" fmla="*/ 0 h 408"/>
                <a:gd name="T98" fmla="*/ 390 w 390"/>
                <a:gd name="T99" fmla="*/ 2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0" h="408">
                  <a:moveTo>
                    <a:pt x="390" y="20"/>
                  </a:moveTo>
                  <a:cubicBezTo>
                    <a:pt x="387" y="21"/>
                    <a:pt x="382" y="22"/>
                    <a:pt x="374" y="24"/>
                  </a:cubicBezTo>
                  <a:cubicBezTo>
                    <a:pt x="367" y="27"/>
                    <a:pt x="362" y="29"/>
                    <a:pt x="359" y="31"/>
                  </a:cubicBezTo>
                  <a:cubicBezTo>
                    <a:pt x="352" y="36"/>
                    <a:pt x="347" y="39"/>
                    <a:pt x="344" y="42"/>
                  </a:cubicBezTo>
                  <a:cubicBezTo>
                    <a:pt x="341" y="44"/>
                    <a:pt x="336" y="51"/>
                    <a:pt x="329" y="62"/>
                  </a:cubicBezTo>
                  <a:cubicBezTo>
                    <a:pt x="313" y="83"/>
                    <a:pt x="300" y="104"/>
                    <a:pt x="287" y="126"/>
                  </a:cubicBezTo>
                  <a:cubicBezTo>
                    <a:pt x="274" y="147"/>
                    <a:pt x="259" y="175"/>
                    <a:pt x="240" y="208"/>
                  </a:cubicBezTo>
                  <a:cubicBezTo>
                    <a:pt x="233" y="220"/>
                    <a:pt x="228" y="230"/>
                    <a:pt x="226" y="238"/>
                  </a:cubicBezTo>
                  <a:cubicBezTo>
                    <a:pt x="223" y="245"/>
                    <a:pt x="222" y="256"/>
                    <a:pt x="222" y="270"/>
                  </a:cubicBezTo>
                  <a:lnTo>
                    <a:pt x="222" y="348"/>
                  </a:lnTo>
                  <a:cubicBezTo>
                    <a:pt x="222" y="355"/>
                    <a:pt x="224" y="361"/>
                    <a:pt x="226" y="366"/>
                  </a:cubicBezTo>
                  <a:cubicBezTo>
                    <a:pt x="229" y="371"/>
                    <a:pt x="234" y="375"/>
                    <a:pt x="241" y="378"/>
                  </a:cubicBezTo>
                  <a:cubicBezTo>
                    <a:pt x="245" y="380"/>
                    <a:pt x="252" y="382"/>
                    <a:pt x="262" y="384"/>
                  </a:cubicBezTo>
                  <a:cubicBezTo>
                    <a:pt x="272" y="386"/>
                    <a:pt x="281" y="387"/>
                    <a:pt x="287" y="387"/>
                  </a:cubicBezTo>
                  <a:lnTo>
                    <a:pt x="287" y="408"/>
                  </a:lnTo>
                  <a:lnTo>
                    <a:pt x="96" y="408"/>
                  </a:lnTo>
                  <a:lnTo>
                    <a:pt x="96" y="387"/>
                  </a:lnTo>
                  <a:cubicBezTo>
                    <a:pt x="102" y="387"/>
                    <a:pt x="110" y="386"/>
                    <a:pt x="120" y="385"/>
                  </a:cubicBezTo>
                  <a:cubicBezTo>
                    <a:pt x="131" y="384"/>
                    <a:pt x="139" y="383"/>
                    <a:pt x="143" y="381"/>
                  </a:cubicBezTo>
                  <a:cubicBezTo>
                    <a:pt x="150" y="378"/>
                    <a:pt x="155" y="374"/>
                    <a:pt x="157" y="369"/>
                  </a:cubicBezTo>
                  <a:cubicBezTo>
                    <a:pt x="160" y="364"/>
                    <a:pt x="161" y="358"/>
                    <a:pt x="161" y="351"/>
                  </a:cubicBezTo>
                  <a:lnTo>
                    <a:pt x="161" y="252"/>
                  </a:lnTo>
                  <a:cubicBezTo>
                    <a:pt x="161" y="249"/>
                    <a:pt x="159" y="243"/>
                    <a:pt x="155" y="235"/>
                  </a:cubicBezTo>
                  <a:cubicBezTo>
                    <a:pt x="152" y="227"/>
                    <a:pt x="147" y="218"/>
                    <a:pt x="142" y="208"/>
                  </a:cubicBezTo>
                  <a:cubicBezTo>
                    <a:pt x="131" y="186"/>
                    <a:pt x="118" y="161"/>
                    <a:pt x="104" y="136"/>
                  </a:cubicBezTo>
                  <a:cubicBezTo>
                    <a:pt x="90" y="110"/>
                    <a:pt x="78" y="88"/>
                    <a:pt x="67" y="69"/>
                  </a:cubicBezTo>
                  <a:cubicBezTo>
                    <a:pt x="61" y="58"/>
                    <a:pt x="55" y="50"/>
                    <a:pt x="50" y="45"/>
                  </a:cubicBezTo>
                  <a:cubicBezTo>
                    <a:pt x="46" y="39"/>
                    <a:pt x="40" y="34"/>
                    <a:pt x="34" y="30"/>
                  </a:cubicBezTo>
                  <a:cubicBezTo>
                    <a:pt x="29" y="27"/>
                    <a:pt x="24" y="25"/>
                    <a:pt x="17" y="23"/>
                  </a:cubicBezTo>
                  <a:cubicBezTo>
                    <a:pt x="11" y="22"/>
                    <a:pt x="5" y="21"/>
                    <a:pt x="0" y="20"/>
                  </a:cubicBezTo>
                  <a:lnTo>
                    <a:pt x="0" y="0"/>
                  </a:lnTo>
                  <a:lnTo>
                    <a:pt x="174" y="0"/>
                  </a:lnTo>
                  <a:lnTo>
                    <a:pt x="174" y="20"/>
                  </a:lnTo>
                  <a:cubicBezTo>
                    <a:pt x="154" y="21"/>
                    <a:pt x="140" y="22"/>
                    <a:pt x="132" y="24"/>
                  </a:cubicBezTo>
                  <a:cubicBezTo>
                    <a:pt x="124" y="27"/>
                    <a:pt x="120" y="30"/>
                    <a:pt x="120" y="34"/>
                  </a:cubicBezTo>
                  <a:cubicBezTo>
                    <a:pt x="120" y="35"/>
                    <a:pt x="121" y="37"/>
                    <a:pt x="122" y="40"/>
                  </a:cubicBezTo>
                  <a:cubicBezTo>
                    <a:pt x="123" y="43"/>
                    <a:pt x="125" y="47"/>
                    <a:pt x="127" y="51"/>
                  </a:cubicBezTo>
                  <a:cubicBezTo>
                    <a:pt x="129" y="56"/>
                    <a:pt x="132" y="62"/>
                    <a:pt x="136" y="68"/>
                  </a:cubicBezTo>
                  <a:cubicBezTo>
                    <a:pt x="139" y="75"/>
                    <a:pt x="142" y="81"/>
                    <a:pt x="145" y="87"/>
                  </a:cubicBezTo>
                  <a:cubicBezTo>
                    <a:pt x="154" y="104"/>
                    <a:pt x="164" y="121"/>
                    <a:pt x="173" y="138"/>
                  </a:cubicBezTo>
                  <a:cubicBezTo>
                    <a:pt x="182" y="155"/>
                    <a:pt x="195" y="177"/>
                    <a:pt x="210" y="204"/>
                  </a:cubicBezTo>
                  <a:cubicBezTo>
                    <a:pt x="240" y="156"/>
                    <a:pt x="263" y="118"/>
                    <a:pt x="279" y="91"/>
                  </a:cubicBezTo>
                  <a:cubicBezTo>
                    <a:pt x="294" y="64"/>
                    <a:pt x="302" y="47"/>
                    <a:pt x="302" y="42"/>
                  </a:cubicBezTo>
                  <a:cubicBezTo>
                    <a:pt x="302" y="38"/>
                    <a:pt x="301" y="34"/>
                    <a:pt x="297" y="31"/>
                  </a:cubicBezTo>
                  <a:cubicBezTo>
                    <a:pt x="294" y="29"/>
                    <a:pt x="290" y="27"/>
                    <a:pt x="284" y="25"/>
                  </a:cubicBezTo>
                  <a:cubicBezTo>
                    <a:pt x="279" y="24"/>
                    <a:pt x="273" y="23"/>
                    <a:pt x="266" y="22"/>
                  </a:cubicBezTo>
                  <a:cubicBezTo>
                    <a:pt x="260" y="22"/>
                    <a:pt x="254" y="21"/>
                    <a:pt x="248" y="20"/>
                  </a:cubicBezTo>
                  <a:lnTo>
                    <a:pt x="248" y="0"/>
                  </a:lnTo>
                  <a:lnTo>
                    <a:pt x="390" y="0"/>
                  </a:lnTo>
                  <a:lnTo>
                    <a:pt x="390" y="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609" name="Freeform 23"/>
            <p:cNvSpPr>
              <a:spLocks noEditPoints="1"/>
            </p:cNvSpPr>
            <p:nvPr/>
          </p:nvSpPr>
          <p:spPr bwMode="auto">
            <a:xfrm>
              <a:off x="7445376" y="3789363"/>
              <a:ext cx="141288" cy="153988"/>
            </a:xfrm>
            <a:custGeom>
              <a:avLst/>
              <a:gdLst>
                <a:gd name="T0" fmla="*/ 335 w 392"/>
                <a:gd name="T1" fmla="*/ 58 h 428"/>
                <a:gd name="T2" fmla="*/ 377 w 392"/>
                <a:gd name="T3" fmla="*/ 126 h 428"/>
                <a:gd name="T4" fmla="*/ 392 w 392"/>
                <a:gd name="T5" fmla="*/ 214 h 428"/>
                <a:gd name="T6" fmla="*/ 376 w 392"/>
                <a:gd name="T7" fmla="*/ 303 h 428"/>
                <a:gd name="T8" fmla="*/ 333 w 392"/>
                <a:gd name="T9" fmla="*/ 370 h 428"/>
                <a:gd name="T10" fmla="*/ 271 w 392"/>
                <a:gd name="T11" fmla="*/ 413 h 428"/>
                <a:gd name="T12" fmla="*/ 196 w 392"/>
                <a:gd name="T13" fmla="*/ 428 h 428"/>
                <a:gd name="T14" fmla="*/ 117 w 392"/>
                <a:gd name="T15" fmla="*/ 412 h 428"/>
                <a:gd name="T16" fmla="*/ 56 w 392"/>
                <a:gd name="T17" fmla="*/ 367 h 428"/>
                <a:gd name="T18" fmla="*/ 15 w 392"/>
                <a:gd name="T19" fmla="*/ 299 h 428"/>
                <a:gd name="T20" fmla="*/ 0 w 392"/>
                <a:gd name="T21" fmla="*/ 214 h 428"/>
                <a:gd name="T22" fmla="*/ 16 w 392"/>
                <a:gd name="T23" fmla="*/ 126 h 428"/>
                <a:gd name="T24" fmla="*/ 58 w 392"/>
                <a:gd name="T25" fmla="*/ 58 h 428"/>
                <a:gd name="T26" fmla="*/ 121 w 392"/>
                <a:gd name="T27" fmla="*/ 15 h 428"/>
                <a:gd name="T28" fmla="*/ 196 w 392"/>
                <a:gd name="T29" fmla="*/ 0 h 428"/>
                <a:gd name="T30" fmla="*/ 272 w 392"/>
                <a:gd name="T31" fmla="*/ 15 h 428"/>
                <a:gd name="T32" fmla="*/ 335 w 392"/>
                <a:gd name="T33" fmla="*/ 58 h 428"/>
                <a:gd name="T34" fmla="*/ 292 w 392"/>
                <a:gd name="T35" fmla="*/ 347 h 428"/>
                <a:gd name="T36" fmla="*/ 315 w 392"/>
                <a:gd name="T37" fmla="*/ 288 h 428"/>
                <a:gd name="T38" fmla="*/ 322 w 392"/>
                <a:gd name="T39" fmla="*/ 214 h 428"/>
                <a:gd name="T40" fmla="*/ 314 w 392"/>
                <a:gd name="T41" fmla="*/ 137 h 428"/>
                <a:gd name="T42" fmla="*/ 290 w 392"/>
                <a:gd name="T43" fmla="*/ 78 h 428"/>
                <a:gd name="T44" fmla="*/ 251 w 392"/>
                <a:gd name="T45" fmla="*/ 39 h 428"/>
                <a:gd name="T46" fmla="*/ 196 w 392"/>
                <a:gd name="T47" fmla="*/ 26 h 428"/>
                <a:gd name="T48" fmla="*/ 137 w 392"/>
                <a:gd name="T49" fmla="*/ 42 h 428"/>
                <a:gd name="T50" fmla="*/ 98 w 392"/>
                <a:gd name="T51" fmla="*/ 84 h 428"/>
                <a:gd name="T52" fmla="*/ 77 w 392"/>
                <a:gd name="T53" fmla="*/ 143 h 428"/>
                <a:gd name="T54" fmla="*/ 70 w 392"/>
                <a:gd name="T55" fmla="*/ 214 h 428"/>
                <a:gd name="T56" fmla="*/ 77 w 392"/>
                <a:gd name="T57" fmla="*/ 289 h 428"/>
                <a:gd name="T58" fmla="*/ 101 w 392"/>
                <a:gd name="T59" fmla="*/ 348 h 428"/>
                <a:gd name="T60" fmla="*/ 140 w 392"/>
                <a:gd name="T61" fmla="*/ 388 h 428"/>
                <a:gd name="T62" fmla="*/ 196 w 392"/>
                <a:gd name="T63" fmla="*/ 402 h 428"/>
                <a:gd name="T64" fmla="*/ 251 w 392"/>
                <a:gd name="T65" fmla="*/ 388 h 428"/>
                <a:gd name="T66" fmla="*/ 292 w 392"/>
                <a:gd name="T67" fmla="*/ 347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2" h="428">
                  <a:moveTo>
                    <a:pt x="335" y="58"/>
                  </a:moveTo>
                  <a:cubicBezTo>
                    <a:pt x="352" y="77"/>
                    <a:pt x="367" y="100"/>
                    <a:pt x="377" y="126"/>
                  </a:cubicBezTo>
                  <a:cubicBezTo>
                    <a:pt x="387" y="153"/>
                    <a:pt x="392" y="182"/>
                    <a:pt x="392" y="214"/>
                  </a:cubicBezTo>
                  <a:cubicBezTo>
                    <a:pt x="392" y="247"/>
                    <a:pt x="387" y="276"/>
                    <a:pt x="376" y="303"/>
                  </a:cubicBezTo>
                  <a:cubicBezTo>
                    <a:pt x="366" y="329"/>
                    <a:pt x="352" y="351"/>
                    <a:pt x="333" y="370"/>
                  </a:cubicBezTo>
                  <a:cubicBezTo>
                    <a:pt x="316" y="388"/>
                    <a:pt x="295" y="403"/>
                    <a:pt x="271" y="413"/>
                  </a:cubicBezTo>
                  <a:cubicBezTo>
                    <a:pt x="248" y="423"/>
                    <a:pt x="223" y="428"/>
                    <a:pt x="196" y="428"/>
                  </a:cubicBezTo>
                  <a:cubicBezTo>
                    <a:pt x="168" y="428"/>
                    <a:pt x="141" y="422"/>
                    <a:pt x="117" y="412"/>
                  </a:cubicBezTo>
                  <a:cubicBezTo>
                    <a:pt x="93" y="401"/>
                    <a:pt x="73" y="386"/>
                    <a:pt x="56" y="367"/>
                  </a:cubicBezTo>
                  <a:cubicBezTo>
                    <a:pt x="38" y="349"/>
                    <a:pt x="25" y="326"/>
                    <a:pt x="15" y="299"/>
                  </a:cubicBezTo>
                  <a:cubicBezTo>
                    <a:pt x="5" y="273"/>
                    <a:pt x="0" y="245"/>
                    <a:pt x="0" y="214"/>
                  </a:cubicBezTo>
                  <a:cubicBezTo>
                    <a:pt x="0" y="181"/>
                    <a:pt x="5" y="152"/>
                    <a:pt x="16" y="126"/>
                  </a:cubicBezTo>
                  <a:cubicBezTo>
                    <a:pt x="26" y="100"/>
                    <a:pt x="40" y="77"/>
                    <a:pt x="58" y="58"/>
                  </a:cubicBezTo>
                  <a:cubicBezTo>
                    <a:pt x="76" y="40"/>
                    <a:pt x="97" y="25"/>
                    <a:pt x="121" y="15"/>
                  </a:cubicBezTo>
                  <a:cubicBezTo>
                    <a:pt x="145" y="5"/>
                    <a:pt x="170" y="0"/>
                    <a:pt x="196" y="0"/>
                  </a:cubicBezTo>
                  <a:cubicBezTo>
                    <a:pt x="223" y="0"/>
                    <a:pt x="249" y="5"/>
                    <a:pt x="272" y="15"/>
                  </a:cubicBezTo>
                  <a:cubicBezTo>
                    <a:pt x="296" y="26"/>
                    <a:pt x="317" y="40"/>
                    <a:pt x="335" y="58"/>
                  </a:cubicBezTo>
                  <a:close/>
                  <a:moveTo>
                    <a:pt x="292" y="347"/>
                  </a:moveTo>
                  <a:cubicBezTo>
                    <a:pt x="302" y="330"/>
                    <a:pt x="310" y="310"/>
                    <a:pt x="315" y="288"/>
                  </a:cubicBezTo>
                  <a:cubicBezTo>
                    <a:pt x="320" y="266"/>
                    <a:pt x="322" y="242"/>
                    <a:pt x="322" y="214"/>
                  </a:cubicBezTo>
                  <a:cubicBezTo>
                    <a:pt x="322" y="186"/>
                    <a:pt x="320" y="161"/>
                    <a:pt x="314" y="137"/>
                  </a:cubicBezTo>
                  <a:cubicBezTo>
                    <a:pt x="309" y="114"/>
                    <a:pt x="301" y="94"/>
                    <a:pt x="290" y="78"/>
                  </a:cubicBezTo>
                  <a:cubicBezTo>
                    <a:pt x="280" y="61"/>
                    <a:pt x="266" y="49"/>
                    <a:pt x="251" y="39"/>
                  </a:cubicBezTo>
                  <a:cubicBezTo>
                    <a:pt x="235" y="30"/>
                    <a:pt x="216" y="26"/>
                    <a:pt x="196" y="26"/>
                  </a:cubicBezTo>
                  <a:cubicBezTo>
                    <a:pt x="173" y="26"/>
                    <a:pt x="153" y="31"/>
                    <a:pt x="137" y="42"/>
                  </a:cubicBezTo>
                  <a:cubicBezTo>
                    <a:pt x="121" y="52"/>
                    <a:pt x="108" y="66"/>
                    <a:pt x="98" y="84"/>
                  </a:cubicBezTo>
                  <a:cubicBezTo>
                    <a:pt x="88" y="101"/>
                    <a:pt x="81" y="120"/>
                    <a:pt x="77" y="143"/>
                  </a:cubicBezTo>
                  <a:cubicBezTo>
                    <a:pt x="72" y="166"/>
                    <a:pt x="70" y="189"/>
                    <a:pt x="70" y="214"/>
                  </a:cubicBezTo>
                  <a:cubicBezTo>
                    <a:pt x="70" y="242"/>
                    <a:pt x="72" y="267"/>
                    <a:pt x="77" y="289"/>
                  </a:cubicBezTo>
                  <a:cubicBezTo>
                    <a:pt x="82" y="311"/>
                    <a:pt x="90" y="331"/>
                    <a:pt x="101" y="348"/>
                  </a:cubicBezTo>
                  <a:cubicBezTo>
                    <a:pt x="111" y="365"/>
                    <a:pt x="124" y="378"/>
                    <a:pt x="140" y="388"/>
                  </a:cubicBezTo>
                  <a:cubicBezTo>
                    <a:pt x="155" y="397"/>
                    <a:pt x="174" y="402"/>
                    <a:pt x="196" y="402"/>
                  </a:cubicBezTo>
                  <a:cubicBezTo>
                    <a:pt x="216" y="402"/>
                    <a:pt x="235" y="397"/>
                    <a:pt x="251" y="388"/>
                  </a:cubicBezTo>
                  <a:cubicBezTo>
                    <a:pt x="268" y="378"/>
                    <a:pt x="281" y="365"/>
                    <a:pt x="292" y="34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610" name="Freeform 24"/>
            <p:cNvSpPr/>
            <p:nvPr/>
          </p:nvSpPr>
          <p:spPr bwMode="auto">
            <a:xfrm>
              <a:off x="7608888" y="3792538"/>
              <a:ext cx="114300" cy="147638"/>
            </a:xfrm>
            <a:custGeom>
              <a:avLst/>
              <a:gdLst>
                <a:gd name="T0" fmla="*/ 320 w 320"/>
                <a:gd name="T1" fmla="*/ 102 h 408"/>
                <a:gd name="T2" fmla="*/ 299 w 320"/>
                <a:gd name="T3" fmla="*/ 102 h 408"/>
                <a:gd name="T4" fmla="*/ 273 w 320"/>
                <a:gd name="T5" fmla="*/ 54 h 408"/>
                <a:gd name="T6" fmla="*/ 237 w 320"/>
                <a:gd name="T7" fmla="*/ 25 h 408"/>
                <a:gd name="T8" fmla="*/ 216 w 320"/>
                <a:gd name="T9" fmla="*/ 23 h 408"/>
                <a:gd name="T10" fmla="*/ 188 w 320"/>
                <a:gd name="T11" fmla="*/ 23 h 408"/>
                <a:gd name="T12" fmla="*/ 120 w 320"/>
                <a:gd name="T13" fmla="*/ 23 h 408"/>
                <a:gd name="T14" fmla="*/ 120 w 320"/>
                <a:gd name="T15" fmla="*/ 187 h 408"/>
                <a:gd name="T16" fmla="*/ 166 w 320"/>
                <a:gd name="T17" fmla="*/ 187 h 408"/>
                <a:gd name="T18" fmla="*/ 199 w 320"/>
                <a:gd name="T19" fmla="*/ 182 h 408"/>
                <a:gd name="T20" fmla="*/ 220 w 320"/>
                <a:gd name="T21" fmla="*/ 168 h 408"/>
                <a:gd name="T22" fmla="*/ 230 w 320"/>
                <a:gd name="T23" fmla="*/ 149 h 408"/>
                <a:gd name="T24" fmla="*/ 236 w 320"/>
                <a:gd name="T25" fmla="*/ 120 h 408"/>
                <a:gd name="T26" fmla="*/ 258 w 320"/>
                <a:gd name="T27" fmla="*/ 120 h 408"/>
                <a:gd name="T28" fmla="*/ 258 w 320"/>
                <a:gd name="T29" fmla="*/ 280 h 408"/>
                <a:gd name="T30" fmla="*/ 236 w 320"/>
                <a:gd name="T31" fmla="*/ 280 h 408"/>
                <a:gd name="T32" fmla="*/ 230 w 320"/>
                <a:gd name="T33" fmla="*/ 251 h 408"/>
                <a:gd name="T34" fmla="*/ 220 w 320"/>
                <a:gd name="T35" fmla="*/ 228 h 408"/>
                <a:gd name="T36" fmla="*/ 198 w 320"/>
                <a:gd name="T37" fmla="*/ 214 h 408"/>
                <a:gd name="T38" fmla="*/ 166 w 320"/>
                <a:gd name="T39" fmla="*/ 210 h 408"/>
                <a:gd name="T40" fmla="*/ 120 w 320"/>
                <a:gd name="T41" fmla="*/ 210 h 408"/>
                <a:gd name="T42" fmla="*/ 120 w 320"/>
                <a:gd name="T43" fmla="*/ 350 h 408"/>
                <a:gd name="T44" fmla="*/ 123 w 320"/>
                <a:gd name="T45" fmla="*/ 367 h 408"/>
                <a:gd name="T46" fmla="*/ 137 w 320"/>
                <a:gd name="T47" fmla="*/ 379 h 408"/>
                <a:gd name="T48" fmla="*/ 155 w 320"/>
                <a:gd name="T49" fmla="*/ 384 h 408"/>
                <a:gd name="T50" fmla="*/ 177 w 320"/>
                <a:gd name="T51" fmla="*/ 387 h 408"/>
                <a:gd name="T52" fmla="*/ 177 w 320"/>
                <a:gd name="T53" fmla="*/ 408 h 408"/>
                <a:gd name="T54" fmla="*/ 0 w 320"/>
                <a:gd name="T55" fmla="*/ 408 h 408"/>
                <a:gd name="T56" fmla="*/ 0 w 320"/>
                <a:gd name="T57" fmla="*/ 387 h 408"/>
                <a:gd name="T58" fmla="*/ 23 w 320"/>
                <a:gd name="T59" fmla="*/ 385 h 408"/>
                <a:gd name="T60" fmla="*/ 42 w 320"/>
                <a:gd name="T61" fmla="*/ 382 h 408"/>
                <a:gd name="T62" fmla="*/ 54 w 320"/>
                <a:gd name="T63" fmla="*/ 371 h 408"/>
                <a:gd name="T64" fmla="*/ 58 w 320"/>
                <a:gd name="T65" fmla="*/ 353 h 408"/>
                <a:gd name="T66" fmla="*/ 58 w 320"/>
                <a:gd name="T67" fmla="*/ 59 h 408"/>
                <a:gd name="T68" fmla="*/ 55 w 320"/>
                <a:gd name="T69" fmla="*/ 42 h 408"/>
                <a:gd name="T70" fmla="*/ 42 w 320"/>
                <a:gd name="T71" fmla="*/ 30 h 408"/>
                <a:gd name="T72" fmla="*/ 21 w 320"/>
                <a:gd name="T73" fmla="*/ 24 h 408"/>
                <a:gd name="T74" fmla="*/ 0 w 320"/>
                <a:gd name="T75" fmla="*/ 20 h 408"/>
                <a:gd name="T76" fmla="*/ 0 w 320"/>
                <a:gd name="T77" fmla="*/ 0 h 408"/>
                <a:gd name="T78" fmla="*/ 320 w 320"/>
                <a:gd name="T79" fmla="*/ 0 h 408"/>
                <a:gd name="T80" fmla="*/ 320 w 320"/>
                <a:gd name="T81" fmla="*/ 10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0" h="408">
                  <a:moveTo>
                    <a:pt x="320" y="102"/>
                  </a:moveTo>
                  <a:lnTo>
                    <a:pt x="299" y="102"/>
                  </a:lnTo>
                  <a:cubicBezTo>
                    <a:pt x="295" y="87"/>
                    <a:pt x="286" y="71"/>
                    <a:pt x="273" y="54"/>
                  </a:cubicBezTo>
                  <a:cubicBezTo>
                    <a:pt x="261" y="36"/>
                    <a:pt x="248" y="27"/>
                    <a:pt x="237" y="25"/>
                  </a:cubicBezTo>
                  <a:cubicBezTo>
                    <a:pt x="231" y="24"/>
                    <a:pt x="224" y="24"/>
                    <a:pt x="216" y="23"/>
                  </a:cubicBezTo>
                  <a:cubicBezTo>
                    <a:pt x="208" y="23"/>
                    <a:pt x="198" y="23"/>
                    <a:pt x="188" y="23"/>
                  </a:cubicBezTo>
                  <a:lnTo>
                    <a:pt x="120" y="23"/>
                  </a:lnTo>
                  <a:lnTo>
                    <a:pt x="120" y="187"/>
                  </a:lnTo>
                  <a:lnTo>
                    <a:pt x="166" y="187"/>
                  </a:lnTo>
                  <a:cubicBezTo>
                    <a:pt x="181" y="187"/>
                    <a:pt x="192" y="185"/>
                    <a:pt x="199" y="182"/>
                  </a:cubicBezTo>
                  <a:cubicBezTo>
                    <a:pt x="207" y="179"/>
                    <a:pt x="214" y="175"/>
                    <a:pt x="220" y="168"/>
                  </a:cubicBezTo>
                  <a:cubicBezTo>
                    <a:pt x="223" y="164"/>
                    <a:pt x="227" y="158"/>
                    <a:pt x="230" y="149"/>
                  </a:cubicBezTo>
                  <a:cubicBezTo>
                    <a:pt x="233" y="140"/>
                    <a:pt x="235" y="130"/>
                    <a:pt x="236" y="120"/>
                  </a:cubicBezTo>
                  <a:lnTo>
                    <a:pt x="258" y="120"/>
                  </a:lnTo>
                  <a:lnTo>
                    <a:pt x="258" y="280"/>
                  </a:lnTo>
                  <a:lnTo>
                    <a:pt x="236" y="280"/>
                  </a:lnTo>
                  <a:cubicBezTo>
                    <a:pt x="236" y="272"/>
                    <a:pt x="234" y="262"/>
                    <a:pt x="230" y="251"/>
                  </a:cubicBezTo>
                  <a:cubicBezTo>
                    <a:pt x="227" y="241"/>
                    <a:pt x="223" y="233"/>
                    <a:pt x="220" y="228"/>
                  </a:cubicBezTo>
                  <a:cubicBezTo>
                    <a:pt x="214" y="221"/>
                    <a:pt x="207" y="216"/>
                    <a:pt x="198" y="214"/>
                  </a:cubicBezTo>
                  <a:cubicBezTo>
                    <a:pt x="189" y="211"/>
                    <a:pt x="179" y="210"/>
                    <a:pt x="166" y="210"/>
                  </a:cubicBezTo>
                  <a:lnTo>
                    <a:pt x="120" y="210"/>
                  </a:lnTo>
                  <a:lnTo>
                    <a:pt x="120" y="350"/>
                  </a:lnTo>
                  <a:cubicBezTo>
                    <a:pt x="120" y="357"/>
                    <a:pt x="121" y="362"/>
                    <a:pt x="123" y="367"/>
                  </a:cubicBezTo>
                  <a:cubicBezTo>
                    <a:pt x="126" y="372"/>
                    <a:pt x="130" y="376"/>
                    <a:pt x="137" y="379"/>
                  </a:cubicBezTo>
                  <a:cubicBezTo>
                    <a:pt x="139" y="381"/>
                    <a:pt x="146" y="382"/>
                    <a:pt x="155" y="384"/>
                  </a:cubicBezTo>
                  <a:cubicBezTo>
                    <a:pt x="165" y="386"/>
                    <a:pt x="172" y="387"/>
                    <a:pt x="177" y="387"/>
                  </a:cubicBezTo>
                  <a:lnTo>
                    <a:pt x="177" y="408"/>
                  </a:lnTo>
                  <a:lnTo>
                    <a:pt x="0" y="408"/>
                  </a:lnTo>
                  <a:lnTo>
                    <a:pt x="0" y="387"/>
                  </a:lnTo>
                  <a:cubicBezTo>
                    <a:pt x="6" y="387"/>
                    <a:pt x="14" y="386"/>
                    <a:pt x="23" y="385"/>
                  </a:cubicBezTo>
                  <a:cubicBezTo>
                    <a:pt x="33" y="385"/>
                    <a:pt x="39" y="384"/>
                    <a:pt x="42" y="382"/>
                  </a:cubicBezTo>
                  <a:cubicBezTo>
                    <a:pt x="48" y="380"/>
                    <a:pt x="52" y="376"/>
                    <a:pt x="54" y="371"/>
                  </a:cubicBezTo>
                  <a:cubicBezTo>
                    <a:pt x="57" y="366"/>
                    <a:pt x="58" y="360"/>
                    <a:pt x="58" y="353"/>
                  </a:cubicBezTo>
                  <a:lnTo>
                    <a:pt x="58" y="59"/>
                  </a:lnTo>
                  <a:cubicBezTo>
                    <a:pt x="58" y="53"/>
                    <a:pt x="57" y="47"/>
                    <a:pt x="55" y="42"/>
                  </a:cubicBezTo>
                  <a:cubicBezTo>
                    <a:pt x="53" y="38"/>
                    <a:pt x="49" y="34"/>
                    <a:pt x="42" y="30"/>
                  </a:cubicBezTo>
                  <a:cubicBezTo>
                    <a:pt x="37" y="28"/>
                    <a:pt x="30" y="26"/>
                    <a:pt x="21" y="24"/>
                  </a:cubicBezTo>
                  <a:cubicBezTo>
                    <a:pt x="12" y="22"/>
                    <a:pt x="6" y="21"/>
                    <a:pt x="0" y="20"/>
                  </a:cubicBezTo>
                  <a:lnTo>
                    <a:pt x="0" y="0"/>
                  </a:lnTo>
                  <a:lnTo>
                    <a:pt x="320" y="0"/>
                  </a:lnTo>
                  <a:lnTo>
                    <a:pt x="320" y="10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611" name="Freeform 25"/>
            <p:cNvSpPr/>
            <p:nvPr/>
          </p:nvSpPr>
          <p:spPr bwMode="auto">
            <a:xfrm>
              <a:off x="7823201" y="3792538"/>
              <a:ext cx="128588" cy="147638"/>
            </a:xfrm>
            <a:custGeom>
              <a:avLst/>
              <a:gdLst>
                <a:gd name="T0" fmla="*/ 355 w 355"/>
                <a:gd name="T1" fmla="*/ 111 h 408"/>
                <a:gd name="T2" fmla="*/ 335 w 355"/>
                <a:gd name="T3" fmla="*/ 111 h 408"/>
                <a:gd name="T4" fmla="*/ 326 w 355"/>
                <a:gd name="T5" fmla="*/ 86 h 408"/>
                <a:gd name="T6" fmla="*/ 311 w 355"/>
                <a:gd name="T7" fmla="*/ 59 h 408"/>
                <a:gd name="T8" fmla="*/ 292 w 355"/>
                <a:gd name="T9" fmla="*/ 36 h 408"/>
                <a:gd name="T10" fmla="*/ 272 w 355"/>
                <a:gd name="T11" fmla="*/ 25 h 408"/>
                <a:gd name="T12" fmla="*/ 250 w 355"/>
                <a:gd name="T13" fmla="*/ 23 h 408"/>
                <a:gd name="T14" fmla="*/ 225 w 355"/>
                <a:gd name="T15" fmla="*/ 22 h 408"/>
                <a:gd name="T16" fmla="*/ 208 w 355"/>
                <a:gd name="T17" fmla="*/ 22 h 408"/>
                <a:gd name="T18" fmla="*/ 208 w 355"/>
                <a:gd name="T19" fmla="*/ 349 h 408"/>
                <a:gd name="T20" fmla="*/ 212 w 355"/>
                <a:gd name="T21" fmla="*/ 366 h 408"/>
                <a:gd name="T22" fmla="*/ 226 w 355"/>
                <a:gd name="T23" fmla="*/ 378 h 408"/>
                <a:gd name="T24" fmla="*/ 248 w 355"/>
                <a:gd name="T25" fmla="*/ 384 h 408"/>
                <a:gd name="T26" fmla="*/ 274 w 355"/>
                <a:gd name="T27" fmla="*/ 387 h 408"/>
                <a:gd name="T28" fmla="*/ 274 w 355"/>
                <a:gd name="T29" fmla="*/ 408 h 408"/>
                <a:gd name="T30" fmla="*/ 81 w 355"/>
                <a:gd name="T31" fmla="*/ 408 h 408"/>
                <a:gd name="T32" fmla="*/ 81 w 355"/>
                <a:gd name="T33" fmla="*/ 387 h 408"/>
                <a:gd name="T34" fmla="*/ 106 w 355"/>
                <a:gd name="T35" fmla="*/ 385 h 408"/>
                <a:gd name="T36" fmla="*/ 129 w 355"/>
                <a:gd name="T37" fmla="*/ 381 h 408"/>
                <a:gd name="T38" fmla="*/ 143 w 355"/>
                <a:gd name="T39" fmla="*/ 370 h 408"/>
                <a:gd name="T40" fmla="*/ 147 w 355"/>
                <a:gd name="T41" fmla="*/ 351 h 408"/>
                <a:gd name="T42" fmla="*/ 147 w 355"/>
                <a:gd name="T43" fmla="*/ 22 h 408"/>
                <a:gd name="T44" fmla="*/ 130 w 355"/>
                <a:gd name="T45" fmla="*/ 22 h 408"/>
                <a:gd name="T46" fmla="*/ 108 w 355"/>
                <a:gd name="T47" fmla="*/ 23 h 408"/>
                <a:gd name="T48" fmla="*/ 83 w 355"/>
                <a:gd name="T49" fmla="*/ 25 h 408"/>
                <a:gd name="T50" fmla="*/ 63 w 355"/>
                <a:gd name="T51" fmla="*/ 36 h 408"/>
                <a:gd name="T52" fmla="*/ 44 w 355"/>
                <a:gd name="T53" fmla="*/ 59 h 408"/>
                <a:gd name="T54" fmla="*/ 29 w 355"/>
                <a:gd name="T55" fmla="*/ 87 h 408"/>
                <a:gd name="T56" fmla="*/ 20 w 355"/>
                <a:gd name="T57" fmla="*/ 111 h 408"/>
                <a:gd name="T58" fmla="*/ 0 w 355"/>
                <a:gd name="T59" fmla="*/ 111 h 408"/>
                <a:gd name="T60" fmla="*/ 0 w 355"/>
                <a:gd name="T61" fmla="*/ 0 h 408"/>
                <a:gd name="T62" fmla="*/ 355 w 355"/>
                <a:gd name="T63" fmla="*/ 0 h 408"/>
                <a:gd name="T64" fmla="*/ 355 w 355"/>
                <a:gd name="T65" fmla="*/ 111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5" h="408">
                  <a:moveTo>
                    <a:pt x="355" y="111"/>
                  </a:moveTo>
                  <a:lnTo>
                    <a:pt x="335" y="111"/>
                  </a:lnTo>
                  <a:cubicBezTo>
                    <a:pt x="333" y="104"/>
                    <a:pt x="330" y="96"/>
                    <a:pt x="326" y="86"/>
                  </a:cubicBezTo>
                  <a:cubicBezTo>
                    <a:pt x="321" y="77"/>
                    <a:pt x="316" y="68"/>
                    <a:pt x="311" y="59"/>
                  </a:cubicBezTo>
                  <a:cubicBezTo>
                    <a:pt x="305" y="50"/>
                    <a:pt x="299" y="43"/>
                    <a:pt x="292" y="36"/>
                  </a:cubicBezTo>
                  <a:cubicBezTo>
                    <a:pt x="285" y="29"/>
                    <a:pt x="279" y="26"/>
                    <a:pt x="272" y="25"/>
                  </a:cubicBezTo>
                  <a:cubicBezTo>
                    <a:pt x="266" y="24"/>
                    <a:pt x="259" y="23"/>
                    <a:pt x="250" y="23"/>
                  </a:cubicBezTo>
                  <a:cubicBezTo>
                    <a:pt x="241" y="23"/>
                    <a:pt x="233" y="22"/>
                    <a:pt x="225" y="22"/>
                  </a:cubicBezTo>
                  <a:lnTo>
                    <a:pt x="208" y="22"/>
                  </a:lnTo>
                  <a:lnTo>
                    <a:pt x="208" y="349"/>
                  </a:lnTo>
                  <a:cubicBezTo>
                    <a:pt x="208" y="355"/>
                    <a:pt x="210" y="361"/>
                    <a:pt x="212" y="366"/>
                  </a:cubicBezTo>
                  <a:cubicBezTo>
                    <a:pt x="215" y="371"/>
                    <a:pt x="220" y="375"/>
                    <a:pt x="226" y="378"/>
                  </a:cubicBezTo>
                  <a:cubicBezTo>
                    <a:pt x="230" y="380"/>
                    <a:pt x="237" y="381"/>
                    <a:pt x="248" y="384"/>
                  </a:cubicBezTo>
                  <a:cubicBezTo>
                    <a:pt x="259" y="386"/>
                    <a:pt x="268" y="387"/>
                    <a:pt x="274" y="387"/>
                  </a:cubicBezTo>
                  <a:lnTo>
                    <a:pt x="274" y="408"/>
                  </a:lnTo>
                  <a:lnTo>
                    <a:pt x="81" y="408"/>
                  </a:lnTo>
                  <a:lnTo>
                    <a:pt x="81" y="387"/>
                  </a:lnTo>
                  <a:cubicBezTo>
                    <a:pt x="87" y="387"/>
                    <a:pt x="95" y="386"/>
                    <a:pt x="106" y="385"/>
                  </a:cubicBezTo>
                  <a:cubicBezTo>
                    <a:pt x="117" y="384"/>
                    <a:pt x="124" y="382"/>
                    <a:pt x="129" y="381"/>
                  </a:cubicBezTo>
                  <a:cubicBezTo>
                    <a:pt x="135" y="378"/>
                    <a:pt x="140" y="375"/>
                    <a:pt x="143" y="370"/>
                  </a:cubicBezTo>
                  <a:cubicBezTo>
                    <a:pt x="146" y="365"/>
                    <a:pt x="147" y="359"/>
                    <a:pt x="147" y="351"/>
                  </a:cubicBezTo>
                  <a:lnTo>
                    <a:pt x="147" y="22"/>
                  </a:lnTo>
                  <a:lnTo>
                    <a:pt x="130" y="22"/>
                  </a:lnTo>
                  <a:cubicBezTo>
                    <a:pt x="124" y="22"/>
                    <a:pt x="117" y="23"/>
                    <a:pt x="108" y="23"/>
                  </a:cubicBezTo>
                  <a:cubicBezTo>
                    <a:pt x="99" y="23"/>
                    <a:pt x="91" y="24"/>
                    <a:pt x="83" y="25"/>
                  </a:cubicBezTo>
                  <a:cubicBezTo>
                    <a:pt x="77" y="26"/>
                    <a:pt x="70" y="29"/>
                    <a:pt x="63" y="36"/>
                  </a:cubicBezTo>
                  <a:cubicBezTo>
                    <a:pt x="56" y="43"/>
                    <a:pt x="50" y="51"/>
                    <a:pt x="44" y="59"/>
                  </a:cubicBezTo>
                  <a:cubicBezTo>
                    <a:pt x="39" y="68"/>
                    <a:pt x="34" y="77"/>
                    <a:pt x="29" y="87"/>
                  </a:cubicBezTo>
                  <a:cubicBezTo>
                    <a:pt x="25" y="96"/>
                    <a:pt x="22" y="104"/>
                    <a:pt x="20" y="111"/>
                  </a:cubicBezTo>
                  <a:lnTo>
                    <a:pt x="0" y="111"/>
                  </a:lnTo>
                  <a:lnTo>
                    <a:pt x="0" y="0"/>
                  </a:lnTo>
                  <a:lnTo>
                    <a:pt x="355" y="0"/>
                  </a:lnTo>
                  <a:lnTo>
                    <a:pt x="355" y="11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612" name="Freeform 26"/>
            <p:cNvSpPr/>
            <p:nvPr/>
          </p:nvSpPr>
          <p:spPr bwMode="auto">
            <a:xfrm>
              <a:off x="7974013" y="3792538"/>
              <a:ext cx="125413" cy="147638"/>
            </a:xfrm>
            <a:custGeom>
              <a:avLst/>
              <a:gdLst>
                <a:gd name="T0" fmla="*/ 346 w 346"/>
                <a:gd name="T1" fmla="*/ 288 h 408"/>
                <a:gd name="T2" fmla="*/ 338 w 346"/>
                <a:gd name="T3" fmla="*/ 408 h 408"/>
                <a:gd name="T4" fmla="*/ 0 w 346"/>
                <a:gd name="T5" fmla="*/ 408 h 408"/>
                <a:gd name="T6" fmla="*/ 0 w 346"/>
                <a:gd name="T7" fmla="*/ 387 h 408"/>
                <a:gd name="T8" fmla="*/ 23 w 346"/>
                <a:gd name="T9" fmla="*/ 385 h 408"/>
                <a:gd name="T10" fmla="*/ 42 w 346"/>
                <a:gd name="T11" fmla="*/ 381 h 408"/>
                <a:gd name="T12" fmla="*/ 54 w 346"/>
                <a:gd name="T13" fmla="*/ 370 h 408"/>
                <a:gd name="T14" fmla="*/ 58 w 346"/>
                <a:gd name="T15" fmla="*/ 352 h 408"/>
                <a:gd name="T16" fmla="*/ 58 w 346"/>
                <a:gd name="T17" fmla="*/ 59 h 408"/>
                <a:gd name="T18" fmla="*/ 55 w 346"/>
                <a:gd name="T19" fmla="*/ 42 h 408"/>
                <a:gd name="T20" fmla="*/ 42 w 346"/>
                <a:gd name="T21" fmla="*/ 30 h 408"/>
                <a:gd name="T22" fmla="*/ 21 w 346"/>
                <a:gd name="T23" fmla="*/ 24 h 408"/>
                <a:gd name="T24" fmla="*/ 0 w 346"/>
                <a:gd name="T25" fmla="*/ 20 h 408"/>
                <a:gd name="T26" fmla="*/ 0 w 346"/>
                <a:gd name="T27" fmla="*/ 0 h 408"/>
                <a:gd name="T28" fmla="*/ 315 w 346"/>
                <a:gd name="T29" fmla="*/ 0 h 408"/>
                <a:gd name="T30" fmla="*/ 315 w 346"/>
                <a:gd name="T31" fmla="*/ 98 h 408"/>
                <a:gd name="T32" fmla="*/ 294 w 346"/>
                <a:gd name="T33" fmla="*/ 98 h 408"/>
                <a:gd name="T34" fmla="*/ 269 w 346"/>
                <a:gd name="T35" fmla="*/ 52 h 408"/>
                <a:gd name="T36" fmla="*/ 233 w 346"/>
                <a:gd name="T37" fmla="*/ 25 h 408"/>
                <a:gd name="T38" fmla="*/ 211 w 346"/>
                <a:gd name="T39" fmla="*/ 23 h 408"/>
                <a:gd name="T40" fmla="*/ 183 w 346"/>
                <a:gd name="T41" fmla="*/ 23 h 408"/>
                <a:gd name="T42" fmla="*/ 119 w 346"/>
                <a:gd name="T43" fmla="*/ 23 h 408"/>
                <a:gd name="T44" fmla="*/ 119 w 346"/>
                <a:gd name="T45" fmla="*/ 185 h 408"/>
                <a:gd name="T46" fmla="*/ 165 w 346"/>
                <a:gd name="T47" fmla="*/ 185 h 408"/>
                <a:gd name="T48" fmla="*/ 197 w 346"/>
                <a:gd name="T49" fmla="*/ 181 h 408"/>
                <a:gd name="T50" fmla="*/ 215 w 346"/>
                <a:gd name="T51" fmla="*/ 167 h 408"/>
                <a:gd name="T52" fmla="*/ 226 w 346"/>
                <a:gd name="T53" fmla="*/ 144 h 408"/>
                <a:gd name="T54" fmla="*/ 232 w 346"/>
                <a:gd name="T55" fmla="*/ 118 h 408"/>
                <a:gd name="T56" fmla="*/ 254 w 346"/>
                <a:gd name="T57" fmla="*/ 118 h 408"/>
                <a:gd name="T58" fmla="*/ 254 w 346"/>
                <a:gd name="T59" fmla="*/ 278 h 408"/>
                <a:gd name="T60" fmla="*/ 232 w 346"/>
                <a:gd name="T61" fmla="*/ 278 h 408"/>
                <a:gd name="T62" fmla="*/ 226 w 346"/>
                <a:gd name="T63" fmla="*/ 248 h 408"/>
                <a:gd name="T64" fmla="*/ 215 w 346"/>
                <a:gd name="T65" fmla="*/ 226 h 408"/>
                <a:gd name="T66" fmla="*/ 195 w 346"/>
                <a:gd name="T67" fmla="*/ 212 h 408"/>
                <a:gd name="T68" fmla="*/ 165 w 346"/>
                <a:gd name="T69" fmla="*/ 208 h 408"/>
                <a:gd name="T70" fmla="*/ 119 w 346"/>
                <a:gd name="T71" fmla="*/ 208 h 408"/>
                <a:gd name="T72" fmla="*/ 119 w 346"/>
                <a:gd name="T73" fmla="*/ 330 h 408"/>
                <a:gd name="T74" fmla="*/ 122 w 346"/>
                <a:gd name="T75" fmla="*/ 360 h 408"/>
                <a:gd name="T76" fmla="*/ 132 w 346"/>
                <a:gd name="T77" fmla="*/ 376 h 408"/>
                <a:gd name="T78" fmla="*/ 152 w 346"/>
                <a:gd name="T79" fmla="*/ 383 h 408"/>
                <a:gd name="T80" fmla="*/ 189 w 346"/>
                <a:gd name="T81" fmla="*/ 384 h 408"/>
                <a:gd name="T82" fmla="*/ 214 w 346"/>
                <a:gd name="T83" fmla="*/ 384 h 408"/>
                <a:gd name="T84" fmla="*/ 240 w 346"/>
                <a:gd name="T85" fmla="*/ 383 h 408"/>
                <a:gd name="T86" fmla="*/ 263 w 346"/>
                <a:gd name="T87" fmla="*/ 379 h 408"/>
                <a:gd name="T88" fmla="*/ 279 w 346"/>
                <a:gd name="T89" fmla="*/ 371 h 408"/>
                <a:gd name="T90" fmla="*/ 307 w 346"/>
                <a:gd name="T91" fmla="*/ 329 h 408"/>
                <a:gd name="T92" fmla="*/ 325 w 346"/>
                <a:gd name="T93" fmla="*/ 288 h 408"/>
                <a:gd name="T94" fmla="*/ 346 w 346"/>
                <a:gd name="T95" fmla="*/ 28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6" h="408">
                  <a:moveTo>
                    <a:pt x="346" y="288"/>
                  </a:moveTo>
                  <a:lnTo>
                    <a:pt x="338" y="408"/>
                  </a:lnTo>
                  <a:lnTo>
                    <a:pt x="0" y="408"/>
                  </a:lnTo>
                  <a:lnTo>
                    <a:pt x="0" y="387"/>
                  </a:lnTo>
                  <a:cubicBezTo>
                    <a:pt x="6" y="387"/>
                    <a:pt x="13" y="386"/>
                    <a:pt x="23" y="385"/>
                  </a:cubicBezTo>
                  <a:cubicBezTo>
                    <a:pt x="32" y="384"/>
                    <a:pt x="39" y="382"/>
                    <a:pt x="42" y="381"/>
                  </a:cubicBezTo>
                  <a:cubicBezTo>
                    <a:pt x="48" y="378"/>
                    <a:pt x="52" y="374"/>
                    <a:pt x="54" y="370"/>
                  </a:cubicBezTo>
                  <a:cubicBezTo>
                    <a:pt x="57" y="365"/>
                    <a:pt x="58" y="359"/>
                    <a:pt x="58" y="352"/>
                  </a:cubicBezTo>
                  <a:lnTo>
                    <a:pt x="58" y="59"/>
                  </a:lnTo>
                  <a:cubicBezTo>
                    <a:pt x="58" y="53"/>
                    <a:pt x="57" y="47"/>
                    <a:pt x="55" y="42"/>
                  </a:cubicBezTo>
                  <a:cubicBezTo>
                    <a:pt x="53" y="38"/>
                    <a:pt x="48" y="34"/>
                    <a:pt x="42" y="30"/>
                  </a:cubicBezTo>
                  <a:cubicBezTo>
                    <a:pt x="36" y="28"/>
                    <a:pt x="29" y="26"/>
                    <a:pt x="21" y="24"/>
                  </a:cubicBezTo>
                  <a:cubicBezTo>
                    <a:pt x="12" y="22"/>
                    <a:pt x="5" y="21"/>
                    <a:pt x="0" y="20"/>
                  </a:cubicBezTo>
                  <a:lnTo>
                    <a:pt x="0" y="0"/>
                  </a:lnTo>
                  <a:lnTo>
                    <a:pt x="315" y="0"/>
                  </a:lnTo>
                  <a:lnTo>
                    <a:pt x="315" y="98"/>
                  </a:lnTo>
                  <a:lnTo>
                    <a:pt x="294" y="98"/>
                  </a:lnTo>
                  <a:cubicBezTo>
                    <a:pt x="290" y="84"/>
                    <a:pt x="282" y="68"/>
                    <a:pt x="269" y="52"/>
                  </a:cubicBezTo>
                  <a:cubicBezTo>
                    <a:pt x="256" y="36"/>
                    <a:pt x="244" y="27"/>
                    <a:pt x="233" y="25"/>
                  </a:cubicBezTo>
                  <a:cubicBezTo>
                    <a:pt x="227" y="24"/>
                    <a:pt x="220" y="24"/>
                    <a:pt x="211" y="23"/>
                  </a:cubicBezTo>
                  <a:cubicBezTo>
                    <a:pt x="203" y="23"/>
                    <a:pt x="194" y="23"/>
                    <a:pt x="183" y="23"/>
                  </a:cubicBezTo>
                  <a:lnTo>
                    <a:pt x="119" y="23"/>
                  </a:lnTo>
                  <a:lnTo>
                    <a:pt x="119" y="185"/>
                  </a:lnTo>
                  <a:lnTo>
                    <a:pt x="165" y="185"/>
                  </a:lnTo>
                  <a:cubicBezTo>
                    <a:pt x="180" y="185"/>
                    <a:pt x="191" y="183"/>
                    <a:pt x="197" y="181"/>
                  </a:cubicBezTo>
                  <a:cubicBezTo>
                    <a:pt x="204" y="178"/>
                    <a:pt x="210" y="173"/>
                    <a:pt x="215" y="167"/>
                  </a:cubicBezTo>
                  <a:cubicBezTo>
                    <a:pt x="220" y="161"/>
                    <a:pt x="223" y="154"/>
                    <a:pt x="226" y="144"/>
                  </a:cubicBezTo>
                  <a:cubicBezTo>
                    <a:pt x="229" y="135"/>
                    <a:pt x="231" y="126"/>
                    <a:pt x="232" y="118"/>
                  </a:cubicBezTo>
                  <a:lnTo>
                    <a:pt x="254" y="118"/>
                  </a:lnTo>
                  <a:lnTo>
                    <a:pt x="254" y="278"/>
                  </a:lnTo>
                  <a:lnTo>
                    <a:pt x="232" y="278"/>
                  </a:lnTo>
                  <a:cubicBezTo>
                    <a:pt x="231" y="268"/>
                    <a:pt x="229" y="259"/>
                    <a:pt x="226" y="248"/>
                  </a:cubicBezTo>
                  <a:cubicBezTo>
                    <a:pt x="223" y="238"/>
                    <a:pt x="219" y="231"/>
                    <a:pt x="215" y="226"/>
                  </a:cubicBezTo>
                  <a:cubicBezTo>
                    <a:pt x="210" y="219"/>
                    <a:pt x="203" y="214"/>
                    <a:pt x="195" y="212"/>
                  </a:cubicBezTo>
                  <a:cubicBezTo>
                    <a:pt x="188" y="209"/>
                    <a:pt x="178" y="208"/>
                    <a:pt x="165" y="208"/>
                  </a:cubicBezTo>
                  <a:lnTo>
                    <a:pt x="119" y="208"/>
                  </a:lnTo>
                  <a:lnTo>
                    <a:pt x="119" y="330"/>
                  </a:lnTo>
                  <a:cubicBezTo>
                    <a:pt x="119" y="343"/>
                    <a:pt x="120" y="352"/>
                    <a:pt x="122" y="360"/>
                  </a:cubicBezTo>
                  <a:cubicBezTo>
                    <a:pt x="124" y="367"/>
                    <a:pt x="127" y="372"/>
                    <a:pt x="132" y="376"/>
                  </a:cubicBezTo>
                  <a:cubicBezTo>
                    <a:pt x="137" y="379"/>
                    <a:pt x="144" y="382"/>
                    <a:pt x="152" y="383"/>
                  </a:cubicBezTo>
                  <a:cubicBezTo>
                    <a:pt x="161" y="384"/>
                    <a:pt x="173" y="384"/>
                    <a:pt x="189" y="384"/>
                  </a:cubicBezTo>
                  <a:cubicBezTo>
                    <a:pt x="195" y="384"/>
                    <a:pt x="204" y="384"/>
                    <a:pt x="214" y="384"/>
                  </a:cubicBezTo>
                  <a:cubicBezTo>
                    <a:pt x="224" y="384"/>
                    <a:pt x="233" y="384"/>
                    <a:pt x="240" y="383"/>
                  </a:cubicBezTo>
                  <a:cubicBezTo>
                    <a:pt x="247" y="382"/>
                    <a:pt x="255" y="381"/>
                    <a:pt x="263" y="379"/>
                  </a:cubicBezTo>
                  <a:cubicBezTo>
                    <a:pt x="270" y="377"/>
                    <a:pt x="276" y="374"/>
                    <a:pt x="279" y="371"/>
                  </a:cubicBezTo>
                  <a:cubicBezTo>
                    <a:pt x="288" y="361"/>
                    <a:pt x="297" y="348"/>
                    <a:pt x="307" y="329"/>
                  </a:cubicBezTo>
                  <a:cubicBezTo>
                    <a:pt x="317" y="310"/>
                    <a:pt x="323" y="296"/>
                    <a:pt x="325" y="288"/>
                  </a:cubicBezTo>
                  <a:lnTo>
                    <a:pt x="346" y="28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613" name="Freeform 27"/>
            <p:cNvSpPr/>
            <p:nvPr/>
          </p:nvSpPr>
          <p:spPr bwMode="auto">
            <a:xfrm>
              <a:off x="8124826" y="3789363"/>
              <a:ext cx="125413" cy="153988"/>
            </a:xfrm>
            <a:custGeom>
              <a:avLst/>
              <a:gdLst>
                <a:gd name="T0" fmla="*/ 185 w 348"/>
                <a:gd name="T1" fmla="*/ 426 h 426"/>
                <a:gd name="T2" fmla="*/ 115 w 348"/>
                <a:gd name="T3" fmla="*/ 412 h 426"/>
                <a:gd name="T4" fmla="*/ 56 w 348"/>
                <a:gd name="T5" fmla="*/ 370 h 426"/>
                <a:gd name="T6" fmla="*/ 15 w 348"/>
                <a:gd name="T7" fmla="*/ 305 h 426"/>
                <a:gd name="T8" fmla="*/ 0 w 348"/>
                <a:gd name="T9" fmla="*/ 217 h 426"/>
                <a:gd name="T10" fmla="*/ 15 w 348"/>
                <a:gd name="T11" fmla="*/ 128 h 426"/>
                <a:gd name="T12" fmla="*/ 56 w 348"/>
                <a:gd name="T13" fmla="*/ 60 h 426"/>
                <a:gd name="T14" fmla="*/ 118 w 348"/>
                <a:gd name="T15" fmla="*/ 16 h 426"/>
                <a:gd name="T16" fmla="*/ 194 w 348"/>
                <a:gd name="T17" fmla="*/ 0 h 426"/>
                <a:gd name="T18" fmla="*/ 249 w 348"/>
                <a:gd name="T19" fmla="*/ 8 h 426"/>
                <a:gd name="T20" fmla="*/ 295 w 348"/>
                <a:gd name="T21" fmla="*/ 29 h 426"/>
                <a:gd name="T22" fmla="*/ 307 w 348"/>
                <a:gd name="T23" fmla="*/ 9 h 426"/>
                <a:gd name="T24" fmla="*/ 330 w 348"/>
                <a:gd name="T25" fmla="*/ 9 h 426"/>
                <a:gd name="T26" fmla="*/ 332 w 348"/>
                <a:gd name="T27" fmla="*/ 154 h 426"/>
                <a:gd name="T28" fmla="*/ 309 w 348"/>
                <a:gd name="T29" fmla="*/ 154 h 426"/>
                <a:gd name="T30" fmla="*/ 295 w 348"/>
                <a:gd name="T31" fmla="*/ 108 h 426"/>
                <a:gd name="T32" fmla="*/ 274 w 348"/>
                <a:gd name="T33" fmla="*/ 66 h 426"/>
                <a:gd name="T34" fmla="*/ 241 w 348"/>
                <a:gd name="T35" fmla="*/ 36 h 426"/>
                <a:gd name="T36" fmla="*/ 197 w 348"/>
                <a:gd name="T37" fmla="*/ 25 h 426"/>
                <a:gd name="T38" fmla="*/ 145 w 348"/>
                <a:gd name="T39" fmla="*/ 37 h 426"/>
                <a:gd name="T40" fmla="*/ 104 w 348"/>
                <a:gd name="T41" fmla="*/ 73 h 426"/>
                <a:gd name="T42" fmla="*/ 78 w 348"/>
                <a:gd name="T43" fmla="*/ 133 h 426"/>
                <a:gd name="T44" fmla="*/ 68 w 348"/>
                <a:gd name="T45" fmla="*/ 213 h 426"/>
                <a:gd name="T46" fmla="*/ 78 w 348"/>
                <a:gd name="T47" fmla="*/ 284 h 426"/>
                <a:gd name="T48" fmla="*/ 107 w 348"/>
                <a:gd name="T49" fmla="*/ 342 h 426"/>
                <a:gd name="T50" fmla="*/ 150 w 348"/>
                <a:gd name="T51" fmla="*/ 380 h 426"/>
                <a:gd name="T52" fmla="*/ 206 w 348"/>
                <a:gd name="T53" fmla="*/ 394 h 426"/>
                <a:gd name="T54" fmla="*/ 249 w 348"/>
                <a:gd name="T55" fmla="*/ 386 h 426"/>
                <a:gd name="T56" fmla="*/ 283 w 348"/>
                <a:gd name="T57" fmla="*/ 367 h 426"/>
                <a:gd name="T58" fmla="*/ 308 w 348"/>
                <a:gd name="T59" fmla="*/ 338 h 426"/>
                <a:gd name="T60" fmla="*/ 326 w 348"/>
                <a:gd name="T61" fmla="*/ 303 h 426"/>
                <a:gd name="T62" fmla="*/ 348 w 348"/>
                <a:gd name="T63" fmla="*/ 314 h 426"/>
                <a:gd name="T64" fmla="*/ 282 w 348"/>
                <a:gd name="T65" fmla="*/ 400 h 426"/>
                <a:gd name="T66" fmla="*/ 185 w 348"/>
                <a:gd name="T67" fmla="*/ 426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8" h="426">
                  <a:moveTo>
                    <a:pt x="185" y="426"/>
                  </a:moveTo>
                  <a:cubicBezTo>
                    <a:pt x="161" y="426"/>
                    <a:pt x="137" y="421"/>
                    <a:pt x="115" y="412"/>
                  </a:cubicBezTo>
                  <a:cubicBezTo>
                    <a:pt x="93" y="402"/>
                    <a:pt x="73" y="389"/>
                    <a:pt x="56" y="370"/>
                  </a:cubicBezTo>
                  <a:cubicBezTo>
                    <a:pt x="39" y="353"/>
                    <a:pt x="25" y="331"/>
                    <a:pt x="15" y="305"/>
                  </a:cubicBezTo>
                  <a:cubicBezTo>
                    <a:pt x="5" y="279"/>
                    <a:pt x="0" y="249"/>
                    <a:pt x="0" y="217"/>
                  </a:cubicBezTo>
                  <a:cubicBezTo>
                    <a:pt x="0" y="184"/>
                    <a:pt x="5" y="155"/>
                    <a:pt x="15" y="128"/>
                  </a:cubicBezTo>
                  <a:cubicBezTo>
                    <a:pt x="25" y="102"/>
                    <a:pt x="38" y="79"/>
                    <a:pt x="56" y="60"/>
                  </a:cubicBezTo>
                  <a:cubicBezTo>
                    <a:pt x="73" y="41"/>
                    <a:pt x="94" y="26"/>
                    <a:pt x="118" y="16"/>
                  </a:cubicBezTo>
                  <a:cubicBezTo>
                    <a:pt x="142" y="5"/>
                    <a:pt x="167" y="0"/>
                    <a:pt x="194" y="0"/>
                  </a:cubicBezTo>
                  <a:cubicBezTo>
                    <a:pt x="214" y="0"/>
                    <a:pt x="232" y="3"/>
                    <a:pt x="249" y="8"/>
                  </a:cubicBezTo>
                  <a:cubicBezTo>
                    <a:pt x="265" y="13"/>
                    <a:pt x="280" y="20"/>
                    <a:pt x="295" y="29"/>
                  </a:cubicBezTo>
                  <a:lnTo>
                    <a:pt x="307" y="9"/>
                  </a:lnTo>
                  <a:lnTo>
                    <a:pt x="330" y="9"/>
                  </a:lnTo>
                  <a:lnTo>
                    <a:pt x="332" y="154"/>
                  </a:lnTo>
                  <a:lnTo>
                    <a:pt x="309" y="154"/>
                  </a:lnTo>
                  <a:cubicBezTo>
                    <a:pt x="306" y="140"/>
                    <a:pt x="301" y="125"/>
                    <a:pt x="295" y="108"/>
                  </a:cubicBezTo>
                  <a:cubicBezTo>
                    <a:pt x="289" y="92"/>
                    <a:pt x="282" y="78"/>
                    <a:pt x="274" y="66"/>
                  </a:cubicBezTo>
                  <a:cubicBezTo>
                    <a:pt x="264" y="53"/>
                    <a:pt x="253" y="43"/>
                    <a:pt x="241" y="36"/>
                  </a:cubicBezTo>
                  <a:cubicBezTo>
                    <a:pt x="228" y="28"/>
                    <a:pt x="214" y="25"/>
                    <a:pt x="197" y="25"/>
                  </a:cubicBezTo>
                  <a:cubicBezTo>
                    <a:pt x="179" y="25"/>
                    <a:pt x="161" y="29"/>
                    <a:pt x="145" y="37"/>
                  </a:cubicBezTo>
                  <a:cubicBezTo>
                    <a:pt x="130" y="45"/>
                    <a:pt x="116" y="57"/>
                    <a:pt x="104" y="73"/>
                  </a:cubicBezTo>
                  <a:cubicBezTo>
                    <a:pt x="93" y="89"/>
                    <a:pt x="84" y="109"/>
                    <a:pt x="78" y="133"/>
                  </a:cubicBezTo>
                  <a:cubicBezTo>
                    <a:pt x="72" y="157"/>
                    <a:pt x="68" y="183"/>
                    <a:pt x="68" y="213"/>
                  </a:cubicBezTo>
                  <a:cubicBezTo>
                    <a:pt x="68" y="239"/>
                    <a:pt x="72" y="263"/>
                    <a:pt x="78" y="284"/>
                  </a:cubicBezTo>
                  <a:cubicBezTo>
                    <a:pt x="85" y="306"/>
                    <a:pt x="94" y="325"/>
                    <a:pt x="107" y="342"/>
                  </a:cubicBezTo>
                  <a:cubicBezTo>
                    <a:pt x="119" y="358"/>
                    <a:pt x="133" y="371"/>
                    <a:pt x="150" y="380"/>
                  </a:cubicBezTo>
                  <a:cubicBezTo>
                    <a:pt x="167" y="389"/>
                    <a:pt x="186" y="394"/>
                    <a:pt x="206" y="394"/>
                  </a:cubicBezTo>
                  <a:cubicBezTo>
                    <a:pt x="222" y="394"/>
                    <a:pt x="236" y="391"/>
                    <a:pt x="249" y="386"/>
                  </a:cubicBezTo>
                  <a:cubicBezTo>
                    <a:pt x="262" y="382"/>
                    <a:pt x="273" y="375"/>
                    <a:pt x="283" y="367"/>
                  </a:cubicBezTo>
                  <a:cubicBezTo>
                    <a:pt x="293" y="359"/>
                    <a:pt x="301" y="349"/>
                    <a:pt x="308" y="338"/>
                  </a:cubicBezTo>
                  <a:cubicBezTo>
                    <a:pt x="316" y="328"/>
                    <a:pt x="322" y="316"/>
                    <a:pt x="326" y="303"/>
                  </a:cubicBezTo>
                  <a:lnTo>
                    <a:pt x="348" y="314"/>
                  </a:lnTo>
                  <a:cubicBezTo>
                    <a:pt x="331" y="354"/>
                    <a:pt x="309" y="383"/>
                    <a:pt x="282" y="400"/>
                  </a:cubicBezTo>
                  <a:cubicBezTo>
                    <a:pt x="255" y="418"/>
                    <a:pt x="223" y="426"/>
                    <a:pt x="185" y="42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614" name="Freeform 28"/>
            <p:cNvSpPr/>
            <p:nvPr/>
          </p:nvSpPr>
          <p:spPr bwMode="auto">
            <a:xfrm>
              <a:off x="8275638" y="3792538"/>
              <a:ext cx="152400" cy="147638"/>
            </a:xfrm>
            <a:custGeom>
              <a:avLst/>
              <a:gdLst>
                <a:gd name="T0" fmla="*/ 422 w 422"/>
                <a:gd name="T1" fmla="*/ 408 h 408"/>
                <a:gd name="T2" fmla="*/ 253 w 422"/>
                <a:gd name="T3" fmla="*/ 408 h 408"/>
                <a:gd name="T4" fmla="*/ 253 w 422"/>
                <a:gd name="T5" fmla="*/ 387 h 408"/>
                <a:gd name="T6" fmla="*/ 273 w 422"/>
                <a:gd name="T7" fmla="*/ 386 h 408"/>
                <a:gd name="T8" fmla="*/ 291 w 422"/>
                <a:gd name="T9" fmla="*/ 382 h 408"/>
                <a:gd name="T10" fmla="*/ 303 w 422"/>
                <a:gd name="T11" fmla="*/ 372 h 408"/>
                <a:gd name="T12" fmla="*/ 307 w 422"/>
                <a:gd name="T13" fmla="*/ 353 h 408"/>
                <a:gd name="T14" fmla="*/ 307 w 422"/>
                <a:gd name="T15" fmla="*/ 208 h 408"/>
                <a:gd name="T16" fmla="*/ 116 w 422"/>
                <a:gd name="T17" fmla="*/ 208 h 408"/>
                <a:gd name="T18" fmla="*/ 116 w 422"/>
                <a:gd name="T19" fmla="*/ 350 h 408"/>
                <a:gd name="T20" fmla="*/ 119 w 422"/>
                <a:gd name="T21" fmla="*/ 367 h 408"/>
                <a:gd name="T22" fmla="*/ 132 w 422"/>
                <a:gd name="T23" fmla="*/ 379 h 408"/>
                <a:gd name="T24" fmla="*/ 150 w 422"/>
                <a:gd name="T25" fmla="*/ 385 h 408"/>
                <a:gd name="T26" fmla="*/ 169 w 422"/>
                <a:gd name="T27" fmla="*/ 387 h 408"/>
                <a:gd name="T28" fmla="*/ 169 w 422"/>
                <a:gd name="T29" fmla="*/ 408 h 408"/>
                <a:gd name="T30" fmla="*/ 0 w 422"/>
                <a:gd name="T31" fmla="*/ 408 h 408"/>
                <a:gd name="T32" fmla="*/ 0 w 422"/>
                <a:gd name="T33" fmla="*/ 387 h 408"/>
                <a:gd name="T34" fmla="*/ 20 w 422"/>
                <a:gd name="T35" fmla="*/ 386 h 408"/>
                <a:gd name="T36" fmla="*/ 38 w 422"/>
                <a:gd name="T37" fmla="*/ 382 h 408"/>
                <a:gd name="T38" fmla="*/ 51 w 422"/>
                <a:gd name="T39" fmla="*/ 372 h 408"/>
                <a:gd name="T40" fmla="*/ 55 w 422"/>
                <a:gd name="T41" fmla="*/ 353 h 408"/>
                <a:gd name="T42" fmla="*/ 55 w 422"/>
                <a:gd name="T43" fmla="*/ 59 h 408"/>
                <a:gd name="T44" fmla="*/ 51 w 422"/>
                <a:gd name="T45" fmla="*/ 42 h 408"/>
                <a:gd name="T46" fmla="*/ 38 w 422"/>
                <a:gd name="T47" fmla="*/ 30 h 408"/>
                <a:gd name="T48" fmla="*/ 19 w 422"/>
                <a:gd name="T49" fmla="*/ 24 h 408"/>
                <a:gd name="T50" fmla="*/ 0 w 422"/>
                <a:gd name="T51" fmla="*/ 20 h 408"/>
                <a:gd name="T52" fmla="*/ 0 w 422"/>
                <a:gd name="T53" fmla="*/ 0 h 408"/>
                <a:gd name="T54" fmla="*/ 169 w 422"/>
                <a:gd name="T55" fmla="*/ 0 h 408"/>
                <a:gd name="T56" fmla="*/ 169 w 422"/>
                <a:gd name="T57" fmla="*/ 20 h 408"/>
                <a:gd name="T58" fmla="*/ 150 w 422"/>
                <a:gd name="T59" fmla="*/ 23 h 408"/>
                <a:gd name="T60" fmla="*/ 132 w 422"/>
                <a:gd name="T61" fmla="*/ 27 h 408"/>
                <a:gd name="T62" fmla="*/ 119 w 422"/>
                <a:gd name="T63" fmla="*/ 39 h 408"/>
                <a:gd name="T64" fmla="*/ 116 w 422"/>
                <a:gd name="T65" fmla="*/ 56 h 408"/>
                <a:gd name="T66" fmla="*/ 116 w 422"/>
                <a:gd name="T67" fmla="*/ 183 h 408"/>
                <a:gd name="T68" fmla="*/ 307 w 422"/>
                <a:gd name="T69" fmla="*/ 183 h 408"/>
                <a:gd name="T70" fmla="*/ 307 w 422"/>
                <a:gd name="T71" fmla="*/ 59 h 408"/>
                <a:gd name="T72" fmla="*/ 304 w 422"/>
                <a:gd name="T73" fmla="*/ 42 h 408"/>
                <a:gd name="T74" fmla="*/ 291 w 422"/>
                <a:gd name="T75" fmla="*/ 30 h 408"/>
                <a:gd name="T76" fmla="*/ 272 w 422"/>
                <a:gd name="T77" fmla="*/ 24 h 408"/>
                <a:gd name="T78" fmla="*/ 253 w 422"/>
                <a:gd name="T79" fmla="*/ 20 h 408"/>
                <a:gd name="T80" fmla="*/ 253 w 422"/>
                <a:gd name="T81" fmla="*/ 0 h 408"/>
                <a:gd name="T82" fmla="*/ 422 w 422"/>
                <a:gd name="T83" fmla="*/ 0 h 408"/>
                <a:gd name="T84" fmla="*/ 422 w 422"/>
                <a:gd name="T85" fmla="*/ 20 h 408"/>
                <a:gd name="T86" fmla="*/ 402 w 422"/>
                <a:gd name="T87" fmla="*/ 23 h 408"/>
                <a:gd name="T88" fmla="*/ 385 w 422"/>
                <a:gd name="T89" fmla="*/ 27 h 408"/>
                <a:gd name="T90" fmla="*/ 372 w 422"/>
                <a:gd name="T91" fmla="*/ 39 h 408"/>
                <a:gd name="T92" fmla="*/ 369 w 422"/>
                <a:gd name="T93" fmla="*/ 56 h 408"/>
                <a:gd name="T94" fmla="*/ 369 w 422"/>
                <a:gd name="T95" fmla="*/ 350 h 408"/>
                <a:gd name="T96" fmla="*/ 372 w 422"/>
                <a:gd name="T97" fmla="*/ 367 h 408"/>
                <a:gd name="T98" fmla="*/ 385 w 422"/>
                <a:gd name="T99" fmla="*/ 379 h 408"/>
                <a:gd name="T100" fmla="*/ 402 w 422"/>
                <a:gd name="T101" fmla="*/ 385 h 408"/>
                <a:gd name="T102" fmla="*/ 422 w 422"/>
                <a:gd name="T103" fmla="*/ 387 h 408"/>
                <a:gd name="T104" fmla="*/ 422 w 422"/>
                <a:gd name="T105"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2" h="408">
                  <a:moveTo>
                    <a:pt x="422" y="408"/>
                  </a:moveTo>
                  <a:lnTo>
                    <a:pt x="253" y="408"/>
                  </a:lnTo>
                  <a:lnTo>
                    <a:pt x="253" y="387"/>
                  </a:lnTo>
                  <a:cubicBezTo>
                    <a:pt x="257" y="387"/>
                    <a:pt x="264" y="386"/>
                    <a:pt x="273" y="386"/>
                  </a:cubicBezTo>
                  <a:cubicBezTo>
                    <a:pt x="281" y="385"/>
                    <a:pt x="287" y="384"/>
                    <a:pt x="291" y="382"/>
                  </a:cubicBezTo>
                  <a:cubicBezTo>
                    <a:pt x="297" y="380"/>
                    <a:pt x="301" y="376"/>
                    <a:pt x="303" y="372"/>
                  </a:cubicBezTo>
                  <a:cubicBezTo>
                    <a:pt x="306" y="367"/>
                    <a:pt x="307" y="361"/>
                    <a:pt x="307" y="353"/>
                  </a:cubicBezTo>
                  <a:lnTo>
                    <a:pt x="307" y="208"/>
                  </a:lnTo>
                  <a:lnTo>
                    <a:pt x="116" y="208"/>
                  </a:lnTo>
                  <a:lnTo>
                    <a:pt x="116" y="350"/>
                  </a:lnTo>
                  <a:cubicBezTo>
                    <a:pt x="116" y="357"/>
                    <a:pt x="117" y="363"/>
                    <a:pt x="119" y="367"/>
                  </a:cubicBezTo>
                  <a:cubicBezTo>
                    <a:pt x="121" y="372"/>
                    <a:pt x="126" y="376"/>
                    <a:pt x="132" y="379"/>
                  </a:cubicBezTo>
                  <a:cubicBezTo>
                    <a:pt x="135" y="381"/>
                    <a:pt x="141" y="383"/>
                    <a:pt x="150" y="385"/>
                  </a:cubicBezTo>
                  <a:cubicBezTo>
                    <a:pt x="158" y="386"/>
                    <a:pt x="164" y="387"/>
                    <a:pt x="169" y="387"/>
                  </a:cubicBezTo>
                  <a:lnTo>
                    <a:pt x="169" y="408"/>
                  </a:lnTo>
                  <a:lnTo>
                    <a:pt x="0" y="408"/>
                  </a:lnTo>
                  <a:lnTo>
                    <a:pt x="0" y="387"/>
                  </a:lnTo>
                  <a:cubicBezTo>
                    <a:pt x="5" y="387"/>
                    <a:pt x="11" y="386"/>
                    <a:pt x="20" y="386"/>
                  </a:cubicBezTo>
                  <a:cubicBezTo>
                    <a:pt x="29" y="385"/>
                    <a:pt x="35" y="384"/>
                    <a:pt x="38" y="382"/>
                  </a:cubicBezTo>
                  <a:cubicBezTo>
                    <a:pt x="44" y="380"/>
                    <a:pt x="48" y="376"/>
                    <a:pt x="51" y="372"/>
                  </a:cubicBezTo>
                  <a:cubicBezTo>
                    <a:pt x="53" y="367"/>
                    <a:pt x="55" y="361"/>
                    <a:pt x="55" y="353"/>
                  </a:cubicBezTo>
                  <a:lnTo>
                    <a:pt x="55" y="59"/>
                  </a:lnTo>
                  <a:cubicBezTo>
                    <a:pt x="55" y="53"/>
                    <a:pt x="53" y="48"/>
                    <a:pt x="51" y="42"/>
                  </a:cubicBezTo>
                  <a:cubicBezTo>
                    <a:pt x="48" y="37"/>
                    <a:pt x="44" y="33"/>
                    <a:pt x="38" y="30"/>
                  </a:cubicBezTo>
                  <a:cubicBezTo>
                    <a:pt x="33" y="28"/>
                    <a:pt x="26" y="26"/>
                    <a:pt x="19" y="24"/>
                  </a:cubicBezTo>
                  <a:cubicBezTo>
                    <a:pt x="12" y="22"/>
                    <a:pt x="5" y="21"/>
                    <a:pt x="0" y="20"/>
                  </a:cubicBezTo>
                  <a:lnTo>
                    <a:pt x="0" y="0"/>
                  </a:lnTo>
                  <a:lnTo>
                    <a:pt x="169" y="0"/>
                  </a:lnTo>
                  <a:lnTo>
                    <a:pt x="169" y="20"/>
                  </a:lnTo>
                  <a:cubicBezTo>
                    <a:pt x="164" y="21"/>
                    <a:pt x="157" y="22"/>
                    <a:pt x="150" y="23"/>
                  </a:cubicBezTo>
                  <a:cubicBezTo>
                    <a:pt x="142" y="25"/>
                    <a:pt x="136" y="26"/>
                    <a:pt x="132" y="27"/>
                  </a:cubicBezTo>
                  <a:cubicBezTo>
                    <a:pt x="126" y="30"/>
                    <a:pt x="121" y="34"/>
                    <a:pt x="119" y="39"/>
                  </a:cubicBezTo>
                  <a:cubicBezTo>
                    <a:pt x="117" y="44"/>
                    <a:pt x="116" y="50"/>
                    <a:pt x="116" y="56"/>
                  </a:cubicBezTo>
                  <a:lnTo>
                    <a:pt x="116" y="183"/>
                  </a:lnTo>
                  <a:lnTo>
                    <a:pt x="307" y="183"/>
                  </a:lnTo>
                  <a:lnTo>
                    <a:pt x="307" y="59"/>
                  </a:lnTo>
                  <a:cubicBezTo>
                    <a:pt x="307" y="53"/>
                    <a:pt x="306" y="48"/>
                    <a:pt x="304" y="42"/>
                  </a:cubicBezTo>
                  <a:cubicBezTo>
                    <a:pt x="301" y="37"/>
                    <a:pt x="297" y="33"/>
                    <a:pt x="291" y="30"/>
                  </a:cubicBezTo>
                  <a:cubicBezTo>
                    <a:pt x="286" y="28"/>
                    <a:pt x="279" y="26"/>
                    <a:pt x="272" y="24"/>
                  </a:cubicBezTo>
                  <a:cubicBezTo>
                    <a:pt x="265" y="22"/>
                    <a:pt x="258" y="21"/>
                    <a:pt x="253" y="20"/>
                  </a:cubicBezTo>
                  <a:lnTo>
                    <a:pt x="253" y="0"/>
                  </a:lnTo>
                  <a:lnTo>
                    <a:pt x="422" y="0"/>
                  </a:lnTo>
                  <a:lnTo>
                    <a:pt x="422" y="20"/>
                  </a:lnTo>
                  <a:cubicBezTo>
                    <a:pt x="417" y="21"/>
                    <a:pt x="410" y="22"/>
                    <a:pt x="402" y="23"/>
                  </a:cubicBezTo>
                  <a:cubicBezTo>
                    <a:pt x="395" y="25"/>
                    <a:pt x="389" y="26"/>
                    <a:pt x="385" y="27"/>
                  </a:cubicBezTo>
                  <a:cubicBezTo>
                    <a:pt x="378" y="30"/>
                    <a:pt x="374" y="34"/>
                    <a:pt x="372" y="39"/>
                  </a:cubicBezTo>
                  <a:cubicBezTo>
                    <a:pt x="370" y="44"/>
                    <a:pt x="369" y="50"/>
                    <a:pt x="369" y="56"/>
                  </a:cubicBezTo>
                  <a:lnTo>
                    <a:pt x="369" y="350"/>
                  </a:lnTo>
                  <a:cubicBezTo>
                    <a:pt x="369" y="357"/>
                    <a:pt x="370" y="363"/>
                    <a:pt x="372" y="367"/>
                  </a:cubicBezTo>
                  <a:cubicBezTo>
                    <a:pt x="374" y="372"/>
                    <a:pt x="378" y="376"/>
                    <a:pt x="385" y="379"/>
                  </a:cubicBezTo>
                  <a:cubicBezTo>
                    <a:pt x="388" y="381"/>
                    <a:pt x="394" y="383"/>
                    <a:pt x="402" y="385"/>
                  </a:cubicBezTo>
                  <a:cubicBezTo>
                    <a:pt x="411" y="386"/>
                    <a:pt x="417" y="387"/>
                    <a:pt x="422" y="387"/>
                  </a:cubicBezTo>
                  <a:lnTo>
                    <a:pt x="422" y="40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615" name="Freeform 29"/>
            <p:cNvSpPr/>
            <p:nvPr/>
          </p:nvSpPr>
          <p:spPr bwMode="auto">
            <a:xfrm>
              <a:off x="8453438" y="3792538"/>
              <a:ext cx="158750" cy="147638"/>
            </a:xfrm>
            <a:custGeom>
              <a:avLst/>
              <a:gdLst>
                <a:gd name="T0" fmla="*/ 439 w 439"/>
                <a:gd name="T1" fmla="*/ 20 h 412"/>
                <a:gd name="T2" fmla="*/ 415 w 439"/>
                <a:gd name="T3" fmla="*/ 25 h 412"/>
                <a:gd name="T4" fmla="*/ 391 w 439"/>
                <a:gd name="T5" fmla="*/ 34 h 412"/>
                <a:gd name="T6" fmla="*/ 377 w 439"/>
                <a:gd name="T7" fmla="*/ 62 h 412"/>
                <a:gd name="T8" fmla="*/ 373 w 439"/>
                <a:gd name="T9" fmla="*/ 113 h 412"/>
                <a:gd name="T10" fmla="*/ 373 w 439"/>
                <a:gd name="T11" fmla="*/ 412 h 412"/>
                <a:gd name="T12" fmla="*/ 348 w 439"/>
                <a:gd name="T13" fmla="*/ 412 h 412"/>
                <a:gd name="T14" fmla="*/ 101 w 439"/>
                <a:gd name="T15" fmla="*/ 78 h 412"/>
                <a:gd name="T16" fmla="*/ 101 w 439"/>
                <a:gd name="T17" fmla="*/ 288 h 412"/>
                <a:gd name="T18" fmla="*/ 106 w 439"/>
                <a:gd name="T19" fmla="*/ 343 h 412"/>
                <a:gd name="T20" fmla="*/ 119 w 439"/>
                <a:gd name="T21" fmla="*/ 370 h 412"/>
                <a:gd name="T22" fmla="*/ 147 w 439"/>
                <a:gd name="T23" fmla="*/ 382 h 412"/>
                <a:gd name="T24" fmla="*/ 174 w 439"/>
                <a:gd name="T25" fmla="*/ 387 h 412"/>
                <a:gd name="T26" fmla="*/ 174 w 439"/>
                <a:gd name="T27" fmla="*/ 408 h 412"/>
                <a:gd name="T28" fmla="*/ 7 w 439"/>
                <a:gd name="T29" fmla="*/ 408 h 412"/>
                <a:gd name="T30" fmla="*/ 7 w 439"/>
                <a:gd name="T31" fmla="*/ 387 h 412"/>
                <a:gd name="T32" fmla="*/ 33 w 439"/>
                <a:gd name="T33" fmla="*/ 382 h 412"/>
                <a:gd name="T34" fmla="*/ 56 w 439"/>
                <a:gd name="T35" fmla="*/ 373 h 412"/>
                <a:gd name="T36" fmla="*/ 70 w 439"/>
                <a:gd name="T37" fmla="*/ 348 h 412"/>
                <a:gd name="T38" fmla="*/ 73 w 439"/>
                <a:gd name="T39" fmla="*/ 292 h 412"/>
                <a:gd name="T40" fmla="*/ 73 w 439"/>
                <a:gd name="T41" fmla="*/ 91 h 412"/>
                <a:gd name="T42" fmla="*/ 69 w 439"/>
                <a:gd name="T43" fmla="*/ 64 h 412"/>
                <a:gd name="T44" fmla="*/ 56 w 439"/>
                <a:gd name="T45" fmla="*/ 44 h 412"/>
                <a:gd name="T46" fmla="*/ 28 w 439"/>
                <a:gd name="T47" fmla="*/ 28 h 412"/>
                <a:gd name="T48" fmla="*/ 0 w 439"/>
                <a:gd name="T49" fmla="*/ 20 h 412"/>
                <a:gd name="T50" fmla="*/ 0 w 439"/>
                <a:gd name="T51" fmla="*/ 0 h 412"/>
                <a:gd name="T52" fmla="*/ 116 w 439"/>
                <a:gd name="T53" fmla="*/ 0 h 412"/>
                <a:gd name="T54" fmla="*/ 346 w 439"/>
                <a:gd name="T55" fmla="*/ 311 h 412"/>
                <a:gd name="T56" fmla="*/ 346 w 439"/>
                <a:gd name="T57" fmla="*/ 117 h 412"/>
                <a:gd name="T58" fmla="*/ 341 w 439"/>
                <a:gd name="T59" fmla="*/ 62 h 412"/>
                <a:gd name="T60" fmla="*/ 328 w 439"/>
                <a:gd name="T61" fmla="*/ 37 h 412"/>
                <a:gd name="T62" fmla="*/ 301 w 439"/>
                <a:gd name="T63" fmla="*/ 26 h 412"/>
                <a:gd name="T64" fmla="*/ 274 w 439"/>
                <a:gd name="T65" fmla="*/ 20 h 412"/>
                <a:gd name="T66" fmla="*/ 274 w 439"/>
                <a:gd name="T67" fmla="*/ 0 h 412"/>
                <a:gd name="T68" fmla="*/ 439 w 439"/>
                <a:gd name="T69" fmla="*/ 0 h 412"/>
                <a:gd name="T70" fmla="*/ 439 w 439"/>
                <a:gd name="T71" fmla="*/ 2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 h="412">
                  <a:moveTo>
                    <a:pt x="439" y="20"/>
                  </a:moveTo>
                  <a:cubicBezTo>
                    <a:pt x="434" y="21"/>
                    <a:pt x="426" y="22"/>
                    <a:pt x="415" y="25"/>
                  </a:cubicBezTo>
                  <a:cubicBezTo>
                    <a:pt x="404" y="28"/>
                    <a:pt x="396" y="31"/>
                    <a:pt x="391" y="34"/>
                  </a:cubicBezTo>
                  <a:cubicBezTo>
                    <a:pt x="384" y="39"/>
                    <a:pt x="379" y="48"/>
                    <a:pt x="377" y="62"/>
                  </a:cubicBezTo>
                  <a:cubicBezTo>
                    <a:pt x="375" y="75"/>
                    <a:pt x="373" y="92"/>
                    <a:pt x="373" y="113"/>
                  </a:cubicBezTo>
                  <a:lnTo>
                    <a:pt x="373" y="412"/>
                  </a:lnTo>
                  <a:lnTo>
                    <a:pt x="348" y="412"/>
                  </a:lnTo>
                  <a:lnTo>
                    <a:pt x="101" y="78"/>
                  </a:lnTo>
                  <a:lnTo>
                    <a:pt x="101" y="288"/>
                  </a:lnTo>
                  <a:cubicBezTo>
                    <a:pt x="101" y="312"/>
                    <a:pt x="103" y="330"/>
                    <a:pt x="106" y="343"/>
                  </a:cubicBezTo>
                  <a:cubicBezTo>
                    <a:pt x="109" y="355"/>
                    <a:pt x="113" y="365"/>
                    <a:pt x="119" y="370"/>
                  </a:cubicBezTo>
                  <a:cubicBezTo>
                    <a:pt x="124" y="374"/>
                    <a:pt x="133" y="378"/>
                    <a:pt x="147" y="382"/>
                  </a:cubicBezTo>
                  <a:cubicBezTo>
                    <a:pt x="160" y="385"/>
                    <a:pt x="170" y="387"/>
                    <a:pt x="174" y="387"/>
                  </a:cubicBezTo>
                  <a:lnTo>
                    <a:pt x="174" y="408"/>
                  </a:lnTo>
                  <a:lnTo>
                    <a:pt x="7" y="408"/>
                  </a:lnTo>
                  <a:lnTo>
                    <a:pt x="7" y="387"/>
                  </a:lnTo>
                  <a:cubicBezTo>
                    <a:pt x="12" y="387"/>
                    <a:pt x="21" y="385"/>
                    <a:pt x="33" y="382"/>
                  </a:cubicBezTo>
                  <a:cubicBezTo>
                    <a:pt x="45" y="378"/>
                    <a:pt x="53" y="375"/>
                    <a:pt x="56" y="373"/>
                  </a:cubicBezTo>
                  <a:cubicBezTo>
                    <a:pt x="63" y="367"/>
                    <a:pt x="67" y="359"/>
                    <a:pt x="70" y="348"/>
                  </a:cubicBezTo>
                  <a:cubicBezTo>
                    <a:pt x="72" y="337"/>
                    <a:pt x="73" y="318"/>
                    <a:pt x="73" y="292"/>
                  </a:cubicBezTo>
                  <a:lnTo>
                    <a:pt x="73" y="91"/>
                  </a:lnTo>
                  <a:cubicBezTo>
                    <a:pt x="73" y="82"/>
                    <a:pt x="72" y="73"/>
                    <a:pt x="69" y="64"/>
                  </a:cubicBezTo>
                  <a:cubicBezTo>
                    <a:pt x="66" y="56"/>
                    <a:pt x="62" y="49"/>
                    <a:pt x="56" y="44"/>
                  </a:cubicBezTo>
                  <a:cubicBezTo>
                    <a:pt x="50" y="38"/>
                    <a:pt x="40" y="32"/>
                    <a:pt x="28" y="28"/>
                  </a:cubicBezTo>
                  <a:cubicBezTo>
                    <a:pt x="17" y="23"/>
                    <a:pt x="7" y="21"/>
                    <a:pt x="0" y="20"/>
                  </a:cubicBezTo>
                  <a:lnTo>
                    <a:pt x="0" y="0"/>
                  </a:lnTo>
                  <a:lnTo>
                    <a:pt x="116" y="0"/>
                  </a:lnTo>
                  <a:lnTo>
                    <a:pt x="346" y="311"/>
                  </a:lnTo>
                  <a:lnTo>
                    <a:pt x="346" y="117"/>
                  </a:lnTo>
                  <a:cubicBezTo>
                    <a:pt x="346" y="93"/>
                    <a:pt x="344" y="75"/>
                    <a:pt x="341" y="62"/>
                  </a:cubicBezTo>
                  <a:cubicBezTo>
                    <a:pt x="338" y="49"/>
                    <a:pt x="333" y="41"/>
                    <a:pt x="328" y="37"/>
                  </a:cubicBezTo>
                  <a:cubicBezTo>
                    <a:pt x="322" y="33"/>
                    <a:pt x="314" y="30"/>
                    <a:pt x="301" y="26"/>
                  </a:cubicBezTo>
                  <a:cubicBezTo>
                    <a:pt x="289" y="23"/>
                    <a:pt x="280" y="21"/>
                    <a:pt x="274" y="20"/>
                  </a:cubicBezTo>
                  <a:lnTo>
                    <a:pt x="274" y="0"/>
                  </a:lnTo>
                  <a:lnTo>
                    <a:pt x="439" y="0"/>
                  </a:lnTo>
                  <a:lnTo>
                    <a:pt x="439" y="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616" name="Freeform 30"/>
            <p:cNvSpPr>
              <a:spLocks noEditPoints="1"/>
            </p:cNvSpPr>
            <p:nvPr/>
          </p:nvSpPr>
          <p:spPr bwMode="auto">
            <a:xfrm>
              <a:off x="8636001" y="3789363"/>
              <a:ext cx="141288" cy="153988"/>
            </a:xfrm>
            <a:custGeom>
              <a:avLst/>
              <a:gdLst>
                <a:gd name="T0" fmla="*/ 334 w 392"/>
                <a:gd name="T1" fmla="*/ 58 h 428"/>
                <a:gd name="T2" fmla="*/ 377 w 392"/>
                <a:gd name="T3" fmla="*/ 126 h 428"/>
                <a:gd name="T4" fmla="*/ 392 w 392"/>
                <a:gd name="T5" fmla="*/ 214 h 428"/>
                <a:gd name="T6" fmla="*/ 376 w 392"/>
                <a:gd name="T7" fmla="*/ 303 h 428"/>
                <a:gd name="T8" fmla="*/ 333 w 392"/>
                <a:gd name="T9" fmla="*/ 370 h 428"/>
                <a:gd name="T10" fmla="*/ 271 w 392"/>
                <a:gd name="T11" fmla="*/ 413 h 428"/>
                <a:gd name="T12" fmla="*/ 196 w 392"/>
                <a:gd name="T13" fmla="*/ 428 h 428"/>
                <a:gd name="T14" fmla="*/ 117 w 392"/>
                <a:gd name="T15" fmla="*/ 412 h 428"/>
                <a:gd name="T16" fmla="*/ 55 w 392"/>
                <a:gd name="T17" fmla="*/ 367 h 428"/>
                <a:gd name="T18" fmla="*/ 15 w 392"/>
                <a:gd name="T19" fmla="*/ 299 h 428"/>
                <a:gd name="T20" fmla="*/ 0 w 392"/>
                <a:gd name="T21" fmla="*/ 214 h 428"/>
                <a:gd name="T22" fmla="*/ 16 w 392"/>
                <a:gd name="T23" fmla="*/ 126 h 428"/>
                <a:gd name="T24" fmla="*/ 58 w 392"/>
                <a:gd name="T25" fmla="*/ 58 h 428"/>
                <a:gd name="T26" fmla="*/ 121 w 392"/>
                <a:gd name="T27" fmla="*/ 15 h 428"/>
                <a:gd name="T28" fmla="*/ 196 w 392"/>
                <a:gd name="T29" fmla="*/ 0 h 428"/>
                <a:gd name="T30" fmla="*/ 272 w 392"/>
                <a:gd name="T31" fmla="*/ 15 h 428"/>
                <a:gd name="T32" fmla="*/ 334 w 392"/>
                <a:gd name="T33" fmla="*/ 58 h 428"/>
                <a:gd name="T34" fmla="*/ 292 w 392"/>
                <a:gd name="T35" fmla="*/ 347 h 428"/>
                <a:gd name="T36" fmla="*/ 315 w 392"/>
                <a:gd name="T37" fmla="*/ 288 h 428"/>
                <a:gd name="T38" fmla="*/ 322 w 392"/>
                <a:gd name="T39" fmla="*/ 214 h 428"/>
                <a:gd name="T40" fmla="*/ 314 w 392"/>
                <a:gd name="T41" fmla="*/ 137 h 428"/>
                <a:gd name="T42" fmla="*/ 290 w 392"/>
                <a:gd name="T43" fmla="*/ 78 h 428"/>
                <a:gd name="T44" fmla="*/ 251 w 392"/>
                <a:gd name="T45" fmla="*/ 39 h 428"/>
                <a:gd name="T46" fmla="*/ 196 w 392"/>
                <a:gd name="T47" fmla="*/ 26 h 428"/>
                <a:gd name="T48" fmla="*/ 137 w 392"/>
                <a:gd name="T49" fmla="*/ 42 h 428"/>
                <a:gd name="T50" fmla="*/ 98 w 392"/>
                <a:gd name="T51" fmla="*/ 84 h 428"/>
                <a:gd name="T52" fmla="*/ 77 w 392"/>
                <a:gd name="T53" fmla="*/ 143 h 428"/>
                <a:gd name="T54" fmla="*/ 69 w 392"/>
                <a:gd name="T55" fmla="*/ 214 h 428"/>
                <a:gd name="T56" fmla="*/ 77 w 392"/>
                <a:gd name="T57" fmla="*/ 289 h 428"/>
                <a:gd name="T58" fmla="*/ 101 w 392"/>
                <a:gd name="T59" fmla="*/ 348 h 428"/>
                <a:gd name="T60" fmla="*/ 140 w 392"/>
                <a:gd name="T61" fmla="*/ 388 h 428"/>
                <a:gd name="T62" fmla="*/ 196 w 392"/>
                <a:gd name="T63" fmla="*/ 402 h 428"/>
                <a:gd name="T64" fmla="*/ 251 w 392"/>
                <a:gd name="T65" fmla="*/ 388 h 428"/>
                <a:gd name="T66" fmla="*/ 292 w 392"/>
                <a:gd name="T67" fmla="*/ 347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2" h="428">
                  <a:moveTo>
                    <a:pt x="334" y="58"/>
                  </a:moveTo>
                  <a:cubicBezTo>
                    <a:pt x="352" y="77"/>
                    <a:pt x="367" y="100"/>
                    <a:pt x="377" y="126"/>
                  </a:cubicBezTo>
                  <a:cubicBezTo>
                    <a:pt x="387" y="153"/>
                    <a:pt x="392" y="182"/>
                    <a:pt x="392" y="214"/>
                  </a:cubicBezTo>
                  <a:cubicBezTo>
                    <a:pt x="392" y="247"/>
                    <a:pt x="387" y="276"/>
                    <a:pt x="376" y="303"/>
                  </a:cubicBezTo>
                  <a:cubicBezTo>
                    <a:pt x="366" y="329"/>
                    <a:pt x="352" y="351"/>
                    <a:pt x="333" y="370"/>
                  </a:cubicBezTo>
                  <a:cubicBezTo>
                    <a:pt x="315" y="388"/>
                    <a:pt x="295" y="403"/>
                    <a:pt x="271" y="413"/>
                  </a:cubicBezTo>
                  <a:cubicBezTo>
                    <a:pt x="248" y="423"/>
                    <a:pt x="223" y="428"/>
                    <a:pt x="196" y="428"/>
                  </a:cubicBezTo>
                  <a:cubicBezTo>
                    <a:pt x="168" y="428"/>
                    <a:pt x="141" y="422"/>
                    <a:pt x="117" y="412"/>
                  </a:cubicBezTo>
                  <a:cubicBezTo>
                    <a:pt x="93" y="401"/>
                    <a:pt x="73" y="386"/>
                    <a:pt x="55" y="367"/>
                  </a:cubicBezTo>
                  <a:cubicBezTo>
                    <a:pt x="38" y="349"/>
                    <a:pt x="25" y="326"/>
                    <a:pt x="15" y="299"/>
                  </a:cubicBezTo>
                  <a:cubicBezTo>
                    <a:pt x="5" y="273"/>
                    <a:pt x="0" y="245"/>
                    <a:pt x="0" y="214"/>
                  </a:cubicBezTo>
                  <a:cubicBezTo>
                    <a:pt x="0" y="181"/>
                    <a:pt x="5" y="152"/>
                    <a:pt x="16" y="126"/>
                  </a:cubicBezTo>
                  <a:cubicBezTo>
                    <a:pt x="26" y="100"/>
                    <a:pt x="40" y="77"/>
                    <a:pt x="58" y="58"/>
                  </a:cubicBezTo>
                  <a:cubicBezTo>
                    <a:pt x="76" y="40"/>
                    <a:pt x="97" y="25"/>
                    <a:pt x="121" y="15"/>
                  </a:cubicBezTo>
                  <a:cubicBezTo>
                    <a:pt x="145" y="5"/>
                    <a:pt x="170" y="0"/>
                    <a:pt x="196" y="0"/>
                  </a:cubicBezTo>
                  <a:cubicBezTo>
                    <a:pt x="223" y="0"/>
                    <a:pt x="248" y="5"/>
                    <a:pt x="272" y="15"/>
                  </a:cubicBezTo>
                  <a:cubicBezTo>
                    <a:pt x="296" y="26"/>
                    <a:pt x="317" y="40"/>
                    <a:pt x="334" y="58"/>
                  </a:cubicBezTo>
                  <a:close/>
                  <a:moveTo>
                    <a:pt x="292" y="347"/>
                  </a:moveTo>
                  <a:cubicBezTo>
                    <a:pt x="302" y="330"/>
                    <a:pt x="310" y="310"/>
                    <a:pt x="315" y="288"/>
                  </a:cubicBezTo>
                  <a:cubicBezTo>
                    <a:pt x="320" y="266"/>
                    <a:pt x="322" y="242"/>
                    <a:pt x="322" y="214"/>
                  </a:cubicBezTo>
                  <a:cubicBezTo>
                    <a:pt x="322" y="186"/>
                    <a:pt x="320" y="161"/>
                    <a:pt x="314" y="137"/>
                  </a:cubicBezTo>
                  <a:cubicBezTo>
                    <a:pt x="309" y="114"/>
                    <a:pt x="301" y="94"/>
                    <a:pt x="290" y="78"/>
                  </a:cubicBezTo>
                  <a:cubicBezTo>
                    <a:pt x="280" y="61"/>
                    <a:pt x="266" y="49"/>
                    <a:pt x="251" y="39"/>
                  </a:cubicBezTo>
                  <a:cubicBezTo>
                    <a:pt x="235" y="30"/>
                    <a:pt x="216" y="26"/>
                    <a:pt x="196" y="26"/>
                  </a:cubicBezTo>
                  <a:cubicBezTo>
                    <a:pt x="173" y="26"/>
                    <a:pt x="153" y="31"/>
                    <a:pt x="137" y="42"/>
                  </a:cubicBezTo>
                  <a:cubicBezTo>
                    <a:pt x="121" y="52"/>
                    <a:pt x="108" y="66"/>
                    <a:pt x="98" y="84"/>
                  </a:cubicBezTo>
                  <a:cubicBezTo>
                    <a:pt x="88" y="101"/>
                    <a:pt x="81" y="120"/>
                    <a:pt x="77" y="143"/>
                  </a:cubicBezTo>
                  <a:cubicBezTo>
                    <a:pt x="72" y="166"/>
                    <a:pt x="69" y="189"/>
                    <a:pt x="69" y="214"/>
                  </a:cubicBezTo>
                  <a:cubicBezTo>
                    <a:pt x="69" y="242"/>
                    <a:pt x="72" y="267"/>
                    <a:pt x="77" y="289"/>
                  </a:cubicBezTo>
                  <a:cubicBezTo>
                    <a:pt x="82" y="311"/>
                    <a:pt x="90" y="331"/>
                    <a:pt x="101" y="348"/>
                  </a:cubicBezTo>
                  <a:cubicBezTo>
                    <a:pt x="111" y="365"/>
                    <a:pt x="124" y="378"/>
                    <a:pt x="140" y="388"/>
                  </a:cubicBezTo>
                  <a:cubicBezTo>
                    <a:pt x="155" y="397"/>
                    <a:pt x="174" y="402"/>
                    <a:pt x="196" y="402"/>
                  </a:cubicBezTo>
                  <a:cubicBezTo>
                    <a:pt x="216" y="402"/>
                    <a:pt x="235" y="397"/>
                    <a:pt x="251" y="388"/>
                  </a:cubicBezTo>
                  <a:cubicBezTo>
                    <a:pt x="268" y="378"/>
                    <a:pt x="281" y="365"/>
                    <a:pt x="292" y="34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617" name="Freeform 31"/>
            <p:cNvSpPr/>
            <p:nvPr/>
          </p:nvSpPr>
          <p:spPr bwMode="auto">
            <a:xfrm>
              <a:off x="8807451" y="3792538"/>
              <a:ext cx="117475" cy="147638"/>
            </a:xfrm>
            <a:custGeom>
              <a:avLst/>
              <a:gdLst>
                <a:gd name="T0" fmla="*/ 327 w 327"/>
                <a:gd name="T1" fmla="*/ 287 h 408"/>
                <a:gd name="T2" fmla="*/ 318 w 327"/>
                <a:gd name="T3" fmla="*/ 408 h 408"/>
                <a:gd name="T4" fmla="*/ 0 w 327"/>
                <a:gd name="T5" fmla="*/ 408 h 408"/>
                <a:gd name="T6" fmla="*/ 0 w 327"/>
                <a:gd name="T7" fmla="*/ 387 h 408"/>
                <a:gd name="T8" fmla="*/ 20 w 327"/>
                <a:gd name="T9" fmla="*/ 385 h 408"/>
                <a:gd name="T10" fmla="*/ 38 w 327"/>
                <a:gd name="T11" fmla="*/ 382 h 408"/>
                <a:gd name="T12" fmla="*/ 50 w 327"/>
                <a:gd name="T13" fmla="*/ 371 h 408"/>
                <a:gd name="T14" fmla="*/ 54 w 327"/>
                <a:gd name="T15" fmla="*/ 352 h 408"/>
                <a:gd name="T16" fmla="*/ 54 w 327"/>
                <a:gd name="T17" fmla="*/ 60 h 408"/>
                <a:gd name="T18" fmla="*/ 51 w 327"/>
                <a:gd name="T19" fmla="*/ 43 h 408"/>
                <a:gd name="T20" fmla="*/ 38 w 327"/>
                <a:gd name="T21" fmla="*/ 31 h 408"/>
                <a:gd name="T22" fmla="*/ 19 w 327"/>
                <a:gd name="T23" fmla="*/ 24 h 408"/>
                <a:gd name="T24" fmla="*/ 0 w 327"/>
                <a:gd name="T25" fmla="*/ 20 h 408"/>
                <a:gd name="T26" fmla="*/ 0 w 327"/>
                <a:gd name="T27" fmla="*/ 0 h 408"/>
                <a:gd name="T28" fmla="*/ 172 w 327"/>
                <a:gd name="T29" fmla="*/ 0 h 408"/>
                <a:gd name="T30" fmla="*/ 172 w 327"/>
                <a:gd name="T31" fmla="*/ 20 h 408"/>
                <a:gd name="T32" fmla="*/ 151 w 327"/>
                <a:gd name="T33" fmla="*/ 23 h 408"/>
                <a:gd name="T34" fmla="*/ 132 w 327"/>
                <a:gd name="T35" fmla="*/ 28 h 408"/>
                <a:gd name="T36" fmla="*/ 119 w 327"/>
                <a:gd name="T37" fmla="*/ 40 h 408"/>
                <a:gd name="T38" fmla="*/ 115 w 327"/>
                <a:gd name="T39" fmla="*/ 58 h 408"/>
                <a:gd name="T40" fmla="*/ 115 w 327"/>
                <a:gd name="T41" fmla="*/ 331 h 408"/>
                <a:gd name="T42" fmla="*/ 117 w 327"/>
                <a:gd name="T43" fmla="*/ 361 h 408"/>
                <a:gd name="T44" fmla="*/ 126 w 327"/>
                <a:gd name="T45" fmla="*/ 377 h 408"/>
                <a:gd name="T46" fmla="*/ 146 w 327"/>
                <a:gd name="T47" fmla="*/ 384 h 408"/>
                <a:gd name="T48" fmla="*/ 182 w 327"/>
                <a:gd name="T49" fmla="*/ 385 h 408"/>
                <a:gd name="T50" fmla="*/ 205 w 327"/>
                <a:gd name="T51" fmla="*/ 385 h 408"/>
                <a:gd name="T52" fmla="*/ 226 w 327"/>
                <a:gd name="T53" fmla="*/ 382 h 408"/>
                <a:gd name="T54" fmla="*/ 245 w 327"/>
                <a:gd name="T55" fmla="*/ 378 h 408"/>
                <a:gd name="T56" fmla="*/ 257 w 327"/>
                <a:gd name="T57" fmla="*/ 370 h 408"/>
                <a:gd name="T58" fmla="*/ 285 w 327"/>
                <a:gd name="T59" fmla="*/ 330 h 408"/>
                <a:gd name="T60" fmla="*/ 307 w 327"/>
                <a:gd name="T61" fmla="*/ 287 h 408"/>
                <a:gd name="T62" fmla="*/ 327 w 327"/>
                <a:gd name="T63" fmla="*/ 28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408">
                  <a:moveTo>
                    <a:pt x="327" y="287"/>
                  </a:moveTo>
                  <a:lnTo>
                    <a:pt x="318" y="408"/>
                  </a:lnTo>
                  <a:lnTo>
                    <a:pt x="0" y="408"/>
                  </a:lnTo>
                  <a:lnTo>
                    <a:pt x="0" y="387"/>
                  </a:lnTo>
                  <a:cubicBezTo>
                    <a:pt x="4" y="387"/>
                    <a:pt x="11" y="386"/>
                    <a:pt x="20" y="385"/>
                  </a:cubicBezTo>
                  <a:cubicBezTo>
                    <a:pt x="28" y="384"/>
                    <a:pt x="34" y="383"/>
                    <a:pt x="38" y="382"/>
                  </a:cubicBezTo>
                  <a:cubicBezTo>
                    <a:pt x="44" y="379"/>
                    <a:pt x="48" y="375"/>
                    <a:pt x="50" y="371"/>
                  </a:cubicBezTo>
                  <a:cubicBezTo>
                    <a:pt x="53" y="366"/>
                    <a:pt x="54" y="360"/>
                    <a:pt x="54" y="352"/>
                  </a:cubicBezTo>
                  <a:lnTo>
                    <a:pt x="54" y="60"/>
                  </a:lnTo>
                  <a:cubicBezTo>
                    <a:pt x="54" y="54"/>
                    <a:pt x="53" y="48"/>
                    <a:pt x="51" y="43"/>
                  </a:cubicBezTo>
                  <a:cubicBezTo>
                    <a:pt x="49" y="38"/>
                    <a:pt x="44" y="34"/>
                    <a:pt x="38" y="31"/>
                  </a:cubicBezTo>
                  <a:cubicBezTo>
                    <a:pt x="34" y="29"/>
                    <a:pt x="27" y="27"/>
                    <a:pt x="19" y="24"/>
                  </a:cubicBezTo>
                  <a:cubicBezTo>
                    <a:pt x="11" y="22"/>
                    <a:pt x="5" y="21"/>
                    <a:pt x="0" y="20"/>
                  </a:cubicBezTo>
                  <a:lnTo>
                    <a:pt x="0" y="0"/>
                  </a:lnTo>
                  <a:lnTo>
                    <a:pt x="172" y="0"/>
                  </a:lnTo>
                  <a:lnTo>
                    <a:pt x="172" y="20"/>
                  </a:lnTo>
                  <a:cubicBezTo>
                    <a:pt x="166" y="21"/>
                    <a:pt x="160" y="22"/>
                    <a:pt x="151" y="23"/>
                  </a:cubicBezTo>
                  <a:cubicBezTo>
                    <a:pt x="142" y="25"/>
                    <a:pt x="136" y="27"/>
                    <a:pt x="132" y="28"/>
                  </a:cubicBezTo>
                  <a:cubicBezTo>
                    <a:pt x="126" y="30"/>
                    <a:pt x="121" y="34"/>
                    <a:pt x="119" y="40"/>
                  </a:cubicBezTo>
                  <a:cubicBezTo>
                    <a:pt x="117" y="45"/>
                    <a:pt x="115" y="51"/>
                    <a:pt x="115" y="58"/>
                  </a:cubicBezTo>
                  <a:lnTo>
                    <a:pt x="115" y="331"/>
                  </a:lnTo>
                  <a:cubicBezTo>
                    <a:pt x="115" y="344"/>
                    <a:pt x="116" y="354"/>
                    <a:pt x="117" y="361"/>
                  </a:cubicBezTo>
                  <a:cubicBezTo>
                    <a:pt x="119" y="368"/>
                    <a:pt x="121" y="373"/>
                    <a:pt x="126" y="377"/>
                  </a:cubicBezTo>
                  <a:cubicBezTo>
                    <a:pt x="131" y="380"/>
                    <a:pt x="137" y="383"/>
                    <a:pt x="146" y="384"/>
                  </a:cubicBezTo>
                  <a:cubicBezTo>
                    <a:pt x="155" y="385"/>
                    <a:pt x="167" y="385"/>
                    <a:pt x="182" y="385"/>
                  </a:cubicBezTo>
                  <a:cubicBezTo>
                    <a:pt x="190" y="385"/>
                    <a:pt x="197" y="385"/>
                    <a:pt x="205" y="385"/>
                  </a:cubicBezTo>
                  <a:cubicBezTo>
                    <a:pt x="212" y="384"/>
                    <a:pt x="219" y="384"/>
                    <a:pt x="226" y="382"/>
                  </a:cubicBezTo>
                  <a:cubicBezTo>
                    <a:pt x="233" y="381"/>
                    <a:pt x="239" y="380"/>
                    <a:pt x="245" y="378"/>
                  </a:cubicBezTo>
                  <a:cubicBezTo>
                    <a:pt x="251" y="376"/>
                    <a:pt x="255" y="373"/>
                    <a:pt x="257" y="370"/>
                  </a:cubicBezTo>
                  <a:cubicBezTo>
                    <a:pt x="265" y="361"/>
                    <a:pt x="274" y="348"/>
                    <a:pt x="285" y="330"/>
                  </a:cubicBezTo>
                  <a:cubicBezTo>
                    <a:pt x="295" y="312"/>
                    <a:pt x="303" y="298"/>
                    <a:pt x="307" y="287"/>
                  </a:cubicBezTo>
                  <a:lnTo>
                    <a:pt x="327" y="287"/>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618" name="Freeform 32"/>
            <p:cNvSpPr>
              <a:spLocks noEditPoints="1"/>
            </p:cNvSpPr>
            <p:nvPr/>
          </p:nvSpPr>
          <p:spPr bwMode="auto">
            <a:xfrm>
              <a:off x="8947151" y="3789363"/>
              <a:ext cx="141288" cy="153988"/>
            </a:xfrm>
            <a:custGeom>
              <a:avLst/>
              <a:gdLst>
                <a:gd name="T0" fmla="*/ 335 w 392"/>
                <a:gd name="T1" fmla="*/ 58 h 428"/>
                <a:gd name="T2" fmla="*/ 377 w 392"/>
                <a:gd name="T3" fmla="*/ 126 h 428"/>
                <a:gd name="T4" fmla="*/ 392 w 392"/>
                <a:gd name="T5" fmla="*/ 214 h 428"/>
                <a:gd name="T6" fmla="*/ 377 w 392"/>
                <a:gd name="T7" fmla="*/ 303 h 428"/>
                <a:gd name="T8" fmla="*/ 334 w 392"/>
                <a:gd name="T9" fmla="*/ 370 h 428"/>
                <a:gd name="T10" fmla="*/ 271 w 392"/>
                <a:gd name="T11" fmla="*/ 413 h 428"/>
                <a:gd name="T12" fmla="*/ 196 w 392"/>
                <a:gd name="T13" fmla="*/ 428 h 428"/>
                <a:gd name="T14" fmla="*/ 118 w 392"/>
                <a:gd name="T15" fmla="*/ 412 h 428"/>
                <a:gd name="T16" fmla="*/ 56 w 392"/>
                <a:gd name="T17" fmla="*/ 367 h 428"/>
                <a:gd name="T18" fmla="*/ 15 w 392"/>
                <a:gd name="T19" fmla="*/ 299 h 428"/>
                <a:gd name="T20" fmla="*/ 0 w 392"/>
                <a:gd name="T21" fmla="*/ 214 h 428"/>
                <a:gd name="T22" fmla="*/ 16 w 392"/>
                <a:gd name="T23" fmla="*/ 126 h 428"/>
                <a:gd name="T24" fmla="*/ 59 w 392"/>
                <a:gd name="T25" fmla="*/ 58 h 428"/>
                <a:gd name="T26" fmla="*/ 121 w 392"/>
                <a:gd name="T27" fmla="*/ 15 h 428"/>
                <a:gd name="T28" fmla="*/ 196 w 392"/>
                <a:gd name="T29" fmla="*/ 0 h 428"/>
                <a:gd name="T30" fmla="*/ 273 w 392"/>
                <a:gd name="T31" fmla="*/ 15 h 428"/>
                <a:gd name="T32" fmla="*/ 335 w 392"/>
                <a:gd name="T33" fmla="*/ 58 h 428"/>
                <a:gd name="T34" fmla="*/ 292 w 392"/>
                <a:gd name="T35" fmla="*/ 347 h 428"/>
                <a:gd name="T36" fmla="*/ 315 w 392"/>
                <a:gd name="T37" fmla="*/ 288 h 428"/>
                <a:gd name="T38" fmla="*/ 323 w 392"/>
                <a:gd name="T39" fmla="*/ 214 h 428"/>
                <a:gd name="T40" fmla="*/ 314 w 392"/>
                <a:gd name="T41" fmla="*/ 137 h 428"/>
                <a:gd name="T42" fmla="*/ 290 w 392"/>
                <a:gd name="T43" fmla="*/ 78 h 428"/>
                <a:gd name="T44" fmla="*/ 251 w 392"/>
                <a:gd name="T45" fmla="*/ 39 h 428"/>
                <a:gd name="T46" fmla="*/ 196 w 392"/>
                <a:gd name="T47" fmla="*/ 26 h 428"/>
                <a:gd name="T48" fmla="*/ 138 w 392"/>
                <a:gd name="T49" fmla="*/ 42 h 428"/>
                <a:gd name="T50" fmla="*/ 98 w 392"/>
                <a:gd name="T51" fmla="*/ 84 h 428"/>
                <a:gd name="T52" fmla="*/ 77 w 392"/>
                <a:gd name="T53" fmla="*/ 143 h 428"/>
                <a:gd name="T54" fmla="*/ 70 w 392"/>
                <a:gd name="T55" fmla="*/ 214 h 428"/>
                <a:gd name="T56" fmla="*/ 77 w 392"/>
                <a:gd name="T57" fmla="*/ 289 h 428"/>
                <a:gd name="T58" fmla="*/ 101 w 392"/>
                <a:gd name="T59" fmla="*/ 348 h 428"/>
                <a:gd name="T60" fmla="*/ 140 w 392"/>
                <a:gd name="T61" fmla="*/ 388 h 428"/>
                <a:gd name="T62" fmla="*/ 196 w 392"/>
                <a:gd name="T63" fmla="*/ 402 h 428"/>
                <a:gd name="T64" fmla="*/ 252 w 392"/>
                <a:gd name="T65" fmla="*/ 388 h 428"/>
                <a:gd name="T66" fmla="*/ 292 w 392"/>
                <a:gd name="T67" fmla="*/ 347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2" h="428">
                  <a:moveTo>
                    <a:pt x="335" y="58"/>
                  </a:moveTo>
                  <a:cubicBezTo>
                    <a:pt x="353" y="77"/>
                    <a:pt x="367" y="100"/>
                    <a:pt x="377" y="126"/>
                  </a:cubicBezTo>
                  <a:cubicBezTo>
                    <a:pt x="387" y="153"/>
                    <a:pt x="392" y="182"/>
                    <a:pt x="392" y="214"/>
                  </a:cubicBezTo>
                  <a:cubicBezTo>
                    <a:pt x="392" y="247"/>
                    <a:pt x="387" y="276"/>
                    <a:pt x="377" y="303"/>
                  </a:cubicBezTo>
                  <a:cubicBezTo>
                    <a:pt x="366" y="329"/>
                    <a:pt x="352" y="351"/>
                    <a:pt x="334" y="370"/>
                  </a:cubicBezTo>
                  <a:cubicBezTo>
                    <a:pt x="316" y="388"/>
                    <a:pt x="295" y="403"/>
                    <a:pt x="271" y="413"/>
                  </a:cubicBezTo>
                  <a:cubicBezTo>
                    <a:pt x="248" y="423"/>
                    <a:pt x="223" y="428"/>
                    <a:pt x="196" y="428"/>
                  </a:cubicBezTo>
                  <a:cubicBezTo>
                    <a:pt x="168" y="428"/>
                    <a:pt x="142" y="422"/>
                    <a:pt x="118" y="412"/>
                  </a:cubicBezTo>
                  <a:cubicBezTo>
                    <a:pt x="94" y="401"/>
                    <a:pt x="73" y="386"/>
                    <a:pt x="56" y="367"/>
                  </a:cubicBezTo>
                  <a:cubicBezTo>
                    <a:pt x="38" y="349"/>
                    <a:pt x="25" y="326"/>
                    <a:pt x="15" y="299"/>
                  </a:cubicBezTo>
                  <a:cubicBezTo>
                    <a:pt x="5" y="273"/>
                    <a:pt x="0" y="245"/>
                    <a:pt x="0" y="214"/>
                  </a:cubicBezTo>
                  <a:cubicBezTo>
                    <a:pt x="0" y="181"/>
                    <a:pt x="5" y="152"/>
                    <a:pt x="16" y="126"/>
                  </a:cubicBezTo>
                  <a:cubicBezTo>
                    <a:pt x="26" y="100"/>
                    <a:pt x="40" y="77"/>
                    <a:pt x="59" y="58"/>
                  </a:cubicBezTo>
                  <a:cubicBezTo>
                    <a:pt x="77" y="40"/>
                    <a:pt x="98" y="25"/>
                    <a:pt x="121" y="15"/>
                  </a:cubicBezTo>
                  <a:cubicBezTo>
                    <a:pt x="145" y="5"/>
                    <a:pt x="170" y="0"/>
                    <a:pt x="196" y="0"/>
                  </a:cubicBezTo>
                  <a:cubicBezTo>
                    <a:pt x="223" y="0"/>
                    <a:pt x="249" y="5"/>
                    <a:pt x="273" y="15"/>
                  </a:cubicBezTo>
                  <a:cubicBezTo>
                    <a:pt x="297" y="26"/>
                    <a:pt x="317" y="40"/>
                    <a:pt x="335" y="58"/>
                  </a:cubicBezTo>
                  <a:close/>
                  <a:moveTo>
                    <a:pt x="292" y="347"/>
                  </a:moveTo>
                  <a:cubicBezTo>
                    <a:pt x="303" y="330"/>
                    <a:pt x="310" y="310"/>
                    <a:pt x="315" y="288"/>
                  </a:cubicBezTo>
                  <a:cubicBezTo>
                    <a:pt x="320" y="266"/>
                    <a:pt x="323" y="242"/>
                    <a:pt x="323" y="214"/>
                  </a:cubicBezTo>
                  <a:cubicBezTo>
                    <a:pt x="323" y="186"/>
                    <a:pt x="320" y="161"/>
                    <a:pt x="314" y="137"/>
                  </a:cubicBezTo>
                  <a:cubicBezTo>
                    <a:pt x="309" y="114"/>
                    <a:pt x="301" y="94"/>
                    <a:pt x="290" y="78"/>
                  </a:cubicBezTo>
                  <a:cubicBezTo>
                    <a:pt x="280" y="61"/>
                    <a:pt x="267" y="49"/>
                    <a:pt x="251" y="39"/>
                  </a:cubicBezTo>
                  <a:cubicBezTo>
                    <a:pt x="235" y="30"/>
                    <a:pt x="217" y="26"/>
                    <a:pt x="196" y="26"/>
                  </a:cubicBezTo>
                  <a:cubicBezTo>
                    <a:pt x="173" y="26"/>
                    <a:pt x="154" y="31"/>
                    <a:pt x="138" y="42"/>
                  </a:cubicBezTo>
                  <a:cubicBezTo>
                    <a:pt x="122" y="52"/>
                    <a:pt x="108" y="66"/>
                    <a:pt x="98" y="84"/>
                  </a:cubicBezTo>
                  <a:cubicBezTo>
                    <a:pt x="89" y="101"/>
                    <a:pt x="82" y="120"/>
                    <a:pt x="77" y="143"/>
                  </a:cubicBezTo>
                  <a:cubicBezTo>
                    <a:pt x="72" y="166"/>
                    <a:pt x="70" y="189"/>
                    <a:pt x="70" y="214"/>
                  </a:cubicBezTo>
                  <a:cubicBezTo>
                    <a:pt x="70" y="242"/>
                    <a:pt x="72" y="267"/>
                    <a:pt x="77" y="289"/>
                  </a:cubicBezTo>
                  <a:cubicBezTo>
                    <a:pt x="82" y="311"/>
                    <a:pt x="90" y="331"/>
                    <a:pt x="101" y="348"/>
                  </a:cubicBezTo>
                  <a:cubicBezTo>
                    <a:pt x="111" y="365"/>
                    <a:pt x="124" y="378"/>
                    <a:pt x="140" y="388"/>
                  </a:cubicBezTo>
                  <a:cubicBezTo>
                    <a:pt x="156" y="397"/>
                    <a:pt x="174" y="402"/>
                    <a:pt x="196" y="402"/>
                  </a:cubicBezTo>
                  <a:cubicBezTo>
                    <a:pt x="217" y="402"/>
                    <a:pt x="235" y="397"/>
                    <a:pt x="252" y="388"/>
                  </a:cubicBezTo>
                  <a:cubicBezTo>
                    <a:pt x="268" y="378"/>
                    <a:pt x="282" y="365"/>
                    <a:pt x="292" y="34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619" name="Freeform 33"/>
            <p:cNvSpPr/>
            <p:nvPr/>
          </p:nvSpPr>
          <p:spPr bwMode="auto">
            <a:xfrm>
              <a:off x="9117013" y="3789363"/>
              <a:ext cx="144463" cy="153988"/>
            </a:xfrm>
            <a:custGeom>
              <a:avLst/>
              <a:gdLst>
                <a:gd name="T0" fmla="*/ 400 w 400"/>
                <a:gd name="T1" fmla="*/ 254 h 426"/>
                <a:gd name="T2" fmla="*/ 382 w 400"/>
                <a:gd name="T3" fmla="*/ 257 h 426"/>
                <a:gd name="T4" fmla="*/ 363 w 400"/>
                <a:gd name="T5" fmla="*/ 262 h 426"/>
                <a:gd name="T6" fmla="*/ 351 w 400"/>
                <a:gd name="T7" fmla="*/ 274 h 426"/>
                <a:gd name="T8" fmla="*/ 347 w 400"/>
                <a:gd name="T9" fmla="*/ 293 h 426"/>
                <a:gd name="T10" fmla="*/ 347 w 400"/>
                <a:gd name="T11" fmla="*/ 324 h 426"/>
                <a:gd name="T12" fmla="*/ 348 w 400"/>
                <a:gd name="T13" fmla="*/ 371 h 426"/>
                <a:gd name="T14" fmla="*/ 349 w 400"/>
                <a:gd name="T15" fmla="*/ 391 h 426"/>
                <a:gd name="T16" fmla="*/ 273 w 400"/>
                <a:gd name="T17" fmla="*/ 417 h 426"/>
                <a:gd name="T18" fmla="*/ 198 w 400"/>
                <a:gd name="T19" fmla="*/ 426 h 426"/>
                <a:gd name="T20" fmla="*/ 123 w 400"/>
                <a:gd name="T21" fmla="*/ 412 h 426"/>
                <a:gd name="T22" fmla="*/ 60 w 400"/>
                <a:gd name="T23" fmla="*/ 370 h 426"/>
                <a:gd name="T24" fmla="*/ 16 w 400"/>
                <a:gd name="T25" fmla="*/ 304 h 426"/>
                <a:gd name="T26" fmla="*/ 0 w 400"/>
                <a:gd name="T27" fmla="*/ 216 h 426"/>
                <a:gd name="T28" fmla="*/ 16 w 400"/>
                <a:gd name="T29" fmla="*/ 130 h 426"/>
                <a:gd name="T30" fmla="*/ 59 w 400"/>
                <a:gd name="T31" fmla="*/ 61 h 426"/>
                <a:gd name="T32" fmla="*/ 124 w 400"/>
                <a:gd name="T33" fmla="*/ 16 h 426"/>
                <a:gd name="T34" fmla="*/ 205 w 400"/>
                <a:gd name="T35" fmla="*/ 0 h 426"/>
                <a:gd name="T36" fmla="*/ 265 w 400"/>
                <a:gd name="T37" fmla="*/ 8 h 426"/>
                <a:gd name="T38" fmla="*/ 310 w 400"/>
                <a:gd name="T39" fmla="*/ 29 h 426"/>
                <a:gd name="T40" fmla="*/ 322 w 400"/>
                <a:gd name="T41" fmla="*/ 9 h 426"/>
                <a:gd name="T42" fmla="*/ 345 w 400"/>
                <a:gd name="T43" fmla="*/ 9 h 426"/>
                <a:gd name="T44" fmla="*/ 348 w 400"/>
                <a:gd name="T45" fmla="*/ 152 h 426"/>
                <a:gd name="T46" fmla="*/ 324 w 400"/>
                <a:gd name="T47" fmla="*/ 152 h 426"/>
                <a:gd name="T48" fmla="*/ 309 w 400"/>
                <a:gd name="T49" fmla="*/ 105 h 426"/>
                <a:gd name="T50" fmla="*/ 286 w 400"/>
                <a:gd name="T51" fmla="*/ 64 h 426"/>
                <a:gd name="T52" fmla="*/ 252 w 400"/>
                <a:gd name="T53" fmla="*/ 35 h 426"/>
                <a:gd name="T54" fmla="*/ 203 w 400"/>
                <a:gd name="T55" fmla="*/ 25 h 426"/>
                <a:gd name="T56" fmla="*/ 148 w 400"/>
                <a:gd name="T57" fmla="*/ 37 h 426"/>
                <a:gd name="T58" fmla="*/ 107 w 400"/>
                <a:gd name="T59" fmla="*/ 74 h 426"/>
                <a:gd name="T60" fmla="*/ 79 w 400"/>
                <a:gd name="T61" fmla="*/ 134 h 426"/>
                <a:gd name="T62" fmla="*/ 70 w 400"/>
                <a:gd name="T63" fmla="*/ 213 h 426"/>
                <a:gd name="T64" fmla="*/ 79 w 400"/>
                <a:gd name="T65" fmla="*/ 286 h 426"/>
                <a:gd name="T66" fmla="*/ 107 w 400"/>
                <a:gd name="T67" fmla="*/ 346 h 426"/>
                <a:gd name="T68" fmla="*/ 151 w 400"/>
                <a:gd name="T69" fmla="*/ 386 h 426"/>
                <a:gd name="T70" fmla="*/ 212 w 400"/>
                <a:gd name="T71" fmla="*/ 401 h 426"/>
                <a:gd name="T72" fmla="*/ 258 w 400"/>
                <a:gd name="T73" fmla="*/ 393 h 426"/>
                <a:gd name="T74" fmla="*/ 287 w 400"/>
                <a:gd name="T75" fmla="*/ 377 h 426"/>
                <a:gd name="T76" fmla="*/ 290 w 400"/>
                <a:gd name="T77" fmla="*/ 346 h 426"/>
                <a:gd name="T78" fmla="*/ 290 w 400"/>
                <a:gd name="T79" fmla="*/ 321 h 426"/>
                <a:gd name="T80" fmla="*/ 290 w 400"/>
                <a:gd name="T81" fmla="*/ 298 h 426"/>
                <a:gd name="T82" fmla="*/ 287 w 400"/>
                <a:gd name="T83" fmla="*/ 277 h 426"/>
                <a:gd name="T84" fmla="*/ 273 w 400"/>
                <a:gd name="T85" fmla="*/ 263 h 426"/>
                <a:gd name="T86" fmla="*/ 247 w 400"/>
                <a:gd name="T87" fmla="*/ 257 h 426"/>
                <a:gd name="T88" fmla="*/ 222 w 400"/>
                <a:gd name="T89" fmla="*/ 254 h 426"/>
                <a:gd name="T90" fmla="*/ 222 w 400"/>
                <a:gd name="T91" fmla="*/ 233 h 426"/>
                <a:gd name="T92" fmla="*/ 400 w 400"/>
                <a:gd name="T93" fmla="*/ 233 h 426"/>
                <a:gd name="T94" fmla="*/ 400 w 400"/>
                <a:gd name="T95" fmla="*/ 25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0" h="426">
                  <a:moveTo>
                    <a:pt x="400" y="254"/>
                  </a:moveTo>
                  <a:cubicBezTo>
                    <a:pt x="396" y="254"/>
                    <a:pt x="390" y="255"/>
                    <a:pt x="382" y="257"/>
                  </a:cubicBezTo>
                  <a:cubicBezTo>
                    <a:pt x="374" y="258"/>
                    <a:pt x="368" y="260"/>
                    <a:pt x="363" y="262"/>
                  </a:cubicBezTo>
                  <a:cubicBezTo>
                    <a:pt x="357" y="265"/>
                    <a:pt x="353" y="269"/>
                    <a:pt x="351" y="274"/>
                  </a:cubicBezTo>
                  <a:cubicBezTo>
                    <a:pt x="348" y="279"/>
                    <a:pt x="347" y="286"/>
                    <a:pt x="347" y="293"/>
                  </a:cubicBezTo>
                  <a:lnTo>
                    <a:pt x="347" y="324"/>
                  </a:lnTo>
                  <a:cubicBezTo>
                    <a:pt x="347" y="347"/>
                    <a:pt x="347" y="363"/>
                    <a:pt x="348" y="371"/>
                  </a:cubicBezTo>
                  <a:cubicBezTo>
                    <a:pt x="348" y="379"/>
                    <a:pt x="348" y="385"/>
                    <a:pt x="349" y="391"/>
                  </a:cubicBezTo>
                  <a:cubicBezTo>
                    <a:pt x="323" y="402"/>
                    <a:pt x="298" y="411"/>
                    <a:pt x="273" y="417"/>
                  </a:cubicBezTo>
                  <a:cubicBezTo>
                    <a:pt x="247" y="423"/>
                    <a:pt x="222" y="426"/>
                    <a:pt x="198" y="426"/>
                  </a:cubicBezTo>
                  <a:cubicBezTo>
                    <a:pt x="172" y="426"/>
                    <a:pt x="147" y="421"/>
                    <a:pt x="123" y="412"/>
                  </a:cubicBezTo>
                  <a:cubicBezTo>
                    <a:pt x="99" y="402"/>
                    <a:pt x="78" y="388"/>
                    <a:pt x="60" y="370"/>
                  </a:cubicBezTo>
                  <a:cubicBezTo>
                    <a:pt x="41" y="352"/>
                    <a:pt x="27" y="330"/>
                    <a:pt x="16" y="304"/>
                  </a:cubicBezTo>
                  <a:cubicBezTo>
                    <a:pt x="6" y="277"/>
                    <a:pt x="0" y="248"/>
                    <a:pt x="0" y="216"/>
                  </a:cubicBezTo>
                  <a:cubicBezTo>
                    <a:pt x="0" y="185"/>
                    <a:pt x="5" y="156"/>
                    <a:pt x="16" y="130"/>
                  </a:cubicBezTo>
                  <a:cubicBezTo>
                    <a:pt x="26" y="103"/>
                    <a:pt x="40" y="80"/>
                    <a:pt x="59" y="61"/>
                  </a:cubicBezTo>
                  <a:cubicBezTo>
                    <a:pt x="77" y="42"/>
                    <a:pt x="99" y="27"/>
                    <a:pt x="124" y="16"/>
                  </a:cubicBezTo>
                  <a:cubicBezTo>
                    <a:pt x="149" y="5"/>
                    <a:pt x="176" y="0"/>
                    <a:pt x="205" y="0"/>
                  </a:cubicBezTo>
                  <a:cubicBezTo>
                    <a:pt x="228" y="0"/>
                    <a:pt x="248" y="3"/>
                    <a:pt x="265" y="8"/>
                  </a:cubicBezTo>
                  <a:cubicBezTo>
                    <a:pt x="282" y="14"/>
                    <a:pt x="297" y="21"/>
                    <a:pt x="310" y="29"/>
                  </a:cubicBezTo>
                  <a:lnTo>
                    <a:pt x="322" y="9"/>
                  </a:lnTo>
                  <a:lnTo>
                    <a:pt x="345" y="9"/>
                  </a:lnTo>
                  <a:lnTo>
                    <a:pt x="348" y="152"/>
                  </a:lnTo>
                  <a:lnTo>
                    <a:pt x="324" y="152"/>
                  </a:lnTo>
                  <a:cubicBezTo>
                    <a:pt x="320" y="136"/>
                    <a:pt x="315" y="120"/>
                    <a:pt x="309" y="105"/>
                  </a:cubicBezTo>
                  <a:cubicBezTo>
                    <a:pt x="303" y="90"/>
                    <a:pt x="295" y="76"/>
                    <a:pt x="286" y="64"/>
                  </a:cubicBezTo>
                  <a:cubicBezTo>
                    <a:pt x="277" y="52"/>
                    <a:pt x="265" y="43"/>
                    <a:pt x="252" y="35"/>
                  </a:cubicBezTo>
                  <a:cubicBezTo>
                    <a:pt x="238" y="28"/>
                    <a:pt x="222" y="25"/>
                    <a:pt x="203" y="25"/>
                  </a:cubicBezTo>
                  <a:cubicBezTo>
                    <a:pt x="183" y="25"/>
                    <a:pt x="165" y="29"/>
                    <a:pt x="148" y="37"/>
                  </a:cubicBezTo>
                  <a:cubicBezTo>
                    <a:pt x="132" y="45"/>
                    <a:pt x="118" y="58"/>
                    <a:pt x="107" y="74"/>
                  </a:cubicBezTo>
                  <a:cubicBezTo>
                    <a:pt x="95" y="90"/>
                    <a:pt x="86" y="110"/>
                    <a:pt x="79" y="134"/>
                  </a:cubicBezTo>
                  <a:cubicBezTo>
                    <a:pt x="73" y="157"/>
                    <a:pt x="70" y="184"/>
                    <a:pt x="70" y="213"/>
                  </a:cubicBezTo>
                  <a:cubicBezTo>
                    <a:pt x="70" y="239"/>
                    <a:pt x="73" y="264"/>
                    <a:pt x="79" y="286"/>
                  </a:cubicBezTo>
                  <a:cubicBezTo>
                    <a:pt x="86" y="309"/>
                    <a:pt x="95" y="329"/>
                    <a:pt x="107" y="346"/>
                  </a:cubicBezTo>
                  <a:cubicBezTo>
                    <a:pt x="118" y="363"/>
                    <a:pt x="133" y="376"/>
                    <a:pt x="151" y="386"/>
                  </a:cubicBezTo>
                  <a:cubicBezTo>
                    <a:pt x="169" y="396"/>
                    <a:pt x="189" y="401"/>
                    <a:pt x="212" y="401"/>
                  </a:cubicBezTo>
                  <a:cubicBezTo>
                    <a:pt x="229" y="401"/>
                    <a:pt x="244" y="398"/>
                    <a:pt x="258" y="393"/>
                  </a:cubicBezTo>
                  <a:cubicBezTo>
                    <a:pt x="272" y="388"/>
                    <a:pt x="282" y="382"/>
                    <a:pt x="287" y="377"/>
                  </a:cubicBezTo>
                  <a:cubicBezTo>
                    <a:pt x="289" y="367"/>
                    <a:pt x="290" y="357"/>
                    <a:pt x="290" y="346"/>
                  </a:cubicBezTo>
                  <a:cubicBezTo>
                    <a:pt x="290" y="336"/>
                    <a:pt x="290" y="328"/>
                    <a:pt x="290" y="321"/>
                  </a:cubicBezTo>
                  <a:lnTo>
                    <a:pt x="290" y="298"/>
                  </a:lnTo>
                  <a:cubicBezTo>
                    <a:pt x="290" y="290"/>
                    <a:pt x="289" y="283"/>
                    <a:pt x="287" y="277"/>
                  </a:cubicBezTo>
                  <a:cubicBezTo>
                    <a:pt x="284" y="270"/>
                    <a:pt x="280" y="266"/>
                    <a:pt x="273" y="263"/>
                  </a:cubicBezTo>
                  <a:cubicBezTo>
                    <a:pt x="266" y="260"/>
                    <a:pt x="258" y="258"/>
                    <a:pt x="247" y="257"/>
                  </a:cubicBezTo>
                  <a:cubicBezTo>
                    <a:pt x="236" y="255"/>
                    <a:pt x="228" y="254"/>
                    <a:pt x="222" y="254"/>
                  </a:cubicBezTo>
                  <a:lnTo>
                    <a:pt x="222" y="233"/>
                  </a:lnTo>
                  <a:lnTo>
                    <a:pt x="400" y="233"/>
                  </a:lnTo>
                  <a:lnTo>
                    <a:pt x="400" y="25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620" name="Freeform 34"/>
            <p:cNvSpPr/>
            <p:nvPr/>
          </p:nvSpPr>
          <p:spPr bwMode="auto">
            <a:xfrm>
              <a:off x="9271001" y="3792538"/>
              <a:ext cx="141288" cy="147638"/>
            </a:xfrm>
            <a:custGeom>
              <a:avLst/>
              <a:gdLst>
                <a:gd name="T0" fmla="*/ 391 w 391"/>
                <a:gd name="T1" fmla="*/ 20 h 408"/>
                <a:gd name="T2" fmla="*/ 375 w 391"/>
                <a:gd name="T3" fmla="*/ 24 h 408"/>
                <a:gd name="T4" fmla="*/ 360 w 391"/>
                <a:gd name="T5" fmla="*/ 31 h 408"/>
                <a:gd name="T6" fmla="*/ 345 w 391"/>
                <a:gd name="T7" fmla="*/ 42 h 408"/>
                <a:gd name="T8" fmla="*/ 329 w 391"/>
                <a:gd name="T9" fmla="*/ 62 h 408"/>
                <a:gd name="T10" fmla="*/ 288 w 391"/>
                <a:gd name="T11" fmla="*/ 126 h 408"/>
                <a:gd name="T12" fmla="*/ 240 w 391"/>
                <a:gd name="T13" fmla="*/ 208 h 408"/>
                <a:gd name="T14" fmla="*/ 226 w 391"/>
                <a:gd name="T15" fmla="*/ 238 h 408"/>
                <a:gd name="T16" fmla="*/ 223 w 391"/>
                <a:gd name="T17" fmla="*/ 270 h 408"/>
                <a:gd name="T18" fmla="*/ 223 w 391"/>
                <a:gd name="T19" fmla="*/ 348 h 408"/>
                <a:gd name="T20" fmla="*/ 227 w 391"/>
                <a:gd name="T21" fmla="*/ 366 h 408"/>
                <a:gd name="T22" fmla="*/ 241 w 391"/>
                <a:gd name="T23" fmla="*/ 378 h 408"/>
                <a:gd name="T24" fmla="*/ 263 w 391"/>
                <a:gd name="T25" fmla="*/ 384 h 408"/>
                <a:gd name="T26" fmla="*/ 288 w 391"/>
                <a:gd name="T27" fmla="*/ 387 h 408"/>
                <a:gd name="T28" fmla="*/ 288 w 391"/>
                <a:gd name="T29" fmla="*/ 408 h 408"/>
                <a:gd name="T30" fmla="*/ 97 w 391"/>
                <a:gd name="T31" fmla="*/ 408 h 408"/>
                <a:gd name="T32" fmla="*/ 97 w 391"/>
                <a:gd name="T33" fmla="*/ 387 h 408"/>
                <a:gd name="T34" fmla="*/ 121 w 391"/>
                <a:gd name="T35" fmla="*/ 385 h 408"/>
                <a:gd name="T36" fmla="*/ 144 w 391"/>
                <a:gd name="T37" fmla="*/ 381 h 408"/>
                <a:gd name="T38" fmla="*/ 158 w 391"/>
                <a:gd name="T39" fmla="*/ 369 h 408"/>
                <a:gd name="T40" fmla="*/ 162 w 391"/>
                <a:gd name="T41" fmla="*/ 351 h 408"/>
                <a:gd name="T42" fmla="*/ 162 w 391"/>
                <a:gd name="T43" fmla="*/ 252 h 408"/>
                <a:gd name="T44" fmla="*/ 156 w 391"/>
                <a:gd name="T45" fmla="*/ 235 h 408"/>
                <a:gd name="T46" fmla="*/ 143 w 391"/>
                <a:gd name="T47" fmla="*/ 208 h 408"/>
                <a:gd name="T48" fmla="*/ 105 w 391"/>
                <a:gd name="T49" fmla="*/ 136 h 408"/>
                <a:gd name="T50" fmla="*/ 68 w 391"/>
                <a:gd name="T51" fmla="*/ 69 h 408"/>
                <a:gd name="T52" fmla="*/ 51 w 391"/>
                <a:gd name="T53" fmla="*/ 45 h 408"/>
                <a:gd name="T54" fmla="*/ 34 w 391"/>
                <a:gd name="T55" fmla="*/ 30 h 408"/>
                <a:gd name="T56" fmla="*/ 18 w 391"/>
                <a:gd name="T57" fmla="*/ 23 h 408"/>
                <a:gd name="T58" fmla="*/ 0 w 391"/>
                <a:gd name="T59" fmla="*/ 20 h 408"/>
                <a:gd name="T60" fmla="*/ 0 w 391"/>
                <a:gd name="T61" fmla="*/ 0 h 408"/>
                <a:gd name="T62" fmla="*/ 174 w 391"/>
                <a:gd name="T63" fmla="*/ 0 h 408"/>
                <a:gd name="T64" fmla="*/ 174 w 391"/>
                <a:gd name="T65" fmla="*/ 20 h 408"/>
                <a:gd name="T66" fmla="*/ 133 w 391"/>
                <a:gd name="T67" fmla="*/ 24 h 408"/>
                <a:gd name="T68" fmla="*/ 121 w 391"/>
                <a:gd name="T69" fmla="*/ 34 h 408"/>
                <a:gd name="T70" fmla="*/ 123 w 391"/>
                <a:gd name="T71" fmla="*/ 40 h 408"/>
                <a:gd name="T72" fmla="*/ 127 w 391"/>
                <a:gd name="T73" fmla="*/ 51 h 408"/>
                <a:gd name="T74" fmla="*/ 136 w 391"/>
                <a:gd name="T75" fmla="*/ 68 h 408"/>
                <a:gd name="T76" fmla="*/ 146 w 391"/>
                <a:gd name="T77" fmla="*/ 87 h 408"/>
                <a:gd name="T78" fmla="*/ 174 w 391"/>
                <a:gd name="T79" fmla="*/ 138 h 408"/>
                <a:gd name="T80" fmla="*/ 211 w 391"/>
                <a:gd name="T81" fmla="*/ 204 h 408"/>
                <a:gd name="T82" fmla="*/ 279 w 391"/>
                <a:gd name="T83" fmla="*/ 91 h 408"/>
                <a:gd name="T84" fmla="*/ 303 w 391"/>
                <a:gd name="T85" fmla="*/ 42 h 408"/>
                <a:gd name="T86" fmla="*/ 298 w 391"/>
                <a:gd name="T87" fmla="*/ 31 h 408"/>
                <a:gd name="T88" fmla="*/ 285 w 391"/>
                <a:gd name="T89" fmla="*/ 25 h 408"/>
                <a:gd name="T90" fmla="*/ 267 w 391"/>
                <a:gd name="T91" fmla="*/ 22 h 408"/>
                <a:gd name="T92" fmla="*/ 249 w 391"/>
                <a:gd name="T93" fmla="*/ 20 h 408"/>
                <a:gd name="T94" fmla="*/ 249 w 391"/>
                <a:gd name="T95" fmla="*/ 0 h 408"/>
                <a:gd name="T96" fmla="*/ 391 w 391"/>
                <a:gd name="T97" fmla="*/ 0 h 408"/>
                <a:gd name="T98" fmla="*/ 391 w 391"/>
                <a:gd name="T99" fmla="*/ 2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1" h="408">
                  <a:moveTo>
                    <a:pt x="391" y="20"/>
                  </a:moveTo>
                  <a:cubicBezTo>
                    <a:pt x="387" y="21"/>
                    <a:pt x="382" y="22"/>
                    <a:pt x="375" y="24"/>
                  </a:cubicBezTo>
                  <a:cubicBezTo>
                    <a:pt x="368" y="27"/>
                    <a:pt x="363" y="29"/>
                    <a:pt x="360" y="31"/>
                  </a:cubicBezTo>
                  <a:cubicBezTo>
                    <a:pt x="352" y="36"/>
                    <a:pt x="347" y="39"/>
                    <a:pt x="345" y="42"/>
                  </a:cubicBezTo>
                  <a:cubicBezTo>
                    <a:pt x="342" y="44"/>
                    <a:pt x="337" y="51"/>
                    <a:pt x="329" y="62"/>
                  </a:cubicBezTo>
                  <a:cubicBezTo>
                    <a:pt x="314" y="83"/>
                    <a:pt x="300" y="104"/>
                    <a:pt x="288" y="126"/>
                  </a:cubicBezTo>
                  <a:cubicBezTo>
                    <a:pt x="275" y="147"/>
                    <a:pt x="259" y="175"/>
                    <a:pt x="240" y="208"/>
                  </a:cubicBezTo>
                  <a:cubicBezTo>
                    <a:pt x="233" y="220"/>
                    <a:pt x="229" y="230"/>
                    <a:pt x="226" y="238"/>
                  </a:cubicBezTo>
                  <a:cubicBezTo>
                    <a:pt x="224" y="245"/>
                    <a:pt x="223" y="256"/>
                    <a:pt x="223" y="270"/>
                  </a:cubicBezTo>
                  <a:lnTo>
                    <a:pt x="223" y="348"/>
                  </a:lnTo>
                  <a:cubicBezTo>
                    <a:pt x="223" y="355"/>
                    <a:pt x="224" y="361"/>
                    <a:pt x="227" y="366"/>
                  </a:cubicBezTo>
                  <a:cubicBezTo>
                    <a:pt x="230" y="371"/>
                    <a:pt x="235" y="375"/>
                    <a:pt x="241" y="378"/>
                  </a:cubicBezTo>
                  <a:cubicBezTo>
                    <a:pt x="245" y="380"/>
                    <a:pt x="252" y="382"/>
                    <a:pt x="263" y="384"/>
                  </a:cubicBezTo>
                  <a:cubicBezTo>
                    <a:pt x="273" y="386"/>
                    <a:pt x="281" y="387"/>
                    <a:pt x="288" y="387"/>
                  </a:cubicBezTo>
                  <a:lnTo>
                    <a:pt x="288" y="408"/>
                  </a:lnTo>
                  <a:lnTo>
                    <a:pt x="97" y="408"/>
                  </a:lnTo>
                  <a:lnTo>
                    <a:pt x="97" y="387"/>
                  </a:lnTo>
                  <a:cubicBezTo>
                    <a:pt x="102" y="387"/>
                    <a:pt x="110" y="386"/>
                    <a:pt x="121" y="385"/>
                  </a:cubicBezTo>
                  <a:cubicBezTo>
                    <a:pt x="132" y="384"/>
                    <a:pt x="139" y="383"/>
                    <a:pt x="144" y="381"/>
                  </a:cubicBezTo>
                  <a:cubicBezTo>
                    <a:pt x="150" y="378"/>
                    <a:pt x="155" y="374"/>
                    <a:pt x="158" y="369"/>
                  </a:cubicBezTo>
                  <a:cubicBezTo>
                    <a:pt x="160" y="364"/>
                    <a:pt x="162" y="358"/>
                    <a:pt x="162" y="351"/>
                  </a:cubicBezTo>
                  <a:lnTo>
                    <a:pt x="162" y="252"/>
                  </a:lnTo>
                  <a:cubicBezTo>
                    <a:pt x="162" y="249"/>
                    <a:pt x="160" y="243"/>
                    <a:pt x="156" y="235"/>
                  </a:cubicBezTo>
                  <a:cubicBezTo>
                    <a:pt x="152" y="227"/>
                    <a:pt x="148" y="218"/>
                    <a:pt x="143" y="208"/>
                  </a:cubicBezTo>
                  <a:cubicBezTo>
                    <a:pt x="131" y="186"/>
                    <a:pt x="118" y="161"/>
                    <a:pt x="105" y="136"/>
                  </a:cubicBezTo>
                  <a:cubicBezTo>
                    <a:pt x="90" y="110"/>
                    <a:pt x="78" y="88"/>
                    <a:pt x="68" y="69"/>
                  </a:cubicBezTo>
                  <a:cubicBezTo>
                    <a:pt x="62" y="58"/>
                    <a:pt x="56" y="50"/>
                    <a:pt x="51" y="45"/>
                  </a:cubicBezTo>
                  <a:cubicBezTo>
                    <a:pt x="46" y="39"/>
                    <a:pt x="41" y="34"/>
                    <a:pt x="34" y="30"/>
                  </a:cubicBezTo>
                  <a:cubicBezTo>
                    <a:pt x="30" y="27"/>
                    <a:pt x="24" y="25"/>
                    <a:pt x="18" y="23"/>
                  </a:cubicBezTo>
                  <a:cubicBezTo>
                    <a:pt x="11" y="22"/>
                    <a:pt x="6" y="21"/>
                    <a:pt x="0" y="20"/>
                  </a:cubicBezTo>
                  <a:lnTo>
                    <a:pt x="0" y="0"/>
                  </a:lnTo>
                  <a:lnTo>
                    <a:pt x="174" y="0"/>
                  </a:lnTo>
                  <a:lnTo>
                    <a:pt x="174" y="20"/>
                  </a:lnTo>
                  <a:cubicBezTo>
                    <a:pt x="155" y="21"/>
                    <a:pt x="141" y="22"/>
                    <a:pt x="133" y="24"/>
                  </a:cubicBezTo>
                  <a:cubicBezTo>
                    <a:pt x="125" y="27"/>
                    <a:pt x="121" y="30"/>
                    <a:pt x="121" y="34"/>
                  </a:cubicBezTo>
                  <a:cubicBezTo>
                    <a:pt x="121" y="35"/>
                    <a:pt x="121" y="37"/>
                    <a:pt x="123" y="40"/>
                  </a:cubicBezTo>
                  <a:cubicBezTo>
                    <a:pt x="124" y="43"/>
                    <a:pt x="125" y="47"/>
                    <a:pt x="127" y="51"/>
                  </a:cubicBezTo>
                  <a:cubicBezTo>
                    <a:pt x="130" y="56"/>
                    <a:pt x="133" y="62"/>
                    <a:pt x="136" y="68"/>
                  </a:cubicBezTo>
                  <a:cubicBezTo>
                    <a:pt x="140" y="75"/>
                    <a:pt x="143" y="81"/>
                    <a:pt x="146" y="87"/>
                  </a:cubicBezTo>
                  <a:cubicBezTo>
                    <a:pt x="155" y="104"/>
                    <a:pt x="164" y="121"/>
                    <a:pt x="174" y="138"/>
                  </a:cubicBezTo>
                  <a:cubicBezTo>
                    <a:pt x="183" y="155"/>
                    <a:pt x="195" y="177"/>
                    <a:pt x="211" y="204"/>
                  </a:cubicBezTo>
                  <a:cubicBezTo>
                    <a:pt x="241" y="156"/>
                    <a:pt x="263" y="118"/>
                    <a:pt x="279" y="91"/>
                  </a:cubicBezTo>
                  <a:cubicBezTo>
                    <a:pt x="295" y="64"/>
                    <a:pt x="303" y="47"/>
                    <a:pt x="303" y="42"/>
                  </a:cubicBezTo>
                  <a:cubicBezTo>
                    <a:pt x="303" y="38"/>
                    <a:pt x="301" y="34"/>
                    <a:pt x="298" y="31"/>
                  </a:cubicBezTo>
                  <a:cubicBezTo>
                    <a:pt x="295" y="29"/>
                    <a:pt x="291" y="27"/>
                    <a:pt x="285" y="25"/>
                  </a:cubicBezTo>
                  <a:cubicBezTo>
                    <a:pt x="280" y="24"/>
                    <a:pt x="274" y="23"/>
                    <a:pt x="267" y="22"/>
                  </a:cubicBezTo>
                  <a:cubicBezTo>
                    <a:pt x="261" y="22"/>
                    <a:pt x="255" y="21"/>
                    <a:pt x="249" y="20"/>
                  </a:cubicBezTo>
                  <a:lnTo>
                    <a:pt x="249" y="0"/>
                  </a:lnTo>
                  <a:lnTo>
                    <a:pt x="391" y="0"/>
                  </a:lnTo>
                  <a:lnTo>
                    <a:pt x="391" y="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621" name="Freeform 35"/>
            <p:cNvSpPr>
              <a:spLocks noEditPoints="1"/>
            </p:cNvSpPr>
            <p:nvPr/>
          </p:nvSpPr>
          <p:spPr bwMode="auto">
            <a:xfrm>
              <a:off x="4675188" y="2824163"/>
              <a:ext cx="762000" cy="889000"/>
            </a:xfrm>
            <a:custGeom>
              <a:avLst/>
              <a:gdLst>
                <a:gd name="T0" fmla="*/ 1415 w 2116"/>
                <a:gd name="T1" fmla="*/ 61 h 2462"/>
                <a:gd name="T2" fmla="*/ 1525 w 2116"/>
                <a:gd name="T3" fmla="*/ 355 h 2462"/>
                <a:gd name="T4" fmla="*/ 1450 w 2116"/>
                <a:gd name="T5" fmla="*/ 609 h 2462"/>
                <a:gd name="T6" fmla="*/ 1542 w 2116"/>
                <a:gd name="T7" fmla="*/ 723 h 2462"/>
                <a:gd name="T8" fmla="*/ 1678 w 2116"/>
                <a:gd name="T9" fmla="*/ 744 h 2462"/>
                <a:gd name="T10" fmla="*/ 1595 w 2116"/>
                <a:gd name="T11" fmla="*/ 994 h 2462"/>
                <a:gd name="T12" fmla="*/ 1218 w 2116"/>
                <a:gd name="T13" fmla="*/ 1367 h 2462"/>
                <a:gd name="T14" fmla="*/ 1113 w 2116"/>
                <a:gd name="T15" fmla="*/ 1577 h 2462"/>
                <a:gd name="T16" fmla="*/ 942 w 2116"/>
                <a:gd name="T17" fmla="*/ 1905 h 2462"/>
                <a:gd name="T18" fmla="*/ 1012 w 2116"/>
                <a:gd name="T19" fmla="*/ 2068 h 2462"/>
                <a:gd name="T20" fmla="*/ 1222 w 2116"/>
                <a:gd name="T21" fmla="*/ 2348 h 2462"/>
                <a:gd name="T22" fmla="*/ 986 w 2116"/>
                <a:gd name="T23" fmla="*/ 2173 h 2462"/>
                <a:gd name="T24" fmla="*/ 881 w 2116"/>
                <a:gd name="T25" fmla="*/ 2116 h 2462"/>
                <a:gd name="T26" fmla="*/ 692 w 2116"/>
                <a:gd name="T27" fmla="*/ 2199 h 2462"/>
                <a:gd name="T28" fmla="*/ 740 w 2116"/>
                <a:gd name="T29" fmla="*/ 1945 h 2462"/>
                <a:gd name="T30" fmla="*/ 951 w 2116"/>
                <a:gd name="T31" fmla="*/ 1568 h 2462"/>
                <a:gd name="T32" fmla="*/ 845 w 2116"/>
                <a:gd name="T33" fmla="*/ 1450 h 2462"/>
                <a:gd name="T34" fmla="*/ 118 w 2116"/>
                <a:gd name="T35" fmla="*/ 1612 h 2462"/>
                <a:gd name="T36" fmla="*/ 175 w 2116"/>
                <a:gd name="T37" fmla="*/ 1467 h 2462"/>
                <a:gd name="T38" fmla="*/ 1121 w 2116"/>
                <a:gd name="T39" fmla="*/ 1042 h 2462"/>
                <a:gd name="T40" fmla="*/ 1170 w 2116"/>
                <a:gd name="T41" fmla="*/ 863 h 2462"/>
                <a:gd name="T42" fmla="*/ 1266 w 2116"/>
                <a:gd name="T43" fmla="*/ 223 h 2462"/>
                <a:gd name="T44" fmla="*/ 1415 w 2116"/>
                <a:gd name="T45" fmla="*/ 61 h 2462"/>
                <a:gd name="T46" fmla="*/ 1494 w 2116"/>
                <a:gd name="T47" fmla="*/ 1752 h 2462"/>
                <a:gd name="T48" fmla="*/ 1600 w 2116"/>
                <a:gd name="T49" fmla="*/ 1940 h 2462"/>
                <a:gd name="T50" fmla="*/ 1770 w 2116"/>
                <a:gd name="T51" fmla="*/ 2138 h 2462"/>
                <a:gd name="T52" fmla="*/ 1985 w 2116"/>
                <a:gd name="T53" fmla="*/ 1866 h 2462"/>
                <a:gd name="T54" fmla="*/ 1494 w 2116"/>
                <a:gd name="T55" fmla="*/ 1752 h 2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6" h="2462">
                  <a:moveTo>
                    <a:pt x="1415" y="61"/>
                  </a:moveTo>
                  <a:cubicBezTo>
                    <a:pt x="1463" y="122"/>
                    <a:pt x="1529" y="228"/>
                    <a:pt x="1525" y="355"/>
                  </a:cubicBezTo>
                  <a:cubicBezTo>
                    <a:pt x="1520" y="482"/>
                    <a:pt x="1454" y="482"/>
                    <a:pt x="1450" y="609"/>
                  </a:cubicBezTo>
                  <a:cubicBezTo>
                    <a:pt x="1446" y="736"/>
                    <a:pt x="1441" y="771"/>
                    <a:pt x="1542" y="723"/>
                  </a:cubicBezTo>
                  <a:cubicBezTo>
                    <a:pt x="1643" y="674"/>
                    <a:pt x="1678" y="648"/>
                    <a:pt x="1678" y="744"/>
                  </a:cubicBezTo>
                  <a:cubicBezTo>
                    <a:pt x="1678" y="841"/>
                    <a:pt x="1717" y="898"/>
                    <a:pt x="1595" y="994"/>
                  </a:cubicBezTo>
                  <a:cubicBezTo>
                    <a:pt x="1472" y="1091"/>
                    <a:pt x="1323" y="1156"/>
                    <a:pt x="1218" y="1367"/>
                  </a:cubicBezTo>
                  <a:cubicBezTo>
                    <a:pt x="1113" y="1577"/>
                    <a:pt x="1113" y="1577"/>
                    <a:pt x="1113" y="1577"/>
                  </a:cubicBezTo>
                  <a:cubicBezTo>
                    <a:pt x="1113" y="1577"/>
                    <a:pt x="990" y="1844"/>
                    <a:pt x="942" y="1905"/>
                  </a:cubicBezTo>
                  <a:cubicBezTo>
                    <a:pt x="894" y="1967"/>
                    <a:pt x="946" y="2019"/>
                    <a:pt x="1012" y="2068"/>
                  </a:cubicBezTo>
                  <a:cubicBezTo>
                    <a:pt x="1078" y="2116"/>
                    <a:pt x="1235" y="2234"/>
                    <a:pt x="1222" y="2348"/>
                  </a:cubicBezTo>
                  <a:cubicBezTo>
                    <a:pt x="1209" y="2462"/>
                    <a:pt x="999" y="2400"/>
                    <a:pt x="986" y="2173"/>
                  </a:cubicBezTo>
                  <a:cubicBezTo>
                    <a:pt x="979" y="2063"/>
                    <a:pt x="933" y="2019"/>
                    <a:pt x="881" y="2116"/>
                  </a:cubicBezTo>
                  <a:cubicBezTo>
                    <a:pt x="828" y="2212"/>
                    <a:pt x="797" y="2234"/>
                    <a:pt x="692" y="2199"/>
                  </a:cubicBezTo>
                  <a:cubicBezTo>
                    <a:pt x="587" y="2164"/>
                    <a:pt x="679" y="2041"/>
                    <a:pt x="740" y="1945"/>
                  </a:cubicBezTo>
                  <a:cubicBezTo>
                    <a:pt x="802" y="1848"/>
                    <a:pt x="916" y="1656"/>
                    <a:pt x="951" y="1568"/>
                  </a:cubicBezTo>
                  <a:cubicBezTo>
                    <a:pt x="986" y="1481"/>
                    <a:pt x="977" y="1406"/>
                    <a:pt x="845" y="1450"/>
                  </a:cubicBezTo>
                  <a:cubicBezTo>
                    <a:pt x="714" y="1494"/>
                    <a:pt x="438" y="1629"/>
                    <a:pt x="118" y="1612"/>
                  </a:cubicBezTo>
                  <a:cubicBezTo>
                    <a:pt x="18" y="1606"/>
                    <a:pt x="0" y="1489"/>
                    <a:pt x="175" y="1467"/>
                  </a:cubicBezTo>
                  <a:cubicBezTo>
                    <a:pt x="350" y="1445"/>
                    <a:pt x="806" y="1240"/>
                    <a:pt x="1121" y="1042"/>
                  </a:cubicBezTo>
                  <a:cubicBezTo>
                    <a:pt x="1185" y="1002"/>
                    <a:pt x="1170" y="964"/>
                    <a:pt x="1170" y="863"/>
                  </a:cubicBezTo>
                  <a:cubicBezTo>
                    <a:pt x="1170" y="762"/>
                    <a:pt x="1170" y="578"/>
                    <a:pt x="1266" y="223"/>
                  </a:cubicBezTo>
                  <a:cubicBezTo>
                    <a:pt x="1318" y="33"/>
                    <a:pt x="1367" y="0"/>
                    <a:pt x="1415" y="61"/>
                  </a:cubicBezTo>
                  <a:close/>
                  <a:moveTo>
                    <a:pt x="1494" y="1752"/>
                  </a:moveTo>
                  <a:cubicBezTo>
                    <a:pt x="1510" y="1784"/>
                    <a:pt x="1563" y="1864"/>
                    <a:pt x="1600" y="1940"/>
                  </a:cubicBezTo>
                  <a:cubicBezTo>
                    <a:pt x="1647" y="2037"/>
                    <a:pt x="1686" y="2131"/>
                    <a:pt x="1770" y="2138"/>
                  </a:cubicBezTo>
                  <a:cubicBezTo>
                    <a:pt x="1989" y="2155"/>
                    <a:pt x="2116" y="2032"/>
                    <a:pt x="1985" y="1866"/>
                  </a:cubicBezTo>
                  <a:cubicBezTo>
                    <a:pt x="1853" y="1700"/>
                    <a:pt x="1332" y="1437"/>
                    <a:pt x="1494" y="175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622" name="Freeform 36"/>
            <p:cNvSpPr>
              <a:spLocks noEditPoints="1"/>
            </p:cNvSpPr>
            <p:nvPr/>
          </p:nvSpPr>
          <p:spPr bwMode="auto">
            <a:xfrm>
              <a:off x="5605463" y="2846388"/>
              <a:ext cx="619125" cy="754063"/>
            </a:xfrm>
            <a:custGeom>
              <a:avLst/>
              <a:gdLst>
                <a:gd name="T0" fmla="*/ 938 w 1722"/>
                <a:gd name="T1" fmla="*/ 232 h 2090"/>
                <a:gd name="T2" fmla="*/ 1104 w 1722"/>
                <a:gd name="T3" fmla="*/ 329 h 2090"/>
                <a:gd name="T4" fmla="*/ 1148 w 1722"/>
                <a:gd name="T5" fmla="*/ 478 h 2090"/>
                <a:gd name="T6" fmla="*/ 916 w 1722"/>
                <a:gd name="T7" fmla="*/ 780 h 2090"/>
                <a:gd name="T8" fmla="*/ 114 w 1722"/>
                <a:gd name="T9" fmla="*/ 1840 h 2090"/>
                <a:gd name="T10" fmla="*/ 79 w 1722"/>
                <a:gd name="T11" fmla="*/ 2020 h 2090"/>
                <a:gd name="T12" fmla="*/ 333 w 1722"/>
                <a:gd name="T13" fmla="*/ 1906 h 2090"/>
                <a:gd name="T14" fmla="*/ 820 w 1722"/>
                <a:gd name="T15" fmla="*/ 1235 h 2090"/>
                <a:gd name="T16" fmla="*/ 960 w 1722"/>
                <a:gd name="T17" fmla="*/ 1214 h 2090"/>
                <a:gd name="T18" fmla="*/ 1131 w 1722"/>
                <a:gd name="T19" fmla="*/ 1012 h 2090"/>
                <a:gd name="T20" fmla="*/ 1074 w 1722"/>
                <a:gd name="T21" fmla="*/ 1025 h 2090"/>
                <a:gd name="T22" fmla="*/ 1012 w 1722"/>
                <a:gd name="T23" fmla="*/ 894 h 2090"/>
                <a:gd name="T24" fmla="*/ 1604 w 1722"/>
                <a:gd name="T25" fmla="*/ 210 h 2090"/>
                <a:gd name="T26" fmla="*/ 1582 w 1722"/>
                <a:gd name="T27" fmla="*/ 75 h 2090"/>
                <a:gd name="T28" fmla="*/ 1464 w 1722"/>
                <a:gd name="T29" fmla="*/ 101 h 2090"/>
                <a:gd name="T30" fmla="*/ 1061 w 1722"/>
                <a:gd name="T31" fmla="*/ 171 h 2090"/>
                <a:gd name="T32" fmla="*/ 938 w 1722"/>
                <a:gd name="T33" fmla="*/ 232 h 2090"/>
                <a:gd name="T34" fmla="*/ 1442 w 1722"/>
                <a:gd name="T35" fmla="*/ 859 h 2090"/>
                <a:gd name="T36" fmla="*/ 1468 w 1722"/>
                <a:gd name="T37" fmla="*/ 973 h 2090"/>
                <a:gd name="T38" fmla="*/ 1328 w 1722"/>
                <a:gd name="T39" fmla="*/ 1095 h 2090"/>
                <a:gd name="T40" fmla="*/ 1205 w 1722"/>
                <a:gd name="T41" fmla="*/ 1161 h 2090"/>
                <a:gd name="T42" fmla="*/ 1166 w 1722"/>
                <a:gd name="T43" fmla="*/ 1450 h 2090"/>
                <a:gd name="T44" fmla="*/ 1161 w 1722"/>
                <a:gd name="T45" fmla="*/ 1577 h 2090"/>
                <a:gd name="T46" fmla="*/ 1052 w 1722"/>
                <a:gd name="T47" fmla="*/ 1757 h 2090"/>
                <a:gd name="T48" fmla="*/ 671 w 1722"/>
                <a:gd name="T49" fmla="*/ 1976 h 2090"/>
                <a:gd name="T50" fmla="*/ 779 w 1722"/>
                <a:gd name="T51" fmla="*/ 2078 h 2090"/>
                <a:gd name="T52" fmla="*/ 951 w 1722"/>
                <a:gd name="T53" fmla="*/ 1923 h 2090"/>
                <a:gd name="T54" fmla="*/ 1100 w 1722"/>
                <a:gd name="T55" fmla="*/ 1862 h 2090"/>
                <a:gd name="T56" fmla="*/ 1280 w 1722"/>
                <a:gd name="T57" fmla="*/ 1722 h 2090"/>
                <a:gd name="T58" fmla="*/ 1398 w 1722"/>
                <a:gd name="T59" fmla="*/ 1761 h 2090"/>
                <a:gd name="T60" fmla="*/ 1363 w 1722"/>
                <a:gd name="T61" fmla="*/ 1954 h 2090"/>
                <a:gd name="T62" fmla="*/ 1648 w 1722"/>
                <a:gd name="T63" fmla="*/ 1731 h 2090"/>
                <a:gd name="T64" fmla="*/ 1626 w 1722"/>
                <a:gd name="T65" fmla="*/ 1568 h 2090"/>
                <a:gd name="T66" fmla="*/ 1297 w 1722"/>
                <a:gd name="T67" fmla="*/ 1617 h 2090"/>
                <a:gd name="T68" fmla="*/ 1266 w 1722"/>
                <a:gd name="T69" fmla="*/ 1393 h 2090"/>
                <a:gd name="T70" fmla="*/ 1411 w 1722"/>
                <a:gd name="T71" fmla="*/ 1227 h 2090"/>
                <a:gd name="T72" fmla="*/ 1670 w 1722"/>
                <a:gd name="T73" fmla="*/ 872 h 2090"/>
                <a:gd name="T74" fmla="*/ 1578 w 1722"/>
                <a:gd name="T75" fmla="*/ 736 h 2090"/>
                <a:gd name="T76" fmla="*/ 1437 w 1722"/>
                <a:gd name="T77" fmla="*/ 793 h 2090"/>
                <a:gd name="T78" fmla="*/ 1442 w 1722"/>
                <a:gd name="T79" fmla="*/ 859 h 2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22" h="2090">
                  <a:moveTo>
                    <a:pt x="938" y="232"/>
                  </a:moveTo>
                  <a:cubicBezTo>
                    <a:pt x="938" y="294"/>
                    <a:pt x="995" y="320"/>
                    <a:pt x="1104" y="329"/>
                  </a:cubicBezTo>
                  <a:cubicBezTo>
                    <a:pt x="1214" y="337"/>
                    <a:pt x="1253" y="386"/>
                    <a:pt x="1148" y="478"/>
                  </a:cubicBezTo>
                  <a:cubicBezTo>
                    <a:pt x="1043" y="570"/>
                    <a:pt x="999" y="653"/>
                    <a:pt x="916" y="780"/>
                  </a:cubicBezTo>
                  <a:cubicBezTo>
                    <a:pt x="833" y="907"/>
                    <a:pt x="487" y="1498"/>
                    <a:pt x="114" y="1840"/>
                  </a:cubicBezTo>
                  <a:cubicBezTo>
                    <a:pt x="59" y="1891"/>
                    <a:pt x="0" y="1958"/>
                    <a:pt x="79" y="2020"/>
                  </a:cubicBezTo>
                  <a:cubicBezTo>
                    <a:pt x="158" y="2081"/>
                    <a:pt x="198" y="2068"/>
                    <a:pt x="333" y="1906"/>
                  </a:cubicBezTo>
                  <a:cubicBezTo>
                    <a:pt x="469" y="1744"/>
                    <a:pt x="623" y="1524"/>
                    <a:pt x="820" y="1235"/>
                  </a:cubicBezTo>
                  <a:cubicBezTo>
                    <a:pt x="851" y="1190"/>
                    <a:pt x="913" y="1214"/>
                    <a:pt x="960" y="1214"/>
                  </a:cubicBezTo>
                  <a:cubicBezTo>
                    <a:pt x="998" y="1213"/>
                    <a:pt x="1025" y="1175"/>
                    <a:pt x="1131" y="1012"/>
                  </a:cubicBezTo>
                  <a:cubicBezTo>
                    <a:pt x="1168" y="955"/>
                    <a:pt x="1148" y="955"/>
                    <a:pt x="1074" y="1025"/>
                  </a:cubicBezTo>
                  <a:cubicBezTo>
                    <a:pt x="999" y="1095"/>
                    <a:pt x="903" y="1008"/>
                    <a:pt x="1012" y="894"/>
                  </a:cubicBezTo>
                  <a:cubicBezTo>
                    <a:pt x="1122" y="780"/>
                    <a:pt x="1521" y="486"/>
                    <a:pt x="1604" y="210"/>
                  </a:cubicBezTo>
                  <a:cubicBezTo>
                    <a:pt x="1629" y="126"/>
                    <a:pt x="1613" y="149"/>
                    <a:pt x="1582" y="75"/>
                  </a:cubicBezTo>
                  <a:cubicBezTo>
                    <a:pt x="1551" y="0"/>
                    <a:pt x="1529" y="53"/>
                    <a:pt x="1464" y="101"/>
                  </a:cubicBezTo>
                  <a:cubicBezTo>
                    <a:pt x="1398" y="149"/>
                    <a:pt x="1337" y="188"/>
                    <a:pt x="1061" y="171"/>
                  </a:cubicBezTo>
                  <a:cubicBezTo>
                    <a:pt x="947" y="164"/>
                    <a:pt x="938" y="171"/>
                    <a:pt x="938" y="232"/>
                  </a:cubicBezTo>
                  <a:close/>
                  <a:moveTo>
                    <a:pt x="1442" y="859"/>
                  </a:moveTo>
                  <a:cubicBezTo>
                    <a:pt x="1486" y="859"/>
                    <a:pt x="1512" y="881"/>
                    <a:pt x="1468" y="973"/>
                  </a:cubicBezTo>
                  <a:cubicBezTo>
                    <a:pt x="1424" y="1065"/>
                    <a:pt x="1424" y="1095"/>
                    <a:pt x="1328" y="1095"/>
                  </a:cubicBezTo>
                  <a:cubicBezTo>
                    <a:pt x="1231" y="1095"/>
                    <a:pt x="1188" y="1060"/>
                    <a:pt x="1205" y="1161"/>
                  </a:cubicBezTo>
                  <a:cubicBezTo>
                    <a:pt x="1223" y="1262"/>
                    <a:pt x="1242" y="1465"/>
                    <a:pt x="1166" y="1450"/>
                  </a:cubicBezTo>
                  <a:cubicBezTo>
                    <a:pt x="1144" y="1446"/>
                    <a:pt x="1157" y="1529"/>
                    <a:pt x="1161" y="1577"/>
                  </a:cubicBezTo>
                  <a:cubicBezTo>
                    <a:pt x="1166" y="1625"/>
                    <a:pt x="1192" y="1695"/>
                    <a:pt x="1052" y="1757"/>
                  </a:cubicBezTo>
                  <a:cubicBezTo>
                    <a:pt x="912" y="1818"/>
                    <a:pt x="679" y="1774"/>
                    <a:pt x="671" y="1976"/>
                  </a:cubicBezTo>
                  <a:cubicBezTo>
                    <a:pt x="666" y="2072"/>
                    <a:pt x="723" y="2090"/>
                    <a:pt x="779" y="2078"/>
                  </a:cubicBezTo>
                  <a:cubicBezTo>
                    <a:pt x="840" y="2065"/>
                    <a:pt x="892" y="2005"/>
                    <a:pt x="951" y="1923"/>
                  </a:cubicBezTo>
                  <a:cubicBezTo>
                    <a:pt x="986" y="1874"/>
                    <a:pt x="1047" y="1866"/>
                    <a:pt x="1100" y="1862"/>
                  </a:cubicBezTo>
                  <a:cubicBezTo>
                    <a:pt x="1153" y="1858"/>
                    <a:pt x="1236" y="1805"/>
                    <a:pt x="1280" y="1722"/>
                  </a:cubicBezTo>
                  <a:cubicBezTo>
                    <a:pt x="1323" y="1639"/>
                    <a:pt x="1395" y="1668"/>
                    <a:pt x="1398" y="1761"/>
                  </a:cubicBezTo>
                  <a:cubicBezTo>
                    <a:pt x="1402" y="1910"/>
                    <a:pt x="1245" y="1954"/>
                    <a:pt x="1363" y="1954"/>
                  </a:cubicBezTo>
                  <a:cubicBezTo>
                    <a:pt x="1481" y="1954"/>
                    <a:pt x="1516" y="1919"/>
                    <a:pt x="1648" y="1731"/>
                  </a:cubicBezTo>
                  <a:cubicBezTo>
                    <a:pt x="1708" y="1644"/>
                    <a:pt x="1661" y="1612"/>
                    <a:pt x="1626" y="1568"/>
                  </a:cubicBezTo>
                  <a:cubicBezTo>
                    <a:pt x="1591" y="1525"/>
                    <a:pt x="1456" y="1561"/>
                    <a:pt x="1297" y="1617"/>
                  </a:cubicBezTo>
                  <a:cubicBezTo>
                    <a:pt x="1196" y="1652"/>
                    <a:pt x="1210" y="1494"/>
                    <a:pt x="1266" y="1393"/>
                  </a:cubicBezTo>
                  <a:cubicBezTo>
                    <a:pt x="1323" y="1292"/>
                    <a:pt x="1319" y="1244"/>
                    <a:pt x="1411" y="1227"/>
                  </a:cubicBezTo>
                  <a:cubicBezTo>
                    <a:pt x="1503" y="1209"/>
                    <a:pt x="1617" y="999"/>
                    <a:pt x="1670" y="872"/>
                  </a:cubicBezTo>
                  <a:cubicBezTo>
                    <a:pt x="1722" y="745"/>
                    <a:pt x="1670" y="697"/>
                    <a:pt x="1578" y="736"/>
                  </a:cubicBezTo>
                  <a:cubicBezTo>
                    <a:pt x="1486" y="775"/>
                    <a:pt x="1481" y="793"/>
                    <a:pt x="1437" y="793"/>
                  </a:cubicBezTo>
                  <a:cubicBezTo>
                    <a:pt x="1350" y="793"/>
                    <a:pt x="1372" y="859"/>
                    <a:pt x="1442" y="85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623" name="Freeform 37"/>
            <p:cNvSpPr>
              <a:spLocks noEditPoints="1"/>
            </p:cNvSpPr>
            <p:nvPr/>
          </p:nvSpPr>
          <p:spPr bwMode="auto">
            <a:xfrm>
              <a:off x="6451601" y="2944813"/>
              <a:ext cx="623888" cy="655638"/>
            </a:xfrm>
            <a:custGeom>
              <a:avLst/>
              <a:gdLst>
                <a:gd name="T0" fmla="*/ 420 w 1732"/>
                <a:gd name="T1" fmla="*/ 114 h 1816"/>
                <a:gd name="T2" fmla="*/ 118 w 1732"/>
                <a:gd name="T3" fmla="*/ 359 h 1816"/>
                <a:gd name="T4" fmla="*/ 96 w 1732"/>
                <a:gd name="T5" fmla="*/ 499 h 1816"/>
                <a:gd name="T6" fmla="*/ 280 w 1732"/>
                <a:gd name="T7" fmla="*/ 631 h 1816"/>
                <a:gd name="T8" fmla="*/ 219 w 1732"/>
                <a:gd name="T9" fmla="*/ 907 h 1816"/>
                <a:gd name="T10" fmla="*/ 205 w 1732"/>
                <a:gd name="T11" fmla="*/ 1204 h 1816"/>
                <a:gd name="T12" fmla="*/ 179 w 1732"/>
                <a:gd name="T13" fmla="*/ 1423 h 1816"/>
                <a:gd name="T14" fmla="*/ 144 w 1732"/>
                <a:gd name="T15" fmla="*/ 1726 h 1816"/>
                <a:gd name="T16" fmla="*/ 333 w 1732"/>
                <a:gd name="T17" fmla="*/ 1629 h 1816"/>
                <a:gd name="T18" fmla="*/ 499 w 1732"/>
                <a:gd name="T19" fmla="*/ 1104 h 1816"/>
                <a:gd name="T20" fmla="*/ 950 w 1732"/>
                <a:gd name="T21" fmla="*/ 333 h 1816"/>
                <a:gd name="T22" fmla="*/ 1060 w 1732"/>
                <a:gd name="T23" fmla="*/ 495 h 1816"/>
                <a:gd name="T24" fmla="*/ 1016 w 1732"/>
                <a:gd name="T25" fmla="*/ 740 h 1816"/>
                <a:gd name="T26" fmla="*/ 994 w 1732"/>
                <a:gd name="T27" fmla="*/ 977 h 1816"/>
                <a:gd name="T28" fmla="*/ 915 w 1732"/>
                <a:gd name="T29" fmla="*/ 1218 h 1816"/>
                <a:gd name="T30" fmla="*/ 915 w 1732"/>
                <a:gd name="T31" fmla="*/ 1349 h 1816"/>
                <a:gd name="T32" fmla="*/ 946 w 1732"/>
                <a:gd name="T33" fmla="*/ 1472 h 1816"/>
                <a:gd name="T34" fmla="*/ 902 w 1732"/>
                <a:gd name="T35" fmla="*/ 1691 h 1816"/>
                <a:gd name="T36" fmla="*/ 1314 w 1732"/>
                <a:gd name="T37" fmla="*/ 1699 h 1816"/>
                <a:gd name="T38" fmla="*/ 1147 w 1732"/>
                <a:gd name="T39" fmla="*/ 1564 h 1816"/>
                <a:gd name="T40" fmla="*/ 1086 w 1732"/>
                <a:gd name="T41" fmla="*/ 1437 h 1816"/>
                <a:gd name="T42" fmla="*/ 1073 w 1732"/>
                <a:gd name="T43" fmla="*/ 1134 h 1816"/>
                <a:gd name="T44" fmla="*/ 1099 w 1732"/>
                <a:gd name="T45" fmla="*/ 1003 h 1816"/>
                <a:gd name="T46" fmla="*/ 1222 w 1732"/>
                <a:gd name="T47" fmla="*/ 609 h 1816"/>
                <a:gd name="T48" fmla="*/ 1664 w 1732"/>
                <a:gd name="T49" fmla="*/ 210 h 1816"/>
                <a:gd name="T50" fmla="*/ 1458 w 1732"/>
                <a:gd name="T51" fmla="*/ 22 h 1816"/>
                <a:gd name="T52" fmla="*/ 946 w 1732"/>
                <a:gd name="T53" fmla="*/ 236 h 1816"/>
                <a:gd name="T54" fmla="*/ 616 w 1732"/>
                <a:gd name="T55" fmla="*/ 752 h 1816"/>
                <a:gd name="T56" fmla="*/ 508 w 1732"/>
                <a:gd name="T57" fmla="*/ 727 h 1816"/>
                <a:gd name="T58" fmla="*/ 455 w 1732"/>
                <a:gd name="T59" fmla="*/ 420 h 1816"/>
                <a:gd name="T60" fmla="*/ 657 w 1732"/>
                <a:gd name="T61" fmla="*/ 118 h 1816"/>
                <a:gd name="T62" fmla="*/ 420 w 1732"/>
                <a:gd name="T63" fmla="*/ 114 h 1816"/>
                <a:gd name="T64" fmla="*/ 297 w 1732"/>
                <a:gd name="T65" fmla="*/ 999 h 1816"/>
                <a:gd name="T66" fmla="*/ 267 w 1732"/>
                <a:gd name="T67" fmla="*/ 1156 h 1816"/>
                <a:gd name="T68" fmla="*/ 210 w 1732"/>
                <a:gd name="T69" fmla="*/ 1029 h 1816"/>
                <a:gd name="T70" fmla="*/ 297 w 1732"/>
                <a:gd name="T71" fmla="*/ 999 h 1816"/>
                <a:gd name="T72" fmla="*/ 1196 w 1732"/>
                <a:gd name="T73" fmla="*/ 236 h 1816"/>
                <a:gd name="T74" fmla="*/ 1397 w 1732"/>
                <a:gd name="T75" fmla="*/ 210 h 1816"/>
                <a:gd name="T76" fmla="*/ 1347 w 1732"/>
                <a:gd name="T77" fmla="*/ 343 h 1816"/>
                <a:gd name="T78" fmla="*/ 1231 w 1732"/>
                <a:gd name="T79" fmla="*/ 407 h 1816"/>
                <a:gd name="T80" fmla="*/ 1196 w 1732"/>
                <a:gd name="T81" fmla="*/ 236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32" h="1816">
                  <a:moveTo>
                    <a:pt x="420" y="114"/>
                  </a:moveTo>
                  <a:cubicBezTo>
                    <a:pt x="350" y="162"/>
                    <a:pt x="184" y="298"/>
                    <a:pt x="118" y="359"/>
                  </a:cubicBezTo>
                  <a:cubicBezTo>
                    <a:pt x="52" y="420"/>
                    <a:pt x="43" y="447"/>
                    <a:pt x="96" y="499"/>
                  </a:cubicBezTo>
                  <a:cubicBezTo>
                    <a:pt x="149" y="552"/>
                    <a:pt x="236" y="460"/>
                    <a:pt x="280" y="631"/>
                  </a:cubicBezTo>
                  <a:cubicBezTo>
                    <a:pt x="324" y="801"/>
                    <a:pt x="306" y="819"/>
                    <a:pt x="219" y="907"/>
                  </a:cubicBezTo>
                  <a:cubicBezTo>
                    <a:pt x="131" y="994"/>
                    <a:pt x="87" y="1020"/>
                    <a:pt x="205" y="1204"/>
                  </a:cubicBezTo>
                  <a:cubicBezTo>
                    <a:pt x="276" y="1314"/>
                    <a:pt x="232" y="1362"/>
                    <a:pt x="179" y="1423"/>
                  </a:cubicBezTo>
                  <a:cubicBezTo>
                    <a:pt x="127" y="1485"/>
                    <a:pt x="0" y="1652"/>
                    <a:pt x="144" y="1726"/>
                  </a:cubicBezTo>
                  <a:cubicBezTo>
                    <a:pt x="319" y="1816"/>
                    <a:pt x="291" y="1755"/>
                    <a:pt x="333" y="1629"/>
                  </a:cubicBezTo>
                  <a:cubicBezTo>
                    <a:pt x="376" y="1498"/>
                    <a:pt x="429" y="1318"/>
                    <a:pt x="499" y="1104"/>
                  </a:cubicBezTo>
                  <a:cubicBezTo>
                    <a:pt x="572" y="880"/>
                    <a:pt x="841" y="425"/>
                    <a:pt x="950" y="333"/>
                  </a:cubicBezTo>
                  <a:cubicBezTo>
                    <a:pt x="1060" y="241"/>
                    <a:pt x="1055" y="381"/>
                    <a:pt x="1060" y="495"/>
                  </a:cubicBezTo>
                  <a:cubicBezTo>
                    <a:pt x="1064" y="609"/>
                    <a:pt x="1073" y="723"/>
                    <a:pt x="1016" y="740"/>
                  </a:cubicBezTo>
                  <a:cubicBezTo>
                    <a:pt x="959" y="758"/>
                    <a:pt x="998" y="893"/>
                    <a:pt x="994" y="977"/>
                  </a:cubicBezTo>
                  <a:cubicBezTo>
                    <a:pt x="990" y="1060"/>
                    <a:pt x="972" y="1156"/>
                    <a:pt x="915" y="1218"/>
                  </a:cubicBezTo>
                  <a:cubicBezTo>
                    <a:pt x="858" y="1279"/>
                    <a:pt x="871" y="1305"/>
                    <a:pt x="915" y="1349"/>
                  </a:cubicBezTo>
                  <a:cubicBezTo>
                    <a:pt x="959" y="1393"/>
                    <a:pt x="945" y="1419"/>
                    <a:pt x="946" y="1472"/>
                  </a:cubicBezTo>
                  <a:cubicBezTo>
                    <a:pt x="950" y="1664"/>
                    <a:pt x="793" y="1607"/>
                    <a:pt x="902" y="1691"/>
                  </a:cubicBezTo>
                  <a:cubicBezTo>
                    <a:pt x="1012" y="1774"/>
                    <a:pt x="1305" y="1765"/>
                    <a:pt x="1314" y="1699"/>
                  </a:cubicBezTo>
                  <a:cubicBezTo>
                    <a:pt x="1323" y="1634"/>
                    <a:pt x="1226" y="1564"/>
                    <a:pt x="1147" y="1564"/>
                  </a:cubicBezTo>
                  <a:cubicBezTo>
                    <a:pt x="1069" y="1564"/>
                    <a:pt x="1020" y="1498"/>
                    <a:pt x="1086" y="1437"/>
                  </a:cubicBezTo>
                  <a:cubicBezTo>
                    <a:pt x="1152" y="1375"/>
                    <a:pt x="1112" y="1174"/>
                    <a:pt x="1073" y="1134"/>
                  </a:cubicBezTo>
                  <a:cubicBezTo>
                    <a:pt x="1033" y="1095"/>
                    <a:pt x="1069" y="1051"/>
                    <a:pt x="1099" y="1003"/>
                  </a:cubicBezTo>
                  <a:cubicBezTo>
                    <a:pt x="1130" y="955"/>
                    <a:pt x="1082" y="775"/>
                    <a:pt x="1222" y="609"/>
                  </a:cubicBezTo>
                  <a:cubicBezTo>
                    <a:pt x="1362" y="442"/>
                    <a:pt x="1463" y="512"/>
                    <a:pt x="1664" y="210"/>
                  </a:cubicBezTo>
                  <a:cubicBezTo>
                    <a:pt x="1732" y="109"/>
                    <a:pt x="1660" y="4"/>
                    <a:pt x="1458" y="22"/>
                  </a:cubicBezTo>
                  <a:cubicBezTo>
                    <a:pt x="1257" y="39"/>
                    <a:pt x="1129" y="42"/>
                    <a:pt x="946" y="236"/>
                  </a:cubicBezTo>
                  <a:cubicBezTo>
                    <a:pt x="791" y="401"/>
                    <a:pt x="682" y="651"/>
                    <a:pt x="616" y="752"/>
                  </a:cubicBezTo>
                  <a:cubicBezTo>
                    <a:pt x="584" y="802"/>
                    <a:pt x="537" y="773"/>
                    <a:pt x="508" y="727"/>
                  </a:cubicBezTo>
                  <a:cubicBezTo>
                    <a:pt x="411" y="574"/>
                    <a:pt x="363" y="508"/>
                    <a:pt x="455" y="420"/>
                  </a:cubicBezTo>
                  <a:cubicBezTo>
                    <a:pt x="547" y="333"/>
                    <a:pt x="718" y="236"/>
                    <a:pt x="657" y="118"/>
                  </a:cubicBezTo>
                  <a:cubicBezTo>
                    <a:pt x="595" y="0"/>
                    <a:pt x="490" y="65"/>
                    <a:pt x="420" y="114"/>
                  </a:cubicBezTo>
                  <a:close/>
                  <a:moveTo>
                    <a:pt x="297" y="999"/>
                  </a:moveTo>
                  <a:cubicBezTo>
                    <a:pt x="297" y="1038"/>
                    <a:pt x="311" y="1156"/>
                    <a:pt x="267" y="1156"/>
                  </a:cubicBezTo>
                  <a:cubicBezTo>
                    <a:pt x="223" y="1156"/>
                    <a:pt x="212" y="1086"/>
                    <a:pt x="210" y="1029"/>
                  </a:cubicBezTo>
                  <a:cubicBezTo>
                    <a:pt x="205" y="920"/>
                    <a:pt x="297" y="937"/>
                    <a:pt x="297" y="999"/>
                  </a:cubicBezTo>
                  <a:close/>
                  <a:moveTo>
                    <a:pt x="1196" y="236"/>
                  </a:moveTo>
                  <a:cubicBezTo>
                    <a:pt x="1256" y="217"/>
                    <a:pt x="1397" y="109"/>
                    <a:pt x="1397" y="210"/>
                  </a:cubicBezTo>
                  <a:cubicBezTo>
                    <a:pt x="1397" y="251"/>
                    <a:pt x="1366" y="302"/>
                    <a:pt x="1347" y="343"/>
                  </a:cubicBezTo>
                  <a:cubicBezTo>
                    <a:pt x="1319" y="401"/>
                    <a:pt x="1295" y="441"/>
                    <a:pt x="1231" y="407"/>
                  </a:cubicBezTo>
                  <a:cubicBezTo>
                    <a:pt x="1121" y="350"/>
                    <a:pt x="1112" y="263"/>
                    <a:pt x="1196" y="23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624" name="Freeform 38"/>
            <p:cNvSpPr/>
            <p:nvPr/>
          </p:nvSpPr>
          <p:spPr bwMode="auto">
            <a:xfrm>
              <a:off x="7183438" y="2946401"/>
              <a:ext cx="603250" cy="647700"/>
            </a:xfrm>
            <a:custGeom>
              <a:avLst/>
              <a:gdLst>
                <a:gd name="T0" fmla="*/ 618 w 1674"/>
                <a:gd name="T1" fmla="*/ 105 h 1797"/>
                <a:gd name="T2" fmla="*/ 793 w 1674"/>
                <a:gd name="T3" fmla="*/ 237 h 1797"/>
                <a:gd name="T4" fmla="*/ 872 w 1674"/>
                <a:gd name="T5" fmla="*/ 416 h 1797"/>
                <a:gd name="T6" fmla="*/ 763 w 1674"/>
                <a:gd name="T7" fmla="*/ 942 h 1797"/>
                <a:gd name="T8" fmla="*/ 491 w 1674"/>
                <a:gd name="T9" fmla="*/ 1371 h 1797"/>
                <a:gd name="T10" fmla="*/ 123 w 1674"/>
                <a:gd name="T11" fmla="*/ 1674 h 1797"/>
                <a:gd name="T12" fmla="*/ 176 w 1674"/>
                <a:gd name="T13" fmla="*/ 1779 h 1797"/>
                <a:gd name="T14" fmla="*/ 332 w 1674"/>
                <a:gd name="T15" fmla="*/ 1757 h 1797"/>
                <a:gd name="T16" fmla="*/ 548 w 1674"/>
                <a:gd name="T17" fmla="*/ 1582 h 1797"/>
                <a:gd name="T18" fmla="*/ 1065 w 1674"/>
                <a:gd name="T19" fmla="*/ 1187 h 1797"/>
                <a:gd name="T20" fmla="*/ 1284 w 1674"/>
                <a:gd name="T21" fmla="*/ 1183 h 1797"/>
                <a:gd name="T22" fmla="*/ 1626 w 1674"/>
                <a:gd name="T23" fmla="*/ 806 h 1797"/>
                <a:gd name="T24" fmla="*/ 1372 w 1674"/>
                <a:gd name="T25" fmla="*/ 758 h 1797"/>
                <a:gd name="T26" fmla="*/ 1034 w 1674"/>
                <a:gd name="T27" fmla="*/ 859 h 1797"/>
                <a:gd name="T28" fmla="*/ 1223 w 1674"/>
                <a:gd name="T29" fmla="*/ 241 h 1797"/>
                <a:gd name="T30" fmla="*/ 802 w 1674"/>
                <a:gd name="T31" fmla="*/ 48 h 1797"/>
                <a:gd name="T32" fmla="*/ 618 w 1674"/>
                <a:gd name="T33" fmla="*/ 105 h 1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74" h="1797">
                  <a:moveTo>
                    <a:pt x="618" y="105"/>
                  </a:moveTo>
                  <a:cubicBezTo>
                    <a:pt x="646" y="147"/>
                    <a:pt x="714" y="219"/>
                    <a:pt x="793" y="237"/>
                  </a:cubicBezTo>
                  <a:cubicBezTo>
                    <a:pt x="872" y="254"/>
                    <a:pt x="912" y="259"/>
                    <a:pt x="872" y="416"/>
                  </a:cubicBezTo>
                  <a:cubicBezTo>
                    <a:pt x="833" y="574"/>
                    <a:pt x="785" y="775"/>
                    <a:pt x="763" y="942"/>
                  </a:cubicBezTo>
                  <a:cubicBezTo>
                    <a:pt x="741" y="1108"/>
                    <a:pt x="706" y="1170"/>
                    <a:pt x="491" y="1371"/>
                  </a:cubicBezTo>
                  <a:cubicBezTo>
                    <a:pt x="276" y="1573"/>
                    <a:pt x="193" y="1634"/>
                    <a:pt x="123" y="1674"/>
                  </a:cubicBezTo>
                  <a:cubicBezTo>
                    <a:pt x="53" y="1713"/>
                    <a:pt x="0" y="1739"/>
                    <a:pt x="176" y="1779"/>
                  </a:cubicBezTo>
                  <a:cubicBezTo>
                    <a:pt x="257" y="1797"/>
                    <a:pt x="277" y="1796"/>
                    <a:pt x="332" y="1757"/>
                  </a:cubicBezTo>
                  <a:cubicBezTo>
                    <a:pt x="395" y="1713"/>
                    <a:pt x="492" y="1626"/>
                    <a:pt x="548" y="1582"/>
                  </a:cubicBezTo>
                  <a:cubicBezTo>
                    <a:pt x="653" y="1498"/>
                    <a:pt x="995" y="1253"/>
                    <a:pt x="1065" y="1187"/>
                  </a:cubicBezTo>
                  <a:cubicBezTo>
                    <a:pt x="1135" y="1122"/>
                    <a:pt x="1139" y="1323"/>
                    <a:pt x="1284" y="1183"/>
                  </a:cubicBezTo>
                  <a:cubicBezTo>
                    <a:pt x="1429" y="1043"/>
                    <a:pt x="1578" y="898"/>
                    <a:pt x="1626" y="806"/>
                  </a:cubicBezTo>
                  <a:cubicBezTo>
                    <a:pt x="1674" y="714"/>
                    <a:pt x="1573" y="631"/>
                    <a:pt x="1372" y="758"/>
                  </a:cubicBezTo>
                  <a:cubicBezTo>
                    <a:pt x="1170" y="885"/>
                    <a:pt x="1028" y="1052"/>
                    <a:pt x="1034" y="859"/>
                  </a:cubicBezTo>
                  <a:cubicBezTo>
                    <a:pt x="1043" y="609"/>
                    <a:pt x="1223" y="399"/>
                    <a:pt x="1223" y="241"/>
                  </a:cubicBezTo>
                  <a:cubicBezTo>
                    <a:pt x="1223" y="83"/>
                    <a:pt x="947" y="0"/>
                    <a:pt x="802" y="48"/>
                  </a:cubicBezTo>
                  <a:cubicBezTo>
                    <a:pt x="658" y="96"/>
                    <a:pt x="557" y="13"/>
                    <a:pt x="618" y="1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625" name="Freeform 39"/>
            <p:cNvSpPr>
              <a:spLocks noEditPoints="1"/>
            </p:cNvSpPr>
            <p:nvPr/>
          </p:nvSpPr>
          <p:spPr bwMode="auto">
            <a:xfrm>
              <a:off x="7961313" y="2822576"/>
              <a:ext cx="612775" cy="763588"/>
            </a:xfrm>
            <a:custGeom>
              <a:avLst/>
              <a:gdLst>
                <a:gd name="T0" fmla="*/ 995 w 1702"/>
                <a:gd name="T1" fmla="*/ 132 h 2116"/>
                <a:gd name="T2" fmla="*/ 986 w 1702"/>
                <a:gd name="T3" fmla="*/ 522 h 2116"/>
                <a:gd name="T4" fmla="*/ 833 w 1702"/>
                <a:gd name="T5" fmla="*/ 907 h 2116"/>
                <a:gd name="T6" fmla="*/ 565 w 1702"/>
                <a:gd name="T7" fmla="*/ 1043 h 2116"/>
                <a:gd name="T8" fmla="*/ 162 w 1702"/>
                <a:gd name="T9" fmla="*/ 1078 h 2116"/>
                <a:gd name="T10" fmla="*/ 118 w 1702"/>
                <a:gd name="T11" fmla="*/ 1161 h 2116"/>
                <a:gd name="T12" fmla="*/ 425 w 1702"/>
                <a:gd name="T13" fmla="*/ 1297 h 2116"/>
                <a:gd name="T14" fmla="*/ 701 w 1702"/>
                <a:gd name="T15" fmla="*/ 1315 h 2116"/>
                <a:gd name="T16" fmla="*/ 320 w 1702"/>
                <a:gd name="T17" fmla="*/ 1884 h 2116"/>
                <a:gd name="T18" fmla="*/ 237 w 1702"/>
                <a:gd name="T19" fmla="*/ 2086 h 2116"/>
                <a:gd name="T20" fmla="*/ 968 w 1702"/>
                <a:gd name="T21" fmla="*/ 1227 h 2116"/>
                <a:gd name="T22" fmla="*/ 1231 w 1702"/>
                <a:gd name="T23" fmla="*/ 1004 h 2116"/>
                <a:gd name="T24" fmla="*/ 1507 w 1702"/>
                <a:gd name="T25" fmla="*/ 828 h 2116"/>
                <a:gd name="T26" fmla="*/ 1411 w 1702"/>
                <a:gd name="T27" fmla="*/ 605 h 2116"/>
                <a:gd name="T28" fmla="*/ 1354 w 1702"/>
                <a:gd name="T29" fmla="*/ 657 h 2116"/>
                <a:gd name="T30" fmla="*/ 1179 w 1702"/>
                <a:gd name="T31" fmla="*/ 806 h 2116"/>
                <a:gd name="T32" fmla="*/ 1249 w 1702"/>
                <a:gd name="T33" fmla="*/ 447 h 2116"/>
                <a:gd name="T34" fmla="*/ 1209 w 1702"/>
                <a:gd name="T35" fmla="*/ 233 h 2116"/>
                <a:gd name="T36" fmla="*/ 1100 w 1702"/>
                <a:gd name="T37" fmla="*/ 49 h 2116"/>
                <a:gd name="T38" fmla="*/ 995 w 1702"/>
                <a:gd name="T39" fmla="*/ 132 h 2116"/>
                <a:gd name="T40" fmla="*/ 1003 w 1702"/>
                <a:gd name="T41" fmla="*/ 1499 h 2116"/>
                <a:gd name="T42" fmla="*/ 1254 w 1702"/>
                <a:gd name="T43" fmla="*/ 1998 h 2116"/>
                <a:gd name="T44" fmla="*/ 1626 w 1702"/>
                <a:gd name="T45" fmla="*/ 1893 h 2116"/>
                <a:gd name="T46" fmla="*/ 1560 w 1702"/>
                <a:gd name="T47" fmla="*/ 1849 h 2116"/>
                <a:gd name="T48" fmla="*/ 1135 w 1702"/>
                <a:gd name="T49" fmla="*/ 1534 h 2116"/>
                <a:gd name="T50" fmla="*/ 1003 w 1702"/>
                <a:gd name="T51" fmla="*/ 1499 h 2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02" h="2116">
                  <a:moveTo>
                    <a:pt x="995" y="132"/>
                  </a:moveTo>
                  <a:cubicBezTo>
                    <a:pt x="1008" y="206"/>
                    <a:pt x="1043" y="351"/>
                    <a:pt x="986" y="522"/>
                  </a:cubicBezTo>
                  <a:cubicBezTo>
                    <a:pt x="929" y="693"/>
                    <a:pt x="890" y="815"/>
                    <a:pt x="833" y="907"/>
                  </a:cubicBezTo>
                  <a:cubicBezTo>
                    <a:pt x="776" y="999"/>
                    <a:pt x="701" y="999"/>
                    <a:pt x="565" y="1043"/>
                  </a:cubicBezTo>
                  <a:cubicBezTo>
                    <a:pt x="430" y="1087"/>
                    <a:pt x="219" y="1153"/>
                    <a:pt x="162" y="1078"/>
                  </a:cubicBezTo>
                  <a:cubicBezTo>
                    <a:pt x="105" y="1004"/>
                    <a:pt x="75" y="1039"/>
                    <a:pt x="118" y="1161"/>
                  </a:cubicBezTo>
                  <a:cubicBezTo>
                    <a:pt x="162" y="1284"/>
                    <a:pt x="237" y="1407"/>
                    <a:pt x="425" y="1297"/>
                  </a:cubicBezTo>
                  <a:cubicBezTo>
                    <a:pt x="614" y="1188"/>
                    <a:pt x="732" y="1218"/>
                    <a:pt x="701" y="1315"/>
                  </a:cubicBezTo>
                  <a:cubicBezTo>
                    <a:pt x="670" y="1411"/>
                    <a:pt x="511" y="1780"/>
                    <a:pt x="320" y="1884"/>
                  </a:cubicBezTo>
                  <a:cubicBezTo>
                    <a:pt x="175" y="1963"/>
                    <a:pt x="0" y="2116"/>
                    <a:pt x="237" y="2086"/>
                  </a:cubicBezTo>
                  <a:cubicBezTo>
                    <a:pt x="406" y="2064"/>
                    <a:pt x="692" y="1906"/>
                    <a:pt x="968" y="1227"/>
                  </a:cubicBezTo>
                  <a:cubicBezTo>
                    <a:pt x="1013" y="1116"/>
                    <a:pt x="1095" y="1074"/>
                    <a:pt x="1231" y="1004"/>
                  </a:cubicBezTo>
                  <a:cubicBezTo>
                    <a:pt x="1367" y="933"/>
                    <a:pt x="1435" y="927"/>
                    <a:pt x="1507" y="828"/>
                  </a:cubicBezTo>
                  <a:cubicBezTo>
                    <a:pt x="1555" y="763"/>
                    <a:pt x="1494" y="771"/>
                    <a:pt x="1411" y="605"/>
                  </a:cubicBezTo>
                  <a:cubicBezTo>
                    <a:pt x="1368" y="519"/>
                    <a:pt x="1363" y="605"/>
                    <a:pt x="1354" y="657"/>
                  </a:cubicBezTo>
                  <a:cubicBezTo>
                    <a:pt x="1345" y="710"/>
                    <a:pt x="1276" y="898"/>
                    <a:pt x="1179" y="806"/>
                  </a:cubicBezTo>
                  <a:cubicBezTo>
                    <a:pt x="1109" y="741"/>
                    <a:pt x="1174" y="749"/>
                    <a:pt x="1249" y="447"/>
                  </a:cubicBezTo>
                  <a:cubicBezTo>
                    <a:pt x="1283" y="307"/>
                    <a:pt x="1262" y="346"/>
                    <a:pt x="1209" y="233"/>
                  </a:cubicBezTo>
                  <a:cubicBezTo>
                    <a:pt x="1157" y="119"/>
                    <a:pt x="1144" y="97"/>
                    <a:pt x="1100" y="49"/>
                  </a:cubicBezTo>
                  <a:cubicBezTo>
                    <a:pt x="1056" y="0"/>
                    <a:pt x="982" y="57"/>
                    <a:pt x="995" y="132"/>
                  </a:cubicBezTo>
                  <a:close/>
                  <a:moveTo>
                    <a:pt x="1003" y="1499"/>
                  </a:moveTo>
                  <a:cubicBezTo>
                    <a:pt x="1056" y="1558"/>
                    <a:pt x="1092" y="1825"/>
                    <a:pt x="1254" y="1998"/>
                  </a:cubicBezTo>
                  <a:cubicBezTo>
                    <a:pt x="1352" y="2102"/>
                    <a:pt x="1545" y="1960"/>
                    <a:pt x="1626" y="1893"/>
                  </a:cubicBezTo>
                  <a:cubicBezTo>
                    <a:pt x="1702" y="1830"/>
                    <a:pt x="1612" y="1849"/>
                    <a:pt x="1560" y="1849"/>
                  </a:cubicBezTo>
                  <a:cubicBezTo>
                    <a:pt x="1507" y="1849"/>
                    <a:pt x="1271" y="1827"/>
                    <a:pt x="1135" y="1534"/>
                  </a:cubicBezTo>
                  <a:cubicBezTo>
                    <a:pt x="1094" y="1444"/>
                    <a:pt x="920" y="1405"/>
                    <a:pt x="1003" y="149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8626" name="Freeform 40"/>
            <p:cNvSpPr>
              <a:spLocks noEditPoints="1"/>
            </p:cNvSpPr>
            <p:nvPr/>
          </p:nvSpPr>
          <p:spPr bwMode="auto">
            <a:xfrm>
              <a:off x="8831263" y="2709863"/>
              <a:ext cx="619125" cy="1020763"/>
            </a:xfrm>
            <a:custGeom>
              <a:avLst/>
              <a:gdLst>
                <a:gd name="T0" fmla="*/ 297 w 1716"/>
                <a:gd name="T1" fmla="*/ 1921 h 2829"/>
                <a:gd name="T2" fmla="*/ 25 w 1716"/>
                <a:gd name="T3" fmla="*/ 1903 h 2829"/>
                <a:gd name="T4" fmla="*/ 367 w 1716"/>
                <a:gd name="T5" fmla="*/ 1653 h 2829"/>
                <a:gd name="T6" fmla="*/ 740 w 1716"/>
                <a:gd name="T7" fmla="*/ 378 h 2829"/>
                <a:gd name="T8" fmla="*/ 757 w 1716"/>
                <a:gd name="T9" fmla="*/ 637 h 2829"/>
                <a:gd name="T10" fmla="*/ 740 w 1716"/>
                <a:gd name="T11" fmla="*/ 378 h 2829"/>
                <a:gd name="T12" fmla="*/ 547 w 1716"/>
                <a:gd name="T13" fmla="*/ 1197 h 2829"/>
                <a:gd name="T14" fmla="*/ 595 w 1716"/>
                <a:gd name="T15" fmla="*/ 987 h 2829"/>
                <a:gd name="T16" fmla="*/ 678 w 1716"/>
                <a:gd name="T17" fmla="*/ 886 h 2829"/>
                <a:gd name="T18" fmla="*/ 788 w 1716"/>
                <a:gd name="T19" fmla="*/ 1101 h 2829"/>
                <a:gd name="T20" fmla="*/ 678 w 1716"/>
                <a:gd name="T21" fmla="*/ 886 h 2829"/>
                <a:gd name="T22" fmla="*/ 1151 w 1716"/>
                <a:gd name="T23" fmla="*/ 545 h 2829"/>
                <a:gd name="T24" fmla="*/ 1344 w 1716"/>
                <a:gd name="T25" fmla="*/ 724 h 2829"/>
                <a:gd name="T26" fmla="*/ 1506 w 1716"/>
                <a:gd name="T27" fmla="*/ 597 h 2829"/>
                <a:gd name="T28" fmla="*/ 1493 w 1716"/>
                <a:gd name="T29" fmla="*/ 939 h 2829"/>
                <a:gd name="T30" fmla="*/ 1563 w 1716"/>
                <a:gd name="T31" fmla="*/ 1399 h 2829"/>
                <a:gd name="T32" fmla="*/ 1143 w 1716"/>
                <a:gd name="T33" fmla="*/ 1776 h 2829"/>
                <a:gd name="T34" fmla="*/ 1497 w 1716"/>
                <a:gd name="T35" fmla="*/ 2043 h 2829"/>
                <a:gd name="T36" fmla="*/ 1068 w 1716"/>
                <a:gd name="T37" fmla="*/ 2196 h 2829"/>
                <a:gd name="T38" fmla="*/ 1011 w 1716"/>
                <a:gd name="T39" fmla="*/ 2696 h 2829"/>
                <a:gd name="T40" fmla="*/ 704 w 1716"/>
                <a:gd name="T41" fmla="*/ 2687 h 2829"/>
                <a:gd name="T42" fmla="*/ 932 w 1716"/>
                <a:gd name="T43" fmla="*/ 2533 h 2829"/>
                <a:gd name="T44" fmla="*/ 722 w 1716"/>
                <a:gd name="T45" fmla="*/ 2306 h 2829"/>
                <a:gd name="T46" fmla="*/ 520 w 1716"/>
                <a:gd name="T47" fmla="*/ 2192 h 2829"/>
                <a:gd name="T48" fmla="*/ 919 w 1716"/>
                <a:gd name="T49" fmla="*/ 1946 h 2829"/>
                <a:gd name="T50" fmla="*/ 783 w 1716"/>
                <a:gd name="T51" fmla="*/ 1806 h 2829"/>
                <a:gd name="T52" fmla="*/ 1348 w 1716"/>
                <a:gd name="T53" fmla="*/ 1241 h 2829"/>
                <a:gd name="T54" fmla="*/ 617 w 1716"/>
                <a:gd name="T55" fmla="*/ 1500 h 2829"/>
                <a:gd name="T56" fmla="*/ 954 w 1716"/>
                <a:gd name="T57" fmla="*/ 1250 h 2829"/>
                <a:gd name="T58" fmla="*/ 875 w 1716"/>
                <a:gd name="T59" fmla="*/ 1057 h 2829"/>
                <a:gd name="T60" fmla="*/ 1064 w 1716"/>
                <a:gd name="T61" fmla="*/ 908 h 2829"/>
                <a:gd name="T62" fmla="*/ 1081 w 1716"/>
                <a:gd name="T63" fmla="*/ 724 h 2829"/>
                <a:gd name="T64" fmla="*/ 928 w 1716"/>
                <a:gd name="T65" fmla="*/ 558 h 2829"/>
                <a:gd name="T66" fmla="*/ 1278 w 1716"/>
                <a:gd name="T67" fmla="*/ 293 h 2829"/>
                <a:gd name="T68" fmla="*/ 1261 w 1716"/>
                <a:gd name="T69" fmla="*/ 54 h 2829"/>
                <a:gd name="T70" fmla="*/ 1099 w 1716"/>
                <a:gd name="T71" fmla="*/ 1061 h 2829"/>
                <a:gd name="T72" fmla="*/ 1243 w 1716"/>
                <a:gd name="T73" fmla="*/ 913 h 2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16" h="2829">
                  <a:moveTo>
                    <a:pt x="428" y="1675"/>
                  </a:moveTo>
                  <a:cubicBezTo>
                    <a:pt x="411" y="1705"/>
                    <a:pt x="347" y="1842"/>
                    <a:pt x="297" y="1921"/>
                  </a:cubicBezTo>
                  <a:cubicBezTo>
                    <a:pt x="261" y="1977"/>
                    <a:pt x="234" y="1975"/>
                    <a:pt x="227" y="2021"/>
                  </a:cubicBezTo>
                  <a:cubicBezTo>
                    <a:pt x="209" y="2130"/>
                    <a:pt x="140" y="2284"/>
                    <a:pt x="25" y="1903"/>
                  </a:cubicBezTo>
                  <a:cubicBezTo>
                    <a:pt x="0" y="1817"/>
                    <a:pt x="113" y="1793"/>
                    <a:pt x="152" y="1824"/>
                  </a:cubicBezTo>
                  <a:cubicBezTo>
                    <a:pt x="192" y="1854"/>
                    <a:pt x="262" y="1833"/>
                    <a:pt x="367" y="1653"/>
                  </a:cubicBezTo>
                  <a:cubicBezTo>
                    <a:pt x="403" y="1591"/>
                    <a:pt x="459" y="1622"/>
                    <a:pt x="428" y="1675"/>
                  </a:cubicBezTo>
                  <a:close/>
                  <a:moveTo>
                    <a:pt x="740" y="378"/>
                  </a:moveTo>
                  <a:cubicBezTo>
                    <a:pt x="775" y="435"/>
                    <a:pt x="823" y="562"/>
                    <a:pt x="827" y="615"/>
                  </a:cubicBezTo>
                  <a:cubicBezTo>
                    <a:pt x="832" y="667"/>
                    <a:pt x="766" y="685"/>
                    <a:pt x="757" y="637"/>
                  </a:cubicBezTo>
                  <a:cubicBezTo>
                    <a:pt x="748" y="588"/>
                    <a:pt x="718" y="461"/>
                    <a:pt x="687" y="409"/>
                  </a:cubicBezTo>
                  <a:cubicBezTo>
                    <a:pt x="656" y="356"/>
                    <a:pt x="704" y="321"/>
                    <a:pt x="740" y="378"/>
                  </a:cubicBezTo>
                  <a:close/>
                  <a:moveTo>
                    <a:pt x="538" y="943"/>
                  </a:moveTo>
                  <a:cubicBezTo>
                    <a:pt x="538" y="1000"/>
                    <a:pt x="534" y="1136"/>
                    <a:pt x="547" y="1197"/>
                  </a:cubicBezTo>
                  <a:cubicBezTo>
                    <a:pt x="560" y="1259"/>
                    <a:pt x="661" y="1215"/>
                    <a:pt x="630" y="1158"/>
                  </a:cubicBezTo>
                  <a:cubicBezTo>
                    <a:pt x="599" y="1101"/>
                    <a:pt x="586" y="1079"/>
                    <a:pt x="595" y="987"/>
                  </a:cubicBezTo>
                  <a:cubicBezTo>
                    <a:pt x="604" y="895"/>
                    <a:pt x="538" y="886"/>
                    <a:pt x="538" y="943"/>
                  </a:cubicBezTo>
                  <a:close/>
                  <a:moveTo>
                    <a:pt x="678" y="886"/>
                  </a:moveTo>
                  <a:cubicBezTo>
                    <a:pt x="696" y="930"/>
                    <a:pt x="722" y="996"/>
                    <a:pt x="709" y="1061"/>
                  </a:cubicBezTo>
                  <a:cubicBezTo>
                    <a:pt x="696" y="1127"/>
                    <a:pt x="713" y="1176"/>
                    <a:pt x="788" y="1101"/>
                  </a:cubicBezTo>
                  <a:cubicBezTo>
                    <a:pt x="832" y="1057"/>
                    <a:pt x="725" y="967"/>
                    <a:pt x="744" y="886"/>
                  </a:cubicBezTo>
                  <a:cubicBezTo>
                    <a:pt x="761" y="812"/>
                    <a:pt x="661" y="842"/>
                    <a:pt x="678" y="886"/>
                  </a:cubicBezTo>
                  <a:close/>
                  <a:moveTo>
                    <a:pt x="1261" y="54"/>
                  </a:moveTo>
                  <a:cubicBezTo>
                    <a:pt x="1388" y="194"/>
                    <a:pt x="1502" y="198"/>
                    <a:pt x="1151" y="545"/>
                  </a:cubicBezTo>
                  <a:cubicBezTo>
                    <a:pt x="1070" y="625"/>
                    <a:pt x="1108" y="641"/>
                    <a:pt x="1178" y="641"/>
                  </a:cubicBezTo>
                  <a:cubicBezTo>
                    <a:pt x="1248" y="641"/>
                    <a:pt x="1335" y="663"/>
                    <a:pt x="1344" y="724"/>
                  </a:cubicBezTo>
                  <a:cubicBezTo>
                    <a:pt x="1353" y="785"/>
                    <a:pt x="1384" y="847"/>
                    <a:pt x="1445" y="750"/>
                  </a:cubicBezTo>
                  <a:cubicBezTo>
                    <a:pt x="1506" y="654"/>
                    <a:pt x="1539" y="631"/>
                    <a:pt x="1506" y="597"/>
                  </a:cubicBezTo>
                  <a:cubicBezTo>
                    <a:pt x="1469" y="559"/>
                    <a:pt x="1568" y="488"/>
                    <a:pt x="1638" y="549"/>
                  </a:cubicBezTo>
                  <a:cubicBezTo>
                    <a:pt x="1708" y="610"/>
                    <a:pt x="1651" y="707"/>
                    <a:pt x="1493" y="939"/>
                  </a:cubicBezTo>
                  <a:cubicBezTo>
                    <a:pt x="1433" y="1027"/>
                    <a:pt x="1454" y="1040"/>
                    <a:pt x="1576" y="1123"/>
                  </a:cubicBezTo>
                  <a:cubicBezTo>
                    <a:pt x="1699" y="1206"/>
                    <a:pt x="1716" y="1285"/>
                    <a:pt x="1563" y="1399"/>
                  </a:cubicBezTo>
                  <a:cubicBezTo>
                    <a:pt x="1410" y="1513"/>
                    <a:pt x="1287" y="1578"/>
                    <a:pt x="1191" y="1605"/>
                  </a:cubicBezTo>
                  <a:cubicBezTo>
                    <a:pt x="1094" y="1631"/>
                    <a:pt x="1086" y="1710"/>
                    <a:pt x="1143" y="1776"/>
                  </a:cubicBezTo>
                  <a:cubicBezTo>
                    <a:pt x="1200" y="1841"/>
                    <a:pt x="1130" y="1951"/>
                    <a:pt x="1208" y="1942"/>
                  </a:cubicBezTo>
                  <a:cubicBezTo>
                    <a:pt x="1327" y="1929"/>
                    <a:pt x="1497" y="1942"/>
                    <a:pt x="1497" y="2043"/>
                  </a:cubicBezTo>
                  <a:cubicBezTo>
                    <a:pt x="1497" y="2144"/>
                    <a:pt x="1419" y="2113"/>
                    <a:pt x="1375" y="2113"/>
                  </a:cubicBezTo>
                  <a:cubicBezTo>
                    <a:pt x="1331" y="2113"/>
                    <a:pt x="1186" y="2104"/>
                    <a:pt x="1068" y="2196"/>
                  </a:cubicBezTo>
                  <a:cubicBezTo>
                    <a:pt x="950" y="2288"/>
                    <a:pt x="950" y="2345"/>
                    <a:pt x="985" y="2406"/>
                  </a:cubicBezTo>
                  <a:cubicBezTo>
                    <a:pt x="1020" y="2468"/>
                    <a:pt x="1011" y="2573"/>
                    <a:pt x="1011" y="2696"/>
                  </a:cubicBezTo>
                  <a:cubicBezTo>
                    <a:pt x="1011" y="2759"/>
                    <a:pt x="1033" y="2822"/>
                    <a:pt x="935" y="2827"/>
                  </a:cubicBezTo>
                  <a:cubicBezTo>
                    <a:pt x="885" y="2829"/>
                    <a:pt x="806" y="2784"/>
                    <a:pt x="704" y="2687"/>
                  </a:cubicBezTo>
                  <a:cubicBezTo>
                    <a:pt x="644" y="2629"/>
                    <a:pt x="718" y="2661"/>
                    <a:pt x="770" y="2669"/>
                  </a:cubicBezTo>
                  <a:cubicBezTo>
                    <a:pt x="823" y="2678"/>
                    <a:pt x="937" y="2656"/>
                    <a:pt x="932" y="2533"/>
                  </a:cubicBezTo>
                  <a:cubicBezTo>
                    <a:pt x="928" y="2411"/>
                    <a:pt x="902" y="2371"/>
                    <a:pt x="888" y="2323"/>
                  </a:cubicBezTo>
                  <a:cubicBezTo>
                    <a:pt x="875" y="2275"/>
                    <a:pt x="858" y="2257"/>
                    <a:pt x="722" y="2306"/>
                  </a:cubicBezTo>
                  <a:cubicBezTo>
                    <a:pt x="586" y="2354"/>
                    <a:pt x="538" y="2450"/>
                    <a:pt x="218" y="2354"/>
                  </a:cubicBezTo>
                  <a:cubicBezTo>
                    <a:pt x="154" y="2335"/>
                    <a:pt x="288" y="2271"/>
                    <a:pt x="520" y="2192"/>
                  </a:cubicBezTo>
                  <a:cubicBezTo>
                    <a:pt x="753" y="2113"/>
                    <a:pt x="849" y="2082"/>
                    <a:pt x="937" y="2056"/>
                  </a:cubicBezTo>
                  <a:cubicBezTo>
                    <a:pt x="1024" y="2030"/>
                    <a:pt x="1007" y="1903"/>
                    <a:pt x="919" y="1946"/>
                  </a:cubicBezTo>
                  <a:cubicBezTo>
                    <a:pt x="832" y="1990"/>
                    <a:pt x="796" y="2052"/>
                    <a:pt x="704" y="1981"/>
                  </a:cubicBezTo>
                  <a:cubicBezTo>
                    <a:pt x="612" y="1911"/>
                    <a:pt x="652" y="1876"/>
                    <a:pt x="783" y="1806"/>
                  </a:cubicBezTo>
                  <a:cubicBezTo>
                    <a:pt x="915" y="1736"/>
                    <a:pt x="1287" y="1438"/>
                    <a:pt x="1427" y="1281"/>
                  </a:cubicBezTo>
                  <a:cubicBezTo>
                    <a:pt x="1487" y="1213"/>
                    <a:pt x="1467" y="1171"/>
                    <a:pt x="1348" y="1241"/>
                  </a:cubicBezTo>
                  <a:cubicBezTo>
                    <a:pt x="1230" y="1311"/>
                    <a:pt x="1051" y="1364"/>
                    <a:pt x="897" y="1456"/>
                  </a:cubicBezTo>
                  <a:cubicBezTo>
                    <a:pt x="778" y="1527"/>
                    <a:pt x="735" y="1596"/>
                    <a:pt x="617" y="1500"/>
                  </a:cubicBezTo>
                  <a:cubicBezTo>
                    <a:pt x="499" y="1403"/>
                    <a:pt x="591" y="1408"/>
                    <a:pt x="652" y="1408"/>
                  </a:cubicBezTo>
                  <a:cubicBezTo>
                    <a:pt x="713" y="1408"/>
                    <a:pt x="871" y="1329"/>
                    <a:pt x="954" y="1250"/>
                  </a:cubicBezTo>
                  <a:cubicBezTo>
                    <a:pt x="1037" y="1171"/>
                    <a:pt x="1011" y="1132"/>
                    <a:pt x="932" y="1140"/>
                  </a:cubicBezTo>
                  <a:cubicBezTo>
                    <a:pt x="853" y="1149"/>
                    <a:pt x="880" y="1101"/>
                    <a:pt x="875" y="1057"/>
                  </a:cubicBezTo>
                  <a:cubicBezTo>
                    <a:pt x="871" y="1013"/>
                    <a:pt x="902" y="1005"/>
                    <a:pt x="963" y="1005"/>
                  </a:cubicBezTo>
                  <a:cubicBezTo>
                    <a:pt x="1024" y="1005"/>
                    <a:pt x="1024" y="956"/>
                    <a:pt x="1064" y="908"/>
                  </a:cubicBezTo>
                  <a:cubicBezTo>
                    <a:pt x="1108" y="856"/>
                    <a:pt x="1116" y="834"/>
                    <a:pt x="1156" y="816"/>
                  </a:cubicBezTo>
                  <a:cubicBezTo>
                    <a:pt x="1195" y="799"/>
                    <a:pt x="1208" y="724"/>
                    <a:pt x="1081" y="724"/>
                  </a:cubicBezTo>
                  <a:cubicBezTo>
                    <a:pt x="954" y="724"/>
                    <a:pt x="959" y="737"/>
                    <a:pt x="945" y="658"/>
                  </a:cubicBezTo>
                  <a:cubicBezTo>
                    <a:pt x="932" y="580"/>
                    <a:pt x="856" y="567"/>
                    <a:pt x="928" y="558"/>
                  </a:cubicBezTo>
                  <a:cubicBezTo>
                    <a:pt x="963" y="553"/>
                    <a:pt x="980" y="680"/>
                    <a:pt x="1046" y="571"/>
                  </a:cubicBezTo>
                  <a:cubicBezTo>
                    <a:pt x="1086" y="505"/>
                    <a:pt x="1228" y="393"/>
                    <a:pt x="1278" y="293"/>
                  </a:cubicBezTo>
                  <a:cubicBezTo>
                    <a:pt x="1312" y="226"/>
                    <a:pt x="1290" y="186"/>
                    <a:pt x="1243" y="115"/>
                  </a:cubicBezTo>
                  <a:cubicBezTo>
                    <a:pt x="1197" y="45"/>
                    <a:pt x="1212" y="0"/>
                    <a:pt x="1261" y="54"/>
                  </a:cubicBezTo>
                  <a:close/>
                  <a:moveTo>
                    <a:pt x="1243" y="913"/>
                  </a:moveTo>
                  <a:cubicBezTo>
                    <a:pt x="1221" y="969"/>
                    <a:pt x="1194" y="1083"/>
                    <a:pt x="1099" y="1061"/>
                  </a:cubicBezTo>
                  <a:cubicBezTo>
                    <a:pt x="1020" y="1044"/>
                    <a:pt x="1081" y="956"/>
                    <a:pt x="1143" y="895"/>
                  </a:cubicBezTo>
                  <a:cubicBezTo>
                    <a:pt x="1204" y="834"/>
                    <a:pt x="1265" y="856"/>
                    <a:pt x="1243" y="91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048627" name="PA_文本框 1"/>
          <p:cNvSpPr txBox="1"/>
          <p:nvPr>
            <p:custDataLst>
              <p:tags r:id="rId6"/>
            </p:custDataLst>
          </p:nvPr>
        </p:nvSpPr>
        <p:spPr>
          <a:xfrm>
            <a:off x="4186392" y="3409538"/>
            <a:ext cx="3819215" cy="830997"/>
          </a:xfrm>
          <a:prstGeom prst="rect">
            <a:avLst/>
          </a:prstGeom>
          <a:noFill/>
        </p:spPr>
        <p:txBody>
          <a:bodyPr wrap="square" rtlCol="0">
            <a:spAutoFit/>
          </a:bodyPr>
          <a:lstStyle/>
          <a:p>
            <a:pPr algn="ctr"/>
            <a:r>
              <a:rPr lang="zh-CN" altLang="en-US" sz="4800" b="1" dirty="0"/>
              <a:t>自动编码器</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23" presetClass="entr" presetSubtype="288" fill="hold" grpId="0" nodeType="withEffect">
                                  <p:stCondLst>
                                    <p:cond delay="1500"/>
                                  </p:stCondLst>
                                  <p:iterate type="lt">
                                    <p:tmPct val="10000"/>
                                  </p:iterate>
                                  <p:childTnLst>
                                    <p:set>
                                      <p:cBhvr>
                                        <p:cTn id="9" dur="1" fill="hold">
                                          <p:stCondLst>
                                            <p:cond delay="0"/>
                                          </p:stCondLst>
                                        </p:cTn>
                                        <p:tgtEl>
                                          <p:spTgt spid="1048627"/>
                                        </p:tgtEl>
                                        <p:attrNameLst>
                                          <p:attrName>style.visibility</p:attrName>
                                        </p:attrNameLst>
                                      </p:cBhvr>
                                      <p:to>
                                        <p:strVal val="visible"/>
                                      </p:to>
                                    </p:set>
                                    <p:anim calcmode="lin" valueType="num">
                                      <p:cBhvr>
                                        <p:cTn id="10" dur="500" fill="hold"/>
                                        <p:tgtEl>
                                          <p:spTgt spid="1048627"/>
                                        </p:tgtEl>
                                        <p:attrNameLst>
                                          <p:attrName>ppt_w</p:attrName>
                                        </p:attrNameLst>
                                      </p:cBhvr>
                                      <p:tavLst>
                                        <p:tav tm="0">
                                          <p:val>
                                            <p:strVal val="4/3*#ppt_w"/>
                                          </p:val>
                                        </p:tav>
                                        <p:tav tm="100000">
                                          <p:val>
                                            <p:strVal val="#ppt_w"/>
                                          </p:val>
                                        </p:tav>
                                      </p:tavLst>
                                    </p:anim>
                                    <p:anim calcmode="lin" valueType="num">
                                      <p:cBhvr>
                                        <p:cTn id="11" dur="500" fill="hold"/>
                                        <p:tgtEl>
                                          <p:spTgt spid="1048627"/>
                                        </p:tgtEl>
                                        <p:attrNameLst>
                                          <p:attrName>ppt_h</p:attrName>
                                        </p:attrNameLst>
                                      </p:cBhvr>
                                      <p:tavLst>
                                        <p:tav tm="0">
                                          <p:val>
                                            <p:strVal val="4/3*#ppt_h"/>
                                          </p:val>
                                        </p:tav>
                                        <p:tav tm="100000">
                                          <p:val>
                                            <p:strVal val="#ppt_h"/>
                                          </p:val>
                                        </p:tav>
                                      </p:tavLst>
                                    </p:anim>
                                  </p:childTnLst>
                                </p:cTn>
                              </p:par>
                              <p:par>
                                <p:cTn id="12" presetID="0" presetClass="entr" presetSubtype="0" fill="hold" nodeType="withEffect">
                                  <p:stCondLst>
                                    <p:cond delay="1500"/>
                                  </p:stCondLst>
                                  <p:childTnLst>
                                    <p:set>
                                      <p:cBhvr>
                                        <p:cTn id="13" dur="1" fill="hold">
                                          <p:stCondLst>
                                            <p:cond delay="0"/>
                                          </p:stCondLst>
                                        </p:cTn>
                                        <p:tgtEl>
                                          <p:spTgt spid="28"/>
                                        </p:tgtEl>
                                        <p:attrNameLst>
                                          <p:attrName>style.visibility</p:attrName>
                                        </p:attrNameLst>
                                      </p:cBhvr>
                                      <p:to>
                                        <p:strVal val="visible"/>
                                      </p:to>
                                    </p:set>
                                    <p:animScale>
                                      <p:cBhvr>
                                        <p:cTn id="14" dur="333" fill="hold">
                                          <p:stCondLst>
                                            <p:cond delay="0"/>
                                          </p:stCondLst>
                                        </p:cTn>
                                        <p:tgtEl>
                                          <p:spTgt spid="28"/>
                                        </p:tgtEl>
                                      </p:cBhvr>
                                      <p:from x="0" y="0"/>
                                      <p:to x="120000" y="120000"/>
                                    </p:animScale>
                                    <p:animScale>
                                      <p:cBhvr>
                                        <p:cTn id="15" dur="167" fill="hold">
                                          <p:stCondLst>
                                            <p:cond delay="333"/>
                                          </p:stCondLst>
                                        </p:cTn>
                                        <p:tgtEl>
                                          <p:spTgt spid="28"/>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矩形 27"/>
          <p:cNvSpPr/>
          <p:nvPr/>
        </p:nvSpPr>
        <p:spPr>
          <a:xfrm>
            <a:off x="0" y="6450875"/>
            <a:ext cx="12192000" cy="407125"/>
          </a:xfrm>
          <a:prstGeom prst="rect">
            <a:avLst/>
          </a:prstGeom>
          <a:solidFill>
            <a:srgbClr val="2456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1">
            <a:extLst>
              <a:ext uri="{FF2B5EF4-FFF2-40B4-BE49-F238E27FC236}">
                <a16:creationId xmlns:a16="http://schemas.microsoft.com/office/drawing/2014/main" id="{3E46D3FB-E8D3-4829-9751-0F202599519F}"/>
              </a:ext>
            </a:extLst>
          </p:cNvPr>
          <p:cNvSpPr txBox="1"/>
          <p:nvPr/>
        </p:nvSpPr>
        <p:spPr>
          <a:xfrm>
            <a:off x="4027965" y="948003"/>
            <a:ext cx="4136069" cy="707886"/>
          </a:xfrm>
          <a:prstGeom prst="rect">
            <a:avLst/>
          </a:prstGeom>
          <a:noFill/>
        </p:spPr>
        <p:txBody>
          <a:bodyPr wrap="none" rtlCol="0">
            <a:spAutoFit/>
          </a:bodyPr>
          <a:lstStyle/>
          <a:p>
            <a:r>
              <a:rPr lang="zh-CN" altLang="en-US" sz="4000" b="1" dirty="0"/>
              <a:t>去 噪 自 编 码 器</a:t>
            </a:r>
          </a:p>
        </p:txBody>
      </p:sp>
      <p:sp>
        <p:nvSpPr>
          <p:cNvPr id="11" name="文本框 10">
            <a:extLst>
              <a:ext uri="{FF2B5EF4-FFF2-40B4-BE49-F238E27FC236}">
                <a16:creationId xmlns:a16="http://schemas.microsoft.com/office/drawing/2014/main" id="{C6783FFB-E324-415A-9272-F613C73AB549}"/>
              </a:ext>
            </a:extLst>
          </p:cNvPr>
          <p:cNvSpPr txBox="1"/>
          <p:nvPr/>
        </p:nvSpPr>
        <p:spPr>
          <a:xfrm>
            <a:off x="1713389" y="2938932"/>
            <a:ext cx="2885243" cy="584775"/>
          </a:xfrm>
          <a:prstGeom prst="rect">
            <a:avLst/>
          </a:prstGeom>
          <a:noFill/>
        </p:spPr>
        <p:txBody>
          <a:bodyPr wrap="square" rtlCol="0">
            <a:spAutoFit/>
          </a:bodyPr>
          <a:lstStyle/>
          <a:p>
            <a:r>
              <a:rPr lang="zh-CN" altLang="en-US" sz="3200" dirty="0"/>
              <a:t>去噪的目标：</a:t>
            </a:r>
          </a:p>
        </p:txBody>
      </p:sp>
      <p:sp>
        <p:nvSpPr>
          <p:cNvPr id="12" name="文本框 11">
            <a:extLst>
              <a:ext uri="{FF2B5EF4-FFF2-40B4-BE49-F238E27FC236}">
                <a16:creationId xmlns:a16="http://schemas.microsoft.com/office/drawing/2014/main" id="{2BB3CB70-A3C1-43F4-B2AE-D2AB66906378}"/>
              </a:ext>
            </a:extLst>
          </p:cNvPr>
          <p:cNvSpPr txBox="1"/>
          <p:nvPr/>
        </p:nvSpPr>
        <p:spPr>
          <a:xfrm>
            <a:off x="-153920" y="3926211"/>
            <a:ext cx="5539941" cy="656846"/>
          </a:xfrm>
          <a:prstGeom prst="rect">
            <a:avLst/>
          </a:prstGeom>
          <a:noFill/>
        </p:spPr>
        <p:txBody>
          <a:bodyPr wrap="square" rtlCol="0">
            <a:spAutoFit/>
          </a:bodyPr>
          <a:lstStyle/>
          <a:p>
            <a:pPr>
              <a:lnSpc>
                <a:spcPct val="150000"/>
              </a:lnSpc>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effectLst/>
                <a:latin typeface="Times New Roman" panose="02020603050405020304" pitchFamily="18" charset="0"/>
                <a:ea typeface="宋体" panose="02010600030101010101" pitchFamily="2" charset="-122"/>
                <a:cs typeface="Times New Roman" panose="02020603050405020304" pitchFamily="18" charset="0"/>
              </a:rPr>
              <a:t>增强模型的鲁棒性（泛化能力）</a:t>
            </a:r>
            <a:endParaRPr lang="zh-CN" altLang="en-US" sz="2800" dirty="0"/>
          </a:p>
        </p:txBody>
      </p:sp>
      <p:pic>
        <p:nvPicPr>
          <p:cNvPr id="10" name="图片 9">
            <a:extLst>
              <a:ext uri="{FF2B5EF4-FFF2-40B4-BE49-F238E27FC236}">
                <a16:creationId xmlns:a16="http://schemas.microsoft.com/office/drawing/2014/main" id="{54CEDA2A-B4BA-41AA-90B8-77D72F9C4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964" y="2271437"/>
            <a:ext cx="5372521" cy="3229080"/>
          </a:xfrm>
          <a:prstGeom prst="rect">
            <a:avLst/>
          </a:prstGeom>
        </p:spPr>
      </p:pic>
    </p:spTree>
    <p:extLst>
      <p:ext uri="{BB962C8B-B14F-4D97-AF65-F5344CB8AC3E}">
        <p14:creationId xmlns:p14="http://schemas.microsoft.com/office/powerpoint/2010/main" val="17102603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500"/>
                                  </p:stCondLst>
                                  <p:iterate type="lt">
                                    <p:tmPct val="10000"/>
                                  </p:iterate>
                                  <p:childTnLst>
                                    <p:set>
                                      <p:cBhvr>
                                        <p:cTn id="6" dur="1" fill="hold">
                                          <p:stCondLst>
                                            <p:cond delay="0"/>
                                          </p:stCondLst>
                                        </p:cTn>
                                        <p:tgtEl>
                                          <p:spTgt spid="5"/>
                                        </p:tgtEl>
                                        <p:attrNameLst>
                                          <p:attrName>style.visibility</p:attrName>
                                        </p:attrNameLst>
                                      </p:cBhvr>
                                      <p:to>
                                        <p:strVal val="visible"/>
                                      </p:to>
                                    </p:set>
                                    <p:animScale>
                                      <p:cBhvr>
                                        <p:cTn id="7" dur="375" fill="hold">
                                          <p:stCondLst>
                                            <p:cond delay="0"/>
                                          </p:stCondLst>
                                        </p:cTn>
                                        <p:tgtEl>
                                          <p:spTgt spid="5"/>
                                        </p:tgtEl>
                                      </p:cBhvr>
                                      <p:from x="150000" y="150000"/>
                                      <p:to x="90000" y="90000"/>
                                    </p:animScale>
                                    <p:animScale>
                                      <p:cBhvr>
                                        <p:cTn id="8" dur="375" fill="hold">
                                          <p:stCondLst>
                                            <p:cond delay="375"/>
                                          </p:stCondLst>
                                        </p:cTn>
                                        <p:tgtEl>
                                          <p:spTgt spid="5"/>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矩形 3"/>
          <p:cNvSpPr/>
          <p:nvPr/>
        </p:nvSpPr>
        <p:spPr>
          <a:xfrm>
            <a:off x="-23093" y="3005475"/>
            <a:ext cx="264989" cy="1620772"/>
          </a:xfrm>
          <a:prstGeom prst="rect">
            <a:avLst/>
          </a:prstGeom>
          <a:solidFill>
            <a:srgbClr val="24569D"/>
          </a:solidFill>
          <a:ln w="25400" cap="flat" cmpd="sng" algn="ctr">
            <a:no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1048658" name="矩形 4"/>
          <p:cNvSpPr/>
          <p:nvPr/>
        </p:nvSpPr>
        <p:spPr>
          <a:xfrm>
            <a:off x="11927011" y="3005475"/>
            <a:ext cx="264989" cy="1620772"/>
          </a:xfrm>
          <a:prstGeom prst="rect">
            <a:avLst/>
          </a:prstGeom>
          <a:solidFill>
            <a:srgbClr val="24569D"/>
          </a:solidFill>
          <a:ln w="25400" cap="flat" cmpd="sng" algn="ctr">
            <a:no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2" name="文本框 1">
            <a:extLst>
              <a:ext uri="{FF2B5EF4-FFF2-40B4-BE49-F238E27FC236}">
                <a16:creationId xmlns:a16="http://schemas.microsoft.com/office/drawing/2014/main" id="{C3D1C94F-B47A-4E0C-B337-C99092AFD1E7}"/>
              </a:ext>
            </a:extLst>
          </p:cNvPr>
          <p:cNvSpPr txBox="1"/>
          <p:nvPr/>
        </p:nvSpPr>
        <p:spPr>
          <a:xfrm>
            <a:off x="1225118" y="5849427"/>
            <a:ext cx="10022890" cy="743986"/>
          </a:xfrm>
          <a:prstGeom prst="rect">
            <a:avLst/>
          </a:prstGeom>
          <a:noFill/>
        </p:spPr>
        <p:txBody>
          <a:bodyPr wrap="square" rtlCol="0">
            <a:spAutoFit/>
          </a:bodyPr>
          <a:lstStyle/>
          <a:p>
            <a:pPr>
              <a:lnSpc>
                <a:spcPct val="150000"/>
              </a:lnSpc>
            </a:pPr>
            <a:r>
              <a:rPr lang="zh-CN" altLang="en-US" sz="3200" b="1" dirty="0"/>
              <a:t>非线性函数：</a:t>
            </a:r>
            <a:r>
              <a:rPr lang="en-US" altLang="zh-CN" sz="2400" dirty="0"/>
              <a:t>sigmoid</a:t>
            </a:r>
            <a:r>
              <a:rPr lang="zh-CN" altLang="en-US" sz="2400" dirty="0"/>
              <a:t>、</a:t>
            </a:r>
            <a:r>
              <a:rPr lang="en-US" altLang="zh-CN" sz="2400" dirty="0"/>
              <a:t>tanh(</a:t>
            </a:r>
            <a:r>
              <a:rPr lang="zh-CN" altLang="en-US" sz="2400" dirty="0"/>
              <a:t>双曲正切函数</a:t>
            </a:r>
            <a:r>
              <a:rPr lang="en-US" altLang="zh-CN" sz="2400" dirty="0"/>
              <a:t>)</a:t>
            </a:r>
            <a:r>
              <a:rPr lang="zh-CN" altLang="en-US" sz="2400" dirty="0"/>
              <a:t>、</a:t>
            </a:r>
            <a:r>
              <a:rPr lang="en-US" altLang="zh-CN" sz="2400" dirty="0" err="1"/>
              <a:t>ReLU</a:t>
            </a:r>
            <a:r>
              <a:rPr lang="zh-CN" altLang="en-US" sz="2400" dirty="0"/>
              <a:t>函数等</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D365D87-77EF-43D0-915A-7986CF711D71}"/>
                  </a:ext>
                </a:extLst>
              </p:cNvPr>
              <p:cNvSpPr txBox="1"/>
              <p:nvPr/>
            </p:nvSpPr>
            <p:spPr>
              <a:xfrm>
                <a:off x="-85526" y="1608491"/>
                <a:ext cx="6169979" cy="3905043"/>
              </a:xfrm>
              <a:prstGeom prst="rect">
                <a:avLst/>
              </a:prstGeom>
              <a:noFill/>
            </p:spPr>
            <p:txBody>
              <a:bodyPr wrap="square" rtlCol="0">
                <a:spAutoFit/>
              </a:bodyPr>
              <a:lstStyle/>
              <a:p>
                <a:pPr algn="ctr" eaLnBrk="1" hangingPunct="1">
                  <a:lnSpc>
                    <a:spcPct val="150000"/>
                  </a:lnSpc>
                  <a:buFont typeface="Arial" pitchFamily="34" charset="0"/>
                  <a:buNone/>
                </a:pPr>
                <a:r>
                  <a:rPr lang="zh-CN" altLang="en-US" sz="2400" dirty="0">
                    <a:solidFill>
                      <a:schemeClr val="tx1"/>
                    </a:solidFill>
                    <a:latin typeface="微软雅黑" pitchFamily="34" charset="-122"/>
                    <a:ea typeface="微软雅黑" pitchFamily="34" charset="-122"/>
                    <a:sym typeface="微软雅黑" pitchFamily="34" charset="-122"/>
                  </a:rPr>
                  <a:t>（</a:t>
                </a:r>
                <a:r>
                  <a:rPr lang="en-US" altLang="zh-CN" sz="2400" dirty="0">
                    <a:solidFill>
                      <a:schemeClr val="tx1"/>
                    </a:solidFill>
                    <a:latin typeface="微软雅黑" pitchFamily="34" charset="-122"/>
                    <a:ea typeface="微软雅黑" pitchFamily="34" charset="-122"/>
                    <a:sym typeface="微软雅黑" pitchFamily="34" charset="-122"/>
                  </a:rPr>
                  <a:t>1</a:t>
                </a:r>
                <a:r>
                  <a:rPr lang="zh-CN" altLang="en-US" sz="2400" dirty="0">
                    <a:solidFill>
                      <a:schemeClr val="tx1"/>
                    </a:solidFill>
                    <a:latin typeface="微软雅黑" pitchFamily="34" charset="-122"/>
                    <a:ea typeface="微软雅黑" pitchFamily="34" charset="-122"/>
                    <a:sym typeface="微软雅黑" pitchFamily="34" charset="-122"/>
                  </a:rPr>
                  <a:t>）输入层</a:t>
                </a:r>
                <a:r>
                  <a:rPr lang="en-US" altLang="zh-CN" sz="2400" dirty="0">
                    <a:solidFill>
                      <a:schemeClr val="tx1"/>
                    </a:solidFill>
                    <a:latin typeface="微软雅黑" pitchFamily="34" charset="-122"/>
                    <a:ea typeface="微软雅黑" pitchFamily="34" charset="-122"/>
                    <a:sym typeface="微软雅黑" pitchFamily="34" charset="-122"/>
                  </a:rPr>
                  <a:t>——</a:t>
                </a:r>
                <a:r>
                  <a:rPr lang="zh-CN" altLang="en-US" sz="2400" dirty="0">
                    <a:solidFill>
                      <a:schemeClr val="tx1"/>
                    </a:solidFill>
                    <a:latin typeface="微软雅黑" pitchFamily="34" charset="-122"/>
                    <a:ea typeface="微软雅黑" pitchFamily="34" charset="-122"/>
                    <a:sym typeface="微软雅黑" pitchFamily="34" charset="-122"/>
                  </a:rPr>
                  <a:t>隐藏层的过程：</a:t>
                </a:r>
                <a:endParaRPr lang="en-US" altLang="zh-CN" sz="2400" dirty="0">
                  <a:solidFill>
                    <a:schemeClr val="tx1"/>
                  </a:solidFill>
                  <a:latin typeface="微软雅黑" pitchFamily="34" charset="-122"/>
                  <a:ea typeface="微软雅黑" pitchFamily="34" charset="-122"/>
                  <a:sym typeface="微软雅黑" pitchFamily="34" charset="-122"/>
                </a:endParaRPr>
              </a:p>
              <a:p>
                <a:pPr algn="ctr" eaLnBrk="1" hangingPunct="1">
                  <a:lnSpc>
                    <a:spcPct val="150000"/>
                  </a:lnSpc>
                  <a:buFont typeface="Arial" pitchFamily="34" charset="0"/>
                  <a:buNone/>
                </a:pPr>
                <a:r>
                  <a:rPr lang="en-US" altLang="zh-CN" sz="2400" dirty="0">
                    <a:solidFill>
                      <a:schemeClr val="tx1"/>
                    </a:solidFill>
                    <a:latin typeface="微软雅黑" pitchFamily="34" charset="-122"/>
                    <a:ea typeface="微软雅黑" pitchFamily="34" charset="-122"/>
                    <a:sym typeface="微软雅黑" pitchFamily="34" charset="-122"/>
                  </a:rPr>
                  <a:t>	</a:t>
                </a:r>
                <a14:m>
                  <m:oMath xmlns:m="http://schemas.openxmlformats.org/officeDocument/2006/math">
                    <m:r>
                      <a:rPr lang="zh-CN" altLang="en-US" sz="2400" i="1" dirty="0" smtClean="0">
                        <a:solidFill>
                          <a:schemeClr val="tx1"/>
                        </a:solidFill>
                        <a:latin typeface="Cambria Math" panose="02040503050406030204" pitchFamily="18" charset="0"/>
                        <a:sym typeface="微软雅黑" pitchFamily="34" charset="-122"/>
                      </a:rPr>
                      <m:t>h</m:t>
                    </m:r>
                    <m:r>
                      <a:rPr lang="zh-CN" altLang="en-US" sz="2400" i="0" dirty="0">
                        <a:solidFill>
                          <a:schemeClr val="tx1"/>
                        </a:solidFill>
                        <a:latin typeface="Cambria Math" panose="02040503050406030204" pitchFamily="18" charset="0"/>
                        <a:sym typeface="微软雅黑" pitchFamily="34" charset="-122"/>
                      </a:rPr>
                      <m:t>=</m:t>
                    </m:r>
                    <m:sSub>
                      <m:sSubPr>
                        <m:ctrlPr>
                          <a:rPr lang="zh-CN" altLang="en-US" sz="2400" i="1" dirty="0">
                            <a:solidFill>
                              <a:schemeClr val="tx1"/>
                            </a:solidFill>
                            <a:latin typeface="Cambria Math" panose="02040503050406030204" pitchFamily="18" charset="0"/>
                            <a:sym typeface="微软雅黑" pitchFamily="34" charset="-122"/>
                          </a:rPr>
                        </m:ctrlPr>
                      </m:sSubPr>
                      <m:e>
                        <m:r>
                          <m:rPr>
                            <m:sty m:val="p"/>
                          </m:rPr>
                          <a:rPr lang="en-US" altLang="zh-CN" sz="2400" i="1" dirty="0">
                            <a:solidFill>
                              <a:schemeClr val="tx1"/>
                            </a:solidFill>
                            <a:latin typeface="Cambria Math" panose="02040503050406030204" pitchFamily="18" charset="0"/>
                            <a:sym typeface="微软雅黑" pitchFamily="34" charset="-122"/>
                          </a:rPr>
                          <m:t>g</m:t>
                        </m:r>
                      </m:e>
                      <m:sub>
                        <m:sSub>
                          <m:sSubPr>
                            <m:ctrlPr>
                              <a:rPr lang="zh-CN" altLang="en-US" sz="2400" i="1" dirty="0">
                                <a:solidFill>
                                  <a:schemeClr val="tx1"/>
                                </a:solidFill>
                                <a:latin typeface="Cambria Math" panose="02040503050406030204" pitchFamily="18" charset="0"/>
                                <a:sym typeface="微软雅黑" pitchFamily="34" charset="-122"/>
                              </a:rPr>
                            </m:ctrlPr>
                          </m:sSubPr>
                          <m:e>
                            <m:r>
                              <a:rPr lang="zh-CN" altLang="en-US" sz="2400" i="1" dirty="0">
                                <a:solidFill>
                                  <a:schemeClr val="tx1"/>
                                </a:solidFill>
                                <a:latin typeface="Cambria Math" panose="02040503050406030204" pitchFamily="18" charset="0"/>
                                <a:sym typeface="微软雅黑" pitchFamily="34" charset="-122"/>
                              </a:rPr>
                              <m:t>𝜃</m:t>
                            </m:r>
                          </m:e>
                          <m:sub>
                            <m:r>
                              <a:rPr lang="zh-CN" altLang="en-US" sz="2400" i="0" dirty="0">
                                <a:solidFill>
                                  <a:schemeClr val="tx1"/>
                                </a:solidFill>
                                <a:latin typeface="Cambria Math" panose="02040503050406030204" pitchFamily="18" charset="0"/>
                                <a:sym typeface="微软雅黑" pitchFamily="34" charset="-122"/>
                              </a:rPr>
                              <m:t>1</m:t>
                            </m:r>
                          </m:sub>
                        </m:sSub>
                      </m:sub>
                    </m:sSub>
                    <m:d>
                      <m:dPr>
                        <m:ctrlPr>
                          <a:rPr lang="zh-CN" altLang="en-US" sz="2400" i="1" dirty="0">
                            <a:solidFill>
                              <a:schemeClr val="tx1"/>
                            </a:solidFill>
                            <a:latin typeface="Cambria Math" panose="02040503050406030204" pitchFamily="18" charset="0"/>
                            <a:sym typeface="微软雅黑" pitchFamily="34" charset="-122"/>
                          </a:rPr>
                        </m:ctrlPr>
                      </m:dPr>
                      <m:e>
                        <m:r>
                          <a:rPr lang="zh-CN" altLang="en-US" sz="2400" i="1" dirty="0">
                            <a:solidFill>
                              <a:schemeClr val="tx1"/>
                            </a:solidFill>
                            <a:latin typeface="Cambria Math" panose="02040503050406030204" pitchFamily="18" charset="0"/>
                            <a:sym typeface="微软雅黑" pitchFamily="34" charset="-122"/>
                          </a:rPr>
                          <m:t>𝑥</m:t>
                        </m:r>
                      </m:e>
                    </m:d>
                    <m:r>
                      <a:rPr lang="zh-CN" altLang="en-US" sz="2400" i="0" dirty="0">
                        <a:solidFill>
                          <a:schemeClr val="tx1"/>
                        </a:solidFill>
                        <a:latin typeface="Cambria Math" panose="02040503050406030204" pitchFamily="18" charset="0"/>
                        <a:sym typeface="微软雅黑" pitchFamily="34" charset="-122"/>
                      </a:rPr>
                      <m:t>=</m:t>
                    </m:r>
                    <m:r>
                      <a:rPr lang="zh-CN" altLang="en-US" sz="2400" i="1" dirty="0">
                        <a:solidFill>
                          <a:schemeClr val="tx1"/>
                        </a:solidFill>
                        <a:latin typeface="Cambria Math" panose="02040503050406030204" pitchFamily="18" charset="0"/>
                        <a:sym typeface="微软雅黑" pitchFamily="34" charset="-122"/>
                      </a:rPr>
                      <m:t>𝜎</m:t>
                    </m:r>
                    <m:d>
                      <m:dPr>
                        <m:ctrlPr>
                          <a:rPr lang="zh-CN" altLang="en-US" sz="2400" i="1" dirty="0">
                            <a:solidFill>
                              <a:schemeClr val="tx1"/>
                            </a:solidFill>
                            <a:latin typeface="Cambria Math" panose="02040503050406030204" pitchFamily="18" charset="0"/>
                            <a:sym typeface="微软雅黑" pitchFamily="34" charset="-122"/>
                          </a:rPr>
                        </m:ctrlPr>
                      </m:dPr>
                      <m:e>
                        <m:sSub>
                          <m:sSubPr>
                            <m:ctrlPr>
                              <a:rPr lang="zh-CN" altLang="en-US" sz="2400" i="1" dirty="0">
                                <a:solidFill>
                                  <a:schemeClr val="tx1"/>
                                </a:solidFill>
                                <a:latin typeface="Cambria Math" panose="02040503050406030204" pitchFamily="18" charset="0"/>
                                <a:sym typeface="微软雅黑" pitchFamily="34" charset="-122"/>
                              </a:rPr>
                            </m:ctrlPr>
                          </m:sSubPr>
                          <m:e>
                            <m:r>
                              <a:rPr lang="zh-CN" altLang="en-US" sz="2400" i="1" dirty="0">
                                <a:solidFill>
                                  <a:schemeClr val="tx1"/>
                                </a:solidFill>
                                <a:latin typeface="Cambria Math" panose="02040503050406030204" pitchFamily="18" charset="0"/>
                                <a:sym typeface="微软雅黑" pitchFamily="34" charset="-122"/>
                              </a:rPr>
                              <m:t>𝑤</m:t>
                            </m:r>
                          </m:e>
                          <m:sub>
                            <m:r>
                              <a:rPr lang="zh-CN" altLang="en-US" sz="2400" i="0" dirty="0">
                                <a:solidFill>
                                  <a:schemeClr val="tx1"/>
                                </a:solidFill>
                                <a:latin typeface="Cambria Math" panose="02040503050406030204" pitchFamily="18" charset="0"/>
                                <a:sym typeface="微软雅黑" pitchFamily="34" charset="-122"/>
                              </a:rPr>
                              <m:t>1</m:t>
                            </m:r>
                          </m:sub>
                        </m:sSub>
                        <m:r>
                          <a:rPr lang="zh-CN" altLang="en-US" sz="2400" i="1" dirty="0">
                            <a:solidFill>
                              <a:schemeClr val="tx1"/>
                            </a:solidFill>
                            <a:latin typeface="Cambria Math" panose="02040503050406030204" pitchFamily="18" charset="0"/>
                            <a:sym typeface="微软雅黑" pitchFamily="34" charset="-122"/>
                          </a:rPr>
                          <m:t>𝑥</m:t>
                        </m:r>
                        <m:r>
                          <a:rPr lang="zh-CN" altLang="en-US" sz="2400" i="0" dirty="0">
                            <a:solidFill>
                              <a:schemeClr val="tx1"/>
                            </a:solidFill>
                            <a:latin typeface="Cambria Math" panose="02040503050406030204" pitchFamily="18" charset="0"/>
                            <a:sym typeface="微软雅黑" pitchFamily="34" charset="-122"/>
                          </a:rPr>
                          <m:t>+</m:t>
                        </m:r>
                        <m:sSub>
                          <m:sSubPr>
                            <m:ctrlPr>
                              <a:rPr lang="zh-CN" altLang="en-US" sz="2400" i="1" dirty="0">
                                <a:solidFill>
                                  <a:schemeClr val="tx1"/>
                                </a:solidFill>
                                <a:latin typeface="Cambria Math" panose="02040503050406030204" pitchFamily="18" charset="0"/>
                                <a:sym typeface="微软雅黑" pitchFamily="34" charset="-122"/>
                              </a:rPr>
                            </m:ctrlPr>
                          </m:sSubPr>
                          <m:e>
                            <m:r>
                              <a:rPr lang="zh-CN" altLang="en-US" sz="2400" i="1" dirty="0">
                                <a:solidFill>
                                  <a:schemeClr val="tx1"/>
                                </a:solidFill>
                                <a:latin typeface="Cambria Math" panose="02040503050406030204" pitchFamily="18" charset="0"/>
                                <a:sym typeface="微软雅黑" pitchFamily="34" charset="-122"/>
                              </a:rPr>
                              <m:t>𝑏</m:t>
                            </m:r>
                          </m:e>
                          <m:sub>
                            <m:r>
                              <a:rPr lang="zh-CN" altLang="en-US" sz="2400" i="0" dirty="0">
                                <a:solidFill>
                                  <a:schemeClr val="tx1"/>
                                </a:solidFill>
                                <a:latin typeface="Cambria Math" panose="02040503050406030204" pitchFamily="18" charset="0"/>
                                <a:sym typeface="微软雅黑" pitchFamily="34" charset="-122"/>
                              </a:rPr>
                              <m:t>1</m:t>
                            </m:r>
                          </m:sub>
                        </m:sSub>
                      </m:e>
                    </m:d>
                  </m:oMath>
                </a14:m>
                <a:endParaRPr lang="en-US" altLang="zh-CN" sz="2400" dirty="0">
                  <a:solidFill>
                    <a:schemeClr val="tx1"/>
                  </a:solidFill>
                  <a:latin typeface="微软雅黑" pitchFamily="34" charset="-122"/>
                  <a:ea typeface="微软雅黑" pitchFamily="34" charset="-122"/>
                  <a:sym typeface="微软雅黑" pitchFamily="34" charset="-122"/>
                </a:endParaRPr>
              </a:p>
              <a:p>
                <a:pPr algn="ctr" eaLnBrk="1" hangingPunct="1">
                  <a:lnSpc>
                    <a:spcPct val="150000"/>
                  </a:lnSpc>
                  <a:buFont typeface="Arial" pitchFamily="34" charset="0"/>
                  <a:buNone/>
                </a:pPr>
                <a:r>
                  <a:rPr lang="zh-CN" altLang="en-US" sz="2400" dirty="0">
                    <a:solidFill>
                      <a:schemeClr val="tx1"/>
                    </a:solidFill>
                    <a:latin typeface="微软雅黑" pitchFamily="34" charset="-122"/>
                    <a:ea typeface="微软雅黑" pitchFamily="34" charset="-122"/>
                    <a:sym typeface="微软雅黑" pitchFamily="34" charset="-122"/>
                  </a:rPr>
                  <a:t>（</a:t>
                </a:r>
                <a:r>
                  <a:rPr lang="en-US" altLang="zh-CN" sz="2400" dirty="0">
                    <a:solidFill>
                      <a:schemeClr val="tx1"/>
                    </a:solidFill>
                    <a:latin typeface="微软雅黑" pitchFamily="34" charset="-122"/>
                    <a:ea typeface="微软雅黑" pitchFamily="34" charset="-122"/>
                    <a:sym typeface="微软雅黑" pitchFamily="34" charset="-122"/>
                  </a:rPr>
                  <a:t>2</a:t>
                </a:r>
                <a:r>
                  <a:rPr lang="zh-CN" altLang="en-US" sz="2400" dirty="0">
                    <a:solidFill>
                      <a:schemeClr val="tx1"/>
                    </a:solidFill>
                    <a:latin typeface="微软雅黑" pitchFamily="34" charset="-122"/>
                    <a:ea typeface="微软雅黑" pitchFamily="34" charset="-122"/>
                    <a:sym typeface="微软雅黑" pitchFamily="34" charset="-122"/>
                  </a:rPr>
                  <a:t>）隐藏层</a:t>
                </a:r>
                <a:r>
                  <a:rPr lang="en-US" altLang="zh-CN" sz="2400" dirty="0">
                    <a:solidFill>
                      <a:schemeClr val="tx1"/>
                    </a:solidFill>
                    <a:latin typeface="微软雅黑" pitchFamily="34" charset="-122"/>
                    <a:ea typeface="微软雅黑" pitchFamily="34" charset="-122"/>
                    <a:sym typeface="微软雅黑" pitchFamily="34" charset="-122"/>
                  </a:rPr>
                  <a:t>——</a:t>
                </a:r>
                <a:r>
                  <a:rPr lang="zh-CN" altLang="en-US" sz="2400" dirty="0">
                    <a:solidFill>
                      <a:schemeClr val="tx1"/>
                    </a:solidFill>
                    <a:latin typeface="微软雅黑" pitchFamily="34" charset="-122"/>
                    <a:ea typeface="微软雅黑" pitchFamily="34" charset="-122"/>
                    <a:sym typeface="微软雅黑" pitchFamily="34" charset="-122"/>
                  </a:rPr>
                  <a:t>输出层的过程</a:t>
                </a:r>
                <a:r>
                  <a:rPr lang="en-US" altLang="zh-CN" sz="2400" dirty="0">
                    <a:solidFill>
                      <a:schemeClr val="tx1"/>
                    </a:solidFill>
                    <a:latin typeface="微软雅黑" pitchFamily="34" charset="-122"/>
                    <a:ea typeface="微软雅黑" pitchFamily="34" charset="-122"/>
                    <a:sym typeface="微软雅黑" pitchFamily="34" charset="-122"/>
                  </a:rPr>
                  <a:t>;</a:t>
                </a:r>
              </a:p>
              <a:p>
                <a:pPr algn="ctr" eaLnBrk="1" hangingPunct="1">
                  <a:lnSpc>
                    <a:spcPct val="150000"/>
                  </a:lnSpc>
                  <a:buFont typeface="Arial" pitchFamily="34" charset="0"/>
                  <a:buNone/>
                </a:pPr>
                <a:r>
                  <a:rPr lang="en-US" altLang="zh-CN" sz="2400" dirty="0">
                    <a:solidFill>
                      <a:schemeClr val="tx1"/>
                    </a:solidFill>
                    <a:latin typeface="微软雅黑" pitchFamily="34" charset="-122"/>
                    <a:ea typeface="微软雅黑" pitchFamily="34" charset="-122"/>
                    <a:sym typeface="微软雅黑" pitchFamily="34" charset="-122"/>
                  </a:rPr>
                  <a:t>	</a:t>
                </a:r>
                <a14:m>
                  <m:oMath xmlns:m="http://schemas.openxmlformats.org/officeDocument/2006/math">
                    <m:acc>
                      <m:accPr>
                        <m:chr m:val="̂"/>
                        <m:ctrlPr>
                          <a:rPr lang="zh-CN" altLang="en-US" sz="2400" i="1" dirty="0" smtClean="0">
                            <a:solidFill>
                              <a:schemeClr val="tx1"/>
                            </a:solidFill>
                            <a:latin typeface="Cambria Math" panose="02040503050406030204" pitchFamily="18" charset="0"/>
                            <a:sym typeface="微软雅黑" pitchFamily="34" charset="-122"/>
                          </a:rPr>
                        </m:ctrlPr>
                      </m:accPr>
                      <m:e>
                        <m:r>
                          <a:rPr lang="zh-CN" altLang="en-US" sz="2400" i="1" dirty="0">
                            <a:solidFill>
                              <a:schemeClr val="tx1"/>
                            </a:solidFill>
                            <a:latin typeface="Cambria Math" panose="02040503050406030204" pitchFamily="18" charset="0"/>
                            <a:sym typeface="微软雅黑" pitchFamily="34" charset="-122"/>
                          </a:rPr>
                          <m:t>𝑥</m:t>
                        </m:r>
                      </m:e>
                    </m:acc>
                    <m:r>
                      <a:rPr lang="zh-CN" altLang="en-US" sz="2400" i="0" dirty="0">
                        <a:solidFill>
                          <a:schemeClr val="tx1"/>
                        </a:solidFill>
                        <a:latin typeface="Cambria Math" panose="02040503050406030204" pitchFamily="18" charset="0"/>
                        <a:sym typeface="微软雅黑" pitchFamily="34" charset="-122"/>
                      </a:rPr>
                      <m:t>=</m:t>
                    </m:r>
                    <m:sSub>
                      <m:sSubPr>
                        <m:ctrlPr>
                          <a:rPr lang="zh-CN" altLang="en-US" sz="2400" i="1" dirty="0">
                            <a:solidFill>
                              <a:schemeClr val="tx1"/>
                            </a:solidFill>
                            <a:latin typeface="Cambria Math" panose="02040503050406030204" pitchFamily="18" charset="0"/>
                            <a:sym typeface="微软雅黑" pitchFamily="34" charset="-122"/>
                          </a:rPr>
                        </m:ctrlPr>
                      </m:sSubPr>
                      <m:e>
                        <m:r>
                          <m:rPr>
                            <m:sty m:val="p"/>
                          </m:rPr>
                          <a:rPr lang="en-US" altLang="zh-CN" sz="2400" i="1" dirty="0">
                            <a:solidFill>
                              <a:schemeClr val="tx1"/>
                            </a:solidFill>
                            <a:latin typeface="Cambria Math" panose="02040503050406030204" pitchFamily="18" charset="0"/>
                            <a:sym typeface="微软雅黑" pitchFamily="34" charset="-122"/>
                          </a:rPr>
                          <m:t>g</m:t>
                        </m:r>
                      </m:e>
                      <m:sub>
                        <m:r>
                          <a:rPr lang="en-US" altLang="zh-CN" sz="2400" b="0" i="1" dirty="0" smtClean="0">
                            <a:solidFill>
                              <a:schemeClr val="tx1"/>
                            </a:solidFill>
                            <a:latin typeface="Cambria Math" panose="02040503050406030204" pitchFamily="18" charset="0"/>
                            <a:sym typeface="微软雅黑" pitchFamily="34" charset="-122"/>
                          </a:rPr>
                          <m:t>2</m:t>
                        </m:r>
                      </m:sub>
                    </m:sSub>
                    <m:d>
                      <m:dPr>
                        <m:ctrlPr>
                          <a:rPr lang="zh-CN" altLang="en-US" sz="2400" i="1" dirty="0">
                            <a:solidFill>
                              <a:schemeClr val="tx1"/>
                            </a:solidFill>
                            <a:latin typeface="Cambria Math" panose="02040503050406030204" pitchFamily="18" charset="0"/>
                            <a:sym typeface="微软雅黑" pitchFamily="34" charset="-122"/>
                          </a:rPr>
                        </m:ctrlPr>
                      </m:dPr>
                      <m:e>
                        <m:r>
                          <a:rPr lang="zh-CN" altLang="en-US" sz="2400" i="1" dirty="0">
                            <a:solidFill>
                              <a:schemeClr val="tx1"/>
                            </a:solidFill>
                            <a:latin typeface="Cambria Math" panose="02040503050406030204" pitchFamily="18" charset="0"/>
                            <a:sym typeface="微软雅黑" pitchFamily="34" charset="-122"/>
                          </a:rPr>
                          <m:t>𝑥</m:t>
                        </m:r>
                      </m:e>
                    </m:d>
                    <m:r>
                      <a:rPr lang="zh-CN" altLang="en-US" sz="2400" dirty="0">
                        <a:solidFill>
                          <a:schemeClr val="tx1"/>
                        </a:solidFill>
                        <a:latin typeface="Cambria Math" panose="02040503050406030204" pitchFamily="18" charset="0"/>
                        <a:sym typeface="微软雅黑" pitchFamily="34" charset="-122"/>
                      </a:rPr>
                      <m:t>=</m:t>
                    </m:r>
                    <m:r>
                      <a:rPr lang="zh-CN" altLang="en-US" sz="2400" i="1" dirty="0">
                        <a:solidFill>
                          <a:schemeClr val="tx1"/>
                        </a:solidFill>
                        <a:latin typeface="Cambria Math" panose="02040503050406030204" pitchFamily="18" charset="0"/>
                        <a:sym typeface="微软雅黑" pitchFamily="34" charset="-122"/>
                      </a:rPr>
                      <m:t>𝜎</m:t>
                    </m:r>
                    <m:d>
                      <m:dPr>
                        <m:ctrlPr>
                          <a:rPr lang="zh-CN" altLang="en-US" sz="2400" i="1" dirty="0">
                            <a:solidFill>
                              <a:schemeClr val="tx1"/>
                            </a:solidFill>
                            <a:latin typeface="Cambria Math" panose="02040503050406030204" pitchFamily="18" charset="0"/>
                            <a:sym typeface="微软雅黑" pitchFamily="34" charset="-122"/>
                          </a:rPr>
                        </m:ctrlPr>
                      </m:dPr>
                      <m:e>
                        <m:sSub>
                          <m:sSubPr>
                            <m:ctrlPr>
                              <a:rPr lang="zh-CN" altLang="en-US" sz="2400" i="1" dirty="0">
                                <a:solidFill>
                                  <a:schemeClr val="tx1"/>
                                </a:solidFill>
                                <a:latin typeface="Cambria Math" panose="02040503050406030204" pitchFamily="18" charset="0"/>
                                <a:sym typeface="微软雅黑" pitchFamily="34" charset="-122"/>
                              </a:rPr>
                            </m:ctrlPr>
                          </m:sSubPr>
                          <m:e>
                            <m:r>
                              <a:rPr lang="zh-CN" altLang="en-US" sz="2400" i="1" dirty="0">
                                <a:solidFill>
                                  <a:schemeClr val="tx1"/>
                                </a:solidFill>
                                <a:latin typeface="Cambria Math" panose="02040503050406030204" pitchFamily="18" charset="0"/>
                                <a:sym typeface="微软雅黑" pitchFamily="34" charset="-122"/>
                              </a:rPr>
                              <m:t>𝑤</m:t>
                            </m:r>
                          </m:e>
                          <m:sub>
                            <m:r>
                              <a:rPr lang="en-US" altLang="zh-CN" sz="2400" b="0" i="0" dirty="0" smtClean="0">
                                <a:solidFill>
                                  <a:schemeClr val="tx1"/>
                                </a:solidFill>
                                <a:latin typeface="Cambria Math" panose="02040503050406030204" pitchFamily="18" charset="0"/>
                                <a:sym typeface="微软雅黑" pitchFamily="34" charset="-122"/>
                              </a:rPr>
                              <m:t>2</m:t>
                            </m:r>
                          </m:sub>
                        </m:sSub>
                        <m:r>
                          <a:rPr lang="zh-CN" altLang="en-US" sz="2400" i="1" dirty="0">
                            <a:solidFill>
                              <a:schemeClr val="tx1"/>
                            </a:solidFill>
                            <a:latin typeface="Cambria Math" panose="02040503050406030204" pitchFamily="18" charset="0"/>
                            <a:sym typeface="微软雅黑" pitchFamily="34" charset="-122"/>
                          </a:rPr>
                          <m:t>𝑥</m:t>
                        </m:r>
                        <m:r>
                          <a:rPr lang="zh-CN" altLang="en-US" sz="2400" dirty="0">
                            <a:solidFill>
                              <a:schemeClr val="tx1"/>
                            </a:solidFill>
                            <a:latin typeface="Cambria Math" panose="02040503050406030204" pitchFamily="18" charset="0"/>
                            <a:sym typeface="微软雅黑" pitchFamily="34" charset="-122"/>
                          </a:rPr>
                          <m:t>+</m:t>
                        </m:r>
                        <m:sSub>
                          <m:sSubPr>
                            <m:ctrlPr>
                              <a:rPr lang="zh-CN" altLang="en-US" sz="2400" i="1" dirty="0">
                                <a:solidFill>
                                  <a:schemeClr val="tx1"/>
                                </a:solidFill>
                                <a:latin typeface="Cambria Math" panose="02040503050406030204" pitchFamily="18" charset="0"/>
                                <a:sym typeface="微软雅黑" pitchFamily="34" charset="-122"/>
                              </a:rPr>
                            </m:ctrlPr>
                          </m:sSubPr>
                          <m:e>
                            <m:r>
                              <a:rPr lang="zh-CN" altLang="en-US" sz="2400" i="1" dirty="0">
                                <a:solidFill>
                                  <a:schemeClr val="tx1"/>
                                </a:solidFill>
                                <a:latin typeface="Cambria Math" panose="02040503050406030204" pitchFamily="18" charset="0"/>
                                <a:sym typeface="微软雅黑" pitchFamily="34" charset="-122"/>
                              </a:rPr>
                              <m:t>𝑏</m:t>
                            </m:r>
                          </m:e>
                          <m:sub>
                            <m:r>
                              <a:rPr lang="en-US" altLang="zh-CN" sz="2400" b="0" i="0" dirty="0" smtClean="0">
                                <a:solidFill>
                                  <a:schemeClr val="tx1"/>
                                </a:solidFill>
                                <a:latin typeface="Cambria Math" panose="02040503050406030204" pitchFamily="18" charset="0"/>
                                <a:sym typeface="微软雅黑" pitchFamily="34" charset="-122"/>
                              </a:rPr>
                              <m:t>2</m:t>
                            </m:r>
                          </m:sub>
                        </m:sSub>
                      </m:e>
                    </m:d>
                  </m:oMath>
                </a14:m>
                <a:endParaRPr lang="en-US" altLang="zh-CN" sz="2400" dirty="0">
                  <a:solidFill>
                    <a:schemeClr val="tx1"/>
                  </a:solidFill>
                  <a:latin typeface="微软雅黑" pitchFamily="34" charset="-122"/>
                  <a:sym typeface="微软雅黑" pitchFamily="34" charset="-122"/>
                </a:endParaRPr>
              </a:p>
              <a:p>
                <a:pPr algn="ctr" eaLnBrk="1" hangingPunct="1">
                  <a:lnSpc>
                    <a:spcPct val="150000"/>
                  </a:lnSpc>
                  <a:buFont typeface="Arial" pitchFamily="34" charset="0"/>
                  <a:buNone/>
                </a:pPr>
                <a:r>
                  <a:rPr lang="zh-CN" altLang="en-US" sz="2400" dirty="0">
                    <a:solidFill>
                      <a:schemeClr val="tx1"/>
                    </a:solidFill>
                    <a:latin typeface="微软雅黑" pitchFamily="34" charset="-122"/>
                    <a:ea typeface="微软雅黑" pitchFamily="34" charset="-122"/>
                    <a:sym typeface="微软雅黑" pitchFamily="34" charset="-122"/>
                  </a:rPr>
                  <a:t>最后，计算重建误差：</a:t>
                </a:r>
                <a:endParaRPr lang="en-US" altLang="zh-CN" sz="2400" dirty="0">
                  <a:solidFill>
                    <a:schemeClr val="tx1"/>
                  </a:solidFill>
                  <a:latin typeface="微软雅黑" pitchFamily="34" charset="-122"/>
                  <a:ea typeface="微软雅黑" pitchFamily="34" charset="-122"/>
                  <a:sym typeface="微软雅黑" pitchFamily="34" charset="-122"/>
                </a:endParaRPr>
              </a:p>
              <a:p>
                <a:pPr algn="ctr" eaLnBrk="1" hangingPunct="1">
                  <a:lnSpc>
                    <a:spcPct val="150000"/>
                  </a:lnSpc>
                  <a:buFont typeface="Arial" pitchFamily="34" charset="0"/>
                  <a:buNone/>
                </a:pPr>
                <a:r>
                  <a:rPr lang="en-US" altLang="zh-CN" sz="2400" dirty="0">
                    <a:solidFill>
                      <a:schemeClr val="tx1"/>
                    </a:solidFill>
                    <a:latin typeface="微软雅黑" pitchFamily="34" charset="-122"/>
                    <a:ea typeface="微软雅黑" pitchFamily="34" charset="-122"/>
                    <a:sym typeface="微软雅黑" pitchFamily="34" charset="-122"/>
                  </a:rPr>
                  <a:t>	</a:t>
                </a:r>
                <a14:m>
                  <m:oMath xmlns:m="http://schemas.openxmlformats.org/officeDocument/2006/math">
                    <m:sSub>
                      <m:sSubPr>
                        <m:ctrlPr>
                          <a:rPr lang="zh-CN" altLang="en-US" sz="2400" i="1" dirty="0" smtClean="0">
                            <a:solidFill>
                              <a:schemeClr val="tx1"/>
                            </a:solidFill>
                            <a:latin typeface="Cambria Math" panose="02040503050406030204" pitchFamily="18" charset="0"/>
                            <a:sym typeface="微软雅黑" pitchFamily="34" charset="-122"/>
                          </a:rPr>
                        </m:ctrlPr>
                      </m:sSubPr>
                      <m:e>
                        <m:acc>
                          <m:accPr>
                            <m:chr m:val="̅"/>
                            <m:ctrlPr>
                              <a:rPr lang="zh-CN" altLang="en-US" sz="2400" i="1" dirty="0">
                                <a:solidFill>
                                  <a:schemeClr val="tx1"/>
                                </a:solidFill>
                                <a:latin typeface="Cambria Math" panose="02040503050406030204" pitchFamily="18" charset="0"/>
                                <a:sym typeface="微软雅黑" pitchFamily="34" charset="-122"/>
                              </a:rPr>
                            </m:ctrlPr>
                          </m:accPr>
                          <m:e>
                            <m:r>
                              <a:rPr lang="zh-CN" altLang="en-US" sz="2400" i="1" dirty="0">
                                <a:solidFill>
                                  <a:schemeClr val="tx1"/>
                                </a:solidFill>
                                <a:latin typeface="Cambria Math" panose="02040503050406030204" pitchFamily="18" charset="0"/>
                                <a:sym typeface="微软雅黑" pitchFamily="34" charset="-122"/>
                              </a:rPr>
                              <m:t>𝐽</m:t>
                            </m:r>
                          </m:e>
                        </m:acc>
                      </m:e>
                      <m:sub>
                        <m:r>
                          <a:rPr lang="zh-CN" altLang="en-US" sz="2400" i="1" dirty="0">
                            <a:solidFill>
                              <a:schemeClr val="tx1"/>
                            </a:solidFill>
                            <a:latin typeface="Cambria Math" panose="02040503050406030204" pitchFamily="18" charset="0"/>
                            <a:sym typeface="微软雅黑" pitchFamily="34" charset="-122"/>
                          </a:rPr>
                          <m:t>𝐸</m:t>
                        </m:r>
                      </m:sub>
                    </m:sSub>
                    <m:d>
                      <m:dPr>
                        <m:ctrlPr>
                          <a:rPr lang="zh-CN" altLang="en-US" sz="2400" i="1" dirty="0">
                            <a:solidFill>
                              <a:schemeClr val="tx1"/>
                            </a:solidFill>
                            <a:latin typeface="Cambria Math" panose="02040503050406030204" pitchFamily="18" charset="0"/>
                            <a:sym typeface="微软雅黑" pitchFamily="34" charset="-122"/>
                          </a:rPr>
                        </m:ctrlPr>
                      </m:dPr>
                      <m:e>
                        <m:r>
                          <a:rPr lang="zh-CN" altLang="en-US" sz="2400" i="1" dirty="0">
                            <a:solidFill>
                              <a:schemeClr val="tx1"/>
                            </a:solidFill>
                            <a:latin typeface="Cambria Math" panose="02040503050406030204" pitchFamily="18" charset="0"/>
                            <a:sym typeface="微软雅黑" pitchFamily="34" charset="-122"/>
                          </a:rPr>
                          <m:t>𝑤</m:t>
                        </m:r>
                        <m:r>
                          <a:rPr lang="zh-CN" altLang="en-US" sz="2400" i="0" dirty="0">
                            <a:solidFill>
                              <a:schemeClr val="tx1"/>
                            </a:solidFill>
                            <a:latin typeface="Cambria Math" panose="02040503050406030204" pitchFamily="18" charset="0"/>
                            <a:sym typeface="微软雅黑" pitchFamily="34" charset="-122"/>
                          </a:rPr>
                          <m:t>,</m:t>
                        </m:r>
                        <m:r>
                          <a:rPr lang="zh-CN" altLang="en-US" sz="2400" i="1" dirty="0">
                            <a:solidFill>
                              <a:schemeClr val="tx1"/>
                            </a:solidFill>
                            <a:latin typeface="Cambria Math" panose="02040503050406030204" pitchFamily="18" charset="0"/>
                            <a:sym typeface="微软雅黑" pitchFamily="34" charset="-122"/>
                          </a:rPr>
                          <m:t>𝑏</m:t>
                        </m:r>
                      </m:e>
                    </m:d>
                    <m:r>
                      <a:rPr lang="zh-CN" altLang="en-US" sz="2400" i="0" dirty="0">
                        <a:solidFill>
                          <a:schemeClr val="tx1"/>
                        </a:solidFill>
                        <a:latin typeface="Cambria Math" panose="02040503050406030204" pitchFamily="18" charset="0"/>
                        <a:sym typeface="微软雅黑" pitchFamily="34" charset="-122"/>
                      </a:rPr>
                      <m:t>=</m:t>
                    </m:r>
                    <m:f>
                      <m:fPr>
                        <m:ctrlPr>
                          <a:rPr lang="zh-CN" altLang="en-US" sz="2400" i="1" dirty="0">
                            <a:solidFill>
                              <a:schemeClr val="tx1"/>
                            </a:solidFill>
                            <a:latin typeface="Cambria Math" panose="02040503050406030204" pitchFamily="18" charset="0"/>
                            <a:sym typeface="微软雅黑" pitchFamily="34" charset="-122"/>
                          </a:rPr>
                        </m:ctrlPr>
                      </m:fPr>
                      <m:num>
                        <m:r>
                          <a:rPr lang="zh-CN" altLang="en-US" sz="2400" i="0" dirty="0">
                            <a:solidFill>
                              <a:schemeClr val="tx1"/>
                            </a:solidFill>
                            <a:latin typeface="Cambria Math" panose="02040503050406030204" pitchFamily="18" charset="0"/>
                            <a:sym typeface="微软雅黑" pitchFamily="34" charset="-122"/>
                          </a:rPr>
                          <m:t>1</m:t>
                        </m:r>
                      </m:num>
                      <m:den>
                        <m:r>
                          <a:rPr lang="zh-CN" altLang="en-US" sz="2400" i="1" dirty="0">
                            <a:solidFill>
                              <a:schemeClr val="tx1"/>
                            </a:solidFill>
                            <a:latin typeface="Cambria Math" panose="02040503050406030204" pitchFamily="18" charset="0"/>
                            <a:sym typeface="微软雅黑" pitchFamily="34" charset="-122"/>
                          </a:rPr>
                          <m:t>𝑚</m:t>
                        </m:r>
                      </m:den>
                    </m:f>
                    <m:nary>
                      <m:naryPr>
                        <m:chr m:val="∑"/>
                        <m:limLoc m:val="undOvr"/>
                        <m:grow m:val="on"/>
                        <m:ctrlPr>
                          <a:rPr lang="zh-CN" altLang="en-US" sz="2400" i="1" dirty="0">
                            <a:solidFill>
                              <a:schemeClr val="tx1"/>
                            </a:solidFill>
                            <a:latin typeface="Cambria Math" panose="02040503050406030204" pitchFamily="18" charset="0"/>
                            <a:sym typeface="微软雅黑" pitchFamily="34" charset="-122"/>
                          </a:rPr>
                        </m:ctrlPr>
                      </m:naryPr>
                      <m:sub>
                        <m:r>
                          <a:rPr lang="zh-CN" altLang="en-US" sz="2400" i="1" dirty="0">
                            <a:solidFill>
                              <a:schemeClr val="tx1"/>
                            </a:solidFill>
                            <a:latin typeface="Cambria Math" panose="02040503050406030204" pitchFamily="18" charset="0"/>
                            <a:sym typeface="微软雅黑" pitchFamily="34" charset="-122"/>
                          </a:rPr>
                          <m:t>𝑟</m:t>
                        </m:r>
                        <m:r>
                          <a:rPr lang="zh-CN" altLang="en-US" sz="2400" i="0" dirty="0">
                            <a:solidFill>
                              <a:schemeClr val="tx1"/>
                            </a:solidFill>
                            <a:latin typeface="Cambria Math" panose="02040503050406030204" pitchFamily="18" charset="0"/>
                            <a:sym typeface="微软雅黑" pitchFamily="34" charset="-122"/>
                          </a:rPr>
                          <m:t>=1</m:t>
                        </m:r>
                      </m:sub>
                      <m:sup>
                        <m:r>
                          <a:rPr lang="zh-CN" altLang="en-US" sz="2400" i="1" dirty="0">
                            <a:solidFill>
                              <a:schemeClr val="tx1"/>
                            </a:solidFill>
                            <a:latin typeface="Cambria Math" panose="02040503050406030204" pitchFamily="18" charset="0"/>
                            <a:sym typeface="微软雅黑" pitchFamily="34" charset="-122"/>
                          </a:rPr>
                          <m:t>𝑚</m:t>
                        </m:r>
                      </m:sup>
                      <m:e>
                        <m:f>
                          <m:fPr>
                            <m:ctrlPr>
                              <a:rPr lang="zh-CN" altLang="en-US" sz="2400" i="1" dirty="0">
                                <a:solidFill>
                                  <a:schemeClr val="tx1"/>
                                </a:solidFill>
                                <a:latin typeface="Cambria Math" panose="02040503050406030204" pitchFamily="18" charset="0"/>
                                <a:sym typeface="微软雅黑" pitchFamily="34" charset="-122"/>
                              </a:rPr>
                            </m:ctrlPr>
                          </m:fPr>
                          <m:num>
                            <m:r>
                              <a:rPr lang="zh-CN" altLang="en-US" sz="2400" i="0" dirty="0">
                                <a:solidFill>
                                  <a:schemeClr val="tx1"/>
                                </a:solidFill>
                                <a:latin typeface="Cambria Math" panose="02040503050406030204" pitchFamily="18" charset="0"/>
                                <a:sym typeface="微软雅黑" pitchFamily="34" charset="-122"/>
                              </a:rPr>
                              <m:t>1</m:t>
                            </m:r>
                          </m:num>
                          <m:den>
                            <m:r>
                              <a:rPr lang="zh-CN" altLang="en-US" sz="2400" i="0" dirty="0">
                                <a:solidFill>
                                  <a:schemeClr val="tx1"/>
                                </a:solidFill>
                                <a:latin typeface="Cambria Math" panose="02040503050406030204" pitchFamily="18" charset="0"/>
                                <a:sym typeface="微软雅黑" pitchFamily="34" charset="-122"/>
                              </a:rPr>
                              <m:t>2</m:t>
                            </m:r>
                          </m:den>
                        </m:f>
                        <m:sSup>
                          <m:sSupPr>
                            <m:ctrlPr>
                              <a:rPr lang="zh-CN" altLang="en-US" sz="2400" i="1" dirty="0">
                                <a:solidFill>
                                  <a:schemeClr val="tx1"/>
                                </a:solidFill>
                                <a:latin typeface="Cambria Math" panose="02040503050406030204" pitchFamily="18" charset="0"/>
                                <a:sym typeface="微软雅黑" pitchFamily="34" charset="-122"/>
                              </a:rPr>
                            </m:ctrlPr>
                          </m:sSupPr>
                          <m:e>
                            <m:d>
                              <m:dPr>
                                <m:begChr m:val="‖"/>
                                <m:endChr m:val="‖"/>
                                <m:ctrlPr>
                                  <a:rPr lang="zh-CN" altLang="en-US" sz="2400" i="1" dirty="0">
                                    <a:solidFill>
                                      <a:schemeClr val="tx1"/>
                                    </a:solidFill>
                                    <a:latin typeface="Cambria Math" panose="02040503050406030204" pitchFamily="18" charset="0"/>
                                    <a:sym typeface="微软雅黑" pitchFamily="34" charset="-122"/>
                                  </a:rPr>
                                </m:ctrlPr>
                              </m:dPr>
                              <m:e>
                                <m:sSup>
                                  <m:sSupPr>
                                    <m:ctrlPr>
                                      <a:rPr lang="zh-CN" altLang="en-US" sz="2400" i="1" dirty="0">
                                        <a:solidFill>
                                          <a:schemeClr val="tx1"/>
                                        </a:solidFill>
                                        <a:latin typeface="Cambria Math" panose="02040503050406030204" pitchFamily="18" charset="0"/>
                                        <a:sym typeface="微软雅黑" pitchFamily="34" charset="-122"/>
                                      </a:rPr>
                                    </m:ctrlPr>
                                  </m:sSupPr>
                                  <m:e>
                                    <m:acc>
                                      <m:accPr>
                                        <m:chr m:val="̂"/>
                                        <m:ctrlPr>
                                          <a:rPr lang="zh-CN" altLang="en-US" sz="2400" i="1" dirty="0">
                                            <a:solidFill>
                                              <a:schemeClr val="tx1"/>
                                            </a:solidFill>
                                            <a:latin typeface="Cambria Math" panose="02040503050406030204" pitchFamily="18" charset="0"/>
                                            <a:sym typeface="微软雅黑" pitchFamily="34" charset="-122"/>
                                          </a:rPr>
                                        </m:ctrlPr>
                                      </m:accPr>
                                      <m:e>
                                        <m:r>
                                          <a:rPr lang="zh-CN" altLang="en-US" sz="2400" i="1" dirty="0">
                                            <a:solidFill>
                                              <a:schemeClr val="tx1"/>
                                            </a:solidFill>
                                            <a:latin typeface="Cambria Math" panose="02040503050406030204" pitchFamily="18" charset="0"/>
                                            <a:sym typeface="微软雅黑" pitchFamily="34" charset="-122"/>
                                          </a:rPr>
                                          <m:t>𝑥</m:t>
                                        </m:r>
                                      </m:e>
                                    </m:acc>
                                  </m:e>
                                  <m:sup>
                                    <m:d>
                                      <m:dPr>
                                        <m:ctrlPr>
                                          <a:rPr lang="zh-CN" altLang="en-US" sz="2400" i="1" dirty="0">
                                            <a:solidFill>
                                              <a:schemeClr val="tx1"/>
                                            </a:solidFill>
                                            <a:latin typeface="Cambria Math" panose="02040503050406030204" pitchFamily="18" charset="0"/>
                                            <a:sym typeface="微软雅黑" pitchFamily="34" charset="-122"/>
                                          </a:rPr>
                                        </m:ctrlPr>
                                      </m:dPr>
                                      <m:e>
                                        <m:r>
                                          <a:rPr lang="zh-CN" altLang="en-US" sz="2400" i="1" dirty="0">
                                            <a:solidFill>
                                              <a:schemeClr val="tx1"/>
                                            </a:solidFill>
                                            <a:latin typeface="Cambria Math" panose="02040503050406030204" pitchFamily="18" charset="0"/>
                                            <a:sym typeface="微软雅黑" pitchFamily="34" charset="-122"/>
                                          </a:rPr>
                                          <m:t>𝑟</m:t>
                                        </m:r>
                                      </m:e>
                                    </m:d>
                                  </m:sup>
                                </m:sSup>
                                <m:r>
                                  <a:rPr lang="zh-CN" altLang="en-US" sz="2400" i="0" dirty="0">
                                    <a:solidFill>
                                      <a:schemeClr val="tx1"/>
                                    </a:solidFill>
                                    <a:latin typeface="Cambria Math" panose="02040503050406030204" pitchFamily="18" charset="0"/>
                                    <a:sym typeface="微软雅黑" pitchFamily="34" charset="-122"/>
                                  </a:rPr>
                                  <m:t>−</m:t>
                                </m:r>
                                <m:sSup>
                                  <m:sSupPr>
                                    <m:ctrlPr>
                                      <a:rPr lang="zh-CN" altLang="en-US" sz="2400" i="1" dirty="0">
                                        <a:solidFill>
                                          <a:schemeClr val="tx1"/>
                                        </a:solidFill>
                                        <a:latin typeface="Cambria Math" panose="02040503050406030204" pitchFamily="18" charset="0"/>
                                        <a:sym typeface="微软雅黑" pitchFamily="34" charset="-122"/>
                                      </a:rPr>
                                    </m:ctrlPr>
                                  </m:sSupPr>
                                  <m:e>
                                    <m:r>
                                      <a:rPr lang="zh-CN" altLang="en-US" sz="2400" i="1" dirty="0">
                                        <a:solidFill>
                                          <a:schemeClr val="tx1"/>
                                        </a:solidFill>
                                        <a:latin typeface="Cambria Math" panose="02040503050406030204" pitchFamily="18" charset="0"/>
                                        <a:sym typeface="微软雅黑" pitchFamily="34" charset="-122"/>
                                      </a:rPr>
                                      <m:t>𝑥</m:t>
                                    </m:r>
                                  </m:e>
                                  <m:sup>
                                    <m:d>
                                      <m:dPr>
                                        <m:ctrlPr>
                                          <a:rPr lang="zh-CN" altLang="en-US" sz="2400" i="1" dirty="0">
                                            <a:solidFill>
                                              <a:schemeClr val="tx1"/>
                                            </a:solidFill>
                                            <a:latin typeface="Cambria Math" panose="02040503050406030204" pitchFamily="18" charset="0"/>
                                            <a:sym typeface="微软雅黑" pitchFamily="34" charset="-122"/>
                                          </a:rPr>
                                        </m:ctrlPr>
                                      </m:dPr>
                                      <m:e>
                                        <m:r>
                                          <m:rPr>
                                            <m:sty m:val="p"/>
                                          </m:rPr>
                                          <a:rPr lang="en-US" altLang="zh-CN" sz="2400" i="1" dirty="0">
                                            <a:solidFill>
                                              <a:schemeClr val="tx1"/>
                                            </a:solidFill>
                                            <a:latin typeface="Cambria Math" panose="02040503050406030204" pitchFamily="18" charset="0"/>
                                            <a:sym typeface="微软雅黑" pitchFamily="34" charset="-122"/>
                                          </a:rPr>
                                          <m:t>r</m:t>
                                        </m:r>
                                      </m:e>
                                    </m:d>
                                  </m:sup>
                                </m:sSup>
                              </m:e>
                            </m:d>
                          </m:e>
                          <m:sup>
                            <m:r>
                              <a:rPr lang="zh-CN" altLang="en-US" sz="2400" i="0" dirty="0">
                                <a:solidFill>
                                  <a:schemeClr val="tx1"/>
                                </a:solidFill>
                                <a:latin typeface="Cambria Math" panose="02040503050406030204" pitchFamily="18" charset="0"/>
                                <a:sym typeface="微软雅黑" pitchFamily="34" charset="-122"/>
                              </a:rPr>
                              <m:t>2</m:t>
                            </m:r>
                          </m:sup>
                        </m:sSup>
                      </m:e>
                    </m:nary>
                    <m:r>
                      <a:rPr lang="zh-CN" altLang="en-US" sz="2400" i="1" dirty="0">
                        <a:solidFill>
                          <a:schemeClr val="tx1"/>
                        </a:solidFill>
                        <a:latin typeface="Cambria Math" panose="02040503050406030204" pitchFamily="18" charset="0"/>
                        <a:sym typeface="微软雅黑" pitchFamily="34" charset="-122"/>
                      </a:rPr>
                      <m:t> </m:t>
                    </m:r>
                  </m:oMath>
                </a14:m>
                <a:r>
                  <a:rPr lang="zh-CN" altLang="en-US" sz="2000" dirty="0">
                    <a:solidFill>
                      <a:schemeClr val="tx1"/>
                    </a:solidFill>
                  </a:rPr>
                  <a:t>；</a:t>
                </a:r>
                <a:endParaRPr lang="en-US" altLang="zh-CN" sz="2000" dirty="0">
                  <a:solidFill>
                    <a:schemeClr val="tx1"/>
                  </a:solidFill>
                </a:endParaRPr>
              </a:p>
            </p:txBody>
          </p:sp>
        </mc:Choice>
        <mc:Fallback xmlns="">
          <p:sp>
            <p:nvSpPr>
              <p:cNvPr id="3" name="文本框 2">
                <a:extLst>
                  <a:ext uri="{FF2B5EF4-FFF2-40B4-BE49-F238E27FC236}">
                    <a16:creationId xmlns:a16="http://schemas.microsoft.com/office/drawing/2014/main" id="{9D365D87-77EF-43D0-915A-7986CF711D71}"/>
                  </a:ext>
                </a:extLst>
              </p:cNvPr>
              <p:cNvSpPr txBox="1">
                <a:spLocks noRot="1" noChangeAspect="1" noMove="1" noResize="1" noEditPoints="1" noAdjustHandles="1" noChangeArrowheads="1" noChangeShapeType="1" noTextEdit="1"/>
              </p:cNvSpPr>
              <p:nvPr/>
            </p:nvSpPr>
            <p:spPr>
              <a:xfrm>
                <a:off x="-85526" y="1608491"/>
                <a:ext cx="6169979" cy="3905043"/>
              </a:xfrm>
              <a:prstGeom prst="rect">
                <a:avLst/>
              </a:prstGeom>
              <a:blipFill>
                <a:blip r:embed="rId3"/>
                <a:stretch>
                  <a:fillRect/>
                </a:stretch>
              </a:blipFill>
            </p:spPr>
            <p:txBody>
              <a:bodyPr/>
              <a:lstStyle/>
              <a:p>
                <a:r>
                  <a:rPr lang="zh-CN" altLang="en-US">
                    <a:noFill/>
                  </a:rPr>
                  <a:t> </a:t>
                </a:r>
              </a:p>
            </p:txBody>
          </p:sp>
        </mc:Fallback>
      </mc:AlternateContent>
      <p:sp>
        <p:nvSpPr>
          <p:cNvPr id="13" name="文本框 1">
            <a:extLst>
              <a:ext uri="{FF2B5EF4-FFF2-40B4-BE49-F238E27FC236}">
                <a16:creationId xmlns:a16="http://schemas.microsoft.com/office/drawing/2014/main" id="{12C6E392-9534-4527-8617-4276583C3062}"/>
              </a:ext>
            </a:extLst>
          </p:cNvPr>
          <p:cNvSpPr txBox="1"/>
          <p:nvPr/>
        </p:nvSpPr>
        <p:spPr>
          <a:xfrm>
            <a:off x="4795553" y="900605"/>
            <a:ext cx="2258952" cy="707886"/>
          </a:xfrm>
          <a:prstGeom prst="rect">
            <a:avLst/>
          </a:prstGeom>
          <a:noFill/>
        </p:spPr>
        <p:txBody>
          <a:bodyPr wrap="none" rtlCol="0">
            <a:spAutoFit/>
          </a:bodyPr>
          <a:lstStyle/>
          <a:p>
            <a:r>
              <a:rPr lang="zh-CN" altLang="en-US" sz="4000" b="1" dirty="0"/>
              <a:t>原      理</a:t>
            </a:r>
          </a:p>
        </p:txBody>
      </p:sp>
      <p:sp>
        <p:nvSpPr>
          <p:cNvPr id="5" name="Rectangle 2">
            <a:extLst>
              <a:ext uri="{FF2B5EF4-FFF2-40B4-BE49-F238E27FC236}">
                <a16:creationId xmlns:a16="http://schemas.microsoft.com/office/drawing/2014/main" id="{3CFD5696-9252-4632-906C-F2048982445E}"/>
              </a:ext>
            </a:extLst>
          </p:cNvPr>
          <p:cNvSpPr>
            <a:spLocks noChangeArrowheads="1"/>
          </p:cNvSpPr>
          <p:nvPr/>
        </p:nvSpPr>
        <p:spPr bwMode="auto">
          <a:xfrm>
            <a:off x="6826929" y="34803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78151AE8-4D00-47B9-8362-D0D9DDD6EEAC}"/>
              </a:ext>
            </a:extLst>
          </p:cNvPr>
          <p:cNvGraphicFramePr>
            <a:graphicFrameLocks noChangeAspect="1"/>
          </p:cNvGraphicFramePr>
          <p:nvPr>
            <p:extLst>
              <p:ext uri="{D42A27DB-BD31-4B8C-83A1-F6EECF244321}">
                <p14:modId xmlns:p14="http://schemas.microsoft.com/office/powerpoint/2010/main" val="2617221982"/>
              </p:ext>
            </p:extLst>
          </p:nvPr>
        </p:nvGraphicFramePr>
        <p:xfrm>
          <a:off x="6561432" y="1846868"/>
          <a:ext cx="4888598" cy="4002559"/>
        </p:xfrm>
        <a:graphic>
          <a:graphicData uri="http://schemas.openxmlformats.org/presentationml/2006/ole">
            <mc:AlternateContent xmlns:mc="http://schemas.openxmlformats.org/markup-compatibility/2006">
              <mc:Choice xmlns:v="urn:schemas-microsoft-com:vml" Requires="v">
                <p:oleObj spid="_x0000_s5136" name="Visio" r:id="rId4" imgW="3733896" imgH="3057696" progId="Visio.Drawing.15">
                  <p:embed/>
                </p:oleObj>
              </mc:Choice>
              <mc:Fallback>
                <p:oleObj name="Visio" r:id="rId4" imgW="3733896" imgH="3057696"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1432" y="1846868"/>
                        <a:ext cx="4888598" cy="4002559"/>
                      </a:xfrm>
                      <a:prstGeom prst="rect">
                        <a:avLst/>
                      </a:prstGeom>
                      <a:noFill/>
                    </p:spPr>
                  </p:pic>
                </p:oleObj>
              </mc:Fallback>
            </mc:AlternateContent>
          </a:graphicData>
        </a:graphic>
      </p:graphicFrame>
    </p:spTree>
    <p:extLst>
      <p:ext uri="{BB962C8B-B14F-4D97-AF65-F5344CB8AC3E}">
        <p14:creationId xmlns:p14="http://schemas.microsoft.com/office/powerpoint/2010/main" val="6470220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1048657"/>
                                        </p:tgtEl>
                                        <p:attrNameLst>
                                          <p:attrName>style.visibility</p:attrName>
                                        </p:attrNameLst>
                                      </p:cBhvr>
                                      <p:to>
                                        <p:strVal val="visible"/>
                                      </p:to>
                                    </p:set>
                                    <p:animEffect transition="in" filter="fade">
                                      <p:cBhvr>
                                        <p:cTn id="7" dur="500"/>
                                        <p:tgtEl>
                                          <p:spTgt spid="1048657"/>
                                        </p:tgtEl>
                                      </p:cBhvr>
                                    </p:animEffect>
                                  </p:childTnLst>
                                </p:cTn>
                              </p:par>
                              <p:par>
                                <p:cTn id="8" presetID="10" presetClass="entr" presetSubtype="0" fill="hold" grpId="0" nodeType="withEffect">
                                  <p:stCondLst>
                                    <p:cond delay="1750"/>
                                  </p:stCondLst>
                                  <p:childTnLst>
                                    <p:set>
                                      <p:cBhvr>
                                        <p:cTn id="9" dur="1" fill="hold">
                                          <p:stCondLst>
                                            <p:cond delay="0"/>
                                          </p:stCondLst>
                                        </p:cTn>
                                        <p:tgtEl>
                                          <p:spTgt spid="1048658"/>
                                        </p:tgtEl>
                                        <p:attrNameLst>
                                          <p:attrName>style.visibility</p:attrName>
                                        </p:attrNameLst>
                                      </p:cBhvr>
                                      <p:to>
                                        <p:strVal val="visible"/>
                                      </p:to>
                                    </p:set>
                                    <p:animEffect transition="in" filter="fade">
                                      <p:cBhvr>
                                        <p:cTn id="10" dur="500"/>
                                        <p:tgtEl>
                                          <p:spTgt spid="1048658"/>
                                        </p:tgtEl>
                                      </p:cBhvr>
                                    </p:animEffect>
                                  </p:childTnLst>
                                </p:cTn>
                              </p:par>
                              <p:par>
                                <p:cTn id="11" presetID="0" presetClass="entr" presetSubtype="0" fill="hold" grpId="0" nodeType="withEffect">
                                  <p:stCondLst>
                                    <p:cond delay="500"/>
                                  </p:stCondLst>
                                  <p:iterate type="lt">
                                    <p:tmPct val="10000"/>
                                  </p:iterate>
                                  <p:childTnLst>
                                    <p:set>
                                      <p:cBhvr>
                                        <p:cTn id="12" dur="1" fill="hold">
                                          <p:stCondLst>
                                            <p:cond delay="0"/>
                                          </p:stCondLst>
                                        </p:cTn>
                                        <p:tgtEl>
                                          <p:spTgt spid="13"/>
                                        </p:tgtEl>
                                        <p:attrNameLst>
                                          <p:attrName>style.visibility</p:attrName>
                                        </p:attrNameLst>
                                      </p:cBhvr>
                                      <p:to>
                                        <p:strVal val="visible"/>
                                      </p:to>
                                    </p:set>
                                    <p:animScale>
                                      <p:cBhvr>
                                        <p:cTn id="13" dur="375" fill="hold">
                                          <p:stCondLst>
                                            <p:cond delay="0"/>
                                          </p:stCondLst>
                                        </p:cTn>
                                        <p:tgtEl>
                                          <p:spTgt spid="13"/>
                                        </p:tgtEl>
                                      </p:cBhvr>
                                      <p:from x="150000" y="150000"/>
                                      <p:to x="90000" y="90000"/>
                                    </p:animScale>
                                    <p:animScale>
                                      <p:cBhvr>
                                        <p:cTn id="14" dur="375" fill="hold">
                                          <p:stCondLst>
                                            <p:cond delay="375"/>
                                          </p:stCondLst>
                                        </p:cTn>
                                        <p:tgtEl>
                                          <p:spTgt spid="13"/>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7" grpId="0" animBg="1"/>
      <p:bldP spid="1048658"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矩形 3"/>
          <p:cNvSpPr/>
          <p:nvPr/>
        </p:nvSpPr>
        <p:spPr>
          <a:xfrm>
            <a:off x="-23093" y="3005475"/>
            <a:ext cx="264989" cy="1620772"/>
          </a:xfrm>
          <a:prstGeom prst="rect">
            <a:avLst/>
          </a:prstGeom>
          <a:solidFill>
            <a:srgbClr val="24569D"/>
          </a:solidFill>
          <a:ln w="25400" cap="flat" cmpd="sng" algn="ctr">
            <a:no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1048658" name="矩形 4"/>
          <p:cNvSpPr/>
          <p:nvPr/>
        </p:nvSpPr>
        <p:spPr>
          <a:xfrm>
            <a:off x="11927011" y="3005475"/>
            <a:ext cx="264989" cy="1620772"/>
          </a:xfrm>
          <a:prstGeom prst="rect">
            <a:avLst/>
          </a:prstGeom>
          <a:solidFill>
            <a:srgbClr val="24569D"/>
          </a:solidFill>
          <a:ln w="25400" cap="flat" cmpd="sng" algn="ctr">
            <a:no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13" name="文本框 1">
            <a:extLst>
              <a:ext uri="{FF2B5EF4-FFF2-40B4-BE49-F238E27FC236}">
                <a16:creationId xmlns:a16="http://schemas.microsoft.com/office/drawing/2014/main" id="{12C6E392-9534-4527-8617-4276583C3062}"/>
              </a:ext>
            </a:extLst>
          </p:cNvPr>
          <p:cNvSpPr txBox="1"/>
          <p:nvPr/>
        </p:nvSpPr>
        <p:spPr>
          <a:xfrm>
            <a:off x="4795553" y="900605"/>
            <a:ext cx="2258952" cy="707886"/>
          </a:xfrm>
          <a:prstGeom prst="rect">
            <a:avLst/>
          </a:prstGeom>
          <a:noFill/>
        </p:spPr>
        <p:txBody>
          <a:bodyPr wrap="none" rtlCol="0">
            <a:spAutoFit/>
          </a:bodyPr>
          <a:lstStyle/>
          <a:p>
            <a:r>
              <a:rPr lang="zh-CN" altLang="en-US" sz="4000" b="1" dirty="0"/>
              <a:t>原      理</a:t>
            </a:r>
          </a:p>
        </p:txBody>
      </p:sp>
      <p:sp>
        <p:nvSpPr>
          <p:cNvPr id="5" name="Rectangle 2">
            <a:extLst>
              <a:ext uri="{FF2B5EF4-FFF2-40B4-BE49-F238E27FC236}">
                <a16:creationId xmlns:a16="http://schemas.microsoft.com/office/drawing/2014/main" id="{3CFD5696-9252-4632-906C-F2048982445E}"/>
              </a:ext>
            </a:extLst>
          </p:cNvPr>
          <p:cNvSpPr>
            <a:spLocks noChangeArrowheads="1"/>
          </p:cNvSpPr>
          <p:nvPr/>
        </p:nvSpPr>
        <p:spPr bwMode="auto">
          <a:xfrm>
            <a:off x="6826929" y="34803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a:extLst>
              <a:ext uri="{FF2B5EF4-FFF2-40B4-BE49-F238E27FC236}">
                <a16:creationId xmlns:a16="http://schemas.microsoft.com/office/drawing/2014/main" id="{62F13686-40C9-4DD8-BA3D-4D3D1EDDAF6A}"/>
              </a:ext>
            </a:extLst>
          </p:cNvPr>
          <p:cNvPicPr>
            <a:picLocks noChangeAspect="1"/>
          </p:cNvPicPr>
          <p:nvPr/>
        </p:nvPicPr>
        <p:blipFill>
          <a:blip r:embed="rId2"/>
          <a:stretch>
            <a:fillRect/>
          </a:stretch>
        </p:blipFill>
        <p:spPr>
          <a:xfrm>
            <a:off x="109401" y="2129936"/>
            <a:ext cx="12001500" cy="3371850"/>
          </a:xfrm>
          <a:prstGeom prst="rect">
            <a:avLst/>
          </a:prstGeom>
        </p:spPr>
      </p:pic>
    </p:spTree>
    <p:extLst>
      <p:ext uri="{BB962C8B-B14F-4D97-AF65-F5344CB8AC3E}">
        <p14:creationId xmlns:p14="http://schemas.microsoft.com/office/powerpoint/2010/main" val="383583229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1048657"/>
                                        </p:tgtEl>
                                        <p:attrNameLst>
                                          <p:attrName>style.visibility</p:attrName>
                                        </p:attrNameLst>
                                      </p:cBhvr>
                                      <p:to>
                                        <p:strVal val="visible"/>
                                      </p:to>
                                    </p:set>
                                    <p:animEffect transition="in" filter="fade">
                                      <p:cBhvr>
                                        <p:cTn id="7" dur="500"/>
                                        <p:tgtEl>
                                          <p:spTgt spid="1048657"/>
                                        </p:tgtEl>
                                      </p:cBhvr>
                                    </p:animEffect>
                                  </p:childTnLst>
                                </p:cTn>
                              </p:par>
                              <p:par>
                                <p:cTn id="8" presetID="10" presetClass="entr" presetSubtype="0" fill="hold" grpId="0" nodeType="withEffect">
                                  <p:stCondLst>
                                    <p:cond delay="1750"/>
                                  </p:stCondLst>
                                  <p:childTnLst>
                                    <p:set>
                                      <p:cBhvr>
                                        <p:cTn id="9" dur="1" fill="hold">
                                          <p:stCondLst>
                                            <p:cond delay="0"/>
                                          </p:stCondLst>
                                        </p:cTn>
                                        <p:tgtEl>
                                          <p:spTgt spid="1048658"/>
                                        </p:tgtEl>
                                        <p:attrNameLst>
                                          <p:attrName>style.visibility</p:attrName>
                                        </p:attrNameLst>
                                      </p:cBhvr>
                                      <p:to>
                                        <p:strVal val="visible"/>
                                      </p:to>
                                    </p:set>
                                    <p:animEffect transition="in" filter="fade">
                                      <p:cBhvr>
                                        <p:cTn id="10" dur="500"/>
                                        <p:tgtEl>
                                          <p:spTgt spid="1048658"/>
                                        </p:tgtEl>
                                      </p:cBhvr>
                                    </p:animEffect>
                                  </p:childTnLst>
                                </p:cTn>
                              </p:par>
                              <p:par>
                                <p:cTn id="11" presetID="0" presetClass="entr" presetSubtype="0" fill="hold" grpId="0" nodeType="withEffect">
                                  <p:stCondLst>
                                    <p:cond delay="500"/>
                                  </p:stCondLst>
                                  <p:iterate type="lt">
                                    <p:tmPct val="10000"/>
                                  </p:iterate>
                                  <p:childTnLst>
                                    <p:set>
                                      <p:cBhvr>
                                        <p:cTn id="12" dur="1" fill="hold">
                                          <p:stCondLst>
                                            <p:cond delay="0"/>
                                          </p:stCondLst>
                                        </p:cTn>
                                        <p:tgtEl>
                                          <p:spTgt spid="13"/>
                                        </p:tgtEl>
                                        <p:attrNameLst>
                                          <p:attrName>style.visibility</p:attrName>
                                        </p:attrNameLst>
                                      </p:cBhvr>
                                      <p:to>
                                        <p:strVal val="visible"/>
                                      </p:to>
                                    </p:set>
                                    <p:animScale>
                                      <p:cBhvr>
                                        <p:cTn id="13" dur="375" fill="hold">
                                          <p:stCondLst>
                                            <p:cond delay="0"/>
                                          </p:stCondLst>
                                        </p:cTn>
                                        <p:tgtEl>
                                          <p:spTgt spid="13"/>
                                        </p:tgtEl>
                                      </p:cBhvr>
                                      <p:from x="150000" y="150000"/>
                                      <p:to x="90000" y="90000"/>
                                    </p:animScale>
                                    <p:animScale>
                                      <p:cBhvr>
                                        <p:cTn id="14" dur="375" fill="hold">
                                          <p:stCondLst>
                                            <p:cond delay="375"/>
                                          </p:stCondLst>
                                        </p:cTn>
                                        <p:tgtEl>
                                          <p:spTgt spid="13"/>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7" grpId="0" animBg="1"/>
      <p:bldP spid="1048658"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矩形 3"/>
          <p:cNvSpPr/>
          <p:nvPr/>
        </p:nvSpPr>
        <p:spPr>
          <a:xfrm>
            <a:off x="-23093" y="3005475"/>
            <a:ext cx="264989" cy="1620772"/>
          </a:xfrm>
          <a:prstGeom prst="rect">
            <a:avLst/>
          </a:prstGeom>
          <a:solidFill>
            <a:srgbClr val="24569D"/>
          </a:solidFill>
          <a:ln w="25400" cap="flat" cmpd="sng" algn="ctr">
            <a:no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1048658" name="矩形 4"/>
          <p:cNvSpPr/>
          <p:nvPr/>
        </p:nvSpPr>
        <p:spPr>
          <a:xfrm>
            <a:off x="11927011" y="3005475"/>
            <a:ext cx="264989" cy="1620772"/>
          </a:xfrm>
          <a:prstGeom prst="rect">
            <a:avLst/>
          </a:prstGeom>
          <a:solidFill>
            <a:srgbClr val="24569D"/>
          </a:solidFill>
          <a:ln w="25400" cap="flat" cmpd="sng" algn="ctr">
            <a:no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3" name="文本框 2">
            <a:extLst>
              <a:ext uri="{FF2B5EF4-FFF2-40B4-BE49-F238E27FC236}">
                <a16:creationId xmlns:a16="http://schemas.microsoft.com/office/drawing/2014/main" id="{9D365D87-77EF-43D0-915A-7986CF711D71}"/>
              </a:ext>
            </a:extLst>
          </p:cNvPr>
          <p:cNvSpPr txBox="1"/>
          <p:nvPr/>
        </p:nvSpPr>
        <p:spPr>
          <a:xfrm>
            <a:off x="2167251" y="2454125"/>
            <a:ext cx="7376244" cy="741550"/>
          </a:xfrm>
          <a:prstGeom prst="rect">
            <a:avLst/>
          </a:prstGeom>
          <a:noFill/>
        </p:spPr>
        <p:txBody>
          <a:bodyPr wrap="square" rtlCol="0">
            <a:spAutoFit/>
          </a:bodyPr>
          <a:lstStyle/>
          <a:p>
            <a:pPr algn="ctr" eaLnBrk="1" hangingPunct="1">
              <a:lnSpc>
                <a:spcPct val="150000"/>
              </a:lnSpc>
              <a:buFont typeface="Arial" pitchFamily="34" charset="0"/>
              <a:buNone/>
            </a:pPr>
            <a:r>
              <a:rPr lang="zh-CN" altLang="en-US" sz="3200" b="1" dirty="0">
                <a:solidFill>
                  <a:schemeClr val="tx1"/>
                </a:solidFill>
              </a:rPr>
              <a:t>基于自编码器的无监督特征选择</a:t>
            </a:r>
            <a:r>
              <a:rPr lang="en-US" altLang="zh-CN" sz="3200" b="1" dirty="0">
                <a:solidFill>
                  <a:schemeClr val="tx1"/>
                </a:solidFill>
              </a:rPr>
              <a:t>AEFS</a:t>
            </a:r>
          </a:p>
        </p:txBody>
      </p:sp>
      <p:sp>
        <p:nvSpPr>
          <p:cNvPr id="13" name="文本框 1">
            <a:extLst>
              <a:ext uri="{FF2B5EF4-FFF2-40B4-BE49-F238E27FC236}">
                <a16:creationId xmlns:a16="http://schemas.microsoft.com/office/drawing/2014/main" id="{12C6E392-9534-4527-8617-4276583C3062}"/>
              </a:ext>
            </a:extLst>
          </p:cNvPr>
          <p:cNvSpPr txBox="1"/>
          <p:nvPr/>
        </p:nvSpPr>
        <p:spPr>
          <a:xfrm>
            <a:off x="4715654" y="1223608"/>
            <a:ext cx="2760692" cy="707886"/>
          </a:xfrm>
          <a:prstGeom prst="rect">
            <a:avLst/>
          </a:prstGeom>
          <a:noFill/>
        </p:spPr>
        <p:txBody>
          <a:bodyPr wrap="none" rtlCol="0">
            <a:spAutoFit/>
          </a:bodyPr>
          <a:lstStyle/>
          <a:p>
            <a:r>
              <a:rPr lang="zh-CN" altLang="en-US" sz="4000" b="1" dirty="0"/>
              <a:t>具 体 事 例</a:t>
            </a:r>
          </a:p>
        </p:txBody>
      </p:sp>
      <p:sp>
        <p:nvSpPr>
          <p:cNvPr id="7" name="文本框 6">
            <a:extLst>
              <a:ext uri="{FF2B5EF4-FFF2-40B4-BE49-F238E27FC236}">
                <a16:creationId xmlns:a16="http://schemas.microsoft.com/office/drawing/2014/main" id="{7F5D730B-860E-439D-AF4E-AF18236B6493}"/>
              </a:ext>
            </a:extLst>
          </p:cNvPr>
          <p:cNvSpPr txBox="1"/>
          <p:nvPr/>
        </p:nvSpPr>
        <p:spPr>
          <a:xfrm>
            <a:off x="1651246" y="3718306"/>
            <a:ext cx="10191565" cy="1815882"/>
          </a:xfrm>
          <a:prstGeom prst="rect">
            <a:avLst/>
          </a:prstGeom>
          <a:noFill/>
        </p:spPr>
        <p:txBody>
          <a:bodyPr wrap="square" rtlCol="0">
            <a:spAutoFit/>
          </a:bodyPr>
          <a:lstStyle/>
          <a:p>
            <a:pPr algn="l"/>
            <a:r>
              <a:rPr lang="en-US" altLang="zh-CN" sz="2800" b="0" i="0" dirty="0">
                <a:solidFill>
                  <a:srgbClr val="222222"/>
                </a:solidFill>
                <a:effectLst/>
                <a:latin typeface="Arial" panose="020B0604020202020204" pitchFamily="34" charset="0"/>
              </a:rPr>
              <a:t>Han K, Wang Y, Zhang C, et al. Autoencoder inspired unsupervised feature selection[C]//2018 IEEE international conference on acoustics, speech and signal processing (ICASSP). IEEE, 2018: 2941-2945.</a:t>
            </a:r>
            <a:endParaRPr lang="zh-CN" altLang="en-US" sz="2800" dirty="0"/>
          </a:p>
        </p:txBody>
      </p:sp>
    </p:spTree>
    <p:extLst>
      <p:ext uri="{BB962C8B-B14F-4D97-AF65-F5344CB8AC3E}">
        <p14:creationId xmlns:p14="http://schemas.microsoft.com/office/powerpoint/2010/main" val="117769733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1048657"/>
                                        </p:tgtEl>
                                        <p:attrNameLst>
                                          <p:attrName>style.visibility</p:attrName>
                                        </p:attrNameLst>
                                      </p:cBhvr>
                                      <p:to>
                                        <p:strVal val="visible"/>
                                      </p:to>
                                    </p:set>
                                    <p:animEffect transition="in" filter="fade">
                                      <p:cBhvr>
                                        <p:cTn id="7" dur="500"/>
                                        <p:tgtEl>
                                          <p:spTgt spid="1048657"/>
                                        </p:tgtEl>
                                      </p:cBhvr>
                                    </p:animEffect>
                                  </p:childTnLst>
                                </p:cTn>
                              </p:par>
                              <p:par>
                                <p:cTn id="8" presetID="10" presetClass="entr" presetSubtype="0" fill="hold" grpId="0" nodeType="withEffect">
                                  <p:stCondLst>
                                    <p:cond delay="1750"/>
                                  </p:stCondLst>
                                  <p:childTnLst>
                                    <p:set>
                                      <p:cBhvr>
                                        <p:cTn id="9" dur="1" fill="hold">
                                          <p:stCondLst>
                                            <p:cond delay="0"/>
                                          </p:stCondLst>
                                        </p:cTn>
                                        <p:tgtEl>
                                          <p:spTgt spid="1048658"/>
                                        </p:tgtEl>
                                        <p:attrNameLst>
                                          <p:attrName>style.visibility</p:attrName>
                                        </p:attrNameLst>
                                      </p:cBhvr>
                                      <p:to>
                                        <p:strVal val="visible"/>
                                      </p:to>
                                    </p:set>
                                    <p:animEffect transition="in" filter="fade">
                                      <p:cBhvr>
                                        <p:cTn id="10" dur="500"/>
                                        <p:tgtEl>
                                          <p:spTgt spid="1048658"/>
                                        </p:tgtEl>
                                      </p:cBhvr>
                                    </p:animEffect>
                                  </p:childTnLst>
                                </p:cTn>
                              </p:par>
                              <p:par>
                                <p:cTn id="11" presetID="0" presetClass="entr" presetSubtype="0" fill="hold" grpId="0" nodeType="withEffect">
                                  <p:stCondLst>
                                    <p:cond delay="500"/>
                                  </p:stCondLst>
                                  <p:iterate type="lt">
                                    <p:tmPct val="10000"/>
                                  </p:iterate>
                                  <p:childTnLst>
                                    <p:set>
                                      <p:cBhvr>
                                        <p:cTn id="12" dur="1" fill="hold">
                                          <p:stCondLst>
                                            <p:cond delay="0"/>
                                          </p:stCondLst>
                                        </p:cTn>
                                        <p:tgtEl>
                                          <p:spTgt spid="13"/>
                                        </p:tgtEl>
                                        <p:attrNameLst>
                                          <p:attrName>style.visibility</p:attrName>
                                        </p:attrNameLst>
                                      </p:cBhvr>
                                      <p:to>
                                        <p:strVal val="visible"/>
                                      </p:to>
                                    </p:set>
                                    <p:animScale>
                                      <p:cBhvr>
                                        <p:cTn id="13" dur="375" fill="hold">
                                          <p:stCondLst>
                                            <p:cond delay="0"/>
                                          </p:stCondLst>
                                        </p:cTn>
                                        <p:tgtEl>
                                          <p:spTgt spid="13"/>
                                        </p:tgtEl>
                                      </p:cBhvr>
                                      <p:from x="150000" y="150000"/>
                                      <p:to x="90000" y="90000"/>
                                    </p:animScale>
                                    <p:animScale>
                                      <p:cBhvr>
                                        <p:cTn id="14" dur="375" fill="hold">
                                          <p:stCondLst>
                                            <p:cond delay="375"/>
                                          </p:stCondLst>
                                        </p:cTn>
                                        <p:tgtEl>
                                          <p:spTgt spid="13"/>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7" grpId="0" animBg="1"/>
      <p:bldP spid="1048658"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矩形 3"/>
          <p:cNvSpPr/>
          <p:nvPr/>
        </p:nvSpPr>
        <p:spPr>
          <a:xfrm>
            <a:off x="-23093" y="3005475"/>
            <a:ext cx="264989" cy="1620772"/>
          </a:xfrm>
          <a:prstGeom prst="rect">
            <a:avLst/>
          </a:prstGeom>
          <a:solidFill>
            <a:srgbClr val="24569D"/>
          </a:solidFill>
          <a:ln w="25400" cap="flat" cmpd="sng" algn="ctr">
            <a:no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1048658" name="矩形 4"/>
          <p:cNvSpPr/>
          <p:nvPr/>
        </p:nvSpPr>
        <p:spPr>
          <a:xfrm>
            <a:off x="11927011" y="3005475"/>
            <a:ext cx="264989" cy="1620772"/>
          </a:xfrm>
          <a:prstGeom prst="rect">
            <a:avLst/>
          </a:prstGeom>
          <a:solidFill>
            <a:srgbClr val="24569D"/>
          </a:solidFill>
          <a:ln w="25400" cap="flat" cmpd="sng" algn="ctr">
            <a:no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3" name="文本框 2">
            <a:extLst>
              <a:ext uri="{FF2B5EF4-FFF2-40B4-BE49-F238E27FC236}">
                <a16:creationId xmlns:a16="http://schemas.microsoft.com/office/drawing/2014/main" id="{9D365D87-77EF-43D0-915A-7986CF711D71}"/>
              </a:ext>
            </a:extLst>
          </p:cNvPr>
          <p:cNvSpPr txBox="1"/>
          <p:nvPr/>
        </p:nvSpPr>
        <p:spPr>
          <a:xfrm>
            <a:off x="2407878" y="856145"/>
            <a:ext cx="7376244" cy="741550"/>
          </a:xfrm>
          <a:prstGeom prst="rect">
            <a:avLst/>
          </a:prstGeom>
          <a:noFill/>
        </p:spPr>
        <p:txBody>
          <a:bodyPr wrap="square" rtlCol="0">
            <a:spAutoFit/>
          </a:bodyPr>
          <a:lstStyle/>
          <a:p>
            <a:pPr algn="ctr" eaLnBrk="1" hangingPunct="1">
              <a:lnSpc>
                <a:spcPct val="150000"/>
              </a:lnSpc>
              <a:buFont typeface="Arial" pitchFamily="34" charset="0"/>
              <a:buNone/>
            </a:pPr>
            <a:r>
              <a:rPr lang="zh-CN" altLang="en-US" sz="3200" b="1" dirty="0">
                <a:solidFill>
                  <a:schemeClr val="tx1"/>
                </a:solidFill>
              </a:rPr>
              <a:t>基于自编码器的无监督特征选择</a:t>
            </a:r>
            <a:r>
              <a:rPr lang="en-US" altLang="zh-CN" sz="3200" b="1" dirty="0">
                <a:solidFill>
                  <a:schemeClr val="tx1"/>
                </a:solidFill>
              </a:rPr>
              <a:t>AEFS</a:t>
            </a:r>
          </a:p>
        </p:txBody>
      </p:sp>
      <p:pic>
        <p:nvPicPr>
          <p:cNvPr id="8" name="图片 7">
            <a:extLst>
              <a:ext uri="{FF2B5EF4-FFF2-40B4-BE49-F238E27FC236}">
                <a16:creationId xmlns:a16="http://schemas.microsoft.com/office/drawing/2014/main" id="{60CF304B-2428-47A8-B0D9-0D1E27740F62}"/>
              </a:ext>
            </a:extLst>
          </p:cNvPr>
          <p:cNvPicPr>
            <a:picLocks noChangeAspect="1"/>
          </p:cNvPicPr>
          <p:nvPr/>
        </p:nvPicPr>
        <p:blipFill>
          <a:blip r:embed="rId3"/>
          <a:stretch>
            <a:fillRect/>
          </a:stretch>
        </p:blipFill>
        <p:spPr>
          <a:xfrm>
            <a:off x="785419" y="2111413"/>
            <a:ext cx="4532305" cy="2514834"/>
          </a:xfrm>
          <a:prstGeom prst="rect">
            <a:avLst/>
          </a:prstGeom>
        </p:spPr>
      </p:pic>
      <p:graphicFrame>
        <p:nvGraphicFramePr>
          <p:cNvPr id="4" name="对象 3">
            <a:extLst>
              <a:ext uri="{FF2B5EF4-FFF2-40B4-BE49-F238E27FC236}">
                <a16:creationId xmlns:a16="http://schemas.microsoft.com/office/drawing/2014/main" id="{4C543867-0FD6-4B01-9893-D49B436DAD1D}"/>
              </a:ext>
            </a:extLst>
          </p:cNvPr>
          <p:cNvGraphicFramePr>
            <a:graphicFrameLocks noChangeAspect="1"/>
          </p:cNvGraphicFramePr>
          <p:nvPr>
            <p:extLst>
              <p:ext uri="{D42A27DB-BD31-4B8C-83A1-F6EECF244321}">
                <p14:modId xmlns:p14="http://schemas.microsoft.com/office/powerpoint/2010/main" val="3835472105"/>
              </p:ext>
            </p:extLst>
          </p:nvPr>
        </p:nvGraphicFramePr>
        <p:xfrm>
          <a:off x="7379378" y="1968510"/>
          <a:ext cx="2226261" cy="705887"/>
        </p:xfrm>
        <a:graphic>
          <a:graphicData uri="http://schemas.openxmlformats.org/presentationml/2006/ole">
            <mc:AlternateContent xmlns:mc="http://schemas.openxmlformats.org/markup-compatibility/2006">
              <mc:Choice xmlns:v="urn:schemas-microsoft-com:vml" Requires="v">
                <p:oleObj spid="_x0000_s2114" name="Equation" r:id="rId4" imgW="520560" imgH="164880" progId="Equation.DSMT4">
                  <p:embed/>
                </p:oleObj>
              </mc:Choice>
              <mc:Fallback>
                <p:oleObj name="Equation" r:id="rId4" imgW="520560" imgH="164880" progId="Equation.DSMT4">
                  <p:embed/>
                  <p:pic>
                    <p:nvPicPr>
                      <p:cNvPr id="0" name=""/>
                      <p:cNvPicPr/>
                      <p:nvPr/>
                    </p:nvPicPr>
                    <p:blipFill>
                      <a:blip r:embed="rId5"/>
                      <a:stretch>
                        <a:fillRect/>
                      </a:stretch>
                    </p:blipFill>
                    <p:spPr>
                      <a:xfrm>
                        <a:off x="7379378" y="1968510"/>
                        <a:ext cx="2226261" cy="705887"/>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FD75CFCE-EADE-41D1-97F3-75CEA4BEEA58}"/>
              </a:ext>
            </a:extLst>
          </p:cNvPr>
          <p:cNvGraphicFramePr>
            <a:graphicFrameLocks noChangeAspect="1"/>
          </p:cNvGraphicFramePr>
          <p:nvPr>
            <p:extLst>
              <p:ext uri="{D42A27DB-BD31-4B8C-83A1-F6EECF244321}">
                <p14:modId xmlns:p14="http://schemas.microsoft.com/office/powerpoint/2010/main" val="139428089"/>
              </p:ext>
            </p:extLst>
          </p:nvPr>
        </p:nvGraphicFramePr>
        <p:xfrm>
          <a:off x="4019051" y="5191374"/>
          <a:ext cx="7491112" cy="974181"/>
        </p:xfrm>
        <a:graphic>
          <a:graphicData uri="http://schemas.openxmlformats.org/presentationml/2006/ole">
            <mc:AlternateContent xmlns:mc="http://schemas.openxmlformats.org/markup-compatibility/2006">
              <mc:Choice xmlns:v="urn:schemas-microsoft-com:vml" Requires="v">
                <p:oleObj spid="_x0000_s2115" name="Equation" r:id="rId6" imgW="2831760" imgH="368280" progId="Equation.DSMT4">
                  <p:embed/>
                </p:oleObj>
              </mc:Choice>
              <mc:Fallback>
                <p:oleObj name="Equation" r:id="rId6" imgW="2831760" imgH="368280" progId="Equation.DSMT4">
                  <p:embed/>
                  <p:pic>
                    <p:nvPicPr>
                      <p:cNvPr id="0" name=""/>
                      <p:cNvPicPr/>
                      <p:nvPr/>
                    </p:nvPicPr>
                    <p:blipFill>
                      <a:blip r:embed="rId7"/>
                      <a:stretch>
                        <a:fillRect/>
                      </a:stretch>
                    </p:blipFill>
                    <p:spPr>
                      <a:xfrm>
                        <a:off x="4019051" y="5191374"/>
                        <a:ext cx="7491112" cy="974181"/>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C0BA546D-1478-4B9B-958D-A2348B38A5CC}"/>
              </a:ext>
            </a:extLst>
          </p:cNvPr>
          <p:cNvGraphicFramePr>
            <a:graphicFrameLocks noChangeAspect="1"/>
          </p:cNvGraphicFramePr>
          <p:nvPr>
            <p:extLst>
              <p:ext uri="{D42A27DB-BD31-4B8C-83A1-F6EECF244321}">
                <p14:modId xmlns:p14="http://schemas.microsoft.com/office/powerpoint/2010/main" val="1306908341"/>
              </p:ext>
            </p:extLst>
          </p:nvPr>
        </p:nvGraphicFramePr>
        <p:xfrm>
          <a:off x="6608047" y="2693714"/>
          <a:ext cx="3768921" cy="773112"/>
        </p:xfrm>
        <a:graphic>
          <a:graphicData uri="http://schemas.openxmlformats.org/presentationml/2006/ole">
            <mc:AlternateContent xmlns:mc="http://schemas.openxmlformats.org/markup-compatibility/2006">
              <mc:Choice xmlns:v="urn:schemas-microsoft-com:vml" Requires="v">
                <p:oleObj spid="_x0000_s2116" name="Equation" r:id="rId8" imgW="990360" imgH="203040" progId="Equation.DSMT4">
                  <p:embed/>
                </p:oleObj>
              </mc:Choice>
              <mc:Fallback>
                <p:oleObj name="Equation" r:id="rId8" imgW="990360" imgH="203040" progId="Equation.DSMT4">
                  <p:embed/>
                  <p:pic>
                    <p:nvPicPr>
                      <p:cNvPr id="0" name=""/>
                      <p:cNvPicPr/>
                      <p:nvPr/>
                    </p:nvPicPr>
                    <p:blipFill>
                      <a:blip r:embed="rId9"/>
                      <a:stretch>
                        <a:fillRect/>
                      </a:stretch>
                    </p:blipFill>
                    <p:spPr>
                      <a:xfrm>
                        <a:off x="6608047" y="2693714"/>
                        <a:ext cx="3768921" cy="773112"/>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D8E1D456-8A97-4B8C-BE85-527D4CC2B23B}"/>
              </a:ext>
            </a:extLst>
          </p:cNvPr>
          <p:cNvGraphicFramePr>
            <a:graphicFrameLocks noChangeAspect="1"/>
          </p:cNvGraphicFramePr>
          <p:nvPr>
            <p:extLst>
              <p:ext uri="{D42A27DB-BD31-4B8C-83A1-F6EECF244321}">
                <p14:modId xmlns:p14="http://schemas.microsoft.com/office/powerpoint/2010/main" val="720015123"/>
              </p:ext>
            </p:extLst>
          </p:nvPr>
        </p:nvGraphicFramePr>
        <p:xfrm>
          <a:off x="5949380" y="3547724"/>
          <a:ext cx="5560783" cy="744357"/>
        </p:xfrm>
        <a:graphic>
          <a:graphicData uri="http://schemas.openxmlformats.org/presentationml/2006/ole">
            <mc:AlternateContent xmlns:mc="http://schemas.openxmlformats.org/markup-compatibility/2006">
              <mc:Choice xmlns:v="urn:schemas-microsoft-com:vml" Requires="v">
                <p:oleObj spid="_x0000_s2117" name="Equation" r:id="rId10" imgW="1612800" imgH="215640" progId="Equation.DSMT4">
                  <p:embed/>
                </p:oleObj>
              </mc:Choice>
              <mc:Fallback>
                <p:oleObj name="Equation" r:id="rId10" imgW="1612800" imgH="215640" progId="Equation.DSMT4">
                  <p:embed/>
                  <p:pic>
                    <p:nvPicPr>
                      <p:cNvPr id="0" name=""/>
                      <p:cNvPicPr/>
                      <p:nvPr/>
                    </p:nvPicPr>
                    <p:blipFill>
                      <a:blip r:embed="rId11"/>
                      <a:stretch>
                        <a:fillRect/>
                      </a:stretch>
                    </p:blipFill>
                    <p:spPr>
                      <a:xfrm>
                        <a:off x="5949380" y="3547724"/>
                        <a:ext cx="5560783" cy="744357"/>
                      </a:xfrm>
                      <a:prstGeom prst="rect">
                        <a:avLst/>
                      </a:prstGeom>
                    </p:spPr>
                  </p:pic>
                </p:oleObj>
              </mc:Fallback>
            </mc:AlternateContent>
          </a:graphicData>
        </a:graphic>
      </p:graphicFrame>
      <p:sp>
        <p:nvSpPr>
          <p:cNvPr id="11" name="文本框 10">
            <a:extLst>
              <a:ext uri="{FF2B5EF4-FFF2-40B4-BE49-F238E27FC236}">
                <a16:creationId xmlns:a16="http://schemas.microsoft.com/office/drawing/2014/main" id="{796F54DE-1373-40D8-BEF1-9AF771F55AB9}"/>
              </a:ext>
            </a:extLst>
          </p:cNvPr>
          <p:cNvSpPr txBox="1"/>
          <p:nvPr/>
        </p:nvSpPr>
        <p:spPr>
          <a:xfrm>
            <a:off x="1096137" y="5416854"/>
            <a:ext cx="3204839" cy="523220"/>
          </a:xfrm>
          <a:prstGeom prst="rect">
            <a:avLst/>
          </a:prstGeom>
          <a:noFill/>
        </p:spPr>
        <p:txBody>
          <a:bodyPr wrap="square" rtlCol="0">
            <a:spAutoFit/>
          </a:bodyPr>
          <a:lstStyle/>
          <a:p>
            <a:r>
              <a:rPr lang="zh-CN" altLang="en-US" sz="2800" dirty="0"/>
              <a:t>目标损失函数</a:t>
            </a:r>
          </a:p>
        </p:txBody>
      </p:sp>
    </p:spTree>
    <p:extLst>
      <p:ext uri="{BB962C8B-B14F-4D97-AF65-F5344CB8AC3E}">
        <p14:creationId xmlns:p14="http://schemas.microsoft.com/office/powerpoint/2010/main" val="2373716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1048657"/>
                                        </p:tgtEl>
                                        <p:attrNameLst>
                                          <p:attrName>style.visibility</p:attrName>
                                        </p:attrNameLst>
                                      </p:cBhvr>
                                      <p:to>
                                        <p:strVal val="visible"/>
                                      </p:to>
                                    </p:set>
                                    <p:animEffect transition="in" filter="fade">
                                      <p:cBhvr>
                                        <p:cTn id="7" dur="500"/>
                                        <p:tgtEl>
                                          <p:spTgt spid="1048657"/>
                                        </p:tgtEl>
                                      </p:cBhvr>
                                    </p:animEffect>
                                  </p:childTnLst>
                                </p:cTn>
                              </p:par>
                              <p:par>
                                <p:cTn id="8" presetID="10" presetClass="entr" presetSubtype="0" fill="hold" grpId="0" nodeType="withEffect">
                                  <p:stCondLst>
                                    <p:cond delay="1750"/>
                                  </p:stCondLst>
                                  <p:childTnLst>
                                    <p:set>
                                      <p:cBhvr>
                                        <p:cTn id="9" dur="1" fill="hold">
                                          <p:stCondLst>
                                            <p:cond delay="0"/>
                                          </p:stCondLst>
                                        </p:cTn>
                                        <p:tgtEl>
                                          <p:spTgt spid="1048658"/>
                                        </p:tgtEl>
                                        <p:attrNameLst>
                                          <p:attrName>style.visibility</p:attrName>
                                        </p:attrNameLst>
                                      </p:cBhvr>
                                      <p:to>
                                        <p:strVal val="visible"/>
                                      </p:to>
                                    </p:set>
                                    <p:animEffect transition="in" filter="fade">
                                      <p:cBhvr>
                                        <p:cTn id="10" dur="500"/>
                                        <p:tgtEl>
                                          <p:spTgt spid="1048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7" grpId="0" animBg="1"/>
      <p:bldP spid="104865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矩形 3"/>
          <p:cNvSpPr/>
          <p:nvPr/>
        </p:nvSpPr>
        <p:spPr>
          <a:xfrm>
            <a:off x="-23093" y="3005475"/>
            <a:ext cx="264989" cy="1620772"/>
          </a:xfrm>
          <a:prstGeom prst="rect">
            <a:avLst/>
          </a:prstGeom>
          <a:solidFill>
            <a:srgbClr val="24569D"/>
          </a:solidFill>
          <a:ln w="25400" cap="flat" cmpd="sng" algn="ctr">
            <a:no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1048658" name="矩形 4"/>
          <p:cNvSpPr/>
          <p:nvPr/>
        </p:nvSpPr>
        <p:spPr>
          <a:xfrm>
            <a:off x="11927011" y="3005475"/>
            <a:ext cx="264989" cy="1620772"/>
          </a:xfrm>
          <a:prstGeom prst="rect">
            <a:avLst/>
          </a:prstGeom>
          <a:solidFill>
            <a:srgbClr val="24569D"/>
          </a:solidFill>
          <a:ln w="25400" cap="flat" cmpd="sng" algn="ctr">
            <a:no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3" name="文本框 2">
            <a:extLst>
              <a:ext uri="{FF2B5EF4-FFF2-40B4-BE49-F238E27FC236}">
                <a16:creationId xmlns:a16="http://schemas.microsoft.com/office/drawing/2014/main" id="{9D365D87-77EF-43D0-915A-7986CF711D71}"/>
              </a:ext>
            </a:extLst>
          </p:cNvPr>
          <p:cNvSpPr txBox="1"/>
          <p:nvPr/>
        </p:nvSpPr>
        <p:spPr>
          <a:xfrm>
            <a:off x="2407878" y="856145"/>
            <a:ext cx="7376244" cy="741550"/>
          </a:xfrm>
          <a:prstGeom prst="rect">
            <a:avLst/>
          </a:prstGeom>
          <a:noFill/>
        </p:spPr>
        <p:txBody>
          <a:bodyPr wrap="square" rtlCol="0">
            <a:spAutoFit/>
          </a:bodyPr>
          <a:lstStyle/>
          <a:p>
            <a:pPr algn="ctr" eaLnBrk="1" hangingPunct="1">
              <a:lnSpc>
                <a:spcPct val="150000"/>
              </a:lnSpc>
              <a:buFont typeface="Arial" pitchFamily="34" charset="0"/>
              <a:buNone/>
            </a:pPr>
            <a:r>
              <a:rPr lang="zh-CN" altLang="en-US" sz="3200" b="1" dirty="0">
                <a:solidFill>
                  <a:schemeClr val="tx1"/>
                </a:solidFill>
              </a:rPr>
              <a:t>基于自编码器的无监督特征选择</a:t>
            </a:r>
            <a:r>
              <a:rPr lang="en-US" altLang="zh-CN" sz="3200" b="1" dirty="0">
                <a:solidFill>
                  <a:schemeClr val="tx1"/>
                </a:solidFill>
              </a:rPr>
              <a:t>AEFS</a:t>
            </a:r>
          </a:p>
        </p:txBody>
      </p:sp>
      <p:graphicFrame>
        <p:nvGraphicFramePr>
          <p:cNvPr id="5" name="对象 4">
            <a:extLst>
              <a:ext uri="{FF2B5EF4-FFF2-40B4-BE49-F238E27FC236}">
                <a16:creationId xmlns:a16="http://schemas.microsoft.com/office/drawing/2014/main" id="{FD75CFCE-EADE-41D1-97F3-75CEA4BEEA58}"/>
              </a:ext>
            </a:extLst>
          </p:cNvPr>
          <p:cNvGraphicFramePr>
            <a:graphicFrameLocks noChangeAspect="1"/>
          </p:cNvGraphicFramePr>
          <p:nvPr>
            <p:extLst>
              <p:ext uri="{D42A27DB-BD31-4B8C-83A1-F6EECF244321}">
                <p14:modId xmlns:p14="http://schemas.microsoft.com/office/powerpoint/2010/main" val="1361977026"/>
              </p:ext>
            </p:extLst>
          </p:nvPr>
        </p:nvGraphicFramePr>
        <p:xfrm>
          <a:off x="4223237" y="1746838"/>
          <a:ext cx="7491112" cy="974181"/>
        </p:xfrm>
        <a:graphic>
          <a:graphicData uri="http://schemas.openxmlformats.org/presentationml/2006/ole">
            <mc:AlternateContent xmlns:mc="http://schemas.openxmlformats.org/markup-compatibility/2006">
              <mc:Choice xmlns:v="urn:schemas-microsoft-com:vml" Requires="v">
                <p:oleObj spid="_x0000_s3154" name="Equation" r:id="rId3" imgW="2831760" imgH="368280" progId="Equation.DSMT4">
                  <p:embed/>
                </p:oleObj>
              </mc:Choice>
              <mc:Fallback>
                <p:oleObj name="Equation" r:id="rId3" imgW="2831760" imgH="368280" progId="Equation.DSMT4">
                  <p:embed/>
                  <p:pic>
                    <p:nvPicPr>
                      <p:cNvPr id="5" name="对象 4">
                        <a:extLst>
                          <a:ext uri="{FF2B5EF4-FFF2-40B4-BE49-F238E27FC236}">
                            <a16:creationId xmlns:a16="http://schemas.microsoft.com/office/drawing/2014/main" id="{FD75CFCE-EADE-41D1-97F3-75CEA4BEEA58}"/>
                          </a:ext>
                        </a:extLst>
                      </p:cNvPr>
                      <p:cNvPicPr/>
                      <p:nvPr/>
                    </p:nvPicPr>
                    <p:blipFill>
                      <a:blip r:embed="rId4"/>
                      <a:stretch>
                        <a:fillRect/>
                      </a:stretch>
                    </p:blipFill>
                    <p:spPr>
                      <a:xfrm>
                        <a:off x="4223237" y="1746838"/>
                        <a:ext cx="7491112" cy="974181"/>
                      </a:xfrm>
                      <a:prstGeom prst="rect">
                        <a:avLst/>
                      </a:prstGeom>
                    </p:spPr>
                  </p:pic>
                </p:oleObj>
              </mc:Fallback>
            </mc:AlternateContent>
          </a:graphicData>
        </a:graphic>
      </p:graphicFrame>
      <p:sp>
        <p:nvSpPr>
          <p:cNvPr id="11" name="文本框 10">
            <a:extLst>
              <a:ext uri="{FF2B5EF4-FFF2-40B4-BE49-F238E27FC236}">
                <a16:creationId xmlns:a16="http://schemas.microsoft.com/office/drawing/2014/main" id="{796F54DE-1373-40D8-BEF1-9AF771F55AB9}"/>
              </a:ext>
            </a:extLst>
          </p:cNvPr>
          <p:cNvSpPr txBox="1"/>
          <p:nvPr/>
        </p:nvSpPr>
        <p:spPr>
          <a:xfrm>
            <a:off x="1300324" y="1972318"/>
            <a:ext cx="2543708" cy="523220"/>
          </a:xfrm>
          <a:prstGeom prst="rect">
            <a:avLst/>
          </a:prstGeom>
          <a:noFill/>
        </p:spPr>
        <p:txBody>
          <a:bodyPr wrap="square" rtlCol="0">
            <a:spAutoFit/>
          </a:bodyPr>
          <a:lstStyle/>
          <a:p>
            <a:r>
              <a:rPr lang="zh-CN" altLang="en-US" sz="2800" dirty="0"/>
              <a:t>目标损失函数</a:t>
            </a:r>
          </a:p>
        </p:txBody>
      </p:sp>
      <p:sp>
        <p:nvSpPr>
          <p:cNvPr id="12" name="文本框 11">
            <a:extLst>
              <a:ext uri="{FF2B5EF4-FFF2-40B4-BE49-F238E27FC236}">
                <a16:creationId xmlns:a16="http://schemas.microsoft.com/office/drawing/2014/main" id="{095808BF-84FF-42E3-9AD7-A90AA9BB8135}"/>
              </a:ext>
            </a:extLst>
          </p:cNvPr>
          <p:cNvSpPr txBox="1"/>
          <p:nvPr/>
        </p:nvSpPr>
        <p:spPr>
          <a:xfrm>
            <a:off x="1300324" y="4362463"/>
            <a:ext cx="1735839" cy="523220"/>
          </a:xfrm>
          <a:prstGeom prst="rect">
            <a:avLst/>
          </a:prstGeom>
          <a:noFill/>
        </p:spPr>
        <p:txBody>
          <a:bodyPr wrap="square" rtlCol="0">
            <a:spAutoFit/>
          </a:bodyPr>
          <a:lstStyle/>
          <a:p>
            <a:r>
              <a:rPr lang="zh-CN" altLang="en-US" sz="2800" dirty="0"/>
              <a:t>优化参数</a:t>
            </a:r>
          </a:p>
        </p:txBody>
      </p:sp>
      <p:graphicFrame>
        <p:nvGraphicFramePr>
          <p:cNvPr id="2" name="对象 1">
            <a:extLst>
              <a:ext uri="{FF2B5EF4-FFF2-40B4-BE49-F238E27FC236}">
                <a16:creationId xmlns:a16="http://schemas.microsoft.com/office/drawing/2014/main" id="{F951EB32-DE58-4609-8AFD-1028E6E50910}"/>
              </a:ext>
            </a:extLst>
          </p:cNvPr>
          <p:cNvGraphicFramePr>
            <a:graphicFrameLocks noChangeAspect="1"/>
          </p:cNvGraphicFramePr>
          <p:nvPr>
            <p:extLst>
              <p:ext uri="{D42A27DB-BD31-4B8C-83A1-F6EECF244321}">
                <p14:modId xmlns:p14="http://schemas.microsoft.com/office/powerpoint/2010/main" val="3541380317"/>
              </p:ext>
            </p:extLst>
          </p:nvPr>
        </p:nvGraphicFramePr>
        <p:xfrm>
          <a:off x="3844032" y="3074125"/>
          <a:ext cx="4483222" cy="640460"/>
        </p:xfrm>
        <a:graphic>
          <a:graphicData uri="http://schemas.openxmlformats.org/presentationml/2006/ole">
            <mc:AlternateContent xmlns:mc="http://schemas.openxmlformats.org/markup-compatibility/2006">
              <mc:Choice xmlns:v="urn:schemas-microsoft-com:vml" Requires="v">
                <p:oleObj spid="_x0000_s3155" name="Equation" r:id="rId5" imgW="1511280" imgH="215640" progId="Equation.DSMT4">
                  <p:embed/>
                </p:oleObj>
              </mc:Choice>
              <mc:Fallback>
                <p:oleObj name="Equation" r:id="rId5" imgW="1511280" imgH="215640" progId="Equation.DSMT4">
                  <p:embed/>
                  <p:pic>
                    <p:nvPicPr>
                      <p:cNvPr id="0" name=""/>
                      <p:cNvPicPr/>
                      <p:nvPr/>
                    </p:nvPicPr>
                    <p:blipFill>
                      <a:blip r:embed="rId6"/>
                      <a:stretch>
                        <a:fillRect/>
                      </a:stretch>
                    </p:blipFill>
                    <p:spPr>
                      <a:xfrm>
                        <a:off x="3844032" y="3074125"/>
                        <a:ext cx="4483222" cy="64046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C608215E-7466-4151-899C-0539DD24E301}"/>
              </a:ext>
            </a:extLst>
          </p:cNvPr>
          <p:cNvGraphicFramePr>
            <a:graphicFrameLocks noChangeAspect="1"/>
          </p:cNvGraphicFramePr>
          <p:nvPr>
            <p:extLst>
              <p:ext uri="{D42A27DB-BD31-4B8C-83A1-F6EECF244321}">
                <p14:modId xmlns:p14="http://schemas.microsoft.com/office/powerpoint/2010/main" val="974303955"/>
              </p:ext>
            </p:extLst>
          </p:nvPr>
        </p:nvGraphicFramePr>
        <p:xfrm>
          <a:off x="3754318" y="3821117"/>
          <a:ext cx="4572936" cy="625359"/>
        </p:xfrm>
        <a:graphic>
          <a:graphicData uri="http://schemas.openxmlformats.org/presentationml/2006/ole">
            <mc:AlternateContent xmlns:mc="http://schemas.openxmlformats.org/markup-compatibility/2006">
              <mc:Choice xmlns:v="urn:schemas-microsoft-com:vml" Requires="v">
                <p:oleObj spid="_x0000_s3156" name="Equation" r:id="rId7" imgW="1485720" imgH="203040" progId="Equation.DSMT4">
                  <p:embed/>
                </p:oleObj>
              </mc:Choice>
              <mc:Fallback>
                <p:oleObj name="Equation" r:id="rId7" imgW="1485720" imgH="203040" progId="Equation.DSMT4">
                  <p:embed/>
                  <p:pic>
                    <p:nvPicPr>
                      <p:cNvPr id="0" name=""/>
                      <p:cNvPicPr/>
                      <p:nvPr/>
                    </p:nvPicPr>
                    <p:blipFill>
                      <a:blip r:embed="rId8"/>
                      <a:stretch>
                        <a:fillRect/>
                      </a:stretch>
                    </p:blipFill>
                    <p:spPr>
                      <a:xfrm>
                        <a:off x="3754318" y="3821117"/>
                        <a:ext cx="4572936" cy="625359"/>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101597E5-E443-4907-8F7E-B77B49FB6338}"/>
              </a:ext>
            </a:extLst>
          </p:cNvPr>
          <p:cNvGraphicFramePr>
            <a:graphicFrameLocks noChangeAspect="1"/>
          </p:cNvGraphicFramePr>
          <p:nvPr>
            <p:extLst>
              <p:ext uri="{D42A27DB-BD31-4B8C-83A1-F6EECF244321}">
                <p14:modId xmlns:p14="http://schemas.microsoft.com/office/powerpoint/2010/main" val="553510153"/>
              </p:ext>
            </p:extLst>
          </p:nvPr>
        </p:nvGraphicFramePr>
        <p:xfrm>
          <a:off x="3841653" y="4487250"/>
          <a:ext cx="4396825" cy="977072"/>
        </p:xfrm>
        <a:graphic>
          <a:graphicData uri="http://schemas.openxmlformats.org/presentationml/2006/ole">
            <mc:AlternateContent xmlns:mc="http://schemas.openxmlformats.org/markup-compatibility/2006">
              <mc:Choice xmlns:v="urn:schemas-microsoft-com:vml" Requires="v">
                <p:oleObj spid="_x0000_s3157" name="Equation" r:id="rId9" imgW="1600200" imgH="355320" progId="Equation.DSMT4">
                  <p:embed/>
                </p:oleObj>
              </mc:Choice>
              <mc:Fallback>
                <p:oleObj name="Equation" r:id="rId9" imgW="1600200" imgH="355320" progId="Equation.DSMT4">
                  <p:embed/>
                  <p:pic>
                    <p:nvPicPr>
                      <p:cNvPr id="0" name=""/>
                      <p:cNvPicPr/>
                      <p:nvPr/>
                    </p:nvPicPr>
                    <p:blipFill>
                      <a:blip r:embed="rId10"/>
                      <a:stretch>
                        <a:fillRect/>
                      </a:stretch>
                    </p:blipFill>
                    <p:spPr>
                      <a:xfrm>
                        <a:off x="3841653" y="4487250"/>
                        <a:ext cx="4396825" cy="977072"/>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66F18FE4-7670-40C6-BD9C-DBAA647F1E77}"/>
              </a:ext>
            </a:extLst>
          </p:cNvPr>
          <p:cNvGraphicFramePr>
            <a:graphicFrameLocks noChangeAspect="1"/>
          </p:cNvGraphicFramePr>
          <p:nvPr>
            <p:extLst>
              <p:ext uri="{D42A27DB-BD31-4B8C-83A1-F6EECF244321}">
                <p14:modId xmlns:p14="http://schemas.microsoft.com/office/powerpoint/2010/main" val="3885532944"/>
              </p:ext>
            </p:extLst>
          </p:nvPr>
        </p:nvGraphicFramePr>
        <p:xfrm>
          <a:off x="3841652" y="5505095"/>
          <a:ext cx="4393129" cy="860193"/>
        </p:xfrm>
        <a:graphic>
          <a:graphicData uri="http://schemas.openxmlformats.org/presentationml/2006/ole">
            <mc:AlternateContent xmlns:mc="http://schemas.openxmlformats.org/markup-compatibility/2006">
              <mc:Choice xmlns:v="urn:schemas-microsoft-com:vml" Requires="v">
                <p:oleObj spid="_x0000_s3158" name="Equation" r:id="rId11" imgW="1815840" imgH="355320" progId="Equation.DSMT4">
                  <p:embed/>
                </p:oleObj>
              </mc:Choice>
              <mc:Fallback>
                <p:oleObj name="Equation" r:id="rId11" imgW="1815840" imgH="355320" progId="Equation.DSMT4">
                  <p:embed/>
                  <p:pic>
                    <p:nvPicPr>
                      <p:cNvPr id="0" name=""/>
                      <p:cNvPicPr/>
                      <p:nvPr/>
                    </p:nvPicPr>
                    <p:blipFill>
                      <a:blip r:embed="rId12"/>
                      <a:stretch>
                        <a:fillRect/>
                      </a:stretch>
                    </p:blipFill>
                    <p:spPr>
                      <a:xfrm>
                        <a:off x="3841652" y="5505095"/>
                        <a:ext cx="4393129" cy="860193"/>
                      </a:xfrm>
                      <a:prstGeom prst="rect">
                        <a:avLst/>
                      </a:prstGeom>
                    </p:spPr>
                  </p:pic>
                </p:oleObj>
              </mc:Fallback>
            </mc:AlternateContent>
          </a:graphicData>
        </a:graphic>
      </p:graphicFrame>
      <p:sp>
        <p:nvSpPr>
          <p:cNvPr id="15" name="左大括号 14">
            <a:extLst>
              <a:ext uri="{FF2B5EF4-FFF2-40B4-BE49-F238E27FC236}">
                <a16:creationId xmlns:a16="http://schemas.microsoft.com/office/drawing/2014/main" id="{E906B62B-6CE7-4EEF-B56B-ED8957B777EA}"/>
              </a:ext>
            </a:extLst>
          </p:cNvPr>
          <p:cNvSpPr/>
          <p:nvPr/>
        </p:nvSpPr>
        <p:spPr>
          <a:xfrm>
            <a:off x="3036163" y="3213717"/>
            <a:ext cx="541538" cy="29118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w="19050">
                <a:solidFill>
                  <a:sysClr val="windowText" lastClr="000000"/>
                </a:solidFill>
              </a:ln>
              <a:solidFill>
                <a:sysClr val="windowText" lastClr="000000"/>
              </a:solidFill>
            </a:endParaRPr>
          </a:p>
        </p:txBody>
      </p:sp>
    </p:spTree>
    <p:extLst>
      <p:ext uri="{BB962C8B-B14F-4D97-AF65-F5344CB8AC3E}">
        <p14:creationId xmlns:p14="http://schemas.microsoft.com/office/powerpoint/2010/main" val="393763960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1048657"/>
                                        </p:tgtEl>
                                        <p:attrNameLst>
                                          <p:attrName>style.visibility</p:attrName>
                                        </p:attrNameLst>
                                      </p:cBhvr>
                                      <p:to>
                                        <p:strVal val="visible"/>
                                      </p:to>
                                    </p:set>
                                    <p:animEffect transition="in" filter="fade">
                                      <p:cBhvr>
                                        <p:cTn id="7" dur="500"/>
                                        <p:tgtEl>
                                          <p:spTgt spid="1048657"/>
                                        </p:tgtEl>
                                      </p:cBhvr>
                                    </p:animEffect>
                                  </p:childTnLst>
                                </p:cTn>
                              </p:par>
                              <p:par>
                                <p:cTn id="8" presetID="10" presetClass="entr" presetSubtype="0" fill="hold" grpId="0" nodeType="withEffect">
                                  <p:stCondLst>
                                    <p:cond delay="1750"/>
                                  </p:stCondLst>
                                  <p:childTnLst>
                                    <p:set>
                                      <p:cBhvr>
                                        <p:cTn id="9" dur="1" fill="hold">
                                          <p:stCondLst>
                                            <p:cond delay="0"/>
                                          </p:stCondLst>
                                        </p:cTn>
                                        <p:tgtEl>
                                          <p:spTgt spid="1048658"/>
                                        </p:tgtEl>
                                        <p:attrNameLst>
                                          <p:attrName>style.visibility</p:attrName>
                                        </p:attrNameLst>
                                      </p:cBhvr>
                                      <p:to>
                                        <p:strVal val="visible"/>
                                      </p:to>
                                    </p:set>
                                    <p:animEffect transition="in" filter="fade">
                                      <p:cBhvr>
                                        <p:cTn id="10" dur="500"/>
                                        <p:tgtEl>
                                          <p:spTgt spid="1048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7" grpId="0" animBg="1"/>
      <p:bldP spid="104865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矩形 3"/>
          <p:cNvSpPr/>
          <p:nvPr/>
        </p:nvSpPr>
        <p:spPr>
          <a:xfrm>
            <a:off x="-23093" y="3005475"/>
            <a:ext cx="264989" cy="1620772"/>
          </a:xfrm>
          <a:prstGeom prst="rect">
            <a:avLst/>
          </a:prstGeom>
          <a:solidFill>
            <a:srgbClr val="24569D"/>
          </a:solidFill>
          <a:ln w="25400" cap="flat" cmpd="sng" algn="ctr">
            <a:no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1048658" name="矩形 4"/>
          <p:cNvSpPr/>
          <p:nvPr/>
        </p:nvSpPr>
        <p:spPr>
          <a:xfrm>
            <a:off x="11927011" y="3005475"/>
            <a:ext cx="264989" cy="1620772"/>
          </a:xfrm>
          <a:prstGeom prst="rect">
            <a:avLst/>
          </a:prstGeom>
          <a:solidFill>
            <a:srgbClr val="24569D"/>
          </a:solidFill>
          <a:ln w="25400" cap="flat" cmpd="sng" algn="ctr">
            <a:no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3" name="文本框 2">
            <a:extLst>
              <a:ext uri="{FF2B5EF4-FFF2-40B4-BE49-F238E27FC236}">
                <a16:creationId xmlns:a16="http://schemas.microsoft.com/office/drawing/2014/main" id="{9D365D87-77EF-43D0-915A-7986CF711D71}"/>
              </a:ext>
            </a:extLst>
          </p:cNvPr>
          <p:cNvSpPr txBox="1"/>
          <p:nvPr/>
        </p:nvSpPr>
        <p:spPr>
          <a:xfrm>
            <a:off x="2407878" y="856145"/>
            <a:ext cx="7376244" cy="741550"/>
          </a:xfrm>
          <a:prstGeom prst="rect">
            <a:avLst/>
          </a:prstGeom>
          <a:noFill/>
        </p:spPr>
        <p:txBody>
          <a:bodyPr wrap="square" rtlCol="0">
            <a:spAutoFit/>
          </a:bodyPr>
          <a:lstStyle/>
          <a:p>
            <a:pPr algn="ctr" eaLnBrk="1" hangingPunct="1">
              <a:lnSpc>
                <a:spcPct val="150000"/>
              </a:lnSpc>
              <a:buFont typeface="Arial" pitchFamily="34" charset="0"/>
              <a:buNone/>
            </a:pPr>
            <a:r>
              <a:rPr lang="zh-CN" altLang="en-US" sz="3200" b="1" dirty="0">
                <a:solidFill>
                  <a:schemeClr val="tx1"/>
                </a:solidFill>
              </a:rPr>
              <a:t>基于自编码器的无监督特征选择</a:t>
            </a:r>
            <a:r>
              <a:rPr lang="en-US" altLang="zh-CN" sz="3200" b="1" dirty="0">
                <a:solidFill>
                  <a:schemeClr val="tx1"/>
                </a:solidFill>
              </a:rPr>
              <a:t>AEFS</a:t>
            </a:r>
          </a:p>
        </p:txBody>
      </p:sp>
      <p:sp>
        <p:nvSpPr>
          <p:cNvPr id="2" name="文本框 1">
            <a:extLst>
              <a:ext uri="{FF2B5EF4-FFF2-40B4-BE49-F238E27FC236}">
                <a16:creationId xmlns:a16="http://schemas.microsoft.com/office/drawing/2014/main" id="{7B120C34-060A-4802-A5AB-D908D68DC8E3}"/>
              </a:ext>
            </a:extLst>
          </p:cNvPr>
          <p:cNvSpPr txBox="1"/>
          <p:nvPr/>
        </p:nvSpPr>
        <p:spPr>
          <a:xfrm>
            <a:off x="1287262" y="1775535"/>
            <a:ext cx="2325949" cy="461665"/>
          </a:xfrm>
          <a:prstGeom prst="rect">
            <a:avLst/>
          </a:prstGeom>
          <a:noFill/>
        </p:spPr>
        <p:txBody>
          <a:bodyPr wrap="square" rtlCol="0">
            <a:spAutoFit/>
          </a:bodyPr>
          <a:lstStyle/>
          <a:p>
            <a:r>
              <a:rPr lang="en-US" altLang="zh-CN" sz="2400" dirty="0"/>
              <a:t>AEFS</a:t>
            </a:r>
            <a:r>
              <a:rPr lang="zh-CN" altLang="en-US" sz="2400" dirty="0"/>
              <a:t>算法流程：</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5C173646-D280-44C9-8B70-872BBE2EB7F4}"/>
                  </a:ext>
                </a:extLst>
              </p:cNvPr>
              <p:cNvSpPr txBox="1"/>
              <p:nvPr/>
            </p:nvSpPr>
            <p:spPr>
              <a:xfrm>
                <a:off x="2343705" y="2352583"/>
                <a:ext cx="8202967" cy="1957395"/>
              </a:xfrm>
              <a:prstGeom prst="rect">
                <a:avLst/>
              </a:prstGeom>
              <a:noFill/>
            </p:spPr>
            <p:txBody>
              <a:bodyPr wrap="square" rtlCol="0">
                <a:spAutoFit/>
              </a:bodyPr>
              <a:lstStyle/>
              <a:p>
                <a:pPr>
                  <a:lnSpc>
                    <a:spcPct val="200000"/>
                  </a:lnSpc>
                </a:pPr>
                <a:r>
                  <a:rPr lang="en-US" altLang="zh-CN" sz="2000" dirty="0"/>
                  <a:t>1.</a:t>
                </a:r>
                <a:r>
                  <a:rPr lang="zh-CN" altLang="en-US" sz="2000" dirty="0"/>
                  <a:t>自编码器参数初始化； </a:t>
                </a:r>
                <a:endParaRPr lang="en-US" altLang="zh-CN" sz="2000" dirty="0"/>
              </a:p>
              <a:p>
                <a:pPr>
                  <a:lnSpc>
                    <a:spcPct val="200000"/>
                  </a:lnSpc>
                </a:pPr>
                <a:r>
                  <a:rPr lang="en-US" altLang="zh-CN" sz="2000" dirty="0"/>
                  <a:t>2.</a:t>
                </a:r>
                <a:r>
                  <a:rPr lang="zh-CN" altLang="en-US" sz="2000" dirty="0"/>
                  <a:t>按照目标函数训练参数；</a:t>
                </a:r>
                <a:endParaRPr lang="en-US" altLang="zh-CN" sz="2000" dirty="0"/>
              </a:p>
              <a:p>
                <a:pPr>
                  <a:lnSpc>
                    <a:spcPct val="200000"/>
                  </a:lnSpc>
                </a:pPr>
                <a:r>
                  <a:rPr lang="en-US" altLang="zh-CN" sz="2000" dirty="0"/>
                  <a:t>3.</a:t>
                </a:r>
                <a:r>
                  <a:rPr lang="zh-CN" altLang="en-US" sz="2000" dirty="0"/>
                  <a:t>得到优化后的特征权重矩阵</a:t>
                </a:r>
                <a14:m>
                  <m:oMath xmlns:m="http://schemas.openxmlformats.org/officeDocument/2006/math">
                    <m:sSup>
                      <m:sSupPr>
                        <m:ctrlPr>
                          <a:rPr lang="zh-CN" altLang="en-US" sz="2000" i="1" dirty="0" smtClean="0">
                            <a:solidFill>
                              <a:srgbClr val="836967"/>
                            </a:solidFill>
                            <a:latin typeface="Cambria Math" panose="02040503050406030204" pitchFamily="18" charset="0"/>
                          </a:rPr>
                        </m:ctrlPr>
                      </m:sSupPr>
                      <m:e>
                        <m:r>
                          <a:rPr lang="en-US" altLang="zh-CN" sz="2000" b="0" i="1" dirty="0" smtClean="0">
                            <a:solidFill>
                              <a:srgbClr val="836967"/>
                            </a:solidFill>
                            <a:latin typeface="Cambria Math" panose="02040503050406030204" pitchFamily="18" charset="0"/>
                          </a:rPr>
                          <m:t>𝑊</m:t>
                        </m:r>
                      </m:e>
                      <m:sup>
                        <m:r>
                          <a:rPr lang="zh-CN" altLang="en-US" sz="2000" i="1" dirty="0" smtClean="0">
                            <a:latin typeface="Cambria Math" panose="02040503050406030204" pitchFamily="18" charset="0"/>
                          </a:rPr>
                          <m:t>（</m:t>
                        </m:r>
                        <m:r>
                          <a:rPr lang="en-US" altLang="zh-CN" sz="2000" b="0" i="1" dirty="0" smtClean="0">
                            <a:latin typeface="Cambria Math" panose="02040503050406030204" pitchFamily="18" charset="0"/>
                          </a:rPr>
                          <m:t>1</m:t>
                        </m:r>
                        <m:r>
                          <a:rPr lang="zh-CN" altLang="en-US" sz="2000" i="1" dirty="0">
                            <a:latin typeface="Cambria Math" panose="02040503050406030204" pitchFamily="18" charset="0"/>
                          </a:rPr>
                          <m:t>）</m:t>
                        </m:r>
                      </m:sup>
                    </m:sSup>
                  </m:oMath>
                </a14:m>
                <a:endParaRPr lang="zh-CN" altLang="en-US" sz="2000" dirty="0"/>
              </a:p>
            </p:txBody>
          </p:sp>
        </mc:Choice>
        <mc:Fallback xmlns="">
          <p:sp>
            <p:nvSpPr>
              <p:cNvPr id="6" name="文本框 5">
                <a:extLst>
                  <a:ext uri="{FF2B5EF4-FFF2-40B4-BE49-F238E27FC236}">
                    <a16:creationId xmlns:a16="http://schemas.microsoft.com/office/drawing/2014/main" id="{5C173646-D280-44C9-8B70-872BBE2EB7F4}"/>
                  </a:ext>
                </a:extLst>
              </p:cNvPr>
              <p:cNvSpPr txBox="1">
                <a:spLocks noRot="1" noChangeAspect="1" noMove="1" noResize="1" noEditPoints="1" noAdjustHandles="1" noChangeArrowheads="1" noChangeShapeType="1" noTextEdit="1"/>
              </p:cNvSpPr>
              <p:nvPr/>
            </p:nvSpPr>
            <p:spPr>
              <a:xfrm>
                <a:off x="2343705" y="2352583"/>
                <a:ext cx="8202967" cy="1957395"/>
              </a:xfrm>
              <a:prstGeom prst="rect">
                <a:avLst/>
              </a:prstGeom>
              <a:blipFill>
                <a:blip r:embed="rId3"/>
                <a:stretch>
                  <a:fillRect l="-743" b="-4673"/>
                </a:stretch>
              </a:blipFill>
            </p:spPr>
            <p:txBody>
              <a:bodyPr/>
              <a:lstStyle/>
              <a:p>
                <a:r>
                  <a:rPr lang="zh-CN" altLang="en-US">
                    <a:noFill/>
                  </a:rPr>
                  <a:t> </a:t>
                </a:r>
              </a:p>
            </p:txBody>
          </p:sp>
        </mc:Fallback>
      </mc:AlternateContent>
      <p:graphicFrame>
        <p:nvGraphicFramePr>
          <p:cNvPr id="7" name="对象 6">
            <a:extLst>
              <a:ext uri="{FF2B5EF4-FFF2-40B4-BE49-F238E27FC236}">
                <a16:creationId xmlns:a16="http://schemas.microsoft.com/office/drawing/2014/main" id="{F1460CF7-77D9-4445-9E7B-7A62AB7C0F74}"/>
              </a:ext>
            </a:extLst>
          </p:cNvPr>
          <p:cNvGraphicFramePr>
            <a:graphicFrameLocks noChangeAspect="1"/>
          </p:cNvGraphicFramePr>
          <p:nvPr>
            <p:extLst>
              <p:ext uri="{D42A27DB-BD31-4B8C-83A1-F6EECF244321}">
                <p14:modId xmlns:p14="http://schemas.microsoft.com/office/powerpoint/2010/main" val="4139869001"/>
              </p:ext>
            </p:extLst>
          </p:nvPr>
        </p:nvGraphicFramePr>
        <p:xfrm>
          <a:off x="9098185" y="4309978"/>
          <a:ext cx="966803" cy="644535"/>
        </p:xfrm>
        <a:graphic>
          <a:graphicData uri="http://schemas.openxmlformats.org/presentationml/2006/ole">
            <mc:AlternateContent xmlns:mc="http://schemas.openxmlformats.org/markup-compatibility/2006">
              <mc:Choice xmlns:v="urn:schemas-microsoft-com:vml" Requires="v">
                <p:oleObj spid="_x0000_s4114" name="Equation" r:id="rId4" imgW="380880" imgH="253800" progId="Equation.DSMT4">
                  <p:embed/>
                </p:oleObj>
              </mc:Choice>
              <mc:Fallback>
                <p:oleObj name="Equation" r:id="rId4" imgW="380880" imgH="253800" progId="Equation.DSMT4">
                  <p:embed/>
                  <p:pic>
                    <p:nvPicPr>
                      <p:cNvPr id="0" name=""/>
                      <p:cNvPicPr/>
                      <p:nvPr/>
                    </p:nvPicPr>
                    <p:blipFill>
                      <a:blip r:embed="rId5"/>
                      <a:stretch>
                        <a:fillRect/>
                      </a:stretch>
                    </p:blipFill>
                    <p:spPr>
                      <a:xfrm>
                        <a:off x="9098185" y="4309978"/>
                        <a:ext cx="966803" cy="644535"/>
                      </a:xfrm>
                      <a:prstGeom prst="rect">
                        <a:avLst/>
                      </a:prstGeom>
                    </p:spPr>
                  </p:pic>
                </p:oleObj>
              </mc:Fallback>
            </mc:AlternateContent>
          </a:graphicData>
        </a:graphic>
      </p:graphicFrame>
      <p:sp>
        <p:nvSpPr>
          <p:cNvPr id="12" name="文本框 11">
            <a:extLst>
              <a:ext uri="{FF2B5EF4-FFF2-40B4-BE49-F238E27FC236}">
                <a16:creationId xmlns:a16="http://schemas.microsoft.com/office/drawing/2014/main" id="{617549AB-1D8F-447F-A1F0-12E6394459EC}"/>
              </a:ext>
            </a:extLst>
          </p:cNvPr>
          <p:cNvSpPr txBox="1"/>
          <p:nvPr/>
        </p:nvSpPr>
        <p:spPr>
          <a:xfrm>
            <a:off x="2407878" y="4497226"/>
            <a:ext cx="6966941" cy="400110"/>
          </a:xfrm>
          <a:prstGeom prst="rect">
            <a:avLst/>
          </a:prstGeom>
          <a:noFill/>
        </p:spPr>
        <p:txBody>
          <a:bodyPr wrap="square" rtlCol="0">
            <a:spAutoFit/>
          </a:bodyPr>
          <a:lstStyle/>
          <a:p>
            <a:r>
              <a:rPr lang="en-US" altLang="zh-CN" sz="2000" dirty="0"/>
              <a:t>4.</a:t>
            </a:r>
            <a:r>
              <a:rPr lang="zh-CN" altLang="en-US" sz="2000" dirty="0"/>
              <a:t>按照下列公式计算特征的重要程度：</a:t>
            </a:r>
            <a:r>
              <a:rPr lang="en-US" altLang="zh-CN" sz="2000" dirty="0"/>
              <a:t>W</a:t>
            </a:r>
            <a:r>
              <a:rPr lang="zh-CN" altLang="en-US" sz="2000" dirty="0"/>
              <a:t>对应的行向量</a:t>
            </a:r>
          </a:p>
        </p:txBody>
      </p:sp>
      <p:sp>
        <p:nvSpPr>
          <p:cNvPr id="15" name="文本框 14">
            <a:extLst>
              <a:ext uri="{FF2B5EF4-FFF2-40B4-BE49-F238E27FC236}">
                <a16:creationId xmlns:a16="http://schemas.microsoft.com/office/drawing/2014/main" id="{5D1A63F4-0361-4B59-AEBD-2BDB52CE8D1F}"/>
              </a:ext>
            </a:extLst>
          </p:cNvPr>
          <p:cNvSpPr txBox="1"/>
          <p:nvPr/>
        </p:nvSpPr>
        <p:spPr>
          <a:xfrm>
            <a:off x="2407877" y="5251384"/>
            <a:ext cx="6966941" cy="400110"/>
          </a:xfrm>
          <a:prstGeom prst="rect">
            <a:avLst/>
          </a:prstGeom>
          <a:noFill/>
        </p:spPr>
        <p:txBody>
          <a:bodyPr wrap="square" rtlCol="0">
            <a:spAutoFit/>
          </a:bodyPr>
          <a:lstStyle/>
          <a:p>
            <a:r>
              <a:rPr lang="en-US" altLang="zh-CN" sz="2000" dirty="0"/>
              <a:t>5.</a:t>
            </a:r>
            <a:r>
              <a:rPr lang="zh-CN" altLang="en-US" sz="2000" dirty="0"/>
              <a:t>选择前</a:t>
            </a:r>
            <a:r>
              <a:rPr lang="en-US" altLang="zh-CN" sz="2000" dirty="0"/>
              <a:t>k</a:t>
            </a:r>
            <a:r>
              <a:rPr lang="zh-CN" altLang="en-US" sz="2000" dirty="0"/>
              <a:t>个特征作为特征子集；</a:t>
            </a:r>
          </a:p>
        </p:txBody>
      </p:sp>
    </p:spTree>
    <p:extLst>
      <p:ext uri="{BB962C8B-B14F-4D97-AF65-F5344CB8AC3E}">
        <p14:creationId xmlns:p14="http://schemas.microsoft.com/office/powerpoint/2010/main" val="288667331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1048657"/>
                                        </p:tgtEl>
                                        <p:attrNameLst>
                                          <p:attrName>style.visibility</p:attrName>
                                        </p:attrNameLst>
                                      </p:cBhvr>
                                      <p:to>
                                        <p:strVal val="visible"/>
                                      </p:to>
                                    </p:set>
                                    <p:animEffect transition="in" filter="fade">
                                      <p:cBhvr>
                                        <p:cTn id="7" dur="500"/>
                                        <p:tgtEl>
                                          <p:spTgt spid="1048657"/>
                                        </p:tgtEl>
                                      </p:cBhvr>
                                    </p:animEffect>
                                  </p:childTnLst>
                                </p:cTn>
                              </p:par>
                              <p:par>
                                <p:cTn id="8" presetID="10" presetClass="entr" presetSubtype="0" fill="hold" grpId="0" nodeType="withEffect">
                                  <p:stCondLst>
                                    <p:cond delay="1750"/>
                                  </p:stCondLst>
                                  <p:childTnLst>
                                    <p:set>
                                      <p:cBhvr>
                                        <p:cTn id="9" dur="1" fill="hold">
                                          <p:stCondLst>
                                            <p:cond delay="0"/>
                                          </p:stCondLst>
                                        </p:cTn>
                                        <p:tgtEl>
                                          <p:spTgt spid="1048658"/>
                                        </p:tgtEl>
                                        <p:attrNameLst>
                                          <p:attrName>style.visibility</p:attrName>
                                        </p:attrNameLst>
                                      </p:cBhvr>
                                      <p:to>
                                        <p:strVal val="visible"/>
                                      </p:to>
                                    </p:set>
                                    <p:animEffect transition="in" filter="fade">
                                      <p:cBhvr>
                                        <p:cTn id="10" dur="500"/>
                                        <p:tgtEl>
                                          <p:spTgt spid="1048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7" grpId="0" animBg="1"/>
      <p:bldP spid="104865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矩形 3"/>
          <p:cNvSpPr/>
          <p:nvPr/>
        </p:nvSpPr>
        <p:spPr>
          <a:xfrm>
            <a:off x="-23093" y="3005475"/>
            <a:ext cx="264989" cy="1620772"/>
          </a:xfrm>
          <a:prstGeom prst="rect">
            <a:avLst/>
          </a:prstGeom>
          <a:solidFill>
            <a:srgbClr val="24569D"/>
          </a:solidFill>
          <a:ln w="25400" cap="flat" cmpd="sng" algn="ctr">
            <a:no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1048658" name="矩形 4"/>
          <p:cNvSpPr/>
          <p:nvPr/>
        </p:nvSpPr>
        <p:spPr>
          <a:xfrm>
            <a:off x="11927011" y="3005475"/>
            <a:ext cx="264989" cy="1620772"/>
          </a:xfrm>
          <a:prstGeom prst="rect">
            <a:avLst/>
          </a:prstGeom>
          <a:solidFill>
            <a:srgbClr val="24569D"/>
          </a:solidFill>
          <a:ln w="25400" cap="flat" cmpd="sng" algn="ctr">
            <a:no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3" name="文本框 2">
            <a:extLst>
              <a:ext uri="{FF2B5EF4-FFF2-40B4-BE49-F238E27FC236}">
                <a16:creationId xmlns:a16="http://schemas.microsoft.com/office/drawing/2014/main" id="{9D365D87-77EF-43D0-915A-7986CF711D71}"/>
              </a:ext>
            </a:extLst>
          </p:cNvPr>
          <p:cNvSpPr txBox="1"/>
          <p:nvPr/>
        </p:nvSpPr>
        <p:spPr>
          <a:xfrm>
            <a:off x="2407878" y="856145"/>
            <a:ext cx="7376244" cy="741550"/>
          </a:xfrm>
          <a:prstGeom prst="rect">
            <a:avLst/>
          </a:prstGeom>
          <a:noFill/>
        </p:spPr>
        <p:txBody>
          <a:bodyPr wrap="square" rtlCol="0">
            <a:spAutoFit/>
          </a:bodyPr>
          <a:lstStyle/>
          <a:p>
            <a:pPr algn="ctr" eaLnBrk="1" hangingPunct="1">
              <a:lnSpc>
                <a:spcPct val="150000"/>
              </a:lnSpc>
              <a:buFont typeface="Arial" pitchFamily="34" charset="0"/>
              <a:buNone/>
            </a:pPr>
            <a:r>
              <a:rPr lang="zh-CN" altLang="en-US" sz="3200" b="1" dirty="0">
                <a:solidFill>
                  <a:schemeClr val="tx1"/>
                </a:solidFill>
              </a:rPr>
              <a:t>基于自编码器的无监督特征选择</a:t>
            </a:r>
            <a:r>
              <a:rPr lang="en-US" altLang="zh-CN" sz="3200" b="1" dirty="0">
                <a:solidFill>
                  <a:schemeClr val="tx1"/>
                </a:solidFill>
              </a:rPr>
              <a:t>AEFS</a:t>
            </a:r>
          </a:p>
        </p:txBody>
      </p:sp>
      <p:pic>
        <p:nvPicPr>
          <p:cNvPr id="5" name="图片 4">
            <a:extLst>
              <a:ext uri="{FF2B5EF4-FFF2-40B4-BE49-F238E27FC236}">
                <a16:creationId xmlns:a16="http://schemas.microsoft.com/office/drawing/2014/main" id="{10172126-E552-442C-A2B1-ED0F509818E3}"/>
              </a:ext>
            </a:extLst>
          </p:cNvPr>
          <p:cNvPicPr>
            <a:picLocks noChangeAspect="1"/>
          </p:cNvPicPr>
          <p:nvPr/>
        </p:nvPicPr>
        <p:blipFill rotWithShape="1">
          <a:blip r:embed="rId2"/>
          <a:srcRect t="8915" r="2189"/>
          <a:stretch/>
        </p:blipFill>
        <p:spPr>
          <a:xfrm>
            <a:off x="2912188" y="2627420"/>
            <a:ext cx="6344530" cy="2021459"/>
          </a:xfrm>
          <a:prstGeom prst="rect">
            <a:avLst/>
          </a:prstGeom>
        </p:spPr>
      </p:pic>
      <p:sp>
        <p:nvSpPr>
          <p:cNvPr id="8" name="文本框 7">
            <a:extLst>
              <a:ext uri="{FF2B5EF4-FFF2-40B4-BE49-F238E27FC236}">
                <a16:creationId xmlns:a16="http://schemas.microsoft.com/office/drawing/2014/main" id="{486DD08A-8EB6-4799-B65C-53711B2FC7B1}"/>
              </a:ext>
            </a:extLst>
          </p:cNvPr>
          <p:cNvSpPr txBox="1"/>
          <p:nvPr/>
        </p:nvSpPr>
        <p:spPr>
          <a:xfrm>
            <a:off x="1313894" y="5047748"/>
            <a:ext cx="9303799" cy="954107"/>
          </a:xfrm>
          <a:prstGeom prst="rect">
            <a:avLst/>
          </a:prstGeom>
          <a:noFill/>
        </p:spPr>
        <p:txBody>
          <a:bodyPr wrap="square" rtlCol="0">
            <a:spAutoFit/>
          </a:bodyPr>
          <a:lstStyle/>
          <a:p>
            <a:r>
              <a:rPr lang="zh-CN" altLang="en-US" sz="2800" dirty="0"/>
              <a:t>从左到右，依次是原始数据图（</a:t>
            </a:r>
            <a:r>
              <a:rPr lang="en-US" altLang="zh-CN" sz="2800" dirty="0"/>
              <a:t>2420</a:t>
            </a:r>
            <a:r>
              <a:rPr lang="zh-CN" altLang="en-US" sz="2800" dirty="0"/>
              <a:t>）、特征权重图、</a:t>
            </a:r>
            <a:endParaRPr lang="en-US" altLang="zh-CN" sz="2800" dirty="0"/>
          </a:p>
          <a:p>
            <a:r>
              <a:rPr lang="zh-CN" altLang="en-US" sz="2800" dirty="0"/>
              <a:t>重建图（</a:t>
            </a:r>
            <a:r>
              <a:rPr lang="en-US" altLang="zh-CN" sz="2800" dirty="0"/>
              <a:t>300</a:t>
            </a:r>
            <a:r>
              <a:rPr lang="zh-CN" altLang="en-US" sz="2800" dirty="0"/>
              <a:t>）、重建图（</a:t>
            </a:r>
            <a:r>
              <a:rPr lang="en-US" altLang="zh-CN" sz="2800" dirty="0"/>
              <a:t>1000</a:t>
            </a:r>
            <a:r>
              <a:rPr lang="zh-CN" altLang="en-US" sz="2800" dirty="0"/>
              <a:t>）</a:t>
            </a:r>
          </a:p>
        </p:txBody>
      </p:sp>
      <p:sp>
        <p:nvSpPr>
          <p:cNvPr id="9" name="文本框 8">
            <a:extLst>
              <a:ext uri="{FF2B5EF4-FFF2-40B4-BE49-F238E27FC236}">
                <a16:creationId xmlns:a16="http://schemas.microsoft.com/office/drawing/2014/main" id="{823BB0FB-3608-4848-8578-A245E7FEE679}"/>
              </a:ext>
            </a:extLst>
          </p:cNvPr>
          <p:cNvSpPr txBox="1"/>
          <p:nvPr/>
        </p:nvSpPr>
        <p:spPr>
          <a:xfrm>
            <a:off x="719090" y="1705332"/>
            <a:ext cx="4012707" cy="523220"/>
          </a:xfrm>
          <a:prstGeom prst="rect">
            <a:avLst/>
          </a:prstGeom>
          <a:noFill/>
        </p:spPr>
        <p:txBody>
          <a:bodyPr wrap="square" rtlCol="0">
            <a:spAutoFit/>
          </a:bodyPr>
          <a:lstStyle/>
          <a:p>
            <a:r>
              <a:rPr lang="zh-CN" altLang="en-US" sz="2800" dirty="0"/>
              <a:t>数据集：</a:t>
            </a:r>
            <a:r>
              <a:rPr lang="en-US" altLang="zh-CN" sz="2800" dirty="0"/>
              <a:t>warpPIE10P</a:t>
            </a:r>
            <a:endParaRPr lang="zh-CN" altLang="en-US" sz="2800" dirty="0"/>
          </a:p>
        </p:txBody>
      </p:sp>
    </p:spTree>
    <p:extLst>
      <p:ext uri="{BB962C8B-B14F-4D97-AF65-F5344CB8AC3E}">
        <p14:creationId xmlns:p14="http://schemas.microsoft.com/office/powerpoint/2010/main" val="8381979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1048657"/>
                                        </p:tgtEl>
                                        <p:attrNameLst>
                                          <p:attrName>style.visibility</p:attrName>
                                        </p:attrNameLst>
                                      </p:cBhvr>
                                      <p:to>
                                        <p:strVal val="visible"/>
                                      </p:to>
                                    </p:set>
                                    <p:animEffect transition="in" filter="fade">
                                      <p:cBhvr>
                                        <p:cTn id="7" dur="500"/>
                                        <p:tgtEl>
                                          <p:spTgt spid="1048657"/>
                                        </p:tgtEl>
                                      </p:cBhvr>
                                    </p:animEffect>
                                  </p:childTnLst>
                                </p:cTn>
                              </p:par>
                              <p:par>
                                <p:cTn id="8" presetID="10" presetClass="entr" presetSubtype="0" fill="hold" grpId="0" nodeType="withEffect">
                                  <p:stCondLst>
                                    <p:cond delay="1750"/>
                                  </p:stCondLst>
                                  <p:childTnLst>
                                    <p:set>
                                      <p:cBhvr>
                                        <p:cTn id="9" dur="1" fill="hold">
                                          <p:stCondLst>
                                            <p:cond delay="0"/>
                                          </p:stCondLst>
                                        </p:cTn>
                                        <p:tgtEl>
                                          <p:spTgt spid="1048658"/>
                                        </p:tgtEl>
                                        <p:attrNameLst>
                                          <p:attrName>style.visibility</p:attrName>
                                        </p:attrNameLst>
                                      </p:cBhvr>
                                      <p:to>
                                        <p:strVal val="visible"/>
                                      </p:to>
                                    </p:set>
                                    <p:animEffect transition="in" filter="fade">
                                      <p:cBhvr>
                                        <p:cTn id="10" dur="500"/>
                                        <p:tgtEl>
                                          <p:spTgt spid="1048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7" grpId="0" animBg="1"/>
      <p:bldP spid="104865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0" name="矩形 9"/>
          <p:cNvSpPr/>
          <p:nvPr/>
        </p:nvSpPr>
        <p:spPr>
          <a:xfrm>
            <a:off x="-23093" y="2276872"/>
            <a:ext cx="264989" cy="1620772"/>
          </a:xfrm>
          <a:prstGeom prst="rect">
            <a:avLst/>
          </a:prstGeom>
          <a:solidFill>
            <a:srgbClr val="24569D"/>
          </a:solidFill>
          <a:ln w="25400" cap="flat" cmpd="sng" algn="ctr">
            <a:no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1048731" name="矩形 10"/>
          <p:cNvSpPr/>
          <p:nvPr/>
        </p:nvSpPr>
        <p:spPr>
          <a:xfrm>
            <a:off x="11953278" y="2276872"/>
            <a:ext cx="264989" cy="1620772"/>
          </a:xfrm>
          <a:prstGeom prst="rect">
            <a:avLst/>
          </a:prstGeom>
          <a:solidFill>
            <a:srgbClr val="24569D"/>
          </a:solidFill>
          <a:ln w="25400" cap="flat" cmpd="sng" algn="ctr">
            <a:no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1048736" name="TextBox 37"/>
          <p:cNvSpPr txBox="1"/>
          <p:nvPr/>
        </p:nvSpPr>
        <p:spPr>
          <a:xfrm>
            <a:off x="4701626" y="2203128"/>
            <a:ext cx="4531150" cy="660437"/>
          </a:xfrm>
          <a:prstGeom prst="rect">
            <a:avLst/>
          </a:prstGeom>
          <a:noFill/>
        </p:spPr>
        <p:txBody>
          <a:bodyPr wrap="square" rtlCol="0">
            <a:spAutoFit/>
          </a:bodyPr>
          <a:lstStyle/>
          <a:p>
            <a:pPr>
              <a:lnSpc>
                <a:spcPct val="150000"/>
              </a:lnSpc>
            </a:pPr>
            <a:r>
              <a:rPr lang="en-US" altLang="zh-CN" sz="2800" dirty="0"/>
              <a:t>1.</a:t>
            </a:r>
            <a:r>
              <a:rPr lang="zh-CN" altLang="en-US" sz="2800" dirty="0"/>
              <a:t>重建游戏网络架构</a:t>
            </a:r>
            <a:r>
              <a:rPr lang="zh-CN" altLang="en-US" dirty="0"/>
              <a:t>；</a:t>
            </a:r>
            <a:endParaRPr lang="en-US" altLang="zh-CN" dirty="0"/>
          </a:p>
        </p:txBody>
      </p:sp>
      <p:sp>
        <p:nvSpPr>
          <p:cNvPr id="7" name="文本框 1">
            <a:extLst>
              <a:ext uri="{FF2B5EF4-FFF2-40B4-BE49-F238E27FC236}">
                <a16:creationId xmlns:a16="http://schemas.microsoft.com/office/drawing/2014/main" id="{29B65829-009C-4F71-97F5-6C2AF90B3F78}"/>
              </a:ext>
            </a:extLst>
          </p:cNvPr>
          <p:cNvSpPr txBox="1"/>
          <p:nvPr/>
        </p:nvSpPr>
        <p:spPr>
          <a:xfrm>
            <a:off x="1287674" y="846459"/>
            <a:ext cx="1385316" cy="707886"/>
          </a:xfrm>
          <a:prstGeom prst="rect">
            <a:avLst/>
          </a:prstGeom>
          <a:noFill/>
        </p:spPr>
        <p:txBody>
          <a:bodyPr wrap="none" rtlCol="0">
            <a:spAutoFit/>
          </a:bodyPr>
          <a:lstStyle/>
          <a:p>
            <a:r>
              <a:rPr lang="zh-CN" altLang="en-US" sz="4000" b="1" dirty="0"/>
              <a:t>应 用</a:t>
            </a:r>
          </a:p>
        </p:txBody>
      </p:sp>
      <p:sp>
        <p:nvSpPr>
          <p:cNvPr id="8" name="TextBox 37">
            <a:extLst>
              <a:ext uri="{FF2B5EF4-FFF2-40B4-BE49-F238E27FC236}">
                <a16:creationId xmlns:a16="http://schemas.microsoft.com/office/drawing/2014/main" id="{685AFFFA-BFD5-4B1E-A899-F29A55A230FD}"/>
              </a:ext>
            </a:extLst>
          </p:cNvPr>
          <p:cNvSpPr txBox="1"/>
          <p:nvPr/>
        </p:nvSpPr>
        <p:spPr>
          <a:xfrm>
            <a:off x="4738518" y="3237207"/>
            <a:ext cx="5643818" cy="660437"/>
          </a:xfrm>
          <a:prstGeom prst="rect">
            <a:avLst/>
          </a:prstGeom>
          <a:noFill/>
        </p:spPr>
        <p:txBody>
          <a:bodyPr wrap="square" rtlCol="0">
            <a:spAutoFit/>
          </a:bodyPr>
          <a:lstStyle/>
          <a:p>
            <a:pPr>
              <a:lnSpc>
                <a:spcPct val="150000"/>
              </a:lnSpc>
            </a:pPr>
            <a:r>
              <a:rPr lang="en-US" altLang="zh-CN" sz="2800" dirty="0"/>
              <a:t>2.</a:t>
            </a:r>
            <a:r>
              <a:rPr lang="zh-CN" altLang="en-US" sz="2800" dirty="0"/>
              <a:t>重建原始图像 </a:t>
            </a:r>
            <a:r>
              <a:rPr lang="en-US" altLang="zh-CN" sz="2800" dirty="0"/>
              <a:t>:</a:t>
            </a:r>
            <a:r>
              <a:rPr lang="zh-CN" altLang="en-US" sz="2800" dirty="0"/>
              <a:t>地球图形勘测</a:t>
            </a:r>
            <a:r>
              <a:rPr lang="en-US" altLang="zh-CN" sz="2800" dirty="0"/>
              <a:t>;</a:t>
            </a:r>
          </a:p>
        </p:txBody>
      </p:sp>
      <p:sp>
        <p:nvSpPr>
          <p:cNvPr id="9" name="TextBox 37">
            <a:extLst>
              <a:ext uri="{FF2B5EF4-FFF2-40B4-BE49-F238E27FC236}">
                <a16:creationId xmlns:a16="http://schemas.microsoft.com/office/drawing/2014/main" id="{F8FA6EEE-0256-452B-B0BE-D4F5A3E99F50}"/>
              </a:ext>
            </a:extLst>
          </p:cNvPr>
          <p:cNvSpPr txBox="1"/>
          <p:nvPr/>
        </p:nvSpPr>
        <p:spPr>
          <a:xfrm>
            <a:off x="4727893" y="4242464"/>
            <a:ext cx="7490374" cy="660437"/>
          </a:xfrm>
          <a:prstGeom prst="rect">
            <a:avLst/>
          </a:prstGeom>
          <a:noFill/>
        </p:spPr>
        <p:txBody>
          <a:bodyPr wrap="square" rtlCol="0">
            <a:spAutoFit/>
          </a:bodyPr>
          <a:lstStyle/>
          <a:p>
            <a:pPr>
              <a:lnSpc>
                <a:spcPct val="150000"/>
              </a:lnSpc>
            </a:pPr>
            <a:r>
              <a:rPr lang="en-US" altLang="zh-CN" sz="2800" dirty="0"/>
              <a:t>3.</a:t>
            </a:r>
            <a:r>
              <a:rPr lang="zh-CN" altLang="en-US" sz="2800" dirty="0"/>
              <a:t>人脸检测：重要特征提取、修复损坏图像</a:t>
            </a:r>
            <a:r>
              <a:rPr lang="en-US" altLang="zh-CN" sz="2800" dirty="0"/>
              <a:t>;</a:t>
            </a:r>
          </a:p>
        </p:txBody>
      </p:sp>
      <p:sp>
        <p:nvSpPr>
          <p:cNvPr id="2" name="文本框 1">
            <a:extLst>
              <a:ext uri="{FF2B5EF4-FFF2-40B4-BE49-F238E27FC236}">
                <a16:creationId xmlns:a16="http://schemas.microsoft.com/office/drawing/2014/main" id="{B0A793A7-F46C-46AD-952F-A8AC7F66625A}"/>
              </a:ext>
            </a:extLst>
          </p:cNvPr>
          <p:cNvSpPr txBox="1"/>
          <p:nvPr/>
        </p:nvSpPr>
        <p:spPr>
          <a:xfrm>
            <a:off x="989396" y="3807483"/>
            <a:ext cx="2804932" cy="584775"/>
          </a:xfrm>
          <a:prstGeom prst="rect">
            <a:avLst/>
          </a:prstGeom>
          <a:noFill/>
        </p:spPr>
        <p:txBody>
          <a:bodyPr wrap="square" rtlCol="0">
            <a:spAutoFit/>
          </a:bodyPr>
          <a:lstStyle/>
          <a:p>
            <a:r>
              <a:rPr lang="zh-CN" altLang="en-US" sz="3200" dirty="0"/>
              <a:t>重建数据能力</a:t>
            </a:r>
          </a:p>
        </p:txBody>
      </p:sp>
      <p:sp>
        <p:nvSpPr>
          <p:cNvPr id="3" name="左大括号 2">
            <a:extLst>
              <a:ext uri="{FF2B5EF4-FFF2-40B4-BE49-F238E27FC236}">
                <a16:creationId xmlns:a16="http://schemas.microsoft.com/office/drawing/2014/main" id="{6D59C1BF-6DE9-4FA0-9205-3E7FD894C164}"/>
              </a:ext>
            </a:extLst>
          </p:cNvPr>
          <p:cNvSpPr/>
          <p:nvPr/>
        </p:nvSpPr>
        <p:spPr>
          <a:xfrm>
            <a:off x="3794328" y="2276871"/>
            <a:ext cx="626752" cy="3839843"/>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37">
            <a:extLst>
              <a:ext uri="{FF2B5EF4-FFF2-40B4-BE49-F238E27FC236}">
                <a16:creationId xmlns:a16="http://schemas.microsoft.com/office/drawing/2014/main" id="{30735121-E882-4B75-A2C1-9ABFD4716F86}"/>
              </a:ext>
            </a:extLst>
          </p:cNvPr>
          <p:cNvSpPr txBox="1"/>
          <p:nvPr/>
        </p:nvSpPr>
        <p:spPr>
          <a:xfrm>
            <a:off x="4738518" y="5276543"/>
            <a:ext cx="7490374" cy="660437"/>
          </a:xfrm>
          <a:prstGeom prst="rect">
            <a:avLst/>
          </a:prstGeom>
          <a:noFill/>
        </p:spPr>
        <p:txBody>
          <a:bodyPr wrap="square" rtlCol="0">
            <a:spAutoFit/>
          </a:bodyPr>
          <a:lstStyle/>
          <a:p>
            <a:pPr>
              <a:lnSpc>
                <a:spcPct val="150000"/>
              </a:lnSpc>
            </a:pPr>
            <a:r>
              <a:rPr lang="zh-CN" altLang="en-US" sz="2800" dirty="0"/>
              <a:t>文本、图像、基因等领域</a:t>
            </a:r>
            <a:r>
              <a:rPr lang="en-US" altLang="zh-CN" sz="2800" dirty="0"/>
              <a: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8730"/>
                                        </p:tgtEl>
                                        <p:attrNameLst>
                                          <p:attrName>style.visibility</p:attrName>
                                        </p:attrNameLst>
                                      </p:cBhvr>
                                      <p:to>
                                        <p:strVal val="visible"/>
                                      </p:to>
                                    </p:set>
                                  </p:childTnLst>
                                </p:cTn>
                              </p:par>
                              <p:par>
                                <p:cTn id="7" presetID="35" presetClass="path" presetSubtype="0" decel="100000" fill="hold" grpId="1" nodeType="withEffect">
                                  <p:stCondLst>
                                    <p:cond delay="0"/>
                                  </p:stCondLst>
                                  <p:childTnLst>
                                    <p:animMotion origin="layout" path="M 0 0 L -0.25 0 E" pathEditMode="relative" ptsTypes="">
                                      <p:cBhvr>
                                        <p:cTn id="8" dur="500" spd="-100000" fill="hold"/>
                                        <p:tgtEl>
                                          <p:spTgt spid="1048730"/>
                                        </p:tgtEl>
                                        <p:attrNameLst>
                                          <p:attrName>ppt_x</p:attrName>
                                          <p:attrName>ppt_y</p:attrName>
                                        </p:attrNameLst>
                                      </p:cBhvr>
                                    </p:animMotion>
                                  </p:childTnLst>
                                </p:cTn>
                              </p:par>
                              <p:par>
                                <p:cTn id="9" presetID="1" presetClass="entr" presetSubtype="0" fill="hold" grpId="0" nodeType="withEffect">
                                  <p:stCondLst>
                                    <p:cond delay="0"/>
                                  </p:stCondLst>
                                  <p:childTnLst>
                                    <p:set>
                                      <p:cBhvr>
                                        <p:cTn id="10" dur="1" fill="hold">
                                          <p:stCondLst>
                                            <p:cond delay="0"/>
                                          </p:stCondLst>
                                        </p:cTn>
                                        <p:tgtEl>
                                          <p:spTgt spid="1048731"/>
                                        </p:tgtEl>
                                        <p:attrNameLst>
                                          <p:attrName>style.visibility</p:attrName>
                                        </p:attrNameLst>
                                      </p:cBhvr>
                                      <p:to>
                                        <p:strVal val="visible"/>
                                      </p:to>
                                    </p:set>
                                  </p:childTnLst>
                                </p:cTn>
                              </p:par>
                              <p:par>
                                <p:cTn id="11" presetID="63" presetClass="path" presetSubtype="0" decel="100000" fill="hold" grpId="1" nodeType="withEffect">
                                  <p:stCondLst>
                                    <p:cond delay="0"/>
                                  </p:stCondLst>
                                  <p:childTnLst>
                                    <p:animMotion origin="layout" path="M 0 0 L 0.25 0 E" pathEditMode="relative" ptsTypes="">
                                      <p:cBhvr>
                                        <p:cTn id="12" dur="500" spd="-100000" fill="hold"/>
                                        <p:tgtEl>
                                          <p:spTgt spid="1048731"/>
                                        </p:tgtEl>
                                        <p:attrNameLst>
                                          <p:attrName>ppt_x</p:attrName>
                                          <p:attrName>ppt_y</p:attrName>
                                        </p:attrNameLst>
                                      </p:cBhvr>
                                    </p:animMotion>
                                  </p:childTnLst>
                                </p:cTn>
                              </p:par>
                              <p:par>
                                <p:cTn id="13" presetID="42" presetClass="entr" presetSubtype="0" fill="hold" grpId="0" nodeType="withEffect">
                                  <p:stCondLst>
                                    <p:cond delay="2000"/>
                                  </p:stCondLst>
                                  <p:childTnLst>
                                    <p:set>
                                      <p:cBhvr>
                                        <p:cTn id="14" dur="1" fill="hold">
                                          <p:stCondLst>
                                            <p:cond delay="0"/>
                                          </p:stCondLst>
                                        </p:cTn>
                                        <p:tgtEl>
                                          <p:spTgt spid="1048736"/>
                                        </p:tgtEl>
                                        <p:attrNameLst>
                                          <p:attrName>style.visibility</p:attrName>
                                        </p:attrNameLst>
                                      </p:cBhvr>
                                      <p:to>
                                        <p:strVal val="visible"/>
                                      </p:to>
                                    </p:set>
                                    <p:animEffect transition="in" filter="fade">
                                      <p:cBhvr>
                                        <p:cTn id="15" dur="500"/>
                                        <p:tgtEl>
                                          <p:spTgt spid="1048736"/>
                                        </p:tgtEl>
                                      </p:cBhvr>
                                    </p:animEffect>
                                    <p:anim calcmode="lin" valueType="num">
                                      <p:cBhvr>
                                        <p:cTn id="16" dur="500" fill="hold"/>
                                        <p:tgtEl>
                                          <p:spTgt spid="1048736"/>
                                        </p:tgtEl>
                                        <p:attrNameLst>
                                          <p:attrName>ppt_x</p:attrName>
                                        </p:attrNameLst>
                                      </p:cBhvr>
                                      <p:tavLst>
                                        <p:tav tm="0">
                                          <p:val>
                                            <p:strVal val="#ppt_x"/>
                                          </p:val>
                                        </p:tav>
                                        <p:tav tm="100000">
                                          <p:val>
                                            <p:strVal val="#ppt_x"/>
                                          </p:val>
                                        </p:tav>
                                      </p:tavLst>
                                    </p:anim>
                                    <p:anim calcmode="lin" valueType="num">
                                      <p:cBhvr>
                                        <p:cTn id="17" dur="500" fill="hold"/>
                                        <p:tgtEl>
                                          <p:spTgt spid="1048736"/>
                                        </p:tgtEl>
                                        <p:attrNameLst>
                                          <p:attrName>ppt_y</p:attrName>
                                        </p:attrNameLst>
                                      </p:cBhvr>
                                      <p:tavLst>
                                        <p:tav tm="0">
                                          <p:val>
                                            <p:strVal val="#ppt_y+.1"/>
                                          </p:val>
                                        </p:tav>
                                        <p:tav tm="100000">
                                          <p:val>
                                            <p:strVal val="#ppt_y"/>
                                          </p:val>
                                        </p:tav>
                                      </p:tavLst>
                                    </p:anim>
                                  </p:childTnLst>
                                </p:cTn>
                              </p:par>
                              <p:par>
                                <p:cTn id="18" presetID="0" presetClass="entr" presetSubtype="0" fill="hold" grpId="0" nodeType="withEffect">
                                  <p:stCondLst>
                                    <p:cond delay="500"/>
                                  </p:stCondLst>
                                  <p:iterate type="lt">
                                    <p:tmPct val="10000"/>
                                  </p:iterate>
                                  <p:childTnLst>
                                    <p:set>
                                      <p:cBhvr>
                                        <p:cTn id="19" dur="1" fill="hold">
                                          <p:stCondLst>
                                            <p:cond delay="0"/>
                                          </p:stCondLst>
                                        </p:cTn>
                                        <p:tgtEl>
                                          <p:spTgt spid="7"/>
                                        </p:tgtEl>
                                        <p:attrNameLst>
                                          <p:attrName>style.visibility</p:attrName>
                                        </p:attrNameLst>
                                      </p:cBhvr>
                                      <p:to>
                                        <p:strVal val="visible"/>
                                      </p:to>
                                    </p:set>
                                    <p:animScale>
                                      <p:cBhvr>
                                        <p:cTn id="20" dur="375" fill="hold">
                                          <p:stCondLst>
                                            <p:cond delay="0"/>
                                          </p:stCondLst>
                                        </p:cTn>
                                        <p:tgtEl>
                                          <p:spTgt spid="7"/>
                                        </p:tgtEl>
                                      </p:cBhvr>
                                      <p:from x="150000" y="150000"/>
                                      <p:to x="90000" y="90000"/>
                                    </p:animScale>
                                    <p:animScale>
                                      <p:cBhvr>
                                        <p:cTn id="21" dur="375" fill="hold">
                                          <p:stCondLst>
                                            <p:cond delay="375"/>
                                          </p:stCondLst>
                                        </p:cTn>
                                        <p:tgtEl>
                                          <p:spTgt spid="7"/>
                                        </p:tgtEl>
                                      </p:cBhvr>
                                      <p:from x="90000" y="90000"/>
                                      <p:to x="100000" y="100000"/>
                                    </p:animScale>
                                  </p:childTnLst>
                                </p:cTn>
                              </p:par>
                              <p:par>
                                <p:cTn id="22" presetID="42" presetClass="entr" presetSubtype="0" fill="hold" grpId="0" nodeType="withEffect">
                                  <p:stCondLst>
                                    <p:cond delay="200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anim calcmode="lin" valueType="num">
                                      <p:cBhvr>
                                        <p:cTn id="25" dur="500" fill="hold"/>
                                        <p:tgtEl>
                                          <p:spTgt spid="8"/>
                                        </p:tgtEl>
                                        <p:attrNameLst>
                                          <p:attrName>ppt_x</p:attrName>
                                        </p:attrNameLst>
                                      </p:cBhvr>
                                      <p:tavLst>
                                        <p:tav tm="0">
                                          <p:val>
                                            <p:strVal val="#ppt_x"/>
                                          </p:val>
                                        </p:tav>
                                        <p:tav tm="100000">
                                          <p:val>
                                            <p:strVal val="#ppt_x"/>
                                          </p:val>
                                        </p:tav>
                                      </p:tavLst>
                                    </p:anim>
                                    <p:anim calcmode="lin" valueType="num">
                                      <p:cBhvr>
                                        <p:cTn id="26" dur="5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200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anim calcmode="lin" valueType="num">
                                      <p:cBhvr>
                                        <p:cTn id="30" dur="500" fill="hold"/>
                                        <p:tgtEl>
                                          <p:spTgt spid="9"/>
                                        </p:tgtEl>
                                        <p:attrNameLst>
                                          <p:attrName>ppt_x</p:attrName>
                                        </p:attrNameLst>
                                      </p:cBhvr>
                                      <p:tavLst>
                                        <p:tav tm="0">
                                          <p:val>
                                            <p:strVal val="#ppt_x"/>
                                          </p:val>
                                        </p:tav>
                                        <p:tav tm="100000">
                                          <p:val>
                                            <p:strVal val="#ppt_x"/>
                                          </p:val>
                                        </p:tav>
                                      </p:tavLst>
                                    </p:anim>
                                    <p:anim calcmode="lin" valueType="num">
                                      <p:cBhvr>
                                        <p:cTn id="31" dur="5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20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anim calcmode="lin" valueType="num">
                                      <p:cBhvr>
                                        <p:cTn id="35" dur="500" fill="hold"/>
                                        <p:tgtEl>
                                          <p:spTgt spid="12"/>
                                        </p:tgtEl>
                                        <p:attrNameLst>
                                          <p:attrName>ppt_x</p:attrName>
                                        </p:attrNameLst>
                                      </p:cBhvr>
                                      <p:tavLst>
                                        <p:tav tm="0">
                                          <p:val>
                                            <p:strVal val="#ppt_x"/>
                                          </p:val>
                                        </p:tav>
                                        <p:tav tm="100000">
                                          <p:val>
                                            <p:strVal val="#ppt_x"/>
                                          </p:val>
                                        </p:tav>
                                      </p:tavLst>
                                    </p:anim>
                                    <p:anim calcmode="lin" valueType="num">
                                      <p:cBhvr>
                                        <p:cTn id="36"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0" grpId="0" animBg="1"/>
      <p:bldP spid="1048730" grpId="1" animBg="1"/>
      <p:bldP spid="1048731" grpId="0" animBg="1"/>
      <p:bldP spid="1048731" grpId="1" animBg="1"/>
      <p:bldP spid="1048736" grpId="0"/>
      <p:bldP spid="7" grpId="0"/>
      <p:bldP spid="8" grpId="0"/>
      <p:bldP spid="9"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0" name="矩形 9"/>
          <p:cNvSpPr/>
          <p:nvPr/>
        </p:nvSpPr>
        <p:spPr>
          <a:xfrm>
            <a:off x="-23093" y="2276872"/>
            <a:ext cx="264989" cy="1620772"/>
          </a:xfrm>
          <a:prstGeom prst="rect">
            <a:avLst/>
          </a:prstGeom>
          <a:solidFill>
            <a:srgbClr val="24569D"/>
          </a:solidFill>
          <a:ln w="25400" cap="flat" cmpd="sng" algn="ctr">
            <a:no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1048731" name="矩形 10"/>
          <p:cNvSpPr/>
          <p:nvPr/>
        </p:nvSpPr>
        <p:spPr>
          <a:xfrm>
            <a:off x="11953278" y="2276872"/>
            <a:ext cx="264989" cy="1620772"/>
          </a:xfrm>
          <a:prstGeom prst="rect">
            <a:avLst/>
          </a:prstGeom>
          <a:solidFill>
            <a:srgbClr val="24569D"/>
          </a:solidFill>
          <a:ln w="25400" cap="flat" cmpd="sng" algn="ctr">
            <a:no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7" name="文本框 1">
            <a:extLst>
              <a:ext uri="{FF2B5EF4-FFF2-40B4-BE49-F238E27FC236}">
                <a16:creationId xmlns:a16="http://schemas.microsoft.com/office/drawing/2014/main" id="{29B65829-009C-4F71-97F5-6C2AF90B3F78}"/>
              </a:ext>
            </a:extLst>
          </p:cNvPr>
          <p:cNvSpPr txBox="1"/>
          <p:nvPr/>
        </p:nvSpPr>
        <p:spPr>
          <a:xfrm>
            <a:off x="531080" y="903213"/>
            <a:ext cx="4709944" cy="707886"/>
          </a:xfrm>
          <a:prstGeom prst="rect">
            <a:avLst/>
          </a:prstGeom>
          <a:noFill/>
        </p:spPr>
        <p:txBody>
          <a:bodyPr wrap="none" rtlCol="0">
            <a:spAutoFit/>
          </a:bodyPr>
          <a:lstStyle/>
          <a:p>
            <a:r>
              <a:rPr lang="zh-CN" altLang="en-US" sz="4000" b="1" dirty="0"/>
              <a:t>应 用</a:t>
            </a:r>
            <a:r>
              <a:rPr lang="en-US" altLang="zh-CN" sz="4000" b="1" dirty="0"/>
              <a:t>-</a:t>
            </a:r>
            <a:r>
              <a:rPr lang="zh-CN" altLang="en-US" sz="4000" b="1" dirty="0"/>
              <a:t>游戏网络领域</a:t>
            </a:r>
          </a:p>
        </p:txBody>
      </p:sp>
      <p:pic>
        <p:nvPicPr>
          <p:cNvPr id="2" name="图片 1">
            <a:extLst>
              <a:ext uri="{FF2B5EF4-FFF2-40B4-BE49-F238E27FC236}">
                <a16:creationId xmlns:a16="http://schemas.microsoft.com/office/drawing/2014/main" id="{6403D4B4-DA93-4661-93FC-8011E311B1A6}"/>
              </a:ext>
            </a:extLst>
          </p:cNvPr>
          <p:cNvPicPr>
            <a:picLocks noChangeAspect="1"/>
          </p:cNvPicPr>
          <p:nvPr/>
        </p:nvPicPr>
        <p:blipFill>
          <a:blip r:embed="rId2"/>
          <a:stretch>
            <a:fillRect/>
          </a:stretch>
        </p:blipFill>
        <p:spPr>
          <a:xfrm>
            <a:off x="6176326" y="291437"/>
            <a:ext cx="5600700" cy="4943475"/>
          </a:xfrm>
          <a:prstGeom prst="rect">
            <a:avLst/>
          </a:prstGeom>
        </p:spPr>
      </p:pic>
      <p:sp>
        <p:nvSpPr>
          <p:cNvPr id="3" name="文本框 2">
            <a:extLst>
              <a:ext uri="{FF2B5EF4-FFF2-40B4-BE49-F238E27FC236}">
                <a16:creationId xmlns:a16="http://schemas.microsoft.com/office/drawing/2014/main" id="{7CE1F64C-6316-4A09-B57A-A3F9B9388AF1}"/>
              </a:ext>
            </a:extLst>
          </p:cNvPr>
          <p:cNvSpPr txBox="1"/>
          <p:nvPr/>
        </p:nvSpPr>
        <p:spPr>
          <a:xfrm>
            <a:off x="472607" y="2084753"/>
            <a:ext cx="5527467" cy="1133259"/>
          </a:xfrm>
          <a:prstGeom prst="rect">
            <a:avLst/>
          </a:prstGeom>
          <a:noFill/>
        </p:spPr>
        <p:txBody>
          <a:bodyPr wrap="square" rtlCol="0">
            <a:spAutoFit/>
          </a:bodyPr>
          <a:lstStyle/>
          <a:p>
            <a:pPr>
              <a:lnSpc>
                <a:spcPct val="150000"/>
              </a:lnSpc>
            </a:pPr>
            <a:r>
              <a:rPr lang="en-US" altLang="zh-CN" sz="2400" dirty="0"/>
              <a:t>Huang</a:t>
            </a:r>
            <a:r>
              <a:rPr lang="zh-CN" altLang="en-US" sz="2400" dirty="0"/>
              <a:t>等人提出的</a:t>
            </a:r>
            <a:r>
              <a:rPr lang="zh-CN" altLang="en-US" sz="2400" dirty="0">
                <a:effectLst/>
                <a:latin typeface="Arial" panose="020B0604020202020204" pitchFamily="34" charset="0"/>
              </a:rPr>
              <a:t>用于博弈动力学网络结构重建的叠加去噪自动编码器方法 </a:t>
            </a:r>
            <a:endParaRPr lang="zh-CN" altLang="en-US" sz="2400" dirty="0"/>
          </a:p>
        </p:txBody>
      </p:sp>
      <p:sp>
        <p:nvSpPr>
          <p:cNvPr id="4" name="文本框 3">
            <a:extLst>
              <a:ext uri="{FF2B5EF4-FFF2-40B4-BE49-F238E27FC236}">
                <a16:creationId xmlns:a16="http://schemas.microsoft.com/office/drawing/2014/main" id="{9CDE8C27-9F1B-424D-ADAE-7CB3063D63EF}"/>
              </a:ext>
            </a:extLst>
          </p:cNvPr>
          <p:cNvSpPr txBox="1"/>
          <p:nvPr/>
        </p:nvSpPr>
        <p:spPr>
          <a:xfrm>
            <a:off x="924716" y="3897644"/>
            <a:ext cx="3922675" cy="461665"/>
          </a:xfrm>
          <a:prstGeom prst="rect">
            <a:avLst/>
          </a:prstGeom>
          <a:noFill/>
        </p:spPr>
        <p:txBody>
          <a:bodyPr wrap="square" rtlCol="0">
            <a:spAutoFit/>
          </a:bodyPr>
          <a:lstStyle/>
          <a:p>
            <a:r>
              <a:rPr lang="zh-CN" altLang="en-US" sz="2400" dirty="0"/>
              <a:t>以本地游戏动态数据为输入 </a:t>
            </a:r>
          </a:p>
        </p:txBody>
      </p:sp>
      <p:sp>
        <p:nvSpPr>
          <p:cNvPr id="12" name="文本框 11">
            <a:extLst>
              <a:ext uri="{FF2B5EF4-FFF2-40B4-BE49-F238E27FC236}">
                <a16:creationId xmlns:a16="http://schemas.microsoft.com/office/drawing/2014/main" id="{0AA7F88C-2B54-42D6-AD04-B76082212E76}"/>
              </a:ext>
            </a:extLst>
          </p:cNvPr>
          <p:cNvSpPr txBox="1"/>
          <p:nvPr/>
        </p:nvSpPr>
        <p:spPr>
          <a:xfrm>
            <a:off x="924715" y="4598731"/>
            <a:ext cx="3922675" cy="461665"/>
          </a:xfrm>
          <a:prstGeom prst="rect">
            <a:avLst/>
          </a:prstGeom>
          <a:noFill/>
        </p:spPr>
        <p:txBody>
          <a:bodyPr wrap="square" rtlCol="0">
            <a:spAutoFit/>
          </a:bodyPr>
          <a:lstStyle/>
          <a:p>
            <a:r>
              <a:rPr lang="zh-CN" altLang="en-US" sz="2400" dirty="0"/>
              <a:t>以全球网络结构数据为输出 </a:t>
            </a:r>
          </a:p>
        </p:txBody>
      </p:sp>
      <p:sp>
        <p:nvSpPr>
          <p:cNvPr id="6" name="文本框 5">
            <a:extLst>
              <a:ext uri="{FF2B5EF4-FFF2-40B4-BE49-F238E27FC236}">
                <a16:creationId xmlns:a16="http://schemas.microsoft.com/office/drawing/2014/main" id="{D4F9E21E-E049-4097-972F-260F3080B9BC}"/>
              </a:ext>
            </a:extLst>
          </p:cNvPr>
          <p:cNvSpPr txBox="1"/>
          <p:nvPr/>
        </p:nvSpPr>
        <p:spPr>
          <a:xfrm>
            <a:off x="849724" y="5688375"/>
            <a:ext cx="10653204" cy="646331"/>
          </a:xfrm>
          <a:prstGeom prst="rect">
            <a:avLst/>
          </a:prstGeom>
          <a:noFill/>
        </p:spPr>
        <p:txBody>
          <a:bodyPr wrap="square" rtlCol="0">
            <a:spAutoFit/>
          </a:bodyPr>
          <a:lstStyle/>
          <a:p>
            <a:r>
              <a:rPr lang="en-US" altLang="zh-CN" b="0" i="0" dirty="0">
                <a:solidFill>
                  <a:srgbClr val="222222"/>
                </a:solidFill>
                <a:effectLst/>
                <a:latin typeface="Arial" panose="020B0604020202020204" pitchFamily="34" charset="0"/>
              </a:rPr>
              <a:t>Huang K, Li S, Dai P, et al. SDARE: A stacked denoising autoencoder method for game dynamics network structure reconstruction[J]. Neural Networks, 2020, 126: 143-152.</a:t>
            </a:r>
            <a:r>
              <a:rPr lang="en-US" altLang="zh-CN" dirty="0"/>
              <a:t> </a:t>
            </a:r>
            <a:endParaRPr lang="zh-CN" altLang="en-US" dirty="0"/>
          </a:p>
        </p:txBody>
      </p:sp>
    </p:spTree>
    <p:extLst>
      <p:ext uri="{BB962C8B-B14F-4D97-AF65-F5344CB8AC3E}">
        <p14:creationId xmlns:p14="http://schemas.microsoft.com/office/powerpoint/2010/main" val="13632986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8730"/>
                                        </p:tgtEl>
                                        <p:attrNameLst>
                                          <p:attrName>style.visibility</p:attrName>
                                        </p:attrNameLst>
                                      </p:cBhvr>
                                      <p:to>
                                        <p:strVal val="visible"/>
                                      </p:to>
                                    </p:set>
                                  </p:childTnLst>
                                </p:cTn>
                              </p:par>
                              <p:par>
                                <p:cTn id="7" presetID="35" presetClass="path" presetSubtype="0" decel="100000" fill="hold" grpId="1" nodeType="withEffect">
                                  <p:stCondLst>
                                    <p:cond delay="0"/>
                                  </p:stCondLst>
                                  <p:childTnLst>
                                    <p:animMotion origin="layout" path="M 0 0 L -0.25 0 E" pathEditMode="relative" ptsTypes="">
                                      <p:cBhvr>
                                        <p:cTn id="8" dur="500" spd="-100000" fill="hold"/>
                                        <p:tgtEl>
                                          <p:spTgt spid="1048730"/>
                                        </p:tgtEl>
                                        <p:attrNameLst>
                                          <p:attrName>ppt_x</p:attrName>
                                          <p:attrName>ppt_y</p:attrName>
                                        </p:attrNameLst>
                                      </p:cBhvr>
                                    </p:animMotion>
                                  </p:childTnLst>
                                </p:cTn>
                              </p:par>
                              <p:par>
                                <p:cTn id="9" presetID="1" presetClass="entr" presetSubtype="0" fill="hold" grpId="0" nodeType="withEffect">
                                  <p:stCondLst>
                                    <p:cond delay="0"/>
                                  </p:stCondLst>
                                  <p:childTnLst>
                                    <p:set>
                                      <p:cBhvr>
                                        <p:cTn id="10" dur="1" fill="hold">
                                          <p:stCondLst>
                                            <p:cond delay="0"/>
                                          </p:stCondLst>
                                        </p:cTn>
                                        <p:tgtEl>
                                          <p:spTgt spid="1048731"/>
                                        </p:tgtEl>
                                        <p:attrNameLst>
                                          <p:attrName>style.visibility</p:attrName>
                                        </p:attrNameLst>
                                      </p:cBhvr>
                                      <p:to>
                                        <p:strVal val="visible"/>
                                      </p:to>
                                    </p:set>
                                  </p:childTnLst>
                                </p:cTn>
                              </p:par>
                              <p:par>
                                <p:cTn id="11" presetID="63" presetClass="path" presetSubtype="0" decel="100000" fill="hold" grpId="1" nodeType="withEffect">
                                  <p:stCondLst>
                                    <p:cond delay="0"/>
                                  </p:stCondLst>
                                  <p:childTnLst>
                                    <p:animMotion origin="layout" path="M 0 0 L 0.25 0 E" pathEditMode="relative" ptsTypes="">
                                      <p:cBhvr>
                                        <p:cTn id="12" dur="500" spd="-100000" fill="hold"/>
                                        <p:tgtEl>
                                          <p:spTgt spid="1048731"/>
                                        </p:tgtEl>
                                        <p:attrNameLst>
                                          <p:attrName>ppt_x</p:attrName>
                                          <p:attrName>ppt_y</p:attrName>
                                        </p:attrNameLst>
                                      </p:cBhvr>
                                    </p:animMotion>
                                  </p:childTnLst>
                                </p:cTn>
                              </p:par>
                              <p:par>
                                <p:cTn id="13" presetID="0" presetClass="entr" presetSubtype="0" fill="hold" grpId="0" nodeType="withEffect">
                                  <p:stCondLst>
                                    <p:cond delay="500"/>
                                  </p:stCondLst>
                                  <p:iterate type="lt">
                                    <p:tmPct val="10000"/>
                                  </p:iterate>
                                  <p:childTnLst>
                                    <p:set>
                                      <p:cBhvr>
                                        <p:cTn id="14" dur="1" fill="hold">
                                          <p:stCondLst>
                                            <p:cond delay="0"/>
                                          </p:stCondLst>
                                        </p:cTn>
                                        <p:tgtEl>
                                          <p:spTgt spid="7"/>
                                        </p:tgtEl>
                                        <p:attrNameLst>
                                          <p:attrName>style.visibility</p:attrName>
                                        </p:attrNameLst>
                                      </p:cBhvr>
                                      <p:to>
                                        <p:strVal val="visible"/>
                                      </p:to>
                                    </p:set>
                                    <p:animScale>
                                      <p:cBhvr>
                                        <p:cTn id="15" dur="375" fill="hold">
                                          <p:stCondLst>
                                            <p:cond delay="0"/>
                                          </p:stCondLst>
                                        </p:cTn>
                                        <p:tgtEl>
                                          <p:spTgt spid="7"/>
                                        </p:tgtEl>
                                      </p:cBhvr>
                                      <p:from x="150000" y="150000"/>
                                      <p:to x="90000" y="90000"/>
                                    </p:animScale>
                                    <p:animScale>
                                      <p:cBhvr>
                                        <p:cTn id="16" dur="375" fill="hold">
                                          <p:stCondLst>
                                            <p:cond delay="375"/>
                                          </p:stCondLst>
                                        </p:cTn>
                                        <p:tgtEl>
                                          <p:spTgt spid="7"/>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0" grpId="0" animBg="1"/>
      <p:bldP spid="1048730" grpId="1" animBg="1"/>
      <p:bldP spid="1048731" grpId="0" animBg="1"/>
      <p:bldP spid="1048731" grpId="1"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文本框 2"/>
          <p:cNvSpPr txBox="1">
            <a:spLocks noChangeArrowheads="1"/>
          </p:cNvSpPr>
          <p:nvPr/>
        </p:nvSpPr>
        <p:spPr bwMode="auto">
          <a:xfrm>
            <a:off x="5542002" y="403003"/>
            <a:ext cx="1107996" cy="646331"/>
          </a:xfrm>
          <a:prstGeom prst="rect">
            <a:avLst/>
          </a:prstGeom>
          <a:noFill/>
          <a:ln>
            <a:noFill/>
          </a:ln>
        </p:spPr>
        <p:txBody>
          <a:bodyPr wrap="none">
            <a:spAutoFit/>
          </a:bodyPr>
          <a:lstStyle>
            <a:lvl1pPr eaLnBrk="0" hangingPunct="0">
              <a:spcBef>
                <a:spcPct val="20000"/>
              </a:spcBef>
              <a:buClr>
                <a:srgbClr val="F9F9F9"/>
              </a:buClr>
              <a:buSzPct val="65000"/>
              <a:buFont typeface="Wingdings 2" panose="05020102010507070707" pitchFamily="18" charset="2"/>
              <a:buChar char=""/>
              <a:defRPr sz="2800">
                <a:solidFill>
                  <a:schemeClr val="tx1"/>
                </a:solidFill>
                <a:latin typeface="Book Antiqua" panose="02040602050305030304" pitchFamily="18" charset="0"/>
                <a:ea typeface="宋体" panose="02010600030101010101" pitchFamily="2" charset="-122"/>
              </a:defRPr>
            </a:lvl1pPr>
            <a:lvl2pPr marL="742950" indent="-285750" eaLnBrk="0" hangingPunct="0">
              <a:spcBef>
                <a:spcPct val="20000"/>
              </a:spcBef>
              <a:buClr>
                <a:schemeClr val="tx1"/>
              </a:buClr>
              <a:buSzPct val="80000"/>
              <a:buFont typeface="Wingdings 2" panose="05020102010507070707" pitchFamily="18" charset="2"/>
              <a:buChar char=""/>
              <a:defRPr sz="2400">
                <a:solidFill>
                  <a:schemeClr val="tx1"/>
                </a:solidFill>
                <a:latin typeface="Book Antiqua" panose="02040602050305030304" pitchFamily="18" charset="0"/>
                <a:ea typeface="宋体" panose="02010600030101010101" pitchFamily="2" charset="-122"/>
              </a:defRPr>
            </a:lvl2pPr>
            <a:lvl3pPr marL="1143000" indent="-228600" eaLnBrk="0" hangingPunct="0">
              <a:spcBef>
                <a:spcPct val="20000"/>
              </a:spcBef>
              <a:buClr>
                <a:schemeClr val="tx1"/>
              </a:buClr>
              <a:buSzPct val="95000"/>
              <a:buFont typeface="Wingdings" panose="05000000000000000000" pitchFamily="2" charset="2"/>
              <a:buChar char=""/>
              <a:defRPr sz="2200">
                <a:solidFill>
                  <a:schemeClr val="tx1"/>
                </a:solidFill>
                <a:latin typeface="Book Antiqua" panose="02040602050305030304" pitchFamily="18" charset="0"/>
                <a:ea typeface="宋体" panose="02010600030101010101" pitchFamily="2" charset="-122"/>
              </a:defRPr>
            </a:lvl3pPr>
            <a:lvl4pPr marL="1600200" indent="-228600" eaLnBrk="0" hangingPunct="0">
              <a:spcBef>
                <a:spcPct val="20000"/>
              </a:spcBef>
              <a:buClr>
                <a:schemeClr val="tx1"/>
              </a:buClr>
              <a:buSzPct val="100000"/>
              <a:buFont typeface="Wingdings 3" panose="05040102010807070707" pitchFamily="18" charset="2"/>
              <a:buChar char=""/>
              <a:defRPr sz="2000">
                <a:solidFill>
                  <a:schemeClr val="tx1"/>
                </a:solidFill>
                <a:latin typeface="Book Antiqua" panose="02040602050305030304" pitchFamily="18" charset="0"/>
                <a:ea typeface="宋体" panose="02010600030101010101" pitchFamily="2" charset="-122"/>
              </a:defRPr>
            </a:lvl4pPr>
            <a:lvl5pPr marL="2057400" indent="-228600" eaLnBrk="0" hangingPunct="0">
              <a:spcBef>
                <a:spcPct val="20000"/>
              </a:spcBef>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dirty="0">
                <a:solidFill>
                  <a:srgbClr val="545454"/>
                </a:solidFill>
                <a:latin typeface="汉仪中黑简" panose="02010609000101010101" pitchFamily="49" charset="-122"/>
                <a:ea typeface="汉仪中黑简" panose="02010609000101010101" pitchFamily="49" charset="-122"/>
              </a:rPr>
              <a:t>目录</a:t>
            </a:r>
          </a:p>
        </p:txBody>
      </p:sp>
      <p:cxnSp>
        <p:nvCxnSpPr>
          <p:cNvPr id="3145728" name="直接连接符 5"/>
          <p:cNvCxnSpPr>
            <a:cxnSpLocks/>
          </p:cNvCxnSpPr>
          <p:nvPr/>
        </p:nvCxnSpPr>
        <p:spPr>
          <a:xfrm>
            <a:off x="4196555" y="1113264"/>
            <a:ext cx="3798891" cy="0"/>
          </a:xfrm>
          <a:prstGeom prst="line">
            <a:avLst/>
          </a:prstGeom>
          <a:ln w="44450">
            <a:solidFill>
              <a:srgbClr val="24569D"/>
            </a:solidFill>
          </a:ln>
        </p:spPr>
        <p:style>
          <a:lnRef idx="1">
            <a:schemeClr val="accent1"/>
          </a:lnRef>
          <a:fillRef idx="0">
            <a:schemeClr val="accent1"/>
          </a:fillRef>
          <a:effectRef idx="0">
            <a:schemeClr val="accent1"/>
          </a:effectRef>
          <a:fontRef idx="minor">
            <a:schemeClr val="tx1"/>
          </a:fontRef>
        </p:style>
      </p:cxnSp>
      <p:sp>
        <p:nvSpPr>
          <p:cNvPr id="1048629" name="PA_椭圆 15"/>
          <p:cNvSpPr/>
          <p:nvPr>
            <p:custDataLst>
              <p:tags r:id="rId1"/>
            </p:custDataLst>
          </p:nvPr>
        </p:nvSpPr>
        <p:spPr>
          <a:xfrm>
            <a:off x="1618161" y="1920032"/>
            <a:ext cx="1446326" cy="1446326"/>
          </a:xfrm>
          <a:prstGeom prst="ellipse">
            <a:avLst/>
          </a:prstGeom>
          <a:solidFill>
            <a:srgbClr val="F2F2F2"/>
          </a:solidFill>
          <a:ln w="28575">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lumMod val="65000"/>
                    <a:lumOff val="35000"/>
                  </a:schemeClr>
                </a:solidFill>
                <a:latin typeface="+mj-ea"/>
                <a:ea typeface="+mj-ea"/>
              </a:rPr>
              <a:t>01</a:t>
            </a:r>
            <a:endParaRPr lang="zh-CN" altLang="en-US" sz="4800" dirty="0">
              <a:solidFill>
                <a:schemeClr val="tx1">
                  <a:lumMod val="65000"/>
                  <a:lumOff val="35000"/>
                </a:schemeClr>
              </a:solidFill>
              <a:latin typeface="+mj-ea"/>
              <a:ea typeface="+mj-ea"/>
            </a:endParaRPr>
          </a:p>
        </p:txBody>
      </p:sp>
      <p:sp>
        <p:nvSpPr>
          <p:cNvPr id="1048630" name="PA_椭圆 16"/>
          <p:cNvSpPr/>
          <p:nvPr>
            <p:custDataLst>
              <p:tags r:id="rId2"/>
            </p:custDataLst>
          </p:nvPr>
        </p:nvSpPr>
        <p:spPr>
          <a:xfrm>
            <a:off x="1602884" y="4133548"/>
            <a:ext cx="1446326" cy="1446326"/>
          </a:xfrm>
          <a:prstGeom prst="ellipse">
            <a:avLst/>
          </a:prstGeom>
          <a:solidFill>
            <a:srgbClr val="F2F2F2"/>
          </a:solidFill>
          <a:ln w="28575">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lumMod val="65000"/>
                    <a:lumOff val="35000"/>
                  </a:schemeClr>
                </a:solidFill>
                <a:latin typeface="+mj-ea"/>
                <a:ea typeface="+mj-ea"/>
              </a:rPr>
              <a:t>02</a:t>
            </a:r>
            <a:endParaRPr lang="zh-CN" altLang="en-US" sz="4800" dirty="0">
              <a:solidFill>
                <a:schemeClr val="tx1">
                  <a:lumMod val="65000"/>
                  <a:lumOff val="35000"/>
                </a:schemeClr>
              </a:solidFill>
              <a:latin typeface="+mj-ea"/>
              <a:ea typeface="+mj-ea"/>
            </a:endParaRPr>
          </a:p>
        </p:txBody>
      </p:sp>
      <p:sp>
        <p:nvSpPr>
          <p:cNvPr id="1048631" name="PA_椭圆 17"/>
          <p:cNvSpPr/>
          <p:nvPr>
            <p:custDataLst>
              <p:tags r:id="rId3"/>
            </p:custDataLst>
          </p:nvPr>
        </p:nvSpPr>
        <p:spPr>
          <a:xfrm>
            <a:off x="6698488" y="1934092"/>
            <a:ext cx="1446326" cy="1446326"/>
          </a:xfrm>
          <a:prstGeom prst="ellipse">
            <a:avLst/>
          </a:prstGeom>
          <a:solidFill>
            <a:srgbClr val="F2F2F2"/>
          </a:solidFill>
          <a:ln w="28575">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lumMod val="65000"/>
                    <a:lumOff val="35000"/>
                  </a:schemeClr>
                </a:solidFill>
                <a:latin typeface="+mj-ea"/>
                <a:ea typeface="+mj-ea"/>
              </a:rPr>
              <a:t>03</a:t>
            </a:r>
            <a:endParaRPr lang="zh-CN" altLang="en-US" sz="4800" dirty="0">
              <a:solidFill>
                <a:schemeClr val="tx1">
                  <a:lumMod val="65000"/>
                  <a:lumOff val="35000"/>
                </a:schemeClr>
              </a:solidFill>
              <a:latin typeface="+mj-ea"/>
              <a:ea typeface="+mj-ea"/>
            </a:endParaRPr>
          </a:p>
        </p:txBody>
      </p:sp>
      <p:sp>
        <p:nvSpPr>
          <p:cNvPr id="1048632" name="PA_椭圆 18"/>
          <p:cNvSpPr/>
          <p:nvPr>
            <p:custDataLst>
              <p:tags r:id="rId4"/>
            </p:custDataLst>
          </p:nvPr>
        </p:nvSpPr>
        <p:spPr>
          <a:xfrm>
            <a:off x="6698488" y="4176690"/>
            <a:ext cx="1446326" cy="1446326"/>
          </a:xfrm>
          <a:prstGeom prst="ellipse">
            <a:avLst/>
          </a:prstGeom>
          <a:solidFill>
            <a:srgbClr val="F2F2F2"/>
          </a:solidFill>
          <a:ln w="28575">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lumMod val="65000"/>
                    <a:lumOff val="35000"/>
                  </a:schemeClr>
                </a:solidFill>
                <a:latin typeface="+mj-ea"/>
                <a:ea typeface="+mj-ea"/>
              </a:rPr>
              <a:t>04</a:t>
            </a:r>
            <a:endParaRPr lang="zh-CN" altLang="en-US" sz="4800" dirty="0">
              <a:solidFill>
                <a:schemeClr val="tx1">
                  <a:lumMod val="65000"/>
                  <a:lumOff val="35000"/>
                </a:schemeClr>
              </a:solidFill>
              <a:latin typeface="+mj-ea"/>
              <a:ea typeface="+mj-ea"/>
            </a:endParaRPr>
          </a:p>
        </p:txBody>
      </p:sp>
      <p:sp>
        <p:nvSpPr>
          <p:cNvPr id="1048633" name="PA_文本框 23"/>
          <p:cNvSpPr txBox="1"/>
          <p:nvPr>
            <p:custDataLst>
              <p:tags r:id="rId5"/>
            </p:custDataLst>
          </p:nvPr>
        </p:nvSpPr>
        <p:spPr>
          <a:xfrm>
            <a:off x="3594442" y="2321533"/>
            <a:ext cx="1415772" cy="707886"/>
          </a:xfrm>
          <a:prstGeom prst="rect">
            <a:avLst/>
          </a:prstGeom>
          <a:noFill/>
        </p:spPr>
        <p:txBody>
          <a:bodyPr wrap="square" rtlCol="0">
            <a:spAutoFit/>
          </a:bodyPr>
          <a:lstStyle/>
          <a:p>
            <a:r>
              <a:rPr lang="zh-CN" altLang="en-US" sz="4000" b="1" dirty="0">
                <a:solidFill>
                  <a:srgbClr val="24569D"/>
                </a:solidFill>
              </a:rPr>
              <a:t>概念</a:t>
            </a:r>
          </a:p>
        </p:txBody>
      </p:sp>
      <p:sp>
        <p:nvSpPr>
          <p:cNvPr id="1048635" name="PA_文本框 28"/>
          <p:cNvSpPr txBox="1"/>
          <p:nvPr>
            <p:custDataLst>
              <p:tags r:id="rId6"/>
            </p:custDataLst>
          </p:nvPr>
        </p:nvSpPr>
        <p:spPr>
          <a:xfrm>
            <a:off x="3594442" y="4502768"/>
            <a:ext cx="1210588" cy="707886"/>
          </a:xfrm>
          <a:prstGeom prst="rect">
            <a:avLst/>
          </a:prstGeom>
          <a:noFill/>
        </p:spPr>
        <p:txBody>
          <a:bodyPr wrap="none" rtlCol="0">
            <a:spAutoFit/>
          </a:bodyPr>
          <a:lstStyle/>
          <a:p>
            <a:r>
              <a:rPr lang="zh-CN" altLang="en-US" sz="4000" b="1" dirty="0">
                <a:solidFill>
                  <a:srgbClr val="24569D"/>
                </a:solidFill>
              </a:rPr>
              <a:t>原理</a:t>
            </a:r>
          </a:p>
        </p:txBody>
      </p:sp>
      <p:sp>
        <p:nvSpPr>
          <p:cNvPr id="15" name="PA_文本框 28">
            <a:extLst>
              <a:ext uri="{FF2B5EF4-FFF2-40B4-BE49-F238E27FC236}">
                <a16:creationId xmlns:a16="http://schemas.microsoft.com/office/drawing/2014/main" id="{1AB89C0E-B5E8-4A8C-BDB9-45E67E633584}"/>
              </a:ext>
            </a:extLst>
          </p:cNvPr>
          <p:cNvSpPr txBox="1"/>
          <p:nvPr>
            <p:custDataLst>
              <p:tags r:id="rId7"/>
            </p:custDataLst>
          </p:nvPr>
        </p:nvSpPr>
        <p:spPr>
          <a:xfrm>
            <a:off x="9085753" y="2303312"/>
            <a:ext cx="1210588" cy="707886"/>
          </a:xfrm>
          <a:prstGeom prst="rect">
            <a:avLst/>
          </a:prstGeom>
          <a:noFill/>
        </p:spPr>
        <p:txBody>
          <a:bodyPr wrap="none" rtlCol="0">
            <a:spAutoFit/>
          </a:bodyPr>
          <a:lstStyle/>
          <a:p>
            <a:r>
              <a:rPr lang="zh-CN" altLang="en-US" sz="4000" b="1" dirty="0">
                <a:solidFill>
                  <a:srgbClr val="24569D"/>
                </a:solidFill>
              </a:rPr>
              <a:t>应用</a:t>
            </a:r>
          </a:p>
        </p:txBody>
      </p:sp>
      <p:sp>
        <p:nvSpPr>
          <p:cNvPr id="16" name="PA_文本框 28">
            <a:extLst>
              <a:ext uri="{FF2B5EF4-FFF2-40B4-BE49-F238E27FC236}">
                <a16:creationId xmlns:a16="http://schemas.microsoft.com/office/drawing/2014/main" id="{F9F099FA-E002-443F-8896-4835D6FF6C0A}"/>
              </a:ext>
            </a:extLst>
          </p:cNvPr>
          <p:cNvSpPr txBox="1"/>
          <p:nvPr>
            <p:custDataLst>
              <p:tags r:id="rId8"/>
            </p:custDataLst>
          </p:nvPr>
        </p:nvSpPr>
        <p:spPr>
          <a:xfrm>
            <a:off x="9085753" y="4502768"/>
            <a:ext cx="1210588" cy="707886"/>
          </a:xfrm>
          <a:prstGeom prst="rect">
            <a:avLst/>
          </a:prstGeom>
          <a:noFill/>
        </p:spPr>
        <p:txBody>
          <a:bodyPr wrap="none" rtlCol="0">
            <a:spAutoFit/>
          </a:bodyPr>
          <a:lstStyle/>
          <a:p>
            <a:r>
              <a:rPr lang="zh-CN" altLang="en-US" sz="4000" b="1" dirty="0">
                <a:solidFill>
                  <a:srgbClr val="24569D"/>
                </a:solidFill>
              </a:rPr>
              <a:t>作业</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3145728"/>
                                        </p:tgtEl>
                                        <p:attrNameLst>
                                          <p:attrName>style.visibility</p:attrName>
                                        </p:attrNameLst>
                                      </p:cBhvr>
                                      <p:to>
                                        <p:strVal val="visible"/>
                                      </p:to>
                                    </p:set>
                                    <p:animEffect transition="in" filter="barn(outVertical)">
                                      <p:cBhvr>
                                        <p:cTn id="7" dur="500"/>
                                        <p:tgtEl>
                                          <p:spTgt spid="3145728"/>
                                        </p:tgtEl>
                                      </p:cBhvr>
                                    </p:animEffect>
                                  </p:childTnLst>
                                </p:cTn>
                              </p:par>
                              <p:par>
                                <p:cTn id="8" presetID="42" presetClass="entr" presetSubtype="0" fill="hold" grpId="0" nodeType="withEffect">
                                  <p:stCondLst>
                                    <p:cond delay="500"/>
                                  </p:stCondLst>
                                  <p:childTnLst>
                                    <p:set>
                                      <p:cBhvr>
                                        <p:cTn id="9" dur="1" fill="hold">
                                          <p:stCondLst>
                                            <p:cond delay="0"/>
                                          </p:stCondLst>
                                        </p:cTn>
                                        <p:tgtEl>
                                          <p:spTgt spid="1048628"/>
                                        </p:tgtEl>
                                        <p:attrNameLst>
                                          <p:attrName>style.visibility</p:attrName>
                                        </p:attrNameLst>
                                      </p:cBhvr>
                                      <p:to>
                                        <p:strVal val="visible"/>
                                      </p:to>
                                    </p:set>
                                    <p:animEffect transition="in" filter="fade">
                                      <p:cBhvr>
                                        <p:cTn id="10" dur="500"/>
                                        <p:tgtEl>
                                          <p:spTgt spid="1048628"/>
                                        </p:tgtEl>
                                      </p:cBhvr>
                                    </p:animEffect>
                                    <p:anim calcmode="lin" valueType="num">
                                      <p:cBhvr>
                                        <p:cTn id="11" dur="500" fill="hold"/>
                                        <p:tgtEl>
                                          <p:spTgt spid="1048628"/>
                                        </p:tgtEl>
                                        <p:attrNameLst>
                                          <p:attrName>ppt_x</p:attrName>
                                        </p:attrNameLst>
                                      </p:cBhvr>
                                      <p:tavLst>
                                        <p:tav tm="0">
                                          <p:val>
                                            <p:strVal val="#ppt_x"/>
                                          </p:val>
                                        </p:tav>
                                        <p:tav tm="100000">
                                          <p:val>
                                            <p:strVal val="#ppt_x"/>
                                          </p:val>
                                        </p:tav>
                                      </p:tavLst>
                                    </p:anim>
                                    <p:anim calcmode="lin" valueType="num">
                                      <p:cBhvr>
                                        <p:cTn id="12" dur="500" fill="hold"/>
                                        <p:tgtEl>
                                          <p:spTgt spid="1048628"/>
                                        </p:tgtEl>
                                        <p:attrNameLst>
                                          <p:attrName>ppt_y</p:attrName>
                                        </p:attrNameLst>
                                      </p:cBhvr>
                                      <p:tavLst>
                                        <p:tav tm="0">
                                          <p:val>
                                            <p:strVal val="#ppt_y+.1"/>
                                          </p:val>
                                        </p:tav>
                                        <p:tav tm="100000">
                                          <p:val>
                                            <p:strVal val="#ppt_y"/>
                                          </p:val>
                                        </p:tav>
                                      </p:tavLst>
                                    </p:anim>
                                  </p:childTnLst>
                                </p:cTn>
                              </p:par>
                              <p:par>
                                <p:cTn id="13" presetID="0" presetClass="entr" presetSubtype="0" fill="hold" grpId="0" nodeType="withEffect">
                                  <p:stCondLst>
                                    <p:cond delay="1000"/>
                                  </p:stCondLst>
                                  <p:childTnLst>
                                    <p:set>
                                      <p:cBhvr>
                                        <p:cTn id="14" dur="1" fill="hold">
                                          <p:stCondLst>
                                            <p:cond delay="0"/>
                                          </p:stCondLst>
                                        </p:cTn>
                                        <p:tgtEl>
                                          <p:spTgt spid="1048629"/>
                                        </p:tgtEl>
                                        <p:attrNameLst>
                                          <p:attrName>style.visibility</p:attrName>
                                        </p:attrNameLst>
                                      </p:cBhvr>
                                      <p:to>
                                        <p:strVal val="visible"/>
                                      </p:to>
                                    </p:set>
                                    <p:animScale>
                                      <p:cBhvr>
                                        <p:cTn id="15" dur="333" fill="hold">
                                          <p:stCondLst>
                                            <p:cond delay="0"/>
                                          </p:stCondLst>
                                        </p:cTn>
                                        <p:tgtEl>
                                          <p:spTgt spid="1048629"/>
                                        </p:tgtEl>
                                      </p:cBhvr>
                                      <p:from x="0" y="0"/>
                                      <p:to x="120000" y="120000"/>
                                    </p:animScale>
                                    <p:animScale>
                                      <p:cBhvr>
                                        <p:cTn id="16" dur="167" fill="hold">
                                          <p:stCondLst>
                                            <p:cond delay="333"/>
                                          </p:stCondLst>
                                        </p:cTn>
                                        <p:tgtEl>
                                          <p:spTgt spid="1048629"/>
                                        </p:tgtEl>
                                      </p:cBhvr>
                                      <p:from x="120000" y="120000"/>
                                      <p:to x="100000" y="100000"/>
                                    </p:animScale>
                                  </p:childTnLst>
                                </p:cTn>
                              </p:par>
                              <p:par>
                                <p:cTn id="17" presetID="0" presetClass="entr" presetSubtype="0" fill="hold" grpId="0" nodeType="withEffect">
                                  <p:stCondLst>
                                    <p:cond delay="1250"/>
                                  </p:stCondLst>
                                  <p:childTnLst>
                                    <p:set>
                                      <p:cBhvr>
                                        <p:cTn id="18" dur="1" fill="hold">
                                          <p:stCondLst>
                                            <p:cond delay="0"/>
                                          </p:stCondLst>
                                        </p:cTn>
                                        <p:tgtEl>
                                          <p:spTgt spid="1048630"/>
                                        </p:tgtEl>
                                        <p:attrNameLst>
                                          <p:attrName>style.visibility</p:attrName>
                                        </p:attrNameLst>
                                      </p:cBhvr>
                                      <p:to>
                                        <p:strVal val="visible"/>
                                      </p:to>
                                    </p:set>
                                    <p:animScale>
                                      <p:cBhvr>
                                        <p:cTn id="19" dur="333" fill="hold">
                                          <p:stCondLst>
                                            <p:cond delay="0"/>
                                          </p:stCondLst>
                                        </p:cTn>
                                        <p:tgtEl>
                                          <p:spTgt spid="1048630"/>
                                        </p:tgtEl>
                                      </p:cBhvr>
                                      <p:from x="0" y="0"/>
                                      <p:to x="120000" y="120000"/>
                                    </p:animScale>
                                    <p:animScale>
                                      <p:cBhvr>
                                        <p:cTn id="20" dur="167" fill="hold">
                                          <p:stCondLst>
                                            <p:cond delay="333"/>
                                          </p:stCondLst>
                                        </p:cTn>
                                        <p:tgtEl>
                                          <p:spTgt spid="1048630"/>
                                        </p:tgtEl>
                                      </p:cBhvr>
                                      <p:from x="120000" y="120000"/>
                                      <p:to x="100000" y="100000"/>
                                    </p:animScale>
                                  </p:childTnLst>
                                </p:cTn>
                              </p:par>
                              <p:par>
                                <p:cTn id="21" presetID="0" presetClass="entr" presetSubtype="0" fill="hold" grpId="0" nodeType="withEffect">
                                  <p:stCondLst>
                                    <p:cond delay="1500"/>
                                  </p:stCondLst>
                                  <p:childTnLst>
                                    <p:set>
                                      <p:cBhvr>
                                        <p:cTn id="22" dur="1" fill="hold">
                                          <p:stCondLst>
                                            <p:cond delay="0"/>
                                          </p:stCondLst>
                                        </p:cTn>
                                        <p:tgtEl>
                                          <p:spTgt spid="1048631"/>
                                        </p:tgtEl>
                                        <p:attrNameLst>
                                          <p:attrName>style.visibility</p:attrName>
                                        </p:attrNameLst>
                                      </p:cBhvr>
                                      <p:to>
                                        <p:strVal val="visible"/>
                                      </p:to>
                                    </p:set>
                                    <p:animScale>
                                      <p:cBhvr>
                                        <p:cTn id="23" dur="333" fill="hold">
                                          <p:stCondLst>
                                            <p:cond delay="0"/>
                                          </p:stCondLst>
                                        </p:cTn>
                                        <p:tgtEl>
                                          <p:spTgt spid="1048631"/>
                                        </p:tgtEl>
                                      </p:cBhvr>
                                      <p:from x="0" y="0"/>
                                      <p:to x="120000" y="120000"/>
                                    </p:animScale>
                                    <p:animScale>
                                      <p:cBhvr>
                                        <p:cTn id="24" dur="167" fill="hold">
                                          <p:stCondLst>
                                            <p:cond delay="333"/>
                                          </p:stCondLst>
                                        </p:cTn>
                                        <p:tgtEl>
                                          <p:spTgt spid="1048631"/>
                                        </p:tgtEl>
                                      </p:cBhvr>
                                      <p:from x="120000" y="120000"/>
                                      <p:to x="100000" y="100000"/>
                                    </p:animScale>
                                  </p:childTnLst>
                                </p:cTn>
                              </p:par>
                              <p:par>
                                <p:cTn id="25" presetID="0" presetClass="entr" presetSubtype="0" fill="hold" grpId="0" nodeType="withEffect">
                                  <p:stCondLst>
                                    <p:cond delay="1750"/>
                                  </p:stCondLst>
                                  <p:childTnLst>
                                    <p:set>
                                      <p:cBhvr>
                                        <p:cTn id="26" dur="1" fill="hold">
                                          <p:stCondLst>
                                            <p:cond delay="0"/>
                                          </p:stCondLst>
                                        </p:cTn>
                                        <p:tgtEl>
                                          <p:spTgt spid="1048632"/>
                                        </p:tgtEl>
                                        <p:attrNameLst>
                                          <p:attrName>style.visibility</p:attrName>
                                        </p:attrNameLst>
                                      </p:cBhvr>
                                      <p:to>
                                        <p:strVal val="visible"/>
                                      </p:to>
                                    </p:set>
                                    <p:animScale>
                                      <p:cBhvr>
                                        <p:cTn id="27" dur="333" fill="hold">
                                          <p:stCondLst>
                                            <p:cond delay="0"/>
                                          </p:stCondLst>
                                        </p:cTn>
                                        <p:tgtEl>
                                          <p:spTgt spid="1048632"/>
                                        </p:tgtEl>
                                      </p:cBhvr>
                                      <p:from x="0" y="0"/>
                                      <p:to x="120000" y="120000"/>
                                    </p:animScale>
                                    <p:animScale>
                                      <p:cBhvr>
                                        <p:cTn id="28" dur="167" fill="hold">
                                          <p:stCondLst>
                                            <p:cond delay="333"/>
                                          </p:stCondLst>
                                        </p:cTn>
                                        <p:tgtEl>
                                          <p:spTgt spid="1048632"/>
                                        </p:tgtEl>
                                      </p:cBhvr>
                                      <p:from x="120000" y="120000"/>
                                      <p:to x="100000" y="100000"/>
                                    </p:animScale>
                                  </p:childTnLst>
                                </p:cTn>
                              </p:par>
                              <p:par>
                                <p:cTn id="29" presetID="42" presetClass="entr" presetSubtype="0" fill="hold" grpId="0" nodeType="withEffect">
                                  <p:stCondLst>
                                    <p:cond delay="1250"/>
                                  </p:stCondLst>
                                  <p:childTnLst>
                                    <p:set>
                                      <p:cBhvr>
                                        <p:cTn id="30" dur="1" fill="hold">
                                          <p:stCondLst>
                                            <p:cond delay="0"/>
                                          </p:stCondLst>
                                        </p:cTn>
                                        <p:tgtEl>
                                          <p:spTgt spid="1048633"/>
                                        </p:tgtEl>
                                        <p:attrNameLst>
                                          <p:attrName>style.visibility</p:attrName>
                                        </p:attrNameLst>
                                      </p:cBhvr>
                                      <p:to>
                                        <p:strVal val="visible"/>
                                      </p:to>
                                    </p:set>
                                    <p:animEffect transition="in" filter="fade">
                                      <p:cBhvr>
                                        <p:cTn id="31" dur="500"/>
                                        <p:tgtEl>
                                          <p:spTgt spid="1048633"/>
                                        </p:tgtEl>
                                      </p:cBhvr>
                                    </p:animEffect>
                                    <p:anim calcmode="lin" valueType="num">
                                      <p:cBhvr>
                                        <p:cTn id="32" dur="500" fill="hold"/>
                                        <p:tgtEl>
                                          <p:spTgt spid="1048633"/>
                                        </p:tgtEl>
                                        <p:attrNameLst>
                                          <p:attrName>ppt_x</p:attrName>
                                        </p:attrNameLst>
                                      </p:cBhvr>
                                      <p:tavLst>
                                        <p:tav tm="0">
                                          <p:val>
                                            <p:strVal val="#ppt_x"/>
                                          </p:val>
                                        </p:tav>
                                        <p:tav tm="100000">
                                          <p:val>
                                            <p:strVal val="#ppt_x"/>
                                          </p:val>
                                        </p:tav>
                                      </p:tavLst>
                                    </p:anim>
                                    <p:anim calcmode="lin" valueType="num">
                                      <p:cBhvr>
                                        <p:cTn id="33" dur="500" fill="hold"/>
                                        <p:tgtEl>
                                          <p:spTgt spid="104863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1450"/>
                                  </p:stCondLst>
                                  <p:childTnLst>
                                    <p:set>
                                      <p:cBhvr>
                                        <p:cTn id="35" dur="1" fill="hold">
                                          <p:stCondLst>
                                            <p:cond delay="0"/>
                                          </p:stCondLst>
                                        </p:cTn>
                                        <p:tgtEl>
                                          <p:spTgt spid="1048635"/>
                                        </p:tgtEl>
                                        <p:attrNameLst>
                                          <p:attrName>style.visibility</p:attrName>
                                        </p:attrNameLst>
                                      </p:cBhvr>
                                      <p:to>
                                        <p:strVal val="visible"/>
                                      </p:to>
                                    </p:set>
                                    <p:animEffect transition="in" filter="fade">
                                      <p:cBhvr>
                                        <p:cTn id="36" dur="500"/>
                                        <p:tgtEl>
                                          <p:spTgt spid="1048635"/>
                                        </p:tgtEl>
                                      </p:cBhvr>
                                    </p:animEffect>
                                    <p:anim calcmode="lin" valueType="num">
                                      <p:cBhvr>
                                        <p:cTn id="37" dur="500" fill="hold"/>
                                        <p:tgtEl>
                                          <p:spTgt spid="1048635"/>
                                        </p:tgtEl>
                                        <p:attrNameLst>
                                          <p:attrName>ppt_x</p:attrName>
                                        </p:attrNameLst>
                                      </p:cBhvr>
                                      <p:tavLst>
                                        <p:tav tm="0">
                                          <p:val>
                                            <p:strVal val="#ppt_x"/>
                                          </p:val>
                                        </p:tav>
                                        <p:tav tm="100000">
                                          <p:val>
                                            <p:strVal val="#ppt_x"/>
                                          </p:val>
                                        </p:tav>
                                      </p:tavLst>
                                    </p:anim>
                                    <p:anim calcmode="lin" valueType="num">
                                      <p:cBhvr>
                                        <p:cTn id="38" dur="500" fill="hold"/>
                                        <p:tgtEl>
                                          <p:spTgt spid="1048635"/>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14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anim calcmode="lin" valueType="num">
                                      <p:cBhvr>
                                        <p:cTn id="42" dur="500" fill="hold"/>
                                        <p:tgtEl>
                                          <p:spTgt spid="15"/>
                                        </p:tgtEl>
                                        <p:attrNameLst>
                                          <p:attrName>ppt_x</p:attrName>
                                        </p:attrNameLst>
                                      </p:cBhvr>
                                      <p:tavLst>
                                        <p:tav tm="0">
                                          <p:val>
                                            <p:strVal val="#ppt_x"/>
                                          </p:val>
                                        </p:tav>
                                        <p:tav tm="100000">
                                          <p:val>
                                            <p:strVal val="#ppt_x"/>
                                          </p:val>
                                        </p:tav>
                                      </p:tavLst>
                                    </p:anim>
                                    <p:anim calcmode="lin" valueType="num">
                                      <p:cBhvr>
                                        <p:cTn id="43" dur="500" fill="hold"/>
                                        <p:tgtEl>
                                          <p:spTgt spid="15"/>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145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anim calcmode="lin" valueType="num">
                                      <p:cBhvr>
                                        <p:cTn id="47" dur="500" fill="hold"/>
                                        <p:tgtEl>
                                          <p:spTgt spid="16"/>
                                        </p:tgtEl>
                                        <p:attrNameLst>
                                          <p:attrName>ppt_x</p:attrName>
                                        </p:attrNameLst>
                                      </p:cBhvr>
                                      <p:tavLst>
                                        <p:tav tm="0">
                                          <p:val>
                                            <p:strVal val="#ppt_x"/>
                                          </p:val>
                                        </p:tav>
                                        <p:tav tm="100000">
                                          <p:val>
                                            <p:strVal val="#ppt_x"/>
                                          </p:val>
                                        </p:tav>
                                      </p:tavLst>
                                    </p:anim>
                                    <p:anim calcmode="lin" valueType="num">
                                      <p:cBhvr>
                                        <p:cTn id="48"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8" grpId="0"/>
      <p:bldP spid="1048629" grpId="0" animBg="1"/>
      <p:bldP spid="1048630" grpId="0" animBg="1"/>
      <p:bldP spid="1048631" grpId="0" animBg="1"/>
      <p:bldP spid="1048632" grpId="0" animBg="1"/>
      <p:bldP spid="1048633" grpId="0"/>
      <p:bldP spid="1048635" grpId="0"/>
      <p:bldP spid="15"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0" name="矩形 9"/>
          <p:cNvSpPr/>
          <p:nvPr/>
        </p:nvSpPr>
        <p:spPr>
          <a:xfrm>
            <a:off x="-23093" y="2276872"/>
            <a:ext cx="264989" cy="1620772"/>
          </a:xfrm>
          <a:prstGeom prst="rect">
            <a:avLst/>
          </a:prstGeom>
          <a:solidFill>
            <a:srgbClr val="24569D"/>
          </a:solidFill>
          <a:ln w="25400" cap="flat" cmpd="sng" algn="ctr">
            <a:no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1048731" name="矩形 10"/>
          <p:cNvSpPr/>
          <p:nvPr/>
        </p:nvSpPr>
        <p:spPr>
          <a:xfrm>
            <a:off x="11953278" y="2276872"/>
            <a:ext cx="264989" cy="1620772"/>
          </a:xfrm>
          <a:prstGeom prst="rect">
            <a:avLst/>
          </a:prstGeom>
          <a:solidFill>
            <a:srgbClr val="24569D"/>
          </a:solidFill>
          <a:ln w="25400" cap="flat" cmpd="sng" algn="ctr">
            <a:no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7" name="文本框 1">
            <a:extLst>
              <a:ext uri="{FF2B5EF4-FFF2-40B4-BE49-F238E27FC236}">
                <a16:creationId xmlns:a16="http://schemas.microsoft.com/office/drawing/2014/main" id="{29B65829-009C-4F71-97F5-6C2AF90B3F78}"/>
              </a:ext>
            </a:extLst>
          </p:cNvPr>
          <p:cNvSpPr txBox="1"/>
          <p:nvPr/>
        </p:nvSpPr>
        <p:spPr>
          <a:xfrm>
            <a:off x="612971" y="977825"/>
            <a:ext cx="3950120" cy="707886"/>
          </a:xfrm>
          <a:prstGeom prst="rect">
            <a:avLst/>
          </a:prstGeom>
          <a:noFill/>
        </p:spPr>
        <p:txBody>
          <a:bodyPr wrap="none" rtlCol="0">
            <a:spAutoFit/>
          </a:bodyPr>
          <a:lstStyle/>
          <a:p>
            <a:r>
              <a:rPr lang="zh-CN" altLang="en-US" sz="4000" b="1" dirty="0"/>
              <a:t>应 用</a:t>
            </a:r>
            <a:r>
              <a:rPr lang="en-US" altLang="zh-CN" sz="4000" b="1" dirty="0"/>
              <a:t>—</a:t>
            </a:r>
            <a:r>
              <a:rPr lang="zh-CN" altLang="en-US" sz="4000" b="1" dirty="0"/>
              <a:t>电子领域</a:t>
            </a:r>
          </a:p>
        </p:txBody>
      </p:sp>
      <p:sp>
        <p:nvSpPr>
          <p:cNvPr id="3" name="文本框 2">
            <a:extLst>
              <a:ext uri="{FF2B5EF4-FFF2-40B4-BE49-F238E27FC236}">
                <a16:creationId xmlns:a16="http://schemas.microsoft.com/office/drawing/2014/main" id="{7CE1F64C-6316-4A09-B57A-A3F9B9388AF1}"/>
              </a:ext>
            </a:extLst>
          </p:cNvPr>
          <p:cNvSpPr txBox="1"/>
          <p:nvPr/>
        </p:nvSpPr>
        <p:spPr>
          <a:xfrm>
            <a:off x="494349" y="3120413"/>
            <a:ext cx="5527467" cy="1133259"/>
          </a:xfrm>
          <a:prstGeom prst="rect">
            <a:avLst/>
          </a:prstGeom>
          <a:noFill/>
        </p:spPr>
        <p:txBody>
          <a:bodyPr wrap="square" rtlCol="0">
            <a:spAutoFit/>
          </a:bodyPr>
          <a:lstStyle/>
          <a:p>
            <a:pPr>
              <a:lnSpc>
                <a:spcPct val="150000"/>
              </a:lnSpc>
            </a:pPr>
            <a:r>
              <a:rPr lang="en-US" altLang="zh-CN" sz="2400" dirty="0"/>
              <a:t>Xu</a:t>
            </a:r>
            <a:r>
              <a:rPr lang="zh-CN" altLang="en-US" sz="2400" dirty="0">
                <a:effectLst/>
                <a:latin typeface="Arial" panose="020B0604020202020204" pitchFamily="34" charset="0"/>
              </a:rPr>
              <a:t>基于稀疏自编码器的深度神经网络在电力整流器开路故障诊断中的应用 </a:t>
            </a:r>
            <a:endParaRPr lang="zh-CN" altLang="en-US" sz="2400" dirty="0"/>
          </a:p>
        </p:txBody>
      </p:sp>
      <p:sp>
        <p:nvSpPr>
          <p:cNvPr id="4" name="文本框 3">
            <a:extLst>
              <a:ext uri="{FF2B5EF4-FFF2-40B4-BE49-F238E27FC236}">
                <a16:creationId xmlns:a16="http://schemas.microsoft.com/office/drawing/2014/main" id="{9CDE8C27-9F1B-424D-ADAE-7CB3063D63EF}"/>
              </a:ext>
            </a:extLst>
          </p:cNvPr>
          <p:cNvSpPr txBox="1"/>
          <p:nvPr/>
        </p:nvSpPr>
        <p:spPr>
          <a:xfrm>
            <a:off x="6058908" y="1714620"/>
            <a:ext cx="6015674" cy="1133259"/>
          </a:xfrm>
          <a:prstGeom prst="rect">
            <a:avLst/>
          </a:prstGeom>
          <a:noFill/>
        </p:spPr>
        <p:txBody>
          <a:bodyPr wrap="square" rtlCol="0">
            <a:spAutoFit/>
          </a:bodyPr>
          <a:lstStyle/>
          <a:p>
            <a:pPr>
              <a:lnSpc>
                <a:spcPct val="150000"/>
              </a:lnSpc>
            </a:pPr>
            <a:r>
              <a:rPr lang="en-US" altLang="zh-CN" sz="2400" dirty="0">
                <a:effectLst/>
                <a:latin typeface="Arial" panose="020B0604020202020204" pitchFamily="34" charset="0"/>
              </a:rPr>
              <a:t>1.</a:t>
            </a:r>
            <a:r>
              <a:rPr lang="zh-CN" altLang="en-US" sz="2400" dirty="0">
                <a:effectLst/>
                <a:latin typeface="Arial" panose="020B0604020202020204" pitchFamily="34" charset="0"/>
              </a:rPr>
              <a:t>测量整流器的输出电压并将其输入深度稀   疏自动编码器；</a:t>
            </a:r>
            <a:endParaRPr lang="zh-CN" altLang="en-US" sz="2400" dirty="0"/>
          </a:p>
        </p:txBody>
      </p:sp>
      <p:sp>
        <p:nvSpPr>
          <p:cNvPr id="6" name="文本框 5">
            <a:extLst>
              <a:ext uri="{FF2B5EF4-FFF2-40B4-BE49-F238E27FC236}">
                <a16:creationId xmlns:a16="http://schemas.microsoft.com/office/drawing/2014/main" id="{D4F9E21E-E049-4097-972F-260F3080B9BC}"/>
              </a:ext>
            </a:extLst>
          </p:cNvPr>
          <p:cNvSpPr txBox="1"/>
          <p:nvPr/>
        </p:nvSpPr>
        <p:spPr>
          <a:xfrm>
            <a:off x="849724" y="5688375"/>
            <a:ext cx="10653204" cy="646331"/>
          </a:xfrm>
          <a:prstGeom prst="rect">
            <a:avLst/>
          </a:prstGeom>
          <a:noFill/>
        </p:spPr>
        <p:txBody>
          <a:bodyPr wrap="square" rtlCol="0">
            <a:spAutoFit/>
          </a:bodyPr>
          <a:lstStyle/>
          <a:p>
            <a:r>
              <a:rPr lang="en-US" altLang="zh-CN" b="0" i="0" dirty="0">
                <a:solidFill>
                  <a:srgbClr val="222222"/>
                </a:solidFill>
                <a:effectLst/>
                <a:latin typeface="Arial" panose="020B0604020202020204" pitchFamily="34" charset="0"/>
              </a:rPr>
              <a:t>Xu L, Cao M, Song B, et al. Open-circuit fault diagnosis of power rectifier using sparse autoencoder based deep neural network[J]. Neurocomputing, 2018, 311: 1-10.</a:t>
            </a:r>
            <a:endParaRPr lang="zh-CN" altLang="en-US" dirty="0"/>
          </a:p>
        </p:txBody>
      </p:sp>
      <p:sp>
        <p:nvSpPr>
          <p:cNvPr id="10" name="文本框 9">
            <a:extLst>
              <a:ext uri="{FF2B5EF4-FFF2-40B4-BE49-F238E27FC236}">
                <a16:creationId xmlns:a16="http://schemas.microsoft.com/office/drawing/2014/main" id="{82D9ECFC-DA34-4ABA-9B6F-92676E49CB0C}"/>
              </a:ext>
            </a:extLst>
          </p:cNvPr>
          <p:cNvSpPr txBox="1"/>
          <p:nvPr/>
        </p:nvSpPr>
        <p:spPr>
          <a:xfrm>
            <a:off x="6058908" y="3010310"/>
            <a:ext cx="6015674" cy="1133259"/>
          </a:xfrm>
          <a:prstGeom prst="rect">
            <a:avLst/>
          </a:prstGeom>
          <a:noFill/>
        </p:spPr>
        <p:txBody>
          <a:bodyPr wrap="square" rtlCol="0">
            <a:spAutoFit/>
          </a:bodyPr>
          <a:lstStyle/>
          <a:p>
            <a:pPr>
              <a:lnSpc>
                <a:spcPct val="150000"/>
              </a:lnSpc>
            </a:pPr>
            <a:r>
              <a:rPr lang="en-US" altLang="zh-CN" sz="2400" dirty="0">
                <a:latin typeface="Arial" panose="020B0604020202020204" pitchFamily="34" charset="0"/>
              </a:rPr>
              <a:t>2</a:t>
            </a:r>
            <a:r>
              <a:rPr lang="en-US" altLang="zh-CN" sz="2400" dirty="0">
                <a:effectLst/>
                <a:latin typeface="Arial" panose="020B0604020202020204" pitchFamily="34" charset="0"/>
              </a:rPr>
              <a:t>.</a:t>
            </a:r>
            <a:r>
              <a:rPr lang="zh-CN" altLang="en-US" sz="2400" dirty="0">
                <a:effectLst/>
                <a:latin typeface="Arial" panose="020B0604020202020204" pitchFamily="34" charset="0"/>
              </a:rPr>
              <a:t>自动提取故障特征并存储在隐藏的神经元中；</a:t>
            </a:r>
            <a:endParaRPr lang="zh-CN" altLang="en-US" sz="2400" dirty="0"/>
          </a:p>
        </p:txBody>
      </p:sp>
      <p:sp>
        <p:nvSpPr>
          <p:cNvPr id="11" name="文本框 10">
            <a:extLst>
              <a:ext uri="{FF2B5EF4-FFF2-40B4-BE49-F238E27FC236}">
                <a16:creationId xmlns:a16="http://schemas.microsoft.com/office/drawing/2014/main" id="{9D0A762E-CFC4-4B47-9FAE-03E0F6B297BE}"/>
              </a:ext>
            </a:extLst>
          </p:cNvPr>
          <p:cNvSpPr txBox="1"/>
          <p:nvPr/>
        </p:nvSpPr>
        <p:spPr>
          <a:xfrm>
            <a:off x="6096000" y="4024504"/>
            <a:ext cx="6015674" cy="1133259"/>
          </a:xfrm>
          <a:prstGeom prst="rect">
            <a:avLst/>
          </a:prstGeom>
          <a:noFill/>
        </p:spPr>
        <p:txBody>
          <a:bodyPr wrap="square" rtlCol="0">
            <a:spAutoFit/>
          </a:bodyPr>
          <a:lstStyle/>
          <a:p>
            <a:pPr>
              <a:lnSpc>
                <a:spcPct val="150000"/>
              </a:lnSpc>
            </a:pPr>
            <a:r>
              <a:rPr lang="en-US" altLang="zh-CN" sz="2400" dirty="0">
                <a:effectLst/>
                <a:latin typeface="Arial" panose="020B0604020202020204" pitchFamily="34" charset="0"/>
              </a:rPr>
              <a:t>3.</a:t>
            </a:r>
            <a:r>
              <a:rPr lang="zh-CN" altLang="en-US" sz="2400" dirty="0">
                <a:effectLst/>
                <a:latin typeface="Arial" panose="020B0604020202020204" pitchFamily="34" charset="0"/>
              </a:rPr>
              <a:t>利用深度神经网络的</a:t>
            </a:r>
            <a:r>
              <a:rPr lang="en-US" altLang="zh-CN" sz="2400" dirty="0" err="1">
                <a:effectLst/>
                <a:latin typeface="Arial" panose="020B0604020202020204" pitchFamily="34" charset="0"/>
              </a:rPr>
              <a:t>softmax</a:t>
            </a:r>
            <a:r>
              <a:rPr lang="zh-CN" altLang="en-US" sz="2400" dirty="0">
                <a:effectLst/>
                <a:latin typeface="Arial" panose="020B0604020202020204" pitchFamily="34" charset="0"/>
              </a:rPr>
              <a:t>回归对不同的故障进行了识别；</a:t>
            </a:r>
            <a:endParaRPr lang="zh-CN" altLang="en-US" sz="2400" dirty="0"/>
          </a:p>
        </p:txBody>
      </p:sp>
    </p:spTree>
    <p:extLst>
      <p:ext uri="{BB962C8B-B14F-4D97-AF65-F5344CB8AC3E}">
        <p14:creationId xmlns:p14="http://schemas.microsoft.com/office/powerpoint/2010/main" val="10495067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8730"/>
                                        </p:tgtEl>
                                        <p:attrNameLst>
                                          <p:attrName>style.visibility</p:attrName>
                                        </p:attrNameLst>
                                      </p:cBhvr>
                                      <p:to>
                                        <p:strVal val="visible"/>
                                      </p:to>
                                    </p:set>
                                  </p:childTnLst>
                                </p:cTn>
                              </p:par>
                              <p:par>
                                <p:cTn id="7" presetID="35" presetClass="path" presetSubtype="0" decel="100000" fill="hold" grpId="1" nodeType="withEffect">
                                  <p:stCondLst>
                                    <p:cond delay="0"/>
                                  </p:stCondLst>
                                  <p:childTnLst>
                                    <p:animMotion origin="layout" path="M 0 0 L -0.25 0 E" pathEditMode="relative" ptsTypes="">
                                      <p:cBhvr>
                                        <p:cTn id="8" dur="500" spd="-100000" fill="hold"/>
                                        <p:tgtEl>
                                          <p:spTgt spid="1048730"/>
                                        </p:tgtEl>
                                        <p:attrNameLst>
                                          <p:attrName>ppt_x</p:attrName>
                                          <p:attrName>ppt_y</p:attrName>
                                        </p:attrNameLst>
                                      </p:cBhvr>
                                    </p:animMotion>
                                  </p:childTnLst>
                                </p:cTn>
                              </p:par>
                              <p:par>
                                <p:cTn id="9" presetID="1" presetClass="entr" presetSubtype="0" fill="hold" grpId="0" nodeType="withEffect">
                                  <p:stCondLst>
                                    <p:cond delay="0"/>
                                  </p:stCondLst>
                                  <p:childTnLst>
                                    <p:set>
                                      <p:cBhvr>
                                        <p:cTn id="10" dur="1" fill="hold">
                                          <p:stCondLst>
                                            <p:cond delay="0"/>
                                          </p:stCondLst>
                                        </p:cTn>
                                        <p:tgtEl>
                                          <p:spTgt spid="1048731"/>
                                        </p:tgtEl>
                                        <p:attrNameLst>
                                          <p:attrName>style.visibility</p:attrName>
                                        </p:attrNameLst>
                                      </p:cBhvr>
                                      <p:to>
                                        <p:strVal val="visible"/>
                                      </p:to>
                                    </p:set>
                                  </p:childTnLst>
                                </p:cTn>
                              </p:par>
                              <p:par>
                                <p:cTn id="11" presetID="63" presetClass="path" presetSubtype="0" decel="100000" fill="hold" grpId="1" nodeType="withEffect">
                                  <p:stCondLst>
                                    <p:cond delay="0"/>
                                  </p:stCondLst>
                                  <p:childTnLst>
                                    <p:animMotion origin="layout" path="M 0 0 L 0.25 0 E" pathEditMode="relative" ptsTypes="">
                                      <p:cBhvr>
                                        <p:cTn id="12" dur="500" spd="-100000" fill="hold"/>
                                        <p:tgtEl>
                                          <p:spTgt spid="1048731"/>
                                        </p:tgtEl>
                                        <p:attrNameLst>
                                          <p:attrName>ppt_x</p:attrName>
                                          <p:attrName>ppt_y</p:attrName>
                                        </p:attrNameLst>
                                      </p:cBhvr>
                                    </p:animMotion>
                                  </p:childTnLst>
                                </p:cTn>
                              </p:par>
                              <p:par>
                                <p:cTn id="13" presetID="0" presetClass="entr" presetSubtype="0" fill="hold" grpId="0" nodeType="withEffect">
                                  <p:stCondLst>
                                    <p:cond delay="500"/>
                                  </p:stCondLst>
                                  <p:iterate type="lt">
                                    <p:tmPct val="10000"/>
                                  </p:iterate>
                                  <p:childTnLst>
                                    <p:set>
                                      <p:cBhvr>
                                        <p:cTn id="14" dur="1" fill="hold">
                                          <p:stCondLst>
                                            <p:cond delay="0"/>
                                          </p:stCondLst>
                                        </p:cTn>
                                        <p:tgtEl>
                                          <p:spTgt spid="7"/>
                                        </p:tgtEl>
                                        <p:attrNameLst>
                                          <p:attrName>style.visibility</p:attrName>
                                        </p:attrNameLst>
                                      </p:cBhvr>
                                      <p:to>
                                        <p:strVal val="visible"/>
                                      </p:to>
                                    </p:set>
                                    <p:animScale>
                                      <p:cBhvr>
                                        <p:cTn id="15" dur="375" fill="hold">
                                          <p:stCondLst>
                                            <p:cond delay="0"/>
                                          </p:stCondLst>
                                        </p:cTn>
                                        <p:tgtEl>
                                          <p:spTgt spid="7"/>
                                        </p:tgtEl>
                                      </p:cBhvr>
                                      <p:from x="150000" y="150000"/>
                                      <p:to x="90000" y="90000"/>
                                    </p:animScale>
                                    <p:animScale>
                                      <p:cBhvr>
                                        <p:cTn id="16" dur="375" fill="hold">
                                          <p:stCondLst>
                                            <p:cond delay="375"/>
                                          </p:stCondLst>
                                        </p:cTn>
                                        <p:tgtEl>
                                          <p:spTgt spid="7"/>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0" grpId="0" animBg="1"/>
      <p:bldP spid="1048730" grpId="1" animBg="1"/>
      <p:bldP spid="1048731" grpId="0" animBg="1"/>
      <p:bldP spid="1048731" grpId="1" animBg="1"/>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0" name="矩形 9"/>
          <p:cNvSpPr/>
          <p:nvPr/>
        </p:nvSpPr>
        <p:spPr>
          <a:xfrm>
            <a:off x="-23093" y="2276872"/>
            <a:ext cx="264989" cy="1620772"/>
          </a:xfrm>
          <a:prstGeom prst="rect">
            <a:avLst/>
          </a:prstGeom>
          <a:solidFill>
            <a:srgbClr val="24569D"/>
          </a:solidFill>
          <a:ln w="25400" cap="flat" cmpd="sng" algn="ctr">
            <a:no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1048731" name="矩形 10"/>
          <p:cNvSpPr/>
          <p:nvPr/>
        </p:nvSpPr>
        <p:spPr>
          <a:xfrm>
            <a:off x="11953278" y="2276872"/>
            <a:ext cx="264989" cy="1620772"/>
          </a:xfrm>
          <a:prstGeom prst="rect">
            <a:avLst/>
          </a:prstGeom>
          <a:solidFill>
            <a:srgbClr val="24569D"/>
          </a:solidFill>
          <a:ln w="25400" cap="flat" cmpd="sng" algn="ctr">
            <a:no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7" name="文本框 1">
            <a:extLst>
              <a:ext uri="{FF2B5EF4-FFF2-40B4-BE49-F238E27FC236}">
                <a16:creationId xmlns:a16="http://schemas.microsoft.com/office/drawing/2014/main" id="{29B65829-009C-4F71-97F5-6C2AF90B3F78}"/>
              </a:ext>
            </a:extLst>
          </p:cNvPr>
          <p:cNvSpPr txBox="1"/>
          <p:nvPr/>
        </p:nvSpPr>
        <p:spPr>
          <a:xfrm>
            <a:off x="612971" y="977825"/>
            <a:ext cx="3950120" cy="707886"/>
          </a:xfrm>
          <a:prstGeom prst="rect">
            <a:avLst/>
          </a:prstGeom>
          <a:noFill/>
        </p:spPr>
        <p:txBody>
          <a:bodyPr wrap="none" rtlCol="0">
            <a:spAutoFit/>
          </a:bodyPr>
          <a:lstStyle/>
          <a:p>
            <a:r>
              <a:rPr lang="zh-CN" altLang="en-US" sz="4000" b="1" dirty="0"/>
              <a:t>应 用</a:t>
            </a:r>
            <a:r>
              <a:rPr lang="en-US" altLang="zh-CN" sz="4000" b="1" dirty="0"/>
              <a:t>—</a:t>
            </a:r>
            <a:r>
              <a:rPr lang="zh-CN" altLang="en-US" sz="4000" b="1" dirty="0"/>
              <a:t>电子领域</a:t>
            </a:r>
          </a:p>
        </p:txBody>
      </p:sp>
      <p:sp>
        <p:nvSpPr>
          <p:cNvPr id="3" name="文本框 2">
            <a:extLst>
              <a:ext uri="{FF2B5EF4-FFF2-40B4-BE49-F238E27FC236}">
                <a16:creationId xmlns:a16="http://schemas.microsoft.com/office/drawing/2014/main" id="{7CE1F64C-6316-4A09-B57A-A3F9B9388AF1}"/>
              </a:ext>
            </a:extLst>
          </p:cNvPr>
          <p:cNvSpPr txBox="1"/>
          <p:nvPr/>
        </p:nvSpPr>
        <p:spPr>
          <a:xfrm>
            <a:off x="494349" y="3120413"/>
            <a:ext cx="5527467" cy="1133259"/>
          </a:xfrm>
          <a:prstGeom prst="rect">
            <a:avLst/>
          </a:prstGeom>
          <a:noFill/>
        </p:spPr>
        <p:txBody>
          <a:bodyPr wrap="square" rtlCol="0">
            <a:spAutoFit/>
          </a:bodyPr>
          <a:lstStyle/>
          <a:p>
            <a:pPr>
              <a:lnSpc>
                <a:spcPct val="150000"/>
              </a:lnSpc>
            </a:pPr>
            <a:r>
              <a:rPr lang="en-US" altLang="zh-CN" sz="2400" dirty="0"/>
              <a:t>Xu</a:t>
            </a:r>
            <a:r>
              <a:rPr lang="zh-CN" altLang="en-US" sz="2400" dirty="0">
                <a:effectLst/>
                <a:latin typeface="Arial" panose="020B0604020202020204" pitchFamily="34" charset="0"/>
              </a:rPr>
              <a:t>基于稀疏自编码器的深度神经网络在电力整流器开路故障诊断中的应用 </a:t>
            </a:r>
            <a:endParaRPr lang="zh-CN" altLang="en-US" sz="2400" dirty="0"/>
          </a:p>
        </p:txBody>
      </p:sp>
      <p:sp>
        <p:nvSpPr>
          <p:cNvPr id="4" name="文本框 3">
            <a:extLst>
              <a:ext uri="{FF2B5EF4-FFF2-40B4-BE49-F238E27FC236}">
                <a16:creationId xmlns:a16="http://schemas.microsoft.com/office/drawing/2014/main" id="{9CDE8C27-9F1B-424D-ADAE-7CB3063D63EF}"/>
              </a:ext>
            </a:extLst>
          </p:cNvPr>
          <p:cNvSpPr txBox="1"/>
          <p:nvPr/>
        </p:nvSpPr>
        <p:spPr>
          <a:xfrm>
            <a:off x="6058908" y="1714620"/>
            <a:ext cx="6015674" cy="1133259"/>
          </a:xfrm>
          <a:prstGeom prst="rect">
            <a:avLst/>
          </a:prstGeom>
          <a:noFill/>
        </p:spPr>
        <p:txBody>
          <a:bodyPr wrap="square" rtlCol="0">
            <a:spAutoFit/>
          </a:bodyPr>
          <a:lstStyle/>
          <a:p>
            <a:pPr>
              <a:lnSpc>
                <a:spcPct val="150000"/>
              </a:lnSpc>
            </a:pPr>
            <a:r>
              <a:rPr lang="en-US" altLang="zh-CN" sz="2400" dirty="0">
                <a:effectLst/>
                <a:latin typeface="Arial" panose="020B0604020202020204" pitchFamily="34" charset="0"/>
              </a:rPr>
              <a:t>1.</a:t>
            </a:r>
            <a:r>
              <a:rPr lang="zh-CN" altLang="en-US" sz="2400" dirty="0">
                <a:effectLst/>
                <a:latin typeface="Arial" panose="020B0604020202020204" pitchFamily="34" charset="0"/>
              </a:rPr>
              <a:t>测量整流器的输出电压并将其输入深度稀   疏自动编码器；</a:t>
            </a:r>
            <a:endParaRPr lang="zh-CN" altLang="en-US" sz="2400" dirty="0"/>
          </a:p>
        </p:txBody>
      </p:sp>
      <p:sp>
        <p:nvSpPr>
          <p:cNvPr id="6" name="文本框 5">
            <a:extLst>
              <a:ext uri="{FF2B5EF4-FFF2-40B4-BE49-F238E27FC236}">
                <a16:creationId xmlns:a16="http://schemas.microsoft.com/office/drawing/2014/main" id="{D4F9E21E-E049-4097-972F-260F3080B9BC}"/>
              </a:ext>
            </a:extLst>
          </p:cNvPr>
          <p:cNvSpPr txBox="1"/>
          <p:nvPr/>
        </p:nvSpPr>
        <p:spPr>
          <a:xfrm>
            <a:off x="849724" y="5688375"/>
            <a:ext cx="10653204" cy="646331"/>
          </a:xfrm>
          <a:prstGeom prst="rect">
            <a:avLst/>
          </a:prstGeom>
          <a:noFill/>
        </p:spPr>
        <p:txBody>
          <a:bodyPr wrap="square" rtlCol="0">
            <a:spAutoFit/>
          </a:bodyPr>
          <a:lstStyle/>
          <a:p>
            <a:r>
              <a:rPr lang="en-US" altLang="zh-CN" b="0" i="0" dirty="0">
                <a:solidFill>
                  <a:srgbClr val="222222"/>
                </a:solidFill>
                <a:effectLst/>
                <a:latin typeface="Arial" panose="020B0604020202020204" pitchFamily="34" charset="0"/>
              </a:rPr>
              <a:t>Xu L, Cao M, Song B, et al. Open-circuit fault diagnosis of power rectifier using sparse autoencoder based deep neural network[J]. Neurocomputing, 2018, 311: 1-10.</a:t>
            </a:r>
            <a:endParaRPr lang="zh-CN" altLang="en-US" dirty="0"/>
          </a:p>
        </p:txBody>
      </p:sp>
      <p:sp>
        <p:nvSpPr>
          <p:cNvPr id="10" name="文本框 9">
            <a:extLst>
              <a:ext uri="{FF2B5EF4-FFF2-40B4-BE49-F238E27FC236}">
                <a16:creationId xmlns:a16="http://schemas.microsoft.com/office/drawing/2014/main" id="{82D9ECFC-DA34-4ABA-9B6F-92676E49CB0C}"/>
              </a:ext>
            </a:extLst>
          </p:cNvPr>
          <p:cNvSpPr txBox="1"/>
          <p:nvPr/>
        </p:nvSpPr>
        <p:spPr>
          <a:xfrm>
            <a:off x="6058908" y="3010310"/>
            <a:ext cx="6015674" cy="1133259"/>
          </a:xfrm>
          <a:prstGeom prst="rect">
            <a:avLst/>
          </a:prstGeom>
          <a:noFill/>
        </p:spPr>
        <p:txBody>
          <a:bodyPr wrap="square" rtlCol="0">
            <a:spAutoFit/>
          </a:bodyPr>
          <a:lstStyle/>
          <a:p>
            <a:pPr>
              <a:lnSpc>
                <a:spcPct val="150000"/>
              </a:lnSpc>
            </a:pPr>
            <a:r>
              <a:rPr lang="en-US" altLang="zh-CN" sz="2400" dirty="0">
                <a:latin typeface="Arial" panose="020B0604020202020204" pitchFamily="34" charset="0"/>
              </a:rPr>
              <a:t>2</a:t>
            </a:r>
            <a:r>
              <a:rPr lang="en-US" altLang="zh-CN" sz="2400" dirty="0">
                <a:effectLst/>
                <a:latin typeface="Arial" panose="020B0604020202020204" pitchFamily="34" charset="0"/>
              </a:rPr>
              <a:t>.</a:t>
            </a:r>
            <a:r>
              <a:rPr lang="zh-CN" altLang="en-US" sz="2400" dirty="0">
                <a:effectLst/>
                <a:latin typeface="Arial" panose="020B0604020202020204" pitchFamily="34" charset="0"/>
              </a:rPr>
              <a:t>自动提取故障特征并存储在隐藏的神经元中；</a:t>
            </a:r>
            <a:endParaRPr lang="zh-CN" altLang="en-US" sz="2400" dirty="0"/>
          </a:p>
        </p:txBody>
      </p:sp>
      <p:sp>
        <p:nvSpPr>
          <p:cNvPr id="11" name="文本框 10">
            <a:extLst>
              <a:ext uri="{FF2B5EF4-FFF2-40B4-BE49-F238E27FC236}">
                <a16:creationId xmlns:a16="http://schemas.microsoft.com/office/drawing/2014/main" id="{9D0A762E-CFC4-4B47-9FAE-03E0F6B297BE}"/>
              </a:ext>
            </a:extLst>
          </p:cNvPr>
          <p:cNvSpPr txBox="1"/>
          <p:nvPr/>
        </p:nvSpPr>
        <p:spPr>
          <a:xfrm>
            <a:off x="6096000" y="4024504"/>
            <a:ext cx="6015674" cy="1133259"/>
          </a:xfrm>
          <a:prstGeom prst="rect">
            <a:avLst/>
          </a:prstGeom>
          <a:noFill/>
        </p:spPr>
        <p:txBody>
          <a:bodyPr wrap="square" rtlCol="0">
            <a:spAutoFit/>
          </a:bodyPr>
          <a:lstStyle/>
          <a:p>
            <a:pPr>
              <a:lnSpc>
                <a:spcPct val="150000"/>
              </a:lnSpc>
            </a:pPr>
            <a:r>
              <a:rPr lang="en-US" altLang="zh-CN" sz="2400" dirty="0">
                <a:effectLst/>
                <a:latin typeface="Arial" panose="020B0604020202020204" pitchFamily="34" charset="0"/>
              </a:rPr>
              <a:t>3.</a:t>
            </a:r>
            <a:r>
              <a:rPr lang="zh-CN" altLang="en-US" sz="2400" dirty="0">
                <a:effectLst/>
                <a:latin typeface="Arial" panose="020B0604020202020204" pitchFamily="34" charset="0"/>
              </a:rPr>
              <a:t>利用深度神经网络的</a:t>
            </a:r>
            <a:r>
              <a:rPr lang="en-US" altLang="zh-CN" sz="2400" dirty="0" err="1">
                <a:effectLst/>
                <a:latin typeface="Arial" panose="020B0604020202020204" pitchFamily="34" charset="0"/>
              </a:rPr>
              <a:t>softmax</a:t>
            </a:r>
            <a:r>
              <a:rPr lang="zh-CN" altLang="en-US" sz="2400" dirty="0">
                <a:effectLst/>
                <a:latin typeface="Arial" panose="020B0604020202020204" pitchFamily="34" charset="0"/>
              </a:rPr>
              <a:t>回归对不同的故障进行了识别；</a:t>
            </a:r>
            <a:endParaRPr lang="zh-CN" altLang="en-US" sz="2400" dirty="0"/>
          </a:p>
        </p:txBody>
      </p:sp>
    </p:spTree>
    <p:extLst>
      <p:ext uri="{BB962C8B-B14F-4D97-AF65-F5344CB8AC3E}">
        <p14:creationId xmlns:p14="http://schemas.microsoft.com/office/powerpoint/2010/main" val="4098447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8730"/>
                                        </p:tgtEl>
                                        <p:attrNameLst>
                                          <p:attrName>style.visibility</p:attrName>
                                        </p:attrNameLst>
                                      </p:cBhvr>
                                      <p:to>
                                        <p:strVal val="visible"/>
                                      </p:to>
                                    </p:set>
                                  </p:childTnLst>
                                </p:cTn>
                              </p:par>
                              <p:par>
                                <p:cTn id="7" presetID="35" presetClass="path" presetSubtype="0" decel="100000" fill="hold" grpId="1" nodeType="withEffect">
                                  <p:stCondLst>
                                    <p:cond delay="0"/>
                                  </p:stCondLst>
                                  <p:childTnLst>
                                    <p:animMotion origin="layout" path="M 0 0 L -0.25 0 E" pathEditMode="relative" ptsTypes="">
                                      <p:cBhvr>
                                        <p:cTn id="8" dur="500" spd="-100000" fill="hold"/>
                                        <p:tgtEl>
                                          <p:spTgt spid="1048730"/>
                                        </p:tgtEl>
                                        <p:attrNameLst>
                                          <p:attrName>ppt_x</p:attrName>
                                          <p:attrName>ppt_y</p:attrName>
                                        </p:attrNameLst>
                                      </p:cBhvr>
                                    </p:animMotion>
                                  </p:childTnLst>
                                </p:cTn>
                              </p:par>
                              <p:par>
                                <p:cTn id="9" presetID="1" presetClass="entr" presetSubtype="0" fill="hold" grpId="0" nodeType="withEffect">
                                  <p:stCondLst>
                                    <p:cond delay="0"/>
                                  </p:stCondLst>
                                  <p:childTnLst>
                                    <p:set>
                                      <p:cBhvr>
                                        <p:cTn id="10" dur="1" fill="hold">
                                          <p:stCondLst>
                                            <p:cond delay="0"/>
                                          </p:stCondLst>
                                        </p:cTn>
                                        <p:tgtEl>
                                          <p:spTgt spid="1048731"/>
                                        </p:tgtEl>
                                        <p:attrNameLst>
                                          <p:attrName>style.visibility</p:attrName>
                                        </p:attrNameLst>
                                      </p:cBhvr>
                                      <p:to>
                                        <p:strVal val="visible"/>
                                      </p:to>
                                    </p:set>
                                  </p:childTnLst>
                                </p:cTn>
                              </p:par>
                              <p:par>
                                <p:cTn id="11" presetID="63" presetClass="path" presetSubtype="0" decel="100000" fill="hold" grpId="1" nodeType="withEffect">
                                  <p:stCondLst>
                                    <p:cond delay="0"/>
                                  </p:stCondLst>
                                  <p:childTnLst>
                                    <p:animMotion origin="layout" path="M 0 0 L 0.25 0 E" pathEditMode="relative" ptsTypes="">
                                      <p:cBhvr>
                                        <p:cTn id="12" dur="500" spd="-100000" fill="hold"/>
                                        <p:tgtEl>
                                          <p:spTgt spid="1048731"/>
                                        </p:tgtEl>
                                        <p:attrNameLst>
                                          <p:attrName>ppt_x</p:attrName>
                                          <p:attrName>ppt_y</p:attrName>
                                        </p:attrNameLst>
                                      </p:cBhvr>
                                    </p:animMotion>
                                  </p:childTnLst>
                                </p:cTn>
                              </p:par>
                              <p:par>
                                <p:cTn id="13" presetID="0" presetClass="entr" presetSubtype="0" fill="hold" grpId="0" nodeType="withEffect">
                                  <p:stCondLst>
                                    <p:cond delay="500"/>
                                  </p:stCondLst>
                                  <p:iterate type="lt">
                                    <p:tmPct val="10000"/>
                                  </p:iterate>
                                  <p:childTnLst>
                                    <p:set>
                                      <p:cBhvr>
                                        <p:cTn id="14" dur="1" fill="hold">
                                          <p:stCondLst>
                                            <p:cond delay="0"/>
                                          </p:stCondLst>
                                        </p:cTn>
                                        <p:tgtEl>
                                          <p:spTgt spid="7"/>
                                        </p:tgtEl>
                                        <p:attrNameLst>
                                          <p:attrName>style.visibility</p:attrName>
                                        </p:attrNameLst>
                                      </p:cBhvr>
                                      <p:to>
                                        <p:strVal val="visible"/>
                                      </p:to>
                                    </p:set>
                                    <p:animScale>
                                      <p:cBhvr>
                                        <p:cTn id="15" dur="375" fill="hold">
                                          <p:stCondLst>
                                            <p:cond delay="0"/>
                                          </p:stCondLst>
                                        </p:cTn>
                                        <p:tgtEl>
                                          <p:spTgt spid="7"/>
                                        </p:tgtEl>
                                      </p:cBhvr>
                                      <p:from x="150000" y="150000"/>
                                      <p:to x="90000" y="90000"/>
                                    </p:animScale>
                                    <p:animScale>
                                      <p:cBhvr>
                                        <p:cTn id="16" dur="375" fill="hold">
                                          <p:stCondLst>
                                            <p:cond delay="375"/>
                                          </p:stCondLst>
                                        </p:cTn>
                                        <p:tgtEl>
                                          <p:spTgt spid="7"/>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0" grpId="0" animBg="1"/>
      <p:bldP spid="1048730" grpId="1" animBg="1"/>
      <p:bldP spid="1048731" grpId="0" animBg="1"/>
      <p:bldP spid="1048731" grpId="1"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0" name="矩形 9"/>
          <p:cNvSpPr/>
          <p:nvPr/>
        </p:nvSpPr>
        <p:spPr>
          <a:xfrm>
            <a:off x="-23093" y="2276872"/>
            <a:ext cx="264989" cy="1620772"/>
          </a:xfrm>
          <a:prstGeom prst="rect">
            <a:avLst/>
          </a:prstGeom>
          <a:solidFill>
            <a:srgbClr val="24569D"/>
          </a:solidFill>
          <a:ln w="25400" cap="flat" cmpd="sng" algn="ctr">
            <a:no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1048731" name="矩形 10"/>
          <p:cNvSpPr/>
          <p:nvPr/>
        </p:nvSpPr>
        <p:spPr>
          <a:xfrm>
            <a:off x="11953278" y="2276872"/>
            <a:ext cx="264989" cy="1620772"/>
          </a:xfrm>
          <a:prstGeom prst="rect">
            <a:avLst/>
          </a:prstGeom>
          <a:solidFill>
            <a:srgbClr val="24569D"/>
          </a:solidFill>
          <a:ln w="25400" cap="flat" cmpd="sng" algn="ctr">
            <a:no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5" name="文本框 4">
            <a:extLst>
              <a:ext uri="{FF2B5EF4-FFF2-40B4-BE49-F238E27FC236}">
                <a16:creationId xmlns:a16="http://schemas.microsoft.com/office/drawing/2014/main" id="{2A15B659-DF58-46C5-88D4-2D1A556EE387}"/>
              </a:ext>
            </a:extLst>
          </p:cNvPr>
          <p:cNvSpPr txBox="1"/>
          <p:nvPr/>
        </p:nvSpPr>
        <p:spPr>
          <a:xfrm>
            <a:off x="2272684" y="2276872"/>
            <a:ext cx="4953739" cy="646331"/>
          </a:xfrm>
          <a:prstGeom prst="rect">
            <a:avLst/>
          </a:prstGeom>
          <a:noFill/>
        </p:spPr>
        <p:txBody>
          <a:bodyPr wrap="square" rtlCol="0">
            <a:spAutoFit/>
          </a:bodyPr>
          <a:lstStyle/>
          <a:p>
            <a:r>
              <a:rPr lang="zh-CN" altLang="en-US" sz="3600" dirty="0"/>
              <a:t>自编码器模型的编写</a:t>
            </a:r>
          </a:p>
        </p:txBody>
      </p:sp>
      <p:sp>
        <p:nvSpPr>
          <p:cNvPr id="12" name="文本框 11">
            <a:extLst>
              <a:ext uri="{FF2B5EF4-FFF2-40B4-BE49-F238E27FC236}">
                <a16:creationId xmlns:a16="http://schemas.microsoft.com/office/drawing/2014/main" id="{C66D8C4B-C363-4256-9750-FEB850BC5D00}"/>
              </a:ext>
            </a:extLst>
          </p:cNvPr>
          <p:cNvSpPr txBox="1"/>
          <p:nvPr/>
        </p:nvSpPr>
        <p:spPr>
          <a:xfrm>
            <a:off x="2407878" y="856145"/>
            <a:ext cx="7376244" cy="741550"/>
          </a:xfrm>
          <a:prstGeom prst="rect">
            <a:avLst/>
          </a:prstGeom>
          <a:noFill/>
        </p:spPr>
        <p:txBody>
          <a:bodyPr wrap="square" rtlCol="0">
            <a:spAutoFit/>
          </a:bodyPr>
          <a:lstStyle/>
          <a:p>
            <a:pPr algn="ctr" eaLnBrk="1" hangingPunct="1">
              <a:lnSpc>
                <a:spcPct val="150000"/>
              </a:lnSpc>
              <a:buFont typeface="Arial" pitchFamily="34" charset="0"/>
              <a:buNone/>
            </a:pPr>
            <a:r>
              <a:rPr lang="zh-CN" altLang="en-US" sz="3200" b="1" dirty="0">
                <a:solidFill>
                  <a:schemeClr val="tx1"/>
                </a:solidFill>
              </a:rPr>
              <a:t>代码演示</a:t>
            </a:r>
            <a:endParaRPr lang="en-US" altLang="zh-CN" sz="3200" b="1" dirty="0">
              <a:solidFill>
                <a:schemeClr val="tx1"/>
              </a:solidFill>
            </a:endParaRPr>
          </a:p>
        </p:txBody>
      </p:sp>
      <p:sp>
        <p:nvSpPr>
          <p:cNvPr id="13" name="文本框 12">
            <a:extLst>
              <a:ext uri="{FF2B5EF4-FFF2-40B4-BE49-F238E27FC236}">
                <a16:creationId xmlns:a16="http://schemas.microsoft.com/office/drawing/2014/main" id="{68023BE3-42CE-4D45-891C-D97083661E78}"/>
              </a:ext>
            </a:extLst>
          </p:cNvPr>
          <p:cNvSpPr txBox="1"/>
          <p:nvPr/>
        </p:nvSpPr>
        <p:spPr>
          <a:xfrm>
            <a:off x="2272684" y="3934798"/>
            <a:ext cx="4953739" cy="646331"/>
          </a:xfrm>
          <a:prstGeom prst="rect">
            <a:avLst/>
          </a:prstGeom>
          <a:noFill/>
        </p:spPr>
        <p:txBody>
          <a:bodyPr wrap="square" rtlCol="0">
            <a:spAutoFit/>
          </a:bodyPr>
          <a:lstStyle/>
          <a:p>
            <a:r>
              <a:rPr lang="zh-CN" altLang="en-US" sz="3600" dirty="0"/>
              <a:t>数据集使用</a:t>
            </a:r>
            <a:r>
              <a:rPr lang="en-US" altLang="zh-CN" sz="3600" dirty="0" err="1"/>
              <a:t>Mnist</a:t>
            </a:r>
            <a:endParaRPr lang="zh-CN" altLang="en-US" sz="3600" dirty="0"/>
          </a:p>
        </p:txBody>
      </p:sp>
    </p:spTree>
    <p:extLst>
      <p:ext uri="{BB962C8B-B14F-4D97-AF65-F5344CB8AC3E}">
        <p14:creationId xmlns:p14="http://schemas.microsoft.com/office/powerpoint/2010/main" val="30027250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8730"/>
                                        </p:tgtEl>
                                        <p:attrNameLst>
                                          <p:attrName>style.visibility</p:attrName>
                                        </p:attrNameLst>
                                      </p:cBhvr>
                                      <p:to>
                                        <p:strVal val="visible"/>
                                      </p:to>
                                    </p:set>
                                  </p:childTnLst>
                                </p:cTn>
                              </p:par>
                              <p:par>
                                <p:cTn id="7" presetID="35" presetClass="path" presetSubtype="0" decel="100000" fill="hold" grpId="1" nodeType="withEffect">
                                  <p:stCondLst>
                                    <p:cond delay="0"/>
                                  </p:stCondLst>
                                  <p:childTnLst>
                                    <p:animMotion origin="layout" path="M 0 0 L -0.25 0 E" pathEditMode="relative" ptsTypes="">
                                      <p:cBhvr>
                                        <p:cTn id="8" dur="500" spd="-100000" fill="hold"/>
                                        <p:tgtEl>
                                          <p:spTgt spid="1048730"/>
                                        </p:tgtEl>
                                        <p:attrNameLst>
                                          <p:attrName>ppt_x</p:attrName>
                                          <p:attrName>ppt_y</p:attrName>
                                        </p:attrNameLst>
                                      </p:cBhvr>
                                    </p:animMotion>
                                  </p:childTnLst>
                                </p:cTn>
                              </p:par>
                              <p:par>
                                <p:cTn id="9" presetID="1" presetClass="entr" presetSubtype="0" fill="hold" grpId="0" nodeType="withEffect">
                                  <p:stCondLst>
                                    <p:cond delay="0"/>
                                  </p:stCondLst>
                                  <p:childTnLst>
                                    <p:set>
                                      <p:cBhvr>
                                        <p:cTn id="10" dur="1" fill="hold">
                                          <p:stCondLst>
                                            <p:cond delay="0"/>
                                          </p:stCondLst>
                                        </p:cTn>
                                        <p:tgtEl>
                                          <p:spTgt spid="1048731"/>
                                        </p:tgtEl>
                                        <p:attrNameLst>
                                          <p:attrName>style.visibility</p:attrName>
                                        </p:attrNameLst>
                                      </p:cBhvr>
                                      <p:to>
                                        <p:strVal val="visible"/>
                                      </p:to>
                                    </p:set>
                                  </p:childTnLst>
                                </p:cTn>
                              </p:par>
                              <p:par>
                                <p:cTn id="11" presetID="63" presetClass="path" presetSubtype="0" decel="100000" fill="hold" grpId="1" nodeType="withEffect">
                                  <p:stCondLst>
                                    <p:cond delay="0"/>
                                  </p:stCondLst>
                                  <p:childTnLst>
                                    <p:animMotion origin="layout" path="M 0 0 L 0.25 0 E" pathEditMode="relative" ptsTypes="">
                                      <p:cBhvr>
                                        <p:cTn id="12" dur="500" spd="-100000" fill="hold"/>
                                        <p:tgtEl>
                                          <p:spTgt spid="104873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0" grpId="0" animBg="1"/>
      <p:bldP spid="1048730" grpId="1" animBg="1"/>
      <p:bldP spid="1048731" grpId="0" animBg="1"/>
      <p:bldP spid="1048731"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0" name="矩形 9"/>
          <p:cNvSpPr/>
          <p:nvPr/>
        </p:nvSpPr>
        <p:spPr>
          <a:xfrm>
            <a:off x="-23093" y="2276872"/>
            <a:ext cx="264989" cy="1620772"/>
          </a:xfrm>
          <a:prstGeom prst="rect">
            <a:avLst/>
          </a:prstGeom>
          <a:solidFill>
            <a:srgbClr val="24569D"/>
          </a:solidFill>
          <a:ln w="25400" cap="flat" cmpd="sng" algn="ctr">
            <a:no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1048731" name="矩形 10"/>
          <p:cNvSpPr/>
          <p:nvPr/>
        </p:nvSpPr>
        <p:spPr>
          <a:xfrm>
            <a:off x="11953278" y="2276872"/>
            <a:ext cx="264989" cy="1620772"/>
          </a:xfrm>
          <a:prstGeom prst="rect">
            <a:avLst/>
          </a:prstGeom>
          <a:solidFill>
            <a:srgbClr val="24569D"/>
          </a:solidFill>
          <a:ln w="25400" cap="flat" cmpd="sng" algn="ctr">
            <a:no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1048736" name="TextBox 37"/>
          <p:cNvSpPr txBox="1"/>
          <p:nvPr/>
        </p:nvSpPr>
        <p:spPr>
          <a:xfrm>
            <a:off x="1305429" y="2848106"/>
            <a:ext cx="9215154" cy="741550"/>
          </a:xfrm>
          <a:prstGeom prst="rect">
            <a:avLst/>
          </a:prstGeom>
          <a:noFill/>
        </p:spPr>
        <p:txBody>
          <a:bodyPr wrap="square" rtlCol="0">
            <a:spAutoFit/>
          </a:bodyPr>
          <a:lstStyle/>
          <a:p>
            <a:pPr>
              <a:lnSpc>
                <a:spcPct val="150000"/>
              </a:lnSpc>
            </a:pPr>
            <a:r>
              <a:rPr lang="en-US" altLang="zh-CN" sz="3200" dirty="0"/>
              <a:t>2.</a:t>
            </a:r>
            <a:r>
              <a:rPr lang="zh-CN" altLang="en-US" sz="3200" dirty="0"/>
              <a:t>使用数据集</a:t>
            </a:r>
            <a:r>
              <a:rPr lang="en-US" altLang="zh-CN" sz="3200" dirty="0" err="1"/>
              <a:t>Mnist</a:t>
            </a:r>
            <a:r>
              <a:rPr lang="zh-CN" altLang="en-US" sz="3200" dirty="0"/>
              <a:t>（手写体数字）测试自编码器；</a:t>
            </a:r>
            <a:endParaRPr lang="en-US" altLang="zh-CN" sz="3200" dirty="0"/>
          </a:p>
        </p:txBody>
      </p:sp>
      <p:sp>
        <p:nvSpPr>
          <p:cNvPr id="8" name="文本框 1">
            <a:extLst>
              <a:ext uri="{FF2B5EF4-FFF2-40B4-BE49-F238E27FC236}">
                <a16:creationId xmlns:a16="http://schemas.microsoft.com/office/drawing/2014/main" id="{1B7D7D87-D663-4DBC-9B56-86F3BB8EF8BF}"/>
              </a:ext>
            </a:extLst>
          </p:cNvPr>
          <p:cNvSpPr txBox="1"/>
          <p:nvPr/>
        </p:nvSpPr>
        <p:spPr>
          <a:xfrm>
            <a:off x="808279" y="519323"/>
            <a:ext cx="1210588" cy="707886"/>
          </a:xfrm>
          <a:prstGeom prst="rect">
            <a:avLst/>
          </a:prstGeom>
          <a:noFill/>
        </p:spPr>
        <p:txBody>
          <a:bodyPr wrap="none" rtlCol="0">
            <a:spAutoFit/>
          </a:bodyPr>
          <a:lstStyle/>
          <a:p>
            <a:r>
              <a:rPr lang="zh-CN" altLang="en-US" sz="4000" b="1" dirty="0"/>
              <a:t>作业</a:t>
            </a:r>
          </a:p>
        </p:txBody>
      </p:sp>
      <p:sp>
        <p:nvSpPr>
          <p:cNvPr id="9" name="TextBox 37">
            <a:extLst>
              <a:ext uri="{FF2B5EF4-FFF2-40B4-BE49-F238E27FC236}">
                <a16:creationId xmlns:a16="http://schemas.microsoft.com/office/drawing/2014/main" id="{1523C117-BDD5-4C85-A59A-3B74C27640B0}"/>
              </a:ext>
            </a:extLst>
          </p:cNvPr>
          <p:cNvSpPr txBox="1"/>
          <p:nvPr/>
        </p:nvSpPr>
        <p:spPr>
          <a:xfrm>
            <a:off x="1305429" y="1889208"/>
            <a:ext cx="9215154" cy="649217"/>
          </a:xfrm>
          <a:prstGeom prst="rect">
            <a:avLst/>
          </a:prstGeom>
          <a:noFill/>
        </p:spPr>
        <p:txBody>
          <a:bodyPr wrap="square" rtlCol="0">
            <a:spAutoFit/>
          </a:bodyPr>
          <a:lstStyle/>
          <a:p>
            <a:pPr>
              <a:lnSpc>
                <a:spcPct val="125000"/>
              </a:lnSpc>
            </a:pPr>
            <a:r>
              <a:rPr lang="en-US" altLang="zh-CN" sz="3200" dirty="0"/>
              <a:t>1.</a:t>
            </a:r>
            <a:r>
              <a:rPr lang="zh-CN" altLang="en-US" sz="3200" dirty="0"/>
              <a:t>编写一个单层自编码器，语言不限；</a:t>
            </a:r>
            <a:endParaRPr lang="en-US" altLang="zh-CN" sz="3200" dirty="0"/>
          </a:p>
        </p:txBody>
      </p:sp>
      <p:sp>
        <p:nvSpPr>
          <p:cNvPr id="10" name="TextBox 37">
            <a:extLst>
              <a:ext uri="{FF2B5EF4-FFF2-40B4-BE49-F238E27FC236}">
                <a16:creationId xmlns:a16="http://schemas.microsoft.com/office/drawing/2014/main" id="{55C7A73A-9CEB-4438-8CA2-E90CAA1721D6}"/>
              </a:ext>
            </a:extLst>
          </p:cNvPr>
          <p:cNvSpPr txBox="1"/>
          <p:nvPr/>
        </p:nvSpPr>
        <p:spPr>
          <a:xfrm>
            <a:off x="1305429" y="3897644"/>
            <a:ext cx="9215154" cy="741550"/>
          </a:xfrm>
          <a:prstGeom prst="rect">
            <a:avLst/>
          </a:prstGeom>
          <a:noFill/>
        </p:spPr>
        <p:txBody>
          <a:bodyPr wrap="square" rtlCol="0">
            <a:spAutoFit/>
          </a:bodyPr>
          <a:lstStyle/>
          <a:p>
            <a:pPr>
              <a:lnSpc>
                <a:spcPct val="150000"/>
              </a:lnSpc>
            </a:pPr>
            <a:r>
              <a:rPr lang="en-US" altLang="zh-CN" sz="3200" dirty="0"/>
              <a:t>3.</a:t>
            </a:r>
            <a:r>
              <a:rPr lang="zh-CN" altLang="en-US" sz="3200" dirty="0"/>
              <a:t>利用自编码器选择出一个特征子集；</a:t>
            </a:r>
            <a:endParaRPr lang="en-US" altLang="zh-CN" sz="3200" dirty="0"/>
          </a:p>
        </p:txBody>
      </p:sp>
      <p:sp>
        <p:nvSpPr>
          <p:cNvPr id="12" name="TextBox 37">
            <a:extLst>
              <a:ext uri="{FF2B5EF4-FFF2-40B4-BE49-F238E27FC236}">
                <a16:creationId xmlns:a16="http://schemas.microsoft.com/office/drawing/2014/main" id="{90BB78AB-8DD5-4FAB-8B7E-47520A7B42A2}"/>
              </a:ext>
            </a:extLst>
          </p:cNvPr>
          <p:cNvSpPr txBox="1"/>
          <p:nvPr/>
        </p:nvSpPr>
        <p:spPr>
          <a:xfrm>
            <a:off x="1305429" y="4947182"/>
            <a:ext cx="10549265" cy="741550"/>
          </a:xfrm>
          <a:prstGeom prst="rect">
            <a:avLst/>
          </a:prstGeom>
          <a:noFill/>
        </p:spPr>
        <p:txBody>
          <a:bodyPr wrap="square" rtlCol="0">
            <a:spAutoFit/>
          </a:bodyPr>
          <a:lstStyle/>
          <a:p>
            <a:pPr>
              <a:lnSpc>
                <a:spcPct val="150000"/>
              </a:lnSpc>
            </a:pPr>
            <a:r>
              <a:rPr lang="en-US" altLang="zh-CN" sz="3200" dirty="0"/>
              <a:t>4.</a:t>
            </a:r>
            <a:r>
              <a:rPr lang="zh-CN" altLang="en-US" sz="3200" dirty="0"/>
              <a:t>可以利用特征子集重建图像（感兴趣的可以自己尝试）；</a:t>
            </a:r>
            <a:endParaRPr lang="en-US" altLang="zh-CN" sz="3200" dirty="0"/>
          </a:p>
        </p:txBody>
      </p:sp>
    </p:spTree>
    <p:extLst>
      <p:ext uri="{BB962C8B-B14F-4D97-AF65-F5344CB8AC3E}">
        <p14:creationId xmlns:p14="http://schemas.microsoft.com/office/powerpoint/2010/main" val="29878565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8730"/>
                                        </p:tgtEl>
                                        <p:attrNameLst>
                                          <p:attrName>style.visibility</p:attrName>
                                        </p:attrNameLst>
                                      </p:cBhvr>
                                      <p:to>
                                        <p:strVal val="visible"/>
                                      </p:to>
                                    </p:set>
                                  </p:childTnLst>
                                </p:cTn>
                              </p:par>
                              <p:par>
                                <p:cTn id="7" presetID="35" presetClass="path" presetSubtype="0" decel="100000" fill="hold" grpId="1" nodeType="withEffect">
                                  <p:stCondLst>
                                    <p:cond delay="0"/>
                                  </p:stCondLst>
                                  <p:childTnLst>
                                    <p:animMotion origin="layout" path="M 0 0 L -0.25 0 E" pathEditMode="relative" ptsTypes="">
                                      <p:cBhvr>
                                        <p:cTn id="8" dur="500" spd="-100000" fill="hold"/>
                                        <p:tgtEl>
                                          <p:spTgt spid="1048730"/>
                                        </p:tgtEl>
                                        <p:attrNameLst>
                                          <p:attrName>ppt_x</p:attrName>
                                          <p:attrName>ppt_y</p:attrName>
                                        </p:attrNameLst>
                                      </p:cBhvr>
                                    </p:animMotion>
                                  </p:childTnLst>
                                </p:cTn>
                              </p:par>
                              <p:par>
                                <p:cTn id="9" presetID="1" presetClass="entr" presetSubtype="0" fill="hold" grpId="0" nodeType="withEffect">
                                  <p:stCondLst>
                                    <p:cond delay="0"/>
                                  </p:stCondLst>
                                  <p:childTnLst>
                                    <p:set>
                                      <p:cBhvr>
                                        <p:cTn id="10" dur="1" fill="hold">
                                          <p:stCondLst>
                                            <p:cond delay="0"/>
                                          </p:stCondLst>
                                        </p:cTn>
                                        <p:tgtEl>
                                          <p:spTgt spid="1048731"/>
                                        </p:tgtEl>
                                        <p:attrNameLst>
                                          <p:attrName>style.visibility</p:attrName>
                                        </p:attrNameLst>
                                      </p:cBhvr>
                                      <p:to>
                                        <p:strVal val="visible"/>
                                      </p:to>
                                    </p:set>
                                  </p:childTnLst>
                                </p:cTn>
                              </p:par>
                              <p:par>
                                <p:cTn id="11" presetID="63" presetClass="path" presetSubtype="0" decel="100000" fill="hold" grpId="1" nodeType="withEffect">
                                  <p:stCondLst>
                                    <p:cond delay="0"/>
                                  </p:stCondLst>
                                  <p:childTnLst>
                                    <p:animMotion origin="layout" path="M 0 0 L 0.25 0 E" pathEditMode="relative" ptsTypes="">
                                      <p:cBhvr>
                                        <p:cTn id="12" dur="500" spd="-100000" fill="hold"/>
                                        <p:tgtEl>
                                          <p:spTgt spid="1048731"/>
                                        </p:tgtEl>
                                        <p:attrNameLst>
                                          <p:attrName>ppt_x</p:attrName>
                                          <p:attrName>ppt_y</p:attrName>
                                        </p:attrNameLst>
                                      </p:cBhvr>
                                    </p:animMotion>
                                  </p:childTnLst>
                                </p:cTn>
                              </p:par>
                              <p:par>
                                <p:cTn id="13" presetID="42" presetClass="entr" presetSubtype="0" fill="hold" grpId="0" nodeType="withEffect">
                                  <p:stCondLst>
                                    <p:cond delay="2000"/>
                                  </p:stCondLst>
                                  <p:childTnLst>
                                    <p:set>
                                      <p:cBhvr>
                                        <p:cTn id="14" dur="1" fill="hold">
                                          <p:stCondLst>
                                            <p:cond delay="0"/>
                                          </p:stCondLst>
                                        </p:cTn>
                                        <p:tgtEl>
                                          <p:spTgt spid="1048736"/>
                                        </p:tgtEl>
                                        <p:attrNameLst>
                                          <p:attrName>style.visibility</p:attrName>
                                        </p:attrNameLst>
                                      </p:cBhvr>
                                      <p:to>
                                        <p:strVal val="visible"/>
                                      </p:to>
                                    </p:set>
                                    <p:animEffect transition="in" filter="fade">
                                      <p:cBhvr>
                                        <p:cTn id="15" dur="500"/>
                                        <p:tgtEl>
                                          <p:spTgt spid="1048736"/>
                                        </p:tgtEl>
                                      </p:cBhvr>
                                    </p:animEffect>
                                    <p:anim calcmode="lin" valueType="num">
                                      <p:cBhvr>
                                        <p:cTn id="16" dur="500" fill="hold"/>
                                        <p:tgtEl>
                                          <p:spTgt spid="1048736"/>
                                        </p:tgtEl>
                                        <p:attrNameLst>
                                          <p:attrName>ppt_x</p:attrName>
                                        </p:attrNameLst>
                                      </p:cBhvr>
                                      <p:tavLst>
                                        <p:tav tm="0">
                                          <p:val>
                                            <p:strVal val="#ppt_x"/>
                                          </p:val>
                                        </p:tav>
                                        <p:tav tm="100000">
                                          <p:val>
                                            <p:strVal val="#ppt_x"/>
                                          </p:val>
                                        </p:tav>
                                      </p:tavLst>
                                    </p:anim>
                                    <p:anim calcmode="lin" valueType="num">
                                      <p:cBhvr>
                                        <p:cTn id="17" dur="500" fill="hold"/>
                                        <p:tgtEl>
                                          <p:spTgt spid="1048736"/>
                                        </p:tgtEl>
                                        <p:attrNameLst>
                                          <p:attrName>ppt_y</p:attrName>
                                        </p:attrNameLst>
                                      </p:cBhvr>
                                      <p:tavLst>
                                        <p:tav tm="0">
                                          <p:val>
                                            <p:strVal val="#ppt_y+.1"/>
                                          </p:val>
                                        </p:tav>
                                        <p:tav tm="100000">
                                          <p:val>
                                            <p:strVal val="#ppt_y"/>
                                          </p:val>
                                        </p:tav>
                                      </p:tavLst>
                                    </p:anim>
                                  </p:childTnLst>
                                </p:cTn>
                              </p:par>
                              <p:par>
                                <p:cTn id="18" presetID="0" presetClass="entr" presetSubtype="0" fill="hold" grpId="0" nodeType="withEffect">
                                  <p:stCondLst>
                                    <p:cond delay="500"/>
                                  </p:stCondLst>
                                  <p:iterate type="lt">
                                    <p:tmPct val="10000"/>
                                  </p:iterate>
                                  <p:childTnLst>
                                    <p:set>
                                      <p:cBhvr>
                                        <p:cTn id="19" dur="1" fill="hold">
                                          <p:stCondLst>
                                            <p:cond delay="0"/>
                                          </p:stCondLst>
                                        </p:cTn>
                                        <p:tgtEl>
                                          <p:spTgt spid="8"/>
                                        </p:tgtEl>
                                        <p:attrNameLst>
                                          <p:attrName>style.visibility</p:attrName>
                                        </p:attrNameLst>
                                      </p:cBhvr>
                                      <p:to>
                                        <p:strVal val="visible"/>
                                      </p:to>
                                    </p:set>
                                    <p:animScale>
                                      <p:cBhvr>
                                        <p:cTn id="20" dur="375" fill="hold">
                                          <p:stCondLst>
                                            <p:cond delay="0"/>
                                          </p:stCondLst>
                                        </p:cTn>
                                        <p:tgtEl>
                                          <p:spTgt spid="8"/>
                                        </p:tgtEl>
                                      </p:cBhvr>
                                      <p:from x="150000" y="150000"/>
                                      <p:to x="90000" y="90000"/>
                                    </p:animScale>
                                    <p:animScale>
                                      <p:cBhvr>
                                        <p:cTn id="21" dur="375" fill="hold">
                                          <p:stCondLst>
                                            <p:cond delay="375"/>
                                          </p:stCondLst>
                                        </p:cTn>
                                        <p:tgtEl>
                                          <p:spTgt spid="8"/>
                                        </p:tgtEl>
                                      </p:cBhvr>
                                      <p:from x="90000" y="90000"/>
                                      <p:to x="100000" y="100000"/>
                                    </p:animScale>
                                  </p:childTnLst>
                                </p:cTn>
                              </p:par>
                              <p:par>
                                <p:cTn id="22" presetID="42" presetClass="entr" presetSubtype="0" fill="hold" grpId="0" nodeType="withEffect">
                                  <p:stCondLst>
                                    <p:cond delay="200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anim calcmode="lin" valueType="num">
                                      <p:cBhvr>
                                        <p:cTn id="25" dur="500" fill="hold"/>
                                        <p:tgtEl>
                                          <p:spTgt spid="9"/>
                                        </p:tgtEl>
                                        <p:attrNameLst>
                                          <p:attrName>ppt_x</p:attrName>
                                        </p:attrNameLst>
                                      </p:cBhvr>
                                      <p:tavLst>
                                        <p:tav tm="0">
                                          <p:val>
                                            <p:strVal val="#ppt_x"/>
                                          </p:val>
                                        </p:tav>
                                        <p:tav tm="100000">
                                          <p:val>
                                            <p:strVal val="#ppt_x"/>
                                          </p:val>
                                        </p:tav>
                                      </p:tavLst>
                                    </p:anim>
                                    <p:anim calcmode="lin" valueType="num">
                                      <p:cBhvr>
                                        <p:cTn id="26" dur="5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200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anim calcmode="lin" valueType="num">
                                      <p:cBhvr>
                                        <p:cTn id="30" dur="500" fill="hold"/>
                                        <p:tgtEl>
                                          <p:spTgt spid="10"/>
                                        </p:tgtEl>
                                        <p:attrNameLst>
                                          <p:attrName>ppt_x</p:attrName>
                                        </p:attrNameLst>
                                      </p:cBhvr>
                                      <p:tavLst>
                                        <p:tav tm="0">
                                          <p:val>
                                            <p:strVal val="#ppt_x"/>
                                          </p:val>
                                        </p:tav>
                                        <p:tav tm="100000">
                                          <p:val>
                                            <p:strVal val="#ppt_x"/>
                                          </p:val>
                                        </p:tav>
                                      </p:tavLst>
                                    </p:anim>
                                    <p:anim calcmode="lin" valueType="num">
                                      <p:cBhvr>
                                        <p:cTn id="31" dur="5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20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anim calcmode="lin" valueType="num">
                                      <p:cBhvr>
                                        <p:cTn id="35" dur="500" fill="hold"/>
                                        <p:tgtEl>
                                          <p:spTgt spid="12"/>
                                        </p:tgtEl>
                                        <p:attrNameLst>
                                          <p:attrName>ppt_x</p:attrName>
                                        </p:attrNameLst>
                                      </p:cBhvr>
                                      <p:tavLst>
                                        <p:tav tm="0">
                                          <p:val>
                                            <p:strVal val="#ppt_x"/>
                                          </p:val>
                                        </p:tav>
                                        <p:tav tm="100000">
                                          <p:val>
                                            <p:strVal val="#ppt_x"/>
                                          </p:val>
                                        </p:tav>
                                      </p:tavLst>
                                    </p:anim>
                                    <p:anim calcmode="lin" valueType="num">
                                      <p:cBhvr>
                                        <p:cTn id="36"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0" grpId="0" animBg="1"/>
      <p:bldP spid="1048730" grpId="1" animBg="1"/>
      <p:bldP spid="1048731" grpId="0" animBg="1"/>
      <p:bldP spid="1048731" grpId="1" animBg="1"/>
      <p:bldP spid="1048736" grpId="0"/>
      <p:bldP spid="8" grpId="0"/>
      <p:bldP spid="9" grpId="0"/>
      <p:bldP spid="10"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 name="组合 5"/>
          <p:cNvGrpSpPr/>
          <p:nvPr/>
        </p:nvGrpSpPr>
        <p:grpSpPr>
          <a:xfrm rot="2378351">
            <a:off x="1906190" y="-1691873"/>
            <a:ext cx="9735986" cy="9248444"/>
            <a:chOff x="2975829" y="739198"/>
            <a:chExt cx="6590868" cy="6260822"/>
          </a:xfrm>
        </p:grpSpPr>
        <p:sp>
          <p:nvSpPr>
            <p:cNvPr id="1049043" name="等腰三角形 6"/>
            <p:cNvSpPr/>
            <p:nvPr/>
          </p:nvSpPr>
          <p:spPr>
            <a:xfrm>
              <a:off x="2975829" y="739198"/>
              <a:ext cx="6240341" cy="5379604"/>
            </a:xfrm>
            <a:prstGeom prst="triangle">
              <a:avLst/>
            </a:prstGeom>
            <a:noFill/>
            <a:ln w="25400">
              <a:solidFill>
                <a:schemeClr val="tx1">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044" name="等腰三角形 7"/>
            <p:cNvSpPr/>
            <p:nvPr/>
          </p:nvSpPr>
          <p:spPr>
            <a:xfrm rot="3600000">
              <a:off x="3756724" y="1190048"/>
              <a:ext cx="6240341" cy="5379604"/>
            </a:xfrm>
            <a:prstGeom prst="triangle">
              <a:avLst/>
            </a:prstGeom>
            <a:noFill/>
            <a:ln w="25400">
              <a:solidFill>
                <a:schemeClr val="tx1">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9045" name="文本框 2"/>
          <p:cNvSpPr txBox="1"/>
          <p:nvPr/>
        </p:nvSpPr>
        <p:spPr>
          <a:xfrm>
            <a:off x="3256697" y="2206522"/>
            <a:ext cx="7015480" cy="2148840"/>
          </a:xfrm>
          <a:prstGeom prst="rect">
            <a:avLst/>
          </a:prstGeom>
          <a:noFill/>
        </p:spPr>
        <p:txBody>
          <a:bodyPr wrap="none" rtlCol="0">
            <a:spAutoFit/>
          </a:bodyPr>
          <a:lstStyle/>
          <a:p>
            <a:r>
              <a:rPr lang="en-US" altLang="zh-CN" sz="13800" dirty="0">
                <a:solidFill>
                  <a:srgbClr val="24569D"/>
                </a:solidFill>
                <a:latin typeface="Impact" panose="020B0806030902050204" pitchFamily="34" charset="0"/>
              </a:rPr>
              <a:t>THANKS</a:t>
            </a:r>
            <a:endParaRPr lang="zh-CN" altLang="en-US" sz="13800" dirty="0">
              <a:solidFill>
                <a:srgbClr val="24569D"/>
              </a:solidFill>
              <a:latin typeface="Impact" panose="020B0806030902050204" pitchFamily="34" charset="0"/>
            </a:endParaRPr>
          </a:p>
        </p:txBody>
      </p:sp>
      <p:sp>
        <p:nvSpPr>
          <p:cNvPr id="1049046" name="文本框 9"/>
          <p:cNvSpPr txBox="1"/>
          <p:nvPr/>
        </p:nvSpPr>
        <p:spPr>
          <a:xfrm>
            <a:off x="4809262" y="5113089"/>
            <a:ext cx="2339102" cy="461665"/>
          </a:xfrm>
          <a:prstGeom prst="rect">
            <a:avLst/>
          </a:prstGeom>
          <a:noFill/>
        </p:spPr>
        <p:txBody>
          <a:bodyPr wrap="none" rtlCol="0">
            <a:spAutoFit/>
          </a:bodyPr>
          <a:lstStyle/>
          <a:p>
            <a:r>
              <a:rPr lang="zh-CN" altLang="en-US" sz="2400" dirty="0">
                <a:latin typeface="微软雅黑" panose="020B0503020204020204" pitchFamily="34" charset="-122"/>
              </a:rPr>
              <a:t>汇报人：赵瑞平</a:t>
            </a:r>
            <a:endParaRPr lang="en-US" altLang="zh-CN" sz="2400" dirty="0">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500"/>
                                  </p:stCondLst>
                                  <p:iterate type="lt">
                                    <p:tmPct val="10000"/>
                                  </p:iterate>
                                  <p:childTnLst>
                                    <p:set>
                                      <p:cBhvr>
                                        <p:cTn id="6" dur="1" fill="hold">
                                          <p:stCondLst>
                                            <p:cond delay="0"/>
                                          </p:stCondLst>
                                        </p:cTn>
                                        <p:tgtEl>
                                          <p:spTgt spid="1049045"/>
                                        </p:tgtEl>
                                        <p:attrNameLst>
                                          <p:attrName>style.visibility</p:attrName>
                                        </p:attrNameLst>
                                      </p:cBhvr>
                                      <p:to>
                                        <p:strVal val="visible"/>
                                      </p:to>
                                    </p:set>
                                    <p:animScale>
                                      <p:cBhvr>
                                        <p:cTn id="7" dur="375" fill="hold">
                                          <p:stCondLst>
                                            <p:cond delay="0"/>
                                          </p:stCondLst>
                                        </p:cTn>
                                        <p:tgtEl>
                                          <p:spTgt spid="1049045"/>
                                        </p:tgtEl>
                                      </p:cBhvr>
                                      <p:from x="150000" y="150000"/>
                                      <p:to x="90000" y="90000"/>
                                    </p:animScale>
                                    <p:animScale>
                                      <p:cBhvr>
                                        <p:cTn id="8" dur="375" fill="hold">
                                          <p:stCondLst>
                                            <p:cond delay="375"/>
                                          </p:stCondLst>
                                        </p:cTn>
                                        <p:tgtEl>
                                          <p:spTgt spid="1049045"/>
                                        </p:tgtEl>
                                      </p:cBhvr>
                                      <p:from x="90000" y="90000"/>
                                      <p:to x="100000" y="100000"/>
                                    </p:animScale>
                                  </p:childTnLst>
                                </p:cTn>
                              </p:par>
                              <p:par>
                                <p:cTn id="9" presetID="10" presetClass="entr" presetSubtype="0" fill="hold" grpId="0" nodeType="withEffect">
                                  <p:stCondLst>
                                    <p:cond delay="500"/>
                                  </p:stCondLst>
                                  <p:iterate type="lt">
                                    <p:tmPct val="10000"/>
                                  </p:iterate>
                                  <p:childTnLst>
                                    <p:set>
                                      <p:cBhvr>
                                        <p:cTn id="10" dur="1" fill="hold">
                                          <p:stCondLst>
                                            <p:cond delay="0"/>
                                          </p:stCondLst>
                                        </p:cTn>
                                        <p:tgtEl>
                                          <p:spTgt spid="1049046"/>
                                        </p:tgtEl>
                                        <p:attrNameLst>
                                          <p:attrName>style.visibility</p:attrName>
                                        </p:attrNameLst>
                                      </p:cBhvr>
                                      <p:to>
                                        <p:strVal val="visible"/>
                                      </p:to>
                                    </p:set>
                                    <p:animEffect transition="in" filter="fade">
                                      <p:cBhvr>
                                        <p:cTn id="11" dur="500"/>
                                        <p:tgtEl>
                                          <p:spTgt spid="1049046"/>
                                        </p:tgtEl>
                                      </p:cBhvr>
                                    </p:animEffect>
                                  </p:childTnLst>
                                </p:cTn>
                              </p:par>
                              <p:par>
                                <p:cTn id="12" presetID="1" presetClass="entr" presetSubtype="0" fill="hold" nodeType="withEffect">
                                  <p:stCondLst>
                                    <p:cond delay="500"/>
                                  </p:stCondLst>
                                  <p:childTnLst>
                                    <p:set>
                                      <p:cBhvr>
                                        <p:cTn id="13" dur="1" fill="hold">
                                          <p:stCondLst>
                                            <p:cond delay="0"/>
                                          </p:stCondLst>
                                        </p:cTn>
                                        <p:tgtEl>
                                          <p:spTgt spid="152"/>
                                        </p:tgtEl>
                                        <p:attrNameLst>
                                          <p:attrName>style.visibility</p:attrName>
                                        </p:attrNameLst>
                                      </p:cBhvr>
                                      <p:to>
                                        <p:strVal val="visible"/>
                                      </p:to>
                                    </p:set>
                                  </p:childTnLst>
                                </p:cTn>
                              </p:par>
                              <p:par>
                                <p:cTn id="14" presetID="8" presetClass="emph" presetSubtype="0" fill="hold" nodeType="withEffect">
                                  <p:stCondLst>
                                    <p:cond delay="500"/>
                                  </p:stCondLst>
                                  <p:childTnLst>
                                    <p:animRot by="5400000">
                                      <p:cBhvr>
                                        <p:cTn id="15" dur="10" fill="hold"/>
                                        <p:tgtEl>
                                          <p:spTgt spid="152"/>
                                        </p:tgtEl>
                                        <p:attrNameLst>
                                          <p:attrName>r</p:attrName>
                                        </p:attrNameLst>
                                      </p:cBhvr>
                                    </p:animRot>
                                  </p:childTnLst>
                                </p:cTn>
                              </p:par>
                              <p:par>
                                <p:cTn id="16" presetID="8" presetClass="emph" presetSubtype="0" decel="100000" fill="hold" nodeType="withEffect">
                                  <p:stCondLst>
                                    <p:cond delay="500"/>
                                  </p:stCondLst>
                                  <p:childTnLst>
                                    <p:animRot by="-5400000">
                                      <p:cBhvr>
                                        <p:cTn id="17" dur="1500" fill="hold"/>
                                        <p:tgtEl>
                                          <p:spTgt spid="1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45" grpId="0"/>
      <p:bldP spid="10490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文本框 1"/>
          <p:cNvSpPr txBox="1"/>
          <p:nvPr/>
        </p:nvSpPr>
        <p:spPr>
          <a:xfrm>
            <a:off x="524193" y="1010147"/>
            <a:ext cx="1385316" cy="707886"/>
          </a:xfrm>
          <a:prstGeom prst="rect">
            <a:avLst/>
          </a:prstGeom>
          <a:noFill/>
        </p:spPr>
        <p:txBody>
          <a:bodyPr wrap="none" rtlCol="0">
            <a:spAutoFit/>
          </a:bodyPr>
          <a:lstStyle/>
          <a:p>
            <a:r>
              <a:rPr lang="zh-CN" altLang="en-US" sz="4000" b="1" dirty="0"/>
              <a:t>概 念</a:t>
            </a:r>
          </a:p>
        </p:txBody>
      </p:sp>
      <p:sp>
        <p:nvSpPr>
          <p:cNvPr id="1048657" name="矩形 3"/>
          <p:cNvSpPr/>
          <p:nvPr/>
        </p:nvSpPr>
        <p:spPr>
          <a:xfrm>
            <a:off x="-23093" y="3005475"/>
            <a:ext cx="264989" cy="1620772"/>
          </a:xfrm>
          <a:prstGeom prst="rect">
            <a:avLst/>
          </a:prstGeom>
          <a:solidFill>
            <a:srgbClr val="24569D"/>
          </a:solidFill>
          <a:ln w="25400" cap="flat" cmpd="sng" algn="ctr">
            <a:no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1048658" name="矩形 4"/>
          <p:cNvSpPr/>
          <p:nvPr/>
        </p:nvSpPr>
        <p:spPr>
          <a:xfrm>
            <a:off x="11927011" y="3005475"/>
            <a:ext cx="264989" cy="1620772"/>
          </a:xfrm>
          <a:prstGeom prst="rect">
            <a:avLst/>
          </a:prstGeom>
          <a:solidFill>
            <a:srgbClr val="24569D"/>
          </a:solidFill>
          <a:ln w="25400" cap="flat" cmpd="sng" algn="ctr">
            <a:no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4" name="文本框 3">
            <a:extLst>
              <a:ext uri="{FF2B5EF4-FFF2-40B4-BE49-F238E27FC236}">
                <a16:creationId xmlns:a16="http://schemas.microsoft.com/office/drawing/2014/main" id="{72F8AF43-8860-49C9-8C7E-ABAA8A42B186}"/>
              </a:ext>
            </a:extLst>
          </p:cNvPr>
          <p:cNvSpPr txBox="1"/>
          <p:nvPr/>
        </p:nvSpPr>
        <p:spPr>
          <a:xfrm>
            <a:off x="1646668" y="2281431"/>
            <a:ext cx="8362765" cy="2677656"/>
          </a:xfrm>
          <a:prstGeom prst="rect">
            <a:avLst/>
          </a:prstGeom>
          <a:noFill/>
        </p:spPr>
        <p:txBody>
          <a:bodyPr wrap="square" rtlCol="0">
            <a:spAutoFit/>
          </a:bodyPr>
          <a:lstStyle/>
          <a:p>
            <a:pPr>
              <a:lnSpc>
                <a:spcPct val="200000"/>
              </a:lnSpc>
            </a:pPr>
            <a:r>
              <a:rPr lang="zh-CN" altLang="en-US" sz="2400" b="1" dirty="0"/>
              <a:t> </a:t>
            </a:r>
            <a:r>
              <a:rPr lang="en-US" altLang="zh-CN" sz="2400" b="1" dirty="0"/>
              <a:t>     </a:t>
            </a:r>
            <a:r>
              <a:rPr lang="zh-CN" altLang="en-US" sz="2400" b="1" dirty="0"/>
              <a:t>自编码器</a:t>
            </a:r>
            <a:r>
              <a:rPr lang="zh-CN" altLang="en-US" sz="2400" dirty="0"/>
              <a:t>是一种数据的压缩算法，属于</a:t>
            </a:r>
            <a:r>
              <a:rPr lang="zh-CN" altLang="en-US" sz="2400" b="1" dirty="0"/>
              <a:t>无监督学习</a:t>
            </a:r>
            <a:r>
              <a:rPr lang="zh-CN" altLang="en-US" sz="2400" dirty="0"/>
              <a:t>，是一种三层的</a:t>
            </a:r>
            <a:r>
              <a:rPr lang="zh-CN" altLang="en-US" sz="2400" b="1" dirty="0"/>
              <a:t>神经网络模型</a:t>
            </a:r>
            <a:r>
              <a:rPr lang="zh-CN" altLang="en-US" sz="2400" dirty="0"/>
              <a:t>，包含数据输入层、隐藏层、输出重构层。</a:t>
            </a:r>
          </a:p>
          <a:p>
            <a:r>
              <a:rPr lang="zh-CN" altLang="en-US" sz="2400" b="1" dirty="0"/>
              <a:t>	</a:t>
            </a:r>
          </a:p>
        </p:txBody>
      </p:sp>
      <p:sp>
        <p:nvSpPr>
          <p:cNvPr id="9" name="文本框 8">
            <a:extLst>
              <a:ext uri="{FF2B5EF4-FFF2-40B4-BE49-F238E27FC236}">
                <a16:creationId xmlns:a16="http://schemas.microsoft.com/office/drawing/2014/main" id="{C7FFF485-92A6-445A-96EC-C5F1AD9EC325}"/>
              </a:ext>
            </a:extLst>
          </p:cNvPr>
          <p:cNvSpPr txBox="1"/>
          <p:nvPr/>
        </p:nvSpPr>
        <p:spPr>
          <a:xfrm>
            <a:off x="439306" y="5522486"/>
            <a:ext cx="11487705" cy="738664"/>
          </a:xfrm>
          <a:prstGeom prst="rect">
            <a:avLst/>
          </a:prstGeom>
          <a:noFill/>
        </p:spPr>
        <p:txBody>
          <a:bodyPr wrap="square" rtlCol="0">
            <a:spAutoFit/>
          </a:bodyPr>
          <a:lstStyle/>
          <a:p>
            <a:pPr algn="l"/>
            <a:r>
              <a:rPr lang="en-US" altLang="zh-CN" b="0" i="0" dirty="0">
                <a:solidFill>
                  <a:srgbClr val="222222"/>
                </a:solidFill>
                <a:effectLst/>
                <a:latin typeface="Arial" panose="020B0604020202020204" pitchFamily="34" charset="0"/>
              </a:rPr>
              <a:t>Han K, Wang Y, Zhang C, et al. </a:t>
            </a:r>
            <a:r>
              <a:rPr lang="en-US" altLang="zh-CN" sz="2400" b="0" i="0" dirty="0">
                <a:solidFill>
                  <a:srgbClr val="222222"/>
                </a:solidFill>
                <a:effectLst/>
                <a:latin typeface="Arial" panose="020B0604020202020204" pitchFamily="34" charset="0"/>
              </a:rPr>
              <a:t>Autoencoder inspired unsupervised feature selection</a:t>
            </a:r>
            <a:r>
              <a:rPr lang="en-US" altLang="zh-CN" b="0" i="0" dirty="0">
                <a:solidFill>
                  <a:srgbClr val="222222"/>
                </a:solidFill>
                <a:effectLst/>
                <a:latin typeface="Arial" panose="020B0604020202020204" pitchFamily="34" charset="0"/>
              </a:rPr>
              <a:t>[C]//2018 IEEE international conference on acoustics, speech and signal processing (ICASSP). IEEE, 2018: 2941-2945.</a:t>
            </a:r>
            <a:endParaRPr lang="zh-CN" altLang="en-US" dirty="0"/>
          </a:p>
        </p:txBody>
      </p:sp>
    </p:spTree>
    <p:extLst>
      <p:ext uri="{BB962C8B-B14F-4D97-AF65-F5344CB8AC3E}">
        <p14:creationId xmlns:p14="http://schemas.microsoft.com/office/powerpoint/2010/main" val="109678637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500"/>
                                  </p:stCondLst>
                                  <p:iterate type="lt">
                                    <p:tmPct val="10000"/>
                                  </p:iterate>
                                  <p:childTnLst>
                                    <p:set>
                                      <p:cBhvr>
                                        <p:cTn id="6" dur="1" fill="hold">
                                          <p:stCondLst>
                                            <p:cond delay="0"/>
                                          </p:stCondLst>
                                        </p:cTn>
                                        <p:tgtEl>
                                          <p:spTgt spid="1048656"/>
                                        </p:tgtEl>
                                        <p:attrNameLst>
                                          <p:attrName>style.visibility</p:attrName>
                                        </p:attrNameLst>
                                      </p:cBhvr>
                                      <p:to>
                                        <p:strVal val="visible"/>
                                      </p:to>
                                    </p:set>
                                    <p:animScale>
                                      <p:cBhvr>
                                        <p:cTn id="7" dur="375" fill="hold">
                                          <p:stCondLst>
                                            <p:cond delay="0"/>
                                          </p:stCondLst>
                                        </p:cTn>
                                        <p:tgtEl>
                                          <p:spTgt spid="1048656"/>
                                        </p:tgtEl>
                                      </p:cBhvr>
                                      <p:from x="150000" y="150000"/>
                                      <p:to x="90000" y="90000"/>
                                    </p:animScale>
                                    <p:animScale>
                                      <p:cBhvr>
                                        <p:cTn id="8" dur="375" fill="hold">
                                          <p:stCondLst>
                                            <p:cond delay="375"/>
                                          </p:stCondLst>
                                        </p:cTn>
                                        <p:tgtEl>
                                          <p:spTgt spid="1048656"/>
                                        </p:tgtEl>
                                      </p:cBhvr>
                                      <p:from x="90000" y="90000"/>
                                      <p:to x="100000" y="100000"/>
                                    </p:animScale>
                                  </p:childTnLst>
                                </p:cTn>
                              </p:par>
                              <p:par>
                                <p:cTn id="9" presetID="10" presetClass="entr" presetSubtype="0" fill="hold" grpId="0" nodeType="withEffect">
                                  <p:stCondLst>
                                    <p:cond delay="1750"/>
                                  </p:stCondLst>
                                  <p:childTnLst>
                                    <p:set>
                                      <p:cBhvr>
                                        <p:cTn id="10" dur="1" fill="hold">
                                          <p:stCondLst>
                                            <p:cond delay="0"/>
                                          </p:stCondLst>
                                        </p:cTn>
                                        <p:tgtEl>
                                          <p:spTgt spid="1048657"/>
                                        </p:tgtEl>
                                        <p:attrNameLst>
                                          <p:attrName>style.visibility</p:attrName>
                                        </p:attrNameLst>
                                      </p:cBhvr>
                                      <p:to>
                                        <p:strVal val="visible"/>
                                      </p:to>
                                    </p:set>
                                    <p:animEffect transition="in" filter="fade">
                                      <p:cBhvr>
                                        <p:cTn id="11" dur="500"/>
                                        <p:tgtEl>
                                          <p:spTgt spid="1048657"/>
                                        </p:tgtEl>
                                      </p:cBhvr>
                                    </p:animEffect>
                                  </p:childTnLst>
                                </p:cTn>
                              </p:par>
                              <p:par>
                                <p:cTn id="12" presetID="10" presetClass="entr" presetSubtype="0" fill="hold" grpId="0" nodeType="withEffect">
                                  <p:stCondLst>
                                    <p:cond delay="1750"/>
                                  </p:stCondLst>
                                  <p:childTnLst>
                                    <p:set>
                                      <p:cBhvr>
                                        <p:cTn id="13" dur="1" fill="hold">
                                          <p:stCondLst>
                                            <p:cond delay="0"/>
                                          </p:stCondLst>
                                        </p:cTn>
                                        <p:tgtEl>
                                          <p:spTgt spid="1048658"/>
                                        </p:tgtEl>
                                        <p:attrNameLst>
                                          <p:attrName>style.visibility</p:attrName>
                                        </p:attrNameLst>
                                      </p:cBhvr>
                                      <p:to>
                                        <p:strVal val="visible"/>
                                      </p:to>
                                    </p:set>
                                    <p:animEffect transition="in" filter="fade">
                                      <p:cBhvr>
                                        <p:cTn id="14" dur="500"/>
                                        <p:tgtEl>
                                          <p:spTgt spid="1048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6" grpId="0"/>
      <p:bldP spid="1048657" grpId="0" animBg="1"/>
      <p:bldP spid="104865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文本框 1"/>
          <p:cNvSpPr txBox="1"/>
          <p:nvPr/>
        </p:nvSpPr>
        <p:spPr>
          <a:xfrm>
            <a:off x="524193" y="1010147"/>
            <a:ext cx="1385316" cy="707886"/>
          </a:xfrm>
          <a:prstGeom prst="rect">
            <a:avLst/>
          </a:prstGeom>
          <a:noFill/>
        </p:spPr>
        <p:txBody>
          <a:bodyPr wrap="none" rtlCol="0">
            <a:spAutoFit/>
          </a:bodyPr>
          <a:lstStyle/>
          <a:p>
            <a:r>
              <a:rPr lang="zh-CN" altLang="en-US" sz="4000" b="1" dirty="0"/>
              <a:t>概 念</a:t>
            </a:r>
          </a:p>
        </p:txBody>
      </p:sp>
      <p:sp>
        <p:nvSpPr>
          <p:cNvPr id="1048657" name="矩形 3"/>
          <p:cNvSpPr/>
          <p:nvPr/>
        </p:nvSpPr>
        <p:spPr>
          <a:xfrm>
            <a:off x="-23093" y="3005475"/>
            <a:ext cx="264989" cy="1620772"/>
          </a:xfrm>
          <a:prstGeom prst="rect">
            <a:avLst/>
          </a:prstGeom>
          <a:solidFill>
            <a:srgbClr val="24569D"/>
          </a:solidFill>
          <a:ln w="25400" cap="flat" cmpd="sng" algn="ctr">
            <a:no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1048658" name="矩形 4"/>
          <p:cNvSpPr/>
          <p:nvPr/>
        </p:nvSpPr>
        <p:spPr>
          <a:xfrm>
            <a:off x="11927011" y="3005475"/>
            <a:ext cx="264989" cy="1620772"/>
          </a:xfrm>
          <a:prstGeom prst="rect">
            <a:avLst/>
          </a:prstGeom>
          <a:solidFill>
            <a:srgbClr val="24569D"/>
          </a:solidFill>
          <a:ln w="25400" cap="flat" cmpd="sng" algn="ctr">
            <a:no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4" name="文本框 3">
            <a:extLst>
              <a:ext uri="{FF2B5EF4-FFF2-40B4-BE49-F238E27FC236}">
                <a16:creationId xmlns:a16="http://schemas.microsoft.com/office/drawing/2014/main" id="{72F8AF43-8860-49C9-8C7E-ABAA8A42B186}"/>
              </a:ext>
            </a:extLst>
          </p:cNvPr>
          <p:cNvSpPr txBox="1"/>
          <p:nvPr/>
        </p:nvSpPr>
        <p:spPr>
          <a:xfrm>
            <a:off x="667849" y="1962124"/>
            <a:ext cx="5235801" cy="2933752"/>
          </a:xfrm>
          <a:prstGeom prst="rect">
            <a:avLst/>
          </a:prstGeom>
          <a:noFill/>
        </p:spPr>
        <p:txBody>
          <a:bodyPr wrap="square" rtlCol="0">
            <a:spAutoFit/>
          </a:bodyPr>
          <a:lstStyle/>
          <a:p>
            <a:pPr>
              <a:lnSpc>
                <a:spcPct val="200000"/>
              </a:lnSpc>
            </a:pPr>
            <a:r>
              <a:rPr lang="en-US" altLang="zh-CN" sz="2400" b="1" dirty="0"/>
              <a:t>      </a:t>
            </a:r>
            <a:r>
              <a:rPr lang="zh-CN" altLang="en-US" sz="2400" dirty="0"/>
              <a:t>以自身</a:t>
            </a:r>
            <a:r>
              <a:rPr lang="en-US" altLang="zh-CN" sz="2400" dirty="0"/>
              <a:t>X</a:t>
            </a:r>
            <a:r>
              <a:rPr lang="zh-CN" altLang="en-US" sz="2400" dirty="0"/>
              <a:t>作为输入值，输出近似于原样本</a:t>
            </a:r>
            <a:r>
              <a:rPr lang="en-US" altLang="zh-CN" sz="2400" dirty="0"/>
              <a:t>X</a:t>
            </a:r>
            <a:r>
              <a:rPr lang="zh-CN" altLang="en-US" sz="2400" dirty="0"/>
              <a:t>的值，记为</a:t>
            </a:r>
            <a:r>
              <a:rPr lang="en-US" altLang="zh-CN" sz="2400" dirty="0"/>
              <a:t>X’</a:t>
            </a:r>
            <a:r>
              <a:rPr lang="zh-CN" altLang="en-US" sz="2400" dirty="0"/>
              <a:t>。 </a:t>
            </a:r>
            <a:r>
              <a:rPr lang="en-US" altLang="zh-CN" sz="2400" dirty="0"/>
              <a:t>X’</a:t>
            </a:r>
            <a:r>
              <a:rPr lang="zh-CN" altLang="en-US" sz="2400" dirty="0"/>
              <a:t>与自身</a:t>
            </a:r>
            <a:r>
              <a:rPr lang="en-US" altLang="zh-CN" sz="2400" dirty="0"/>
              <a:t>X</a:t>
            </a:r>
            <a:r>
              <a:rPr lang="zh-CN" altLang="en-US" sz="2400" dirty="0"/>
              <a:t>之间还是有差异。通过使得损失函数最小，来实现</a:t>
            </a:r>
            <a:r>
              <a:rPr lang="en-US" altLang="zh-CN" sz="2400" dirty="0"/>
              <a:t>X’</a:t>
            </a:r>
            <a:r>
              <a:rPr lang="zh-CN" altLang="en-US" sz="2400" dirty="0"/>
              <a:t>近似于</a:t>
            </a:r>
            <a:r>
              <a:rPr lang="en-US" altLang="zh-CN" sz="2400" dirty="0"/>
              <a:t>X</a:t>
            </a:r>
            <a:r>
              <a:rPr lang="zh-CN" altLang="en-US" sz="2400" dirty="0"/>
              <a:t>的值。</a:t>
            </a:r>
          </a:p>
        </p:txBody>
      </p:sp>
      <p:sp>
        <p:nvSpPr>
          <p:cNvPr id="9" name="文本框 8">
            <a:extLst>
              <a:ext uri="{FF2B5EF4-FFF2-40B4-BE49-F238E27FC236}">
                <a16:creationId xmlns:a16="http://schemas.microsoft.com/office/drawing/2014/main" id="{C7FFF485-92A6-445A-96EC-C5F1AD9EC325}"/>
              </a:ext>
            </a:extLst>
          </p:cNvPr>
          <p:cNvSpPr txBox="1"/>
          <p:nvPr/>
        </p:nvSpPr>
        <p:spPr>
          <a:xfrm>
            <a:off x="439306" y="5522486"/>
            <a:ext cx="11487705" cy="738664"/>
          </a:xfrm>
          <a:prstGeom prst="rect">
            <a:avLst/>
          </a:prstGeom>
          <a:noFill/>
        </p:spPr>
        <p:txBody>
          <a:bodyPr wrap="square" rtlCol="0">
            <a:spAutoFit/>
          </a:bodyPr>
          <a:lstStyle/>
          <a:p>
            <a:pPr algn="l"/>
            <a:r>
              <a:rPr lang="en-US" altLang="zh-CN" b="0" i="0" dirty="0">
                <a:solidFill>
                  <a:srgbClr val="222222"/>
                </a:solidFill>
                <a:effectLst/>
                <a:latin typeface="Arial" panose="020B0604020202020204" pitchFamily="34" charset="0"/>
              </a:rPr>
              <a:t>Han K, Wang Y, Zhang C, et al. </a:t>
            </a:r>
            <a:r>
              <a:rPr lang="en-US" altLang="zh-CN" sz="2400" b="0" i="0" dirty="0">
                <a:solidFill>
                  <a:srgbClr val="222222"/>
                </a:solidFill>
                <a:effectLst/>
                <a:latin typeface="Arial" panose="020B0604020202020204" pitchFamily="34" charset="0"/>
              </a:rPr>
              <a:t>Autoencoder inspired unsupervised feature selection</a:t>
            </a:r>
            <a:r>
              <a:rPr lang="en-US" altLang="zh-CN" b="0" i="0" dirty="0">
                <a:solidFill>
                  <a:srgbClr val="222222"/>
                </a:solidFill>
                <a:effectLst/>
                <a:latin typeface="Arial" panose="020B0604020202020204" pitchFamily="34" charset="0"/>
              </a:rPr>
              <a:t>[C]//2018 IEEE international conference on acoustics, speech and signal processing (ICASSP). IEEE, 2018: 2941-2945.</a:t>
            </a:r>
            <a:endParaRPr lang="zh-CN" altLang="en-US" dirty="0"/>
          </a:p>
        </p:txBody>
      </p:sp>
      <p:pic>
        <p:nvPicPr>
          <p:cNvPr id="18" name="图片 17">
            <a:extLst>
              <a:ext uri="{FF2B5EF4-FFF2-40B4-BE49-F238E27FC236}">
                <a16:creationId xmlns:a16="http://schemas.microsoft.com/office/drawing/2014/main" id="{2F4CC104-D1C0-4C78-8C7D-955C9226D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717" y="1344167"/>
            <a:ext cx="4323314" cy="3858147"/>
          </a:xfrm>
          <a:prstGeom prst="rect">
            <a:avLst/>
          </a:prstGeom>
        </p:spPr>
      </p:pic>
    </p:spTree>
    <p:extLst>
      <p:ext uri="{BB962C8B-B14F-4D97-AF65-F5344CB8AC3E}">
        <p14:creationId xmlns:p14="http://schemas.microsoft.com/office/powerpoint/2010/main" val="31580861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500"/>
                                  </p:stCondLst>
                                  <p:iterate type="lt">
                                    <p:tmPct val="10000"/>
                                  </p:iterate>
                                  <p:childTnLst>
                                    <p:set>
                                      <p:cBhvr>
                                        <p:cTn id="6" dur="1" fill="hold">
                                          <p:stCondLst>
                                            <p:cond delay="0"/>
                                          </p:stCondLst>
                                        </p:cTn>
                                        <p:tgtEl>
                                          <p:spTgt spid="1048656"/>
                                        </p:tgtEl>
                                        <p:attrNameLst>
                                          <p:attrName>style.visibility</p:attrName>
                                        </p:attrNameLst>
                                      </p:cBhvr>
                                      <p:to>
                                        <p:strVal val="visible"/>
                                      </p:to>
                                    </p:set>
                                    <p:animScale>
                                      <p:cBhvr>
                                        <p:cTn id="7" dur="375" fill="hold">
                                          <p:stCondLst>
                                            <p:cond delay="0"/>
                                          </p:stCondLst>
                                        </p:cTn>
                                        <p:tgtEl>
                                          <p:spTgt spid="1048656"/>
                                        </p:tgtEl>
                                      </p:cBhvr>
                                      <p:from x="150000" y="150000"/>
                                      <p:to x="90000" y="90000"/>
                                    </p:animScale>
                                    <p:animScale>
                                      <p:cBhvr>
                                        <p:cTn id="8" dur="375" fill="hold">
                                          <p:stCondLst>
                                            <p:cond delay="375"/>
                                          </p:stCondLst>
                                        </p:cTn>
                                        <p:tgtEl>
                                          <p:spTgt spid="1048656"/>
                                        </p:tgtEl>
                                      </p:cBhvr>
                                      <p:from x="90000" y="90000"/>
                                      <p:to x="100000" y="100000"/>
                                    </p:animScale>
                                  </p:childTnLst>
                                </p:cTn>
                              </p:par>
                              <p:par>
                                <p:cTn id="9" presetID="10" presetClass="entr" presetSubtype="0" fill="hold" grpId="0" nodeType="withEffect">
                                  <p:stCondLst>
                                    <p:cond delay="1750"/>
                                  </p:stCondLst>
                                  <p:childTnLst>
                                    <p:set>
                                      <p:cBhvr>
                                        <p:cTn id="10" dur="1" fill="hold">
                                          <p:stCondLst>
                                            <p:cond delay="0"/>
                                          </p:stCondLst>
                                        </p:cTn>
                                        <p:tgtEl>
                                          <p:spTgt spid="1048657"/>
                                        </p:tgtEl>
                                        <p:attrNameLst>
                                          <p:attrName>style.visibility</p:attrName>
                                        </p:attrNameLst>
                                      </p:cBhvr>
                                      <p:to>
                                        <p:strVal val="visible"/>
                                      </p:to>
                                    </p:set>
                                    <p:animEffect transition="in" filter="fade">
                                      <p:cBhvr>
                                        <p:cTn id="11" dur="500"/>
                                        <p:tgtEl>
                                          <p:spTgt spid="1048657"/>
                                        </p:tgtEl>
                                      </p:cBhvr>
                                    </p:animEffect>
                                  </p:childTnLst>
                                </p:cTn>
                              </p:par>
                              <p:par>
                                <p:cTn id="12" presetID="10" presetClass="entr" presetSubtype="0" fill="hold" grpId="0" nodeType="withEffect">
                                  <p:stCondLst>
                                    <p:cond delay="1750"/>
                                  </p:stCondLst>
                                  <p:childTnLst>
                                    <p:set>
                                      <p:cBhvr>
                                        <p:cTn id="13" dur="1" fill="hold">
                                          <p:stCondLst>
                                            <p:cond delay="0"/>
                                          </p:stCondLst>
                                        </p:cTn>
                                        <p:tgtEl>
                                          <p:spTgt spid="1048658"/>
                                        </p:tgtEl>
                                        <p:attrNameLst>
                                          <p:attrName>style.visibility</p:attrName>
                                        </p:attrNameLst>
                                      </p:cBhvr>
                                      <p:to>
                                        <p:strVal val="visible"/>
                                      </p:to>
                                    </p:set>
                                    <p:animEffect transition="in" filter="fade">
                                      <p:cBhvr>
                                        <p:cTn id="14" dur="500"/>
                                        <p:tgtEl>
                                          <p:spTgt spid="1048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6" grpId="0"/>
      <p:bldP spid="1048657" grpId="0" animBg="1"/>
      <p:bldP spid="104865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矩形 3"/>
          <p:cNvSpPr/>
          <p:nvPr/>
        </p:nvSpPr>
        <p:spPr>
          <a:xfrm>
            <a:off x="-23093" y="3005475"/>
            <a:ext cx="264989" cy="1620772"/>
          </a:xfrm>
          <a:prstGeom prst="rect">
            <a:avLst/>
          </a:prstGeom>
          <a:solidFill>
            <a:srgbClr val="24569D"/>
          </a:solidFill>
          <a:ln w="25400" cap="flat" cmpd="sng" algn="ctr">
            <a:no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1048658" name="矩形 4"/>
          <p:cNvSpPr/>
          <p:nvPr/>
        </p:nvSpPr>
        <p:spPr>
          <a:xfrm>
            <a:off x="11927011" y="3005475"/>
            <a:ext cx="264989" cy="1620772"/>
          </a:xfrm>
          <a:prstGeom prst="rect">
            <a:avLst/>
          </a:prstGeom>
          <a:solidFill>
            <a:srgbClr val="24569D"/>
          </a:solidFill>
          <a:ln w="25400" cap="flat" cmpd="sng" algn="ctr">
            <a:no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3" name="文本框 2">
            <a:extLst>
              <a:ext uri="{FF2B5EF4-FFF2-40B4-BE49-F238E27FC236}">
                <a16:creationId xmlns:a16="http://schemas.microsoft.com/office/drawing/2014/main" id="{9D365D87-77EF-43D0-915A-7986CF711D71}"/>
              </a:ext>
            </a:extLst>
          </p:cNvPr>
          <p:cNvSpPr txBox="1"/>
          <p:nvPr/>
        </p:nvSpPr>
        <p:spPr>
          <a:xfrm>
            <a:off x="683581" y="3005475"/>
            <a:ext cx="4987922" cy="1938992"/>
          </a:xfrm>
          <a:prstGeom prst="rect">
            <a:avLst/>
          </a:prstGeom>
          <a:noFill/>
        </p:spPr>
        <p:txBody>
          <a:bodyPr wrap="square" rtlCol="0">
            <a:spAutoFit/>
          </a:bodyPr>
          <a:lstStyle/>
          <a:p>
            <a:r>
              <a:rPr lang="zh-CN" altLang="en-US" sz="3200" b="1" dirty="0"/>
              <a:t>编码</a:t>
            </a:r>
            <a:r>
              <a:rPr lang="zh-CN" altLang="en-US" sz="2800" dirty="0"/>
              <a:t>过程：从输入层到隐藏层</a:t>
            </a:r>
          </a:p>
          <a:p>
            <a:endParaRPr lang="zh-CN" altLang="en-US" sz="2800" dirty="0"/>
          </a:p>
          <a:p>
            <a:endParaRPr lang="zh-CN" altLang="en-US" sz="2800" dirty="0"/>
          </a:p>
          <a:p>
            <a:r>
              <a:rPr lang="zh-CN" altLang="en-US" sz="3200" b="1" dirty="0"/>
              <a:t>解码</a:t>
            </a:r>
            <a:r>
              <a:rPr lang="zh-CN" altLang="en-US" sz="2800" dirty="0"/>
              <a:t>过程：从隐藏层到输出层</a:t>
            </a:r>
          </a:p>
        </p:txBody>
      </p:sp>
      <p:sp>
        <p:nvSpPr>
          <p:cNvPr id="10" name="文本框 1">
            <a:extLst>
              <a:ext uri="{FF2B5EF4-FFF2-40B4-BE49-F238E27FC236}">
                <a16:creationId xmlns:a16="http://schemas.microsoft.com/office/drawing/2014/main" id="{FDFCF6D9-2CA6-4D5D-93B6-E0179F213068}"/>
              </a:ext>
            </a:extLst>
          </p:cNvPr>
          <p:cNvSpPr txBox="1"/>
          <p:nvPr/>
        </p:nvSpPr>
        <p:spPr>
          <a:xfrm>
            <a:off x="5141251" y="948003"/>
            <a:ext cx="1909497" cy="707886"/>
          </a:xfrm>
          <a:prstGeom prst="rect">
            <a:avLst/>
          </a:prstGeom>
          <a:noFill/>
        </p:spPr>
        <p:txBody>
          <a:bodyPr wrap="none" rtlCol="0">
            <a:spAutoFit/>
          </a:bodyPr>
          <a:lstStyle/>
          <a:p>
            <a:r>
              <a:rPr lang="zh-CN" altLang="en-US" sz="4000" b="1" dirty="0"/>
              <a:t>结    构</a:t>
            </a:r>
          </a:p>
        </p:txBody>
      </p:sp>
      <p:pic>
        <p:nvPicPr>
          <p:cNvPr id="11" name="图片 10">
            <a:extLst>
              <a:ext uri="{FF2B5EF4-FFF2-40B4-BE49-F238E27FC236}">
                <a16:creationId xmlns:a16="http://schemas.microsoft.com/office/drawing/2014/main" id="{594D6039-337A-45EB-B4E3-BEA6901BC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1321" y="1971992"/>
            <a:ext cx="5877815" cy="3680375"/>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1048657"/>
                                        </p:tgtEl>
                                        <p:attrNameLst>
                                          <p:attrName>style.visibility</p:attrName>
                                        </p:attrNameLst>
                                      </p:cBhvr>
                                      <p:to>
                                        <p:strVal val="visible"/>
                                      </p:to>
                                    </p:set>
                                    <p:animEffect transition="in" filter="fade">
                                      <p:cBhvr>
                                        <p:cTn id="7" dur="500"/>
                                        <p:tgtEl>
                                          <p:spTgt spid="1048657"/>
                                        </p:tgtEl>
                                      </p:cBhvr>
                                    </p:animEffect>
                                  </p:childTnLst>
                                </p:cTn>
                              </p:par>
                              <p:par>
                                <p:cTn id="8" presetID="10" presetClass="entr" presetSubtype="0" fill="hold" grpId="0" nodeType="withEffect">
                                  <p:stCondLst>
                                    <p:cond delay="1750"/>
                                  </p:stCondLst>
                                  <p:childTnLst>
                                    <p:set>
                                      <p:cBhvr>
                                        <p:cTn id="9" dur="1" fill="hold">
                                          <p:stCondLst>
                                            <p:cond delay="0"/>
                                          </p:stCondLst>
                                        </p:cTn>
                                        <p:tgtEl>
                                          <p:spTgt spid="1048658"/>
                                        </p:tgtEl>
                                        <p:attrNameLst>
                                          <p:attrName>style.visibility</p:attrName>
                                        </p:attrNameLst>
                                      </p:cBhvr>
                                      <p:to>
                                        <p:strVal val="visible"/>
                                      </p:to>
                                    </p:set>
                                    <p:animEffect transition="in" filter="fade">
                                      <p:cBhvr>
                                        <p:cTn id="10" dur="500"/>
                                        <p:tgtEl>
                                          <p:spTgt spid="1048658"/>
                                        </p:tgtEl>
                                      </p:cBhvr>
                                    </p:animEffect>
                                  </p:childTnLst>
                                </p:cTn>
                              </p:par>
                              <p:par>
                                <p:cTn id="11" presetID="0" presetClass="entr" presetSubtype="0" fill="hold" grpId="0" nodeType="withEffect">
                                  <p:stCondLst>
                                    <p:cond delay="500"/>
                                  </p:stCondLst>
                                  <p:iterate type="lt">
                                    <p:tmPct val="10000"/>
                                  </p:iterate>
                                  <p:childTnLst>
                                    <p:set>
                                      <p:cBhvr>
                                        <p:cTn id="12" dur="1" fill="hold">
                                          <p:stCondLst>
                                            <p:cond delay="0"/>
                                          </p:stCondLst>
                                        </p:cTn>
                                        <p:tgtEl>
                                          <p:spTgt spid="10"/>
                                        </p:tgtEl>
                                        <p:attrNameLst>
                                          <p:attrName>style.visibility</p:attrName>
                                        </p:attrNameLst>
                                      </p:cBhvr>
                                      <p:to>
                                        <p:strVal val="visible"/>
                                      </p:to>
                                    </p:set>
                                    <p:animScale>
                                      <p:cBhvr>
                                        <p:cTn id="13" dur="375" fill="hold">
                                          <p:stCondLst>
                                            <p:cond delay="0"/>
                                          </p:stCondLst>
                                        </p:cTn>
                                        <p:tgtEl>
                                          <p:spTgt spid="10"/>
                                        </p:tgtEl>
                                      </p:cBhvr>
                                      <p:from x="150000" y="150000"/>
                                      <p:to x="90000" y="90000"/>
                                    </p:animScale>
                                    <p:animScale>
                                      <p:cBhvr>
                                        <p:cTn id="14" dur="375" fill="hold">
                                          <p:stCondLst>
                                            <p:cond delay="375"/>
                                          </p:stCondLst>
                                        </p:cTn>
                                        <p:tgtEl>
                                          <p:spTgt spid="10"/>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7" grpId="0" animBg="1"/>
      <p:bldP spid="1048658" grpId="0" animBg="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矩形 27"/>
          <p:cNvSpPr/>
          <p:nvPr/>
        </p:nvSpPr>
        <p:spPr>
          <a:xfrm>
            <a:off x="0" y="6450875"/>
            <a:ext cx="12192000" cy="407125"/>
          </a:xfrm>
          <a:prstGeom prst="rect">
            <a:avLst/>
          </a:prstGeom>
          <a:solidFill>
            <a:srgbClr val="2456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1">
            <a:extLst>
              <a:ext uri="{FF2B5EF4-FFF2-40B4-BE49-F238E27FC236}">
                <a16:creationId xmlns:a16="http://schemas.microsoft.com/office/drawing/2014/main" id="{772145F6-524C-4DEB-814C-379E4EE2E7B2}"/>
              </a:ext>
            </a:extLst>
          </p:cNvPr>
          <p:cNvSpPr txBox="1"/>
          <p:nvPr/>
        </p:nvSpPr>
        <p:spPr>
          <a:xfrm>
            <a:off x="755013" y="1095673"/>
            <a:ext cx="1385316" cy="707886"/>
          </a:xfrm>
          <a:prstGeom prst="rect">
            <a:avLst/>
          </a:prstGeom>
          <a:noFill/>
        </p:spPr>
        <p:txBody>
          <a:bodyPr wrap="none" rtlCol="0">
            <a:spAutoFit/>
          </a:bodyPr>
          <a:lstStyle/>
          <a:p>
            <a:r>
              <a:rPr lang="zh-CN" altLang="en-US" sz="4000" b="1" dirty="0"/>
              <a:t>分 类</a:t>
            </a:r>
          </a:p>
        </p:txBody>
      </p:sp>
      <p:sp>
        <p:nvSpPr>
          <p:cNvPr id="6" name="文本框 5">
            <a:extLst>
              <a:ext uri="{FF2B5EF4-FFF2-40B4-BE49-F238E27FC236}">
                <a16:creationId xmlns:a16="http://schemas.microsoft.com/office/drawing/2014/main" id="{A9DF5553-079B-4F8E-BFC3-14FB34372107}"/>
              </a:ext>
            </a:extLst>
          </p:cNvPr>
          <p:cNvSpPr txBox="1"/>
          <p:nvPr/>
        </p:nvSpPr>
        <p:spPr>
          <a:xfrm>
            <a:off x="1438182" y="3494008"/>
            <a:ext cx="2228816" cy="646331"/>
          </a:xfrm>
          <a:prstGeom prst="rect">
            <a:avLst/>
          </a:prstGeom>
          <a:noFill/>
        </p:spPr>
        <p:txBody>
          <a:bodyPr wrap="square" rtlCol="0">
            <a:spAutoFit/>
          </a:bodyPr>
          <a:lstStyle/>
          <a:p>
            <a:r>
              <a:rPr lang="zh-CN" altLang="en-US" sz="3600" dirty="0"/>
              <a:t>自编码器</a:t>
            </a:r>
          </a:p>
        </p:txBody>
      </p:sp>
      <p:sp>
        <p:nvSpPr>
          <p:cNvPr id="7" name="箭头: 右 6">
            <a:extLst>
              <a:ext uri="{FF2B5EF4-FFF2-40B4-BE49-F238E27FC236}">
                <a16:creationId xmlns:a16="http://schemas.microsoft.com/office/drawing/2014/main" id="{76BB30F6-5DF7-4DAF-9B6B-50E0A0F52B5B}"/>
              </a:ext>
            </a:extLst>
          </p:cNvPr>
          <p:cNvSpPr/>
          <p:nvPr/>
        </p:nvSpPr>
        <p:spPr>
          <a:xfrm>
            <a:off x="3666998" y="3683164"/>
            <a:ext cx="1589271" cy="286611"/>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8" name="左大括号 7">
            <a:extLst>
              <a:ext uri="{FF2B5EF4-FFF2-40B4-BE49-F238E27FC236}">
                <a16:creationId xmlns:a16="http://schemas.microsoft.com/office/drawing/2014/main" id="{DBD930DA-3024-44D1-8BF4-8FCF3F4E9752}"/>
              </a:ext>
            </a:extLst>
          </p:cNvPr>
          <p:cNvSpPr/>
          <p:nvPr/>
        </p:nvSpPr>
        <p:spPr>
          <a:xfrm>
            <a:off x="5403962" y="2261667"/>
            <a:ext cx="602925" cy="3129603"/>
          </a:xfrm>
          <a:prstGeom prst="leftBrace">
            <a:avLst/>
          </a:prstGeom>
          <a:noFill/>
          <a:ln w="381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DB0103CA-CD48-4C72-A971-8A2444D4058F}"/>
              </a:ext>
            </a:extLst>
          </p:cNvPr>
          <p:cNvSpPr txBox="1"/>
          <p:nvPr/>
        </p:nvSpPr>
        <p:spPr>
          <a:xfrm>
            <a:off x="6486281" y="2290519"/>
            <a:ext cx="4281995" cy="523220"/>
          </a:xfrm>
          <a:prstGeom prst="rect">
            <a:avLst/>
          </a:prstGeom>
          <a:noFill/>
        </p:spPr>
        <p:txBody>
          <a:bodyPr wrap="square" rtlCol="0">
            <a:spAutoFit/>
          </a:bodyPr>
          <a:lstStyle/>
          <a:p>
            <a:r>
              <a:rPr lang="zh-CN" altLang="en-US" sz="2800" dirty="0"/>
              <a:t>一、</a:t>
            </a:r>
            <a:r>
              <a:rPr lang="zh-CN" altLang="en-US" sz="2800" dirty="0">
                <a:latin typeface="微软雅黑" pitchFamily="34" charset="-122"/>
                <a:ea typeface="微软雅黑" pitchFamily="34" charset="-122"/>
                <a:sym typeface="微软雅黑" pitchFamily="34" charset="-122"/>
              </a:rPr>
              <a:t>单层自编码器</a:t>
            </a:r>
            <a:endParaRPr lang="zh-CN" altLang="en-US" sz="2800" dirty="0"/>
          </a:p>
        </p:txBody>
      </p:sp>
      <p:sp>
        <p:nvSpPr>
          <p:cNvPr id="10" name="文本框 9">
            <a:extLst>
              <a:ext uri="{FF2B5EF4-FFF2-40B4-BE49-F238E27FC236}">
                <a16:creationId xmlns:a16="http://schemas.microsoft.com/office/drawing/2014/main" id="{702E6787-2ED3-4E9E-958F-602DD9608C16}"/>
              </a:ext>
            </a:extLst>
          </p:cNvPr>
          <p:cNvSpPr txBox="1"/>
          <p:nvPr/>
        </p:nvSpPr>
        <p:spPr>
          <a:xfrm>
            <a:off x="6486281" y="3577173"/>
            <a:ext cx="3144982" cy="523220"/>
          </a:xfrm>
          <a:prstGeom prst="rect">
            <a:avLst/>
          </a:prstGeom>
          <a:noFill/>
        </p:spPr>
        <p:txBody>
          <a:bodyPr wrap="square" rtlCol="0">
            <a:spAutoFit/>
          </a:bodyPr>
          <a:lstStyle/>
          <a:p>
            <a:r>
              <a:rPr lang="zh-CN" altLang="en-US" sz="2800" dirty="0"/>
              <a:t>二、</a:t>
            </a:r>
            <a:r>
              <a:rPr lang="zh-CN" altLang="en-US" sz="2800" dirty="0">
                <a:sym typeface="微软雅黑" pitchFamily="34" charset="-122"/>
              </a:rPr>
              <a:t>稀疏自编码器</a:t>
            </a:r>
            <a:endParaRPr lang="zh-CN" altLang="en-US" sz="2800" dirty="0"/>
          </a:p>
        </p:txBody>
      </p:sp>
      <p:sp>
        <p:nvSpPr>
          <p:cNvPr id="11" name="文本框 10">
            <a:extLst>
              <a:ext uri="{FF2B5EF4-FFF2-40B4-BE49-F238E27FC236}">
                <a16:creationId xmlns:a16="http://schemas.microsoft.com/office/drawing/2014/main" id="{5D4FC672-ADCF-4EF8-9D6D-2BD1175AAB82}"/>
              </a:ext>
            </a:extLst>
          </p:cNvPr>
          <p:cNvSpPr txBox="1"/>
          <p:nvPr/>
        </p:nvSpPr>
        <p:spPr>
          <a:xfrm>
            <a:off x="6486281" y="4679161"/>
            <a:ext cx="4281994" cy="523220"/>
          </a:xfrm>
          <a:prstGeom prst="rect">
            <a:avLst/>
          </a:prstGeom>
          <a:noFill/>
        </p:spPr>
        <p:txBody>
          <a:bodyPr wrap="square" rtlCol="0">
            <a:spAutoFit/>
          </a:bodyPr>
          <a:lstStyle/>
          <a:p>
            <a:r>
              <a:rPr lang="zh-CN" altLang="en-US" sz="2800" dirty="0"/>
              <a:t>三、</a:t>
            </a:r>
            <a:r>
              <a:rPr lang="zh-CN" altLang="en-US" sz="2800" dirty="0">
                <a:sym typeface="微软雅黑" pitchFamily="34" charset="-122"/>
              </a:rPr>
              <a:t>去（降）噪自编码器</a:t>
            </a:r>
            <a:endParaRPr lang="zh-CN" altLang="en-US" sz="2800" dirty="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500"/>
                                  </p:stCondLst>
                                  <p:iterate type="lt">
                                    <p:tmPct val="10000"/>
                                  </p:iterate>
                                  <p:childTnLst>
                                    <p:set>
                                      <p:cBhvr>
                                        <p:cTn id="6" dur="1" fill="hold">
                                          <p:stCondLst>
                                            <p:cond delay="0"/>
                                          </p:stCondLst>
                                        </p:cTn>
                                        <p:tgtEl>
                                          <p:spTgt spid="5"/>
                                        </p:tgtEl>
                                        <p:attrNameLst>
                                          <p:attrName>style.visibility</p:attrName>
                                        </p:attrNameLst>
                                      </p:cBhvr>
                                      <p:to>
                                        <p:strVal val="visible"/>
                                      </p:to>
                                    </p:set>
                                    <p:animScale>
                                      <p:cBhvr>
                                        <p:cTn id="7" dur="375" fill="hold">
                                          <p:stCondLst>
                                            <p:cond delay="0"/>
                                          </p:stCondLst>
                                        </p:cTn>
                                        <p:tgtEl>
                                          <p:spTgt spid="5"/>
                                        </p:tgtEl>
                                      </p:cBhvr>
                                      <p:from x="150000" y="150000"/>
                                      <p:to x="90000" y="90000"/>
                                    </p:animScale>
                                    <p:animScale>
                                      <p:cBhvr>
                                        <p:cTn id="8" dur="375" fill="hold">
                                          <p:stCondLst>
                                            <p:cond delay="375"/>
                                          </p:stCondLst>
                                        </p:cTn>
                                        <p:tgtEl>
                                          <p:spTgt spid="5"/>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矩形 27"/>
          <p:cNvSpPr/>
          <p:nvPr/>
        </p:nvSpPr>
        <p:spPr>
          <a:xfrm>
            <a:off x="0" y="6450875"/>
            <a:ext cx="12192000" cy="407125"/>
          </a:xfrm>
          <a:prstGeom prst="rect">
            <a:avLst/>
          </a:prstGeom>
          <a:solidFill>
            <a:srgbClr val="2456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1">
            <a:extLst>
              <a:ext uri="{FF2B5EF4-FFF2-40B4-BE49-F238E27FC236}">
                <a16:creationId xmlns:a16="http://schemas.microsoft.com/office/drawing/2014/main" id="{3E46D3FB-E8D3-4829-9751-0F202599519F}"/>
              </a:ext>
            </a:extLst>
          </p:cNvPr>
          <p:cNvSpPr txBox="1"/>
          <p:nvPr/>
        </p:nvSpPr>
        <p:spPr>
          <a:xfrm>
            <a:off x="4027965" y="948003"/>
            <a:ext cx="4136069" cy="707886"/>
          </a:xfrm>
          <a:prstGeom prst="rect">
            <a:avLst/>
          </a:prstGeom>
          <a:noFill/>
        </p:spPr>
        <p:txBody>
          <a:bodyPr wrap="none" rtlCol="0">
            <a:spAutoFit/>
          </a:bodyPr>
          <a:lstStyle/>
          <a:p>
            <a:r>
              <a:rPr lang="zh-CN" altLang="en-US" sz="4000" b="1" dirty="0"/>
              <a:t>稀 疏 自 编 码 器</a:t>
            </a:r>
          </a:p>
        </p:txBody>
      </p:sp>
      <p:pic>
        <p:nvPicPr>
          <p:cNvPr id="6" name="图片 5">
            <a:extLst>
              <a:ext uri="{FF2B5EF4-FFF2-40B4-BE49-F238E27FC236}">
                <a16:creationId xmlns:a16="http://schemas.microsoft.com/office/drawing/2014/main" id="{5457744E-33C5-4B53-8E97-E239C4366801}"/>
              </a:ext>
            </a:extLst>
          </p:cNvPr>
          <p:cNvPicPr>
            <a:picLocks noChangeAspect="1"/>
          </p:cNvPicPr>
          <p:nvPr/>
        </p:nvPicPr>
        <p:blipFill>
          <a:blip r:embed="rId2"/>
          <a:stretch>
            <a:fillRect/>
          </a:stretch>
        </p:blipFill>
        <p:spPr>
          <a:xfrm>
            <a:off x="8005107" y="1914670"/>
            <a:ext cx="3270551" cy="3995327"/>
          </a:xfrm>
          <a:prstGeom prst="rect">
            <a:avLst/>
          </a:prstGeom>
        </p:spPr>
      </p:pic>
      <p:sp>
        <p:nvSpPr>
          <p:cNvPr id="7" name="文本框 6">
            <a:extLst>
              <a:ext uri="{FF2B5EF4-FFF2-40B4-BE49-F238E27FC236}">
                <a16:creationId xmlns:a16="http://schemas.microsoft.com/office/drawing/2014/main" id="{55ED66CD-A6A3-4C63-9701-7636FD79872B}"/>
              </a:ext>
            </a:extLst>
          </p:cNvPr>
          <p:cNvSpPr txBox="1"/>
          <p:nvPr/>
        </p:nvSpPr>
        <p:spPr>
          <a:xfrm>
            <a:off x="916342" y="2001512"/>
            <a:ext cx="5743852" cy="3489994"/>
          </a:xfrm>
          <a:prstGeom prst="rect">
            <a:avLst/>
          </a:prstGeom>
          <a:noFill/>
        </p:spPr>
        <p:txBody>
          <a:bodyPr wrap="square" rtlCol="0">
            <a:spAutoFit/>
          </a:bodyPr>
          <a:lstStyle/>
          <a:p>
            <a:pPr>
              <a:lnSpc>
                <a:spcPct val="150000"/>
              </a:lnSpc>
            </a:pPr>
            <a:r>
              <a:rPr lang="en-US" altLang="zh-CN" sz="28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dirty="0">
                <a:effectLst/>
                <a:latin typeface="Times New Roman" panose="02020603050405020304" pitchFamily="18" charset="0"/>
                <a:ea typeface="宋体" panose="02010600030101010101" pitchFamily="2" charset="-122"/>
                <a:cs typeface="Times New Roman" panose="02020603050405020304" pitchFamily="18" charset="0"/>
              </a:rPr>
              <a:t>当</a:t>
            </a:r>
            <a:r>
              <a:rPr lang="zh-CN" altLang="zh-CN" sz="3200" b="1" dirty="0">
                <a:effectLst/>
                <a:latin typeface="Times New Roman" panose="02020603050405020304" pitchFamily="18" charset="0"/>
                <a:ea typeface="宋体" panose="02010600030101010101" pitchFamily="2" charset="-122"/>
                <a:cs typeface="Times New Roman" panose="02020603050405020304" pitchFamily="18" charset="0"/>
              </a:rPr>
              <a:t>隐藏层</a:t>
            </a:r>
            <a:r>
              <a:rPr lang="zh-CN" altLang="zh-CN" sz="2800" dirty="0">
                <a:effectLst/>
                <a:latin typeface="Times New Roman" panose="02020603050405020304" pitchFamily="18" charset="0"/>
                <a:ea typeface="宋体" panose="02010600030101010101" pitchFamily="2" charset="-122"/>
                <a:cs typeface="Times New Roman" panose="02020603050405020304" pitchFamily="18" charset="0"/>
              </a:rPr>
              <a:t>神经单元数量很多，甚至已经超出输入层上的神经单元数量的时候，此时就需要对隐藏层施加</a:t>
            </a:r>
            <a:r>
              <a:rPr lang="zh-CN" altLang="zh-CN" sz="3200" b="1" dirty="0">
                <a:latin typeface="Times New Roman" panose="02020603050405020304" pitchFamily="18" charset="0"/>
                <a:ea typeface="宋体" panose="02010600030101010101" pitchFamily="2" charset="-122"/>
                <a:cs typeface="Times New Roman" panose="02020603050405020304" pitchFamily="18" charset="0"/>
              </a:rPr>
              <a:t>稀疏性约束</a:t>
            </a:r>
            <a:r>
              <a:rPr lang="zh-CN" altLang="zh-CN" sz="2800" dirty="0">
                <a:effectLst/>
                <a:latin typeface="Times New Roman" panose="02020603050405020304" pitchFamily="18" charset="0"/>
                <a:ea typeface="宋体" panose="02010600030101010101" pitchFamily="2" charset="-122"/>
                <a:cs typeface="Times New Roman" panose="02020603050405020304" pitchFamily="18" charset="0"/>
              </a:rPr>
              <a:t>，保证隐藏层上的某些神经单元是处于</a:t>
            </a:r>
            <a:r>
              <a:rPr lang="zh-CN" altLang="zh-CN" sz="3200" b="1" dirty="0">
                <a:latin typeface="Times New Roman" panose="02020603050405020304" pitchFamily="18" charset="0"/>
                <a:ea typeface="宋体" panose="02010600030101010101" pitchFamily="2" charset="-122"/>
                <a:cs typeface="Times New Roman" panose="02020603050405020304" pitchFamily="18" charset="0"/>
              </a:rPr>
              <a:t>抑制</a:t>
            </a:r>
            <a:r>
              <a:rPr lang="zh-CN" altLang="zh-CN" sz="2800" dirty="0">
                <a:effectLst/>
                <a:latin typeface="Times New Roman" panose="02020603050405020304" pitchFamily="18" charset="0"/>
                <a:ea typeface="宋体" panose="02010600030101010101" pitchFamily="2" charset="-122"/>
                <a:cs typeface="Times New Roman" panose="02020603050405020304" pitchFamily="18" charset="0"/>
              </a:rPr>
              <a:t>状态</a:t>
            </a:r>
            <a:r>
              <a:rPr lang="zh-CN" altLang="en-US" sz="2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dirty="0"/>
          </a:p>
        </p:txBody>
      </p:sp>
    </p:spTree>
    <p:extLst>
      <p:ext uri="{BB962C8B-B14F-4D97-AF65-F5344CB8AC3E}">
        <p14:creationId xmlns:p14="http://schemas.microsoft.com/office/powerpoint/2010/main" val="14693631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500"/>
                                  </p:stCondLst>
                                  <p:iterate type="lt">
                                    <p:tmPct val="10000"/>
                                  </p:iterate>
                                  <p:childTnLst>
                                    <p:set>
                                      <p:cBhvr>
                                        <p:cTn id="6" dur="1" fill="hold">
                                          <p:stCondLst>
                                            <p:cond delay="0"/>
                                          </p:stCondLst>
                                        </p:cTn>
                                        <p:tgtEl>
                                          <p:spTgt spid="5"/>
                                        </p:tgtEl>
                                        <p:attrNameLst>
                                          <p:attrName>style.visibility</p:attrName>
                                        </p:attrNameLst>
                                      </p:cBhvr>
                                      <p:to>
                                        <p:strVal val="visible"/>
                                      </p:to>
                                    </p:set>
                                    <p:animScale>
                                      <p:cBhvr>
                                        <p:cTn id="7" dur="375" fill="hold">
                                          <p:stCondLst>
                                            <p:cond delay="0"/>
                                          </p:stCondLst>
                                        </p:cTn>
                                        <p:tgtEl>
                                          <p:spTgt spid="5"/>
                                        </p:tgtEl>
                                      </p:cBhvr>
                                      <p:from x="150000" y="150000"/>
                                      <p:to x="90000" y="90000"/>
                                    </p:animScale>
                                    <p:animScale>
                                      <p:cBhvr>
                                        <p:cTn id="8" dur="375" fill="hold">
                                          <p:stCondLst>
                                            <p:cond delay="375"/>
                                          </p:stCondLst>
                                        </p:cTn>
                                        <p:tgtEl>
                                          <p:spTgt spid="5"/>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矩形 27"/>
          <p:cNvSpPr/>
          <p:nvPr/>
        </p:nvSpPr>
        <p:spPr>
          <a:xfrm>
            <a:off x="0" y="6450875"/>
            <a:ext cx="12192000" cy="407125"/>
          </a:xfrm>
          <a:prstGeom prst="rect">
            <a:avLst/>
          </a:prstGeom>
          <a:solidFill>
            <a:srgbClr val="2456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1">
            <a:extLst>
              <a:ext uri="{FF2B5EF4-FFF2-40B4-BE49-F238E27FC236}">
                <a16:creationId xmlns:a16="http://schemas.microsoft.com/office/drawing/2014/main" id="{3E46D3FB-E8D3-4829-9751-0F202599519F}"/>
              </a:ext>
            </a:extLst>
          </p:cNvPr>
          <p:cNvSpPr txBox="1"/>
          <p:nvPr/>
        </p:nvSpPr>
        <p:spPr>
          <a:xfrm>
            <a:off x="4027965" y="948003"/>
            <a:ext cx="4136069" cy="707886"/>
          </a:xfrm>
          <a:prstGeom prst="rect">
            <a:avLst/>
          </a:prstGeom>
          <a:noFill/>
        </p:spPr>
        <p:txBody>
          <a:bodyPr wrap="none" rtlCol="0">
            <a:spAutoFit/>
          </a:bodyPr>
          <a:lstStyle/>
          <a:p>
            <a:r>
              <a:rPr lang="zh-CN" altLang="en-US" sz="4000" b="1" dirty="0"/>
              <a:t>稀 疏 自 编 码 器</a:t>
            </a:r>
          </a:p>
        </p:txBody>
      </p:sp>
      <p:pic>
        <p:nvPicPr>
          <p:cNvPr id="6" name="图片 5">
            <a:extLst>
              <a:ext uri="{FF2B5EF4-FFF2-40B4-BE49-F238E27FC236}">
                <a16:creationId xmlns:a16="http://schemas.microsoft.com/office/drawing/2014/main" id="{5457744E-33C5-4B53-8E97-E239C4366801}"/>
              </a:ext>
            </a:extLst>
          </p:cNvPr>
          <p:cNvPicPr>
            <a:picLocks noChangeAspect="1"/>
          </p:cNvPicPr>
          <p:nvPr/>
        </p:nvPicPr>
        <p:blipFill>
          <a:blip r:embed="rId3"/>
          <a:stretch>
            <a:fillRect/>
          </a:stretch>
        </p:blipFill>
        <p:spPr>
          <a:xfrm>
            <a:off x="8005107" y="1914670"/>
            <a:ext cx="3270551" cy="3995327"/>
          </a:xfrm>
          <a:prstGeom prst="rect">
            <a:avLst/>
          </a:prstGeom>
        </p:spPr>
      </p:pic>
      <p:graphicFrame>
        <p:nvGraphicFramePr>
          <p:cNvPr id="2" name="对象 1">
            <a:extLst>
              <a:ext uri="{FF2B5EF4-FFF2-40B4-BE49-F238E27FC236}">
                <a16:creationId xmlns:a16="http://schemas.microsoft.com/office/drawing/2014/main" id="{AAE30910-D6AD-4E3A-854D-DD234EA3B95F}"/>
              </a:ext>
            </a:extLst>
          </p:cNvPr>
          <p:cNvGraphicFramePr>
            <a:graphicFrameLocks noChangeAspect="1"/>
          </p:cNvGraphicFramePr>
          <p:nvPr>
            <p:extLst>
              <p:ext uri="{D42A27DB-BD31-4B8C-83A1-F6EECF244321}">
                <p14:modId xmlns:p14="http://schemas.microsoft.com/office/powerpoint/2010/main" val="3164300415"/>
              </p:ext>
            </p:extLst>
          </p:nvPr>
        </p:nvGraphicFramePr>
        <p:xfrm>
          <a:off x="3282110" y="2590216"/>
          <a:ext cx="2728543" cy="1423587"/>
        </p:xfrm>
        <a:graphic>
          <a:graphicData uri="http://schemas.openxmlformats.org/presentationml/2006/ole">
            <mc:AlternateContent xmlns:mc="http://schemas.openxmlformats.org/markup-compatibility/2006">
              <mc:Choice xmlns:v="urn:schemas-microsoft-com:vml" Requires="v">
                <p:oleObj spid="_x0000_s1094" name="Equation" r:id="rId4" imgW="657078" imgH="343068" progId="Equation.DSMT4">
                  <p:embed/>
                </p:oleObj>
              </mc:Choice>
              <mc:Fallback>
                <p:oleObj name="Equation" r:id="rId4" imgW="657078" imgH="343068" progId="Equation.DSMT4">
                  <p:embed/>
                  <p:pic>
                    <p:nvPicPr>
                      <p:cNvPr id="0" name=""/>
                      <p:cNvPicPr/>
                      <p:nvPr/>
                    </p:nvPicPr>
                    <p:blipFill>
                      <a:blip r:embed="rId5"/>
                      <a:stretch>
                        <a:fillRect/>
                      </a:stretch>
                    </p:blipFill>
                    <p:spPr>
                      <a:xfrm>
                        <a:off x="3282110" y="2590216"/>
                        <a:ext cx="2728543" cy="1423587"/>
                      </a:xfrm>
                      <a:prstGeom prst="rect">
                        <a:avLst/>
                      </a:prstGeom>
                    </p:spPr>
                  </p:pic>
                </p:oleObj>
              </mc:Fallback>
            </mc:AlternateContent>
          </a:graphicData>
        </a:graphic>
      </p:graphicFrame>
      <p:sp>
        <p:nvSpPr>
          <p:cNvPr id="3" name="文本框 2">
            <a:extLst>
              <a:ext uri="{FF2B5EF4-FFF2-40B4-BE49-F238E27FC236}">
                <a16:creationId xmlns:a16="http://schemas.microsoft.com/office/drawing/2014/main" id="{118C614E-EEC0-44A3-B0BE-3C55117DD1C7}"/>
              </a:ext>
            </a:extLst>
          </p:cNvPr>
          <p:cNvSpPr txBox="1"/>
          <p:nvPr/>
        </p:nvSpPr>
        <p:spPr>
          <a:xfrm>
            <a:off x="1003177" y="1914670"/>
            <a:ext cx="4225771" cy="584775"/>
          </a:xfrm>
          <a:prstGeom prst="rect">
            <a:avLst/>
          </a:prstGeom>
          <a:noFill/>
        </p:spPr>
        <p:txBody>
          <a:bodyPr wrap="square" rtlCol="0">
            <a:spAutoFit/>
          </a:bodyPr>
          <a:lstStyle/>
          <a:p>
            <a:r>
              <a:rPr lang="zh-CN" altLang="en-US" sz="3200" dirty="0"/>
              <a:t>神经单元的激活函数：</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64138B7-D13E-44E3-93BC-03DEAA61F90B}"/>
                  </a:ext>
                </a:extLst>
              </p:cNvPr>
              <p:cNvSpPr txBox="1"/>
              <p:nvPr/>
            </p:nvSpPr>
            <p:spPr>
              <a:xfrm>
                <a:off x="1003177" y="4104574"/>
                <a:ext cx="5779363" cy="586122"/>
              </a:xfrm>
              <a:prstGeom prst="rect">
                <a:avLst/>
              </a:prstGeom>
              <a:noFill/>
            </p:spPr>
            <p:txBody>
              <a:bodyPr wrap="square" rtlCol="0">
                <a:spAutoFit/>
              </a:bodyPr>
              <a:lstStyle/>
              <a:p>
                <a:r>
                  <a:rPr lang="zh-CN" altLang="en-US" sz="3200" dirty="0"/>
                  <a:t>目标损失函数</a:t>
                </a:r>
                <a:r>
                  <a:rPr lang="zh-CN" altLang="en-US" sz="3200" dirty="0">
                    <a:sym typeface="Wingdings" panose="05000000000000000000" pitchFamily="2" charset="2"/>
                  </a:rPr>
                  <a:t>：（</a:t>
                </a:r>
                <a14:m>
                  <m:oMath xmlns:m="http://schemas.openxmlformats.org/officeDocument/2006/math">
                    <m:r>
                      <a:rPr lang="zh-CN" altLang="en-US" sz="3200" i="1" smtClean="0">
                        <a:latin typeface="Cambria Math" panose="02040503050406030204" pitchFamily="18" charset="0"/>
                        <a:sym typeface="Wingdings" panose="05000000000000000000" pitchFamily="2" charset="2"/>
                      </a:rPr>
                      <m:t>𝜌</m:t>
                    </m:r>
                    <m:r>
                      <a:rPr lang="zh-CN" altLang="en-US" sz="3200" i="1">
                        <a:latin typeface="Cambria Math" panose="02040503050406030204" pitchFamily="18" charset="0"/>
                        <a:sym typeface="Wingdings" panose="05000000000000000000" pitchFamily="2" charset="2"/>
                      </a:rPr>
                      <m:t>为</m:t>
                    </m:r>
                  </m:oMath>
                </a14:m>
                <a:r>
                  <a:rPr lang="zh-CN" altLang="en-US" sz="3200" dirty="0">
                    <a:sym typeface="Wingdings" panose="05000000000000000000" pitchFamily="2" charset="2"/>
                  </a:rPr>
                  <a:t>稀疏参数）</a:t>
                </a:r>
                <a:endParaRPr lang="zh-CN" altLang="en-US" sz="3200" dirty="0"/>
              </a:p>
            </p:txBody>
          </p:sp>
        </mc:Choice>
        <mc:Fallback xmlns="">
          <p:sp>
            <p:nvSpPr>
              <p:cNvPr id="8" name="文本框 7">
                <a:extLst>
                  <a:ext uri="{FF2B5EF4-FFF2-40B4-BE49-F238E27FC236}">
                    <a16:creationId xmlns:a16="http://schemas.microsoft.com/office/drawing/2014/main" id="{264138B7-D13E-44E3-93BC-03DEAA61F90B}"/>
                  </a:ext>
                </a:extLst>
              </p:cNvPr>
              <p:cNvSpPr txBox="1">
                <a:spLocks noRot="1" noChangeAspect="1" noMove="1" noResize="1" noEditPoints="1" noAdjustHandles="1" noChangeArrowheads="1" noChangeShapeType="1" noTextEdit="1"/>
              </p:cNvSpPr>
              <p:nvPr/>
            </p:nvSpPr>
            <p:spPr>
              <a:xfrm>
                <a:off x="1003177" y="4104574"/>
                <a:ext cx="5779363" cy="586122"/>
              </a:xfrm>
              <a:prstGeom prst="rect">
                <a:avLst/>
              </a:prstGeom>
              <a:blipFill>
                <a:blip r:embed="rId6"/>
                <a:stretch>
                  <a:fillRect l="-2743" t="-12500" r="-9599" b="-34375"/>
                </a:stretch>
              </a:blipFill>
            </p:spPr>
            <p:txBody>
              <a:bodyPr/>
              <a:lstStyle/>
              <a:p>
                <a:r>
                  <a:rPr lang="zh-CN" altLang="en-US">
                    <a:noFill/>
                  </a:rPr>
                  <a:t> </a:t>
                </a:r>
              </a:p>
            </p:txBody>
          </p:sp>
        </mc:Fallback>
      </mc:AlternateContent>
      <p:graphicFrame>
        <p:nvGraphicFramePr>
          <p:cNvPr id="4" name="对象 3">
            <a:extLst>
              <a:ext uri="{FF2B5EF4-FFF2-40B4-BE49-F238E27FC236}">
                <a16:creationId xmlns:a16="http://schemas.microsoft.com/office/drawing/2014/main" id="{AB3DE314-0BCB-4A6D-A645-5D04489DE6EA}"/>
              </a:ext>
            </a:extLst>
          </p:cNvPr>
          <p:cNvGraphicFramePr>
            <a:graphicFrameLocks noChangeAspect="1"/>
          </p:cNvGraphicFramePr>
          <p:nvPr>
            <p:extLst>
              <p:ext uri="{D42A27DB-BD31-4B8C-83A1-F6EECF244321}">
                <p14:modId xmlns:p14="http://schemas.microsoft.com/office/powerpoint/2010/main" val="2602576760"/>
              </p:ext>
            </p:extLst>
          </p:nvPr>
        </p:nvGraphicFramePr>
        <p:xfrm>
          <a:off x="374908" y="4888613"/>
          <a:ext cx="7484309" cy="1177307"/>
        </p:xfrm>
        <a:graphic>
          <a:graphicData uri="http://schemas.openxmlformats.org/presentationml/2006/ole">
            <mc:AlternateContent xmlns:mc="http://schemas.openxmlformats.org/markup-compatibility/2006">
              <mc:Choice xmlns:v="urn:schemas-microsoft-com:vml" Requires="v">
                <p:oleObj spid="_x0000_s1095" name="Equation" r:id="rId7" imgW="2260440" imgH="355320" progId="Equation.DSMT4">
                  <p:embed/>
                </p:oleObj>
              </mc:Choice>
              <mc:Fallback>
                <p:oleObj name="Equation" r:id="rId7" imgW="2260440" imgH="355320" progId="Equation.DSMT4">
                  <p:embed/>
                  <p:pic>
                    <p:nvPicPr>
                      <p:cNvPr id="0" name=""/>
                      <p:cNvPicPr/>
                      <p:nvPr/>
                    </p:nvPicPr>
                    <p:blipFill>
                      <a:blip r:embed="rId8"/>
                      <a:stretch>
                        <a:fillRect/>
                      </a:stretch>
                    </p:blipFill>
                    <p:spPr>
                      <a:xfrm>
                        <a:off x="374908" y="4888613"/>
                        <a:ext cx="7484309" cy="1177307"/>
                      </a:xfrm>
                      <a:prstGeom prst="rect">
                        <a:avLst/>
                      </a:prstGeom>
                    </p:spPr>
                  </p:pic>
                </p:oleObj>
              </mc:Fallback>
            </mc:AlternateContent>
          </a:graphicData>
        </a:graphic>
      </p:graphicFrame>
    </p:spTree>
    <p:extLst>
      <p:ext uri="{BB962C8B-B14F-4D97-AF65-F5344CB8AC3E}">
        <p14:creationId xmlns:p14="http://schemas.microsoft.com/office/powerpoint/2010/main" val="401026258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500"/>
                                  </p:stCondLst>
                                  <p:iterate type="lt">
                                    <p:tmPct val="10000"/>
                                  </p:iterate>
                                  <p:childTnLst>
                                    <p:set>
                                      <p:cBhvr>
                                        <p:cTn id="6" dur="1" fill="hold">
                                          <p:stCondLst>
                                            <p:cond delay="0"/>
                                          </p:stCondLst>
                                        </p:cTn>
                                        <p:tgtEl>
                                          <p:spTgt spid="5"/>
                                        </p:tgtEl>
                                        <p:attrNameLst>
                                          <p:attrName>style.visibility</p:attrName>
                                        </p:attrNameLst>
                                      </p:cBhvr>
                                      <p:to>
                                        <p:strVal val="visible"/>
                                      </p:to>
                                    </p:set>
                                    <p:animScale>
                                      <p:cBhvr>
                                        <p:cTn id="7" dur="375" fill="hold">
                                          <p:stCondLst>
                                            <p:cond delay="0"/>
                                          </p:stCondLst>
                                        </p:cTn>
                                        <p:tgtEl>
                                          <p:spTgt spid="5"/>
                                        </p:tgtEl>
                                      </p:cBhvr>
                                      <p:from x="150000" y="150000"/>
                                      <p:to x="90000" y="90000"/>
                                    </p:animScale>
                                    <p:animScale>
                                      <p:cBhvr>
                                        <p:cTn id="8" dur="375" fill="hold">
                                          <p:stCondLst>
                                            <p:cond delay="375"/>
                                          </p:stCondLst>
                                        </p:cTn>
                                        <p:tgtEl>
                                          <p:spTgt spid="5"/>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矩形 27"/>
          <p:cNvSpPr/>
          <p:nvPr/>
        </p:nvSpPr>
        <p:spPr>
          <a:xfrm>
            <a:off x="0" y="6450875"/>
            <a:ext cx="12192000" cy="407125"/>
          </a:xfrm>
          <a:prstGeom prst="rect">
            <a:avLst/>
          </a:prstGeom>
          <a:solidFill>
            <a:srgbClr val="2456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1">
            <a:extLst>
              <a:ext uri="{FF2B5EF4-FFF2-40B4-BE49-F238E27FC236}">
                <a16:creationId xmlns:a16="http://schemas.microsoft.com/office/drawing/2014/main" id="{3E46D3FB-E8D3-4829-9751-0F202599519F}"/>
              </a:ext>
            </a:extLst>
          </p:cNvPr>
          <p:cNvSpPr txBox="1"/>
          <p:nvPr/>
        </p:nvSpPr>
        <p:spPr>
          <a:xfrm>
            <a:off x="4027965" y="948003"/>
            <a:ext cx="4136069" cy="707886"/>
          </a:xfrm>
          <a:prstGeom prst="rect">
            <a:avLst/>
          </a:prstGeom>
          <a:noFill/>
        </p:spPr>
        <p:txBody>
          <a:bodyPr wrap="none" rtlCol="0">
            <a:spAutoFit/>
          </a:bodyPr>
          <a:lstStyle/>
          <a:p>
            <a:r>
              <a:rPr lang="zh-CN" altLang="en-US" sz="4000" b="1" dirty="0"/>
              <a:t>去 噪 自 编 码 器</a:t>
            </a:r>
          </a:p>
        </p:txBody>
      </p:sp>
      <p:pic>
        <p:nvPicPr>
          <p:cNvPr id="3" name="图片 2">
            <a:extLst>
              <a:ext uri="{FF2B5EF4-FFF2-40B4-BE49-F238E27FC236}">
                <a16:creationId xmlns:a16="http://schemas.microsoft.com/office/drawing/2014/main" id="{AEB994E6-3448-4F65-80F2-0B851FC8D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4948" y="2662334"/>
            <a:ext cx="5923809" cy="2309161"/>
          </a:xfrm>
          <a:prstGeom prst="rect">
            <a:avLst/>
          </a:prstGeom>
        </p:spPr>
      </p:pic>
      <p:sp>
        <p:nvSpPr>
          <p:cNvPr id="4" name="文本框 3">
            <a:extLst>
              <a:ext uri="{FF2B5EF4-FFF2-40B4-BE49-F238E27FC236}">
                <a16:creationId xmlns:a16="http://schemas.microsoft.com/office/drawing/2014/main" id="{2BA238ED-4D1D-4109-8584-14311D0891B1}"/>
              </a:ext>
            </a:extLst>
          </p:cNvPr>
          <p:cNvSpPr txBox="1"/>
          <p:nvPr/>
        </p:nvSpPr>
        <p:spPr>
          <a:xfrm>
            <a:off x="435007" y="2750204"/>
            <a:ext cx="5166804" cy="1303177"/>
          </a:xfrm>
          <a:prstGeom prst="rect">
            <a:avLst/>
          </a:prstGeom>
          <a:noFill/>
        </p:spPr>
        <p:txBody>
          <a:bodyPr wrap="square" rtlCol="0">
            <a:spAutoFit/>
          </a:bodyPr>
          <a:lstStyle/>
          <a:p>
            <a:pPr>
              <a:lnSpc>
                <a:spcPct val="150000"/>
              </a:lnSpc>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dirty="0">
                <a:effectLst/>
                <a:latin typeface="Times New Roman" panose="02020603050405020304" pitchFamily="18" charset="0"/>
                <a:ea typeface="宋体" panose="02010600030101010101" pitchFamily="2" charset="-122"/>
                <a:cs typeface="Times New Roman" panose="02020603050405020304" pitchFamily="18" charset="0"/>
              </a:rPr>
              <a:t>以一定概率将输入层上的某些神经单元的值置为</a:t>
            </a:r>
            <a:r>
              <a:rPr lang="en-US" altLang="zh-CN" sz="2800" dirty="0">
                <a:effectLst/>
                <a:latin typeface="Times New Roman" panose="02020603050405020304" pitchFamily="18" charset="0"/>
                <a:ea typeface="宋体" panose="02010600030101010101" pitchFamily="2" charset="-122"/>
              </a:rPr>
              <a:t>0</a:t>
            </a:r>
            <a:r>
              <a:rPr lang="zh-CN" altLang="en-US" sz="2800" dirty="0">
                <a:effectLst/>
                <a:latin typeface="Times New Roman" panose="02020603050405020304" pitchFamily="18" charset="0"/>
                <a:ea typeface="宋体" panose="02010600030101010101" pitchFamily="2" charset="-122"/>
              </a:rPr>
              <a:t>。</a:t>
            </a:r>
            <a:endParaRPr lang="zh-CN" altLang="en-US" sz="2800" dirty="0"/>
          </a:p>
        </p:txBody>
      </p:sp>
      <p:sp>
        <p:nvSpPr>
          <p:cNvPr id="9" name="文本框 8">
            <a:extLst>
              <a:ext uri="{FF2B5EF4-FFF2-40B4-BE49-F238E27FC236}">
                <a16:creationId xmlns:a16="http://schemas.microsoft.com/office/drawing/2014/main" id="{5BFF11CE-A5CD-4978-9A56-C770749B2471}"/>
              </a:ext>
            </a:extLst>
          </p:cNvPr>
          <p:cNvSpPr txBox="1"/>
          <p:nvPr/>
        </p:nvSpPr>
        <p:spPr>
          <a:xfrm>
            <a:off x="435007" y="2077559"/>
            <a:ext cx="2885243" cy="584775"/>
          </a:xfrm>
          <a:prstGeom prst="rect">
            <a:avLst/>
          </a:prstGeom>
          <a:noFill/>
        </p:spPr>
        <p:txBody>
          <a:bodyPr wrap="square" rtlCol="0">
            <a:spAutoFit/>
          </a:bodyPr>
          <a:lstStyle/>
          <a:p>
            <a:r>
              <a:rPr lang="zh-CN" altLang="en-US" sz="3200" dirty="0"/>
              <a:t>去噪的实质：</a:t>
            </a:r>
          </a:p>
        </p:txBody>
      </p:sp>
      <p:sp>
        <p:nvSpPr>
          <p:cNvPr id="11" name="文本框 10">
            <a:extLst>
              <a:ext uri="{FF2B5EF4-FFF2-40B4-BE49-F238E27FC236}">
                <a16:creationId xmlns:a16="http://schemas.microsoft.com/office/drawing/2014/main" id="{C6783FFB-E324-415A-9272-F613C73AB549}"/>
              </a:ext>
            </a:extLst>
          </p:cNvPr>
          <p:cNvSpPr txBox="1"/>
          <p:nvPr/>
        </p:nvSpPr>
        <p:spPr>
          <a:xfrm>
            <a:off x="435006" y="4264217"/>
            <a:ext cx="2885243" cy="584775"/>
          </a:xfrm>
          <a:prstGeom prst="rect">
            <a:avLst/>
          </a:prstGeom>
          <a:noFill/>
        </p:spPr>
        <p:txBody>
          <a:bodyPr wrap="square" rtlCol="0">
            <a:spAutoFit/>
          </a:bodyPr>
          <a:lstStyle/>
          <a:p>
            <a:r>
              <a:rPr lang="zh-CN" altLang="en-US" sz="3200" dirty="0"/>
              <a:t>去噪的目标：</a:t>
            </a:r>
          </a:p>
        </p:txBody>
      </p:sp>
      <p:sp>
        <p:nvSpPr>
          <p:cNvPr id="12" name="文本框 11">
            <a:extLst>
              <a:ext uri="{FF2B5EF4-FFF2-40B4-BE49-F238E27FC236}">
                <a16:creationId xmlns:a16="http://schemas.microsoft.com/office/drawing/2014/main" id="{2BB3CB70-A3C1-43F4-B2AE-D2AB66906378}"/>
              </a:ext>
            </a:extLst>
          </p:cNvPr>
          <p:cNvSpPr txBox="1"/>
          <p:nvPr/>
        </p:nvSpPr>
        <p:spPr>
          <a:xfrm>
            <a:off x="389692" y="5095555"/>
            <a:ext cx="5539941" cy="656846"/>
          </a:xfrm>
          <a:prstGeom prst="rect">
            <a:avLst/>
          </a:prstGeom>
          <a:noFill/>
        </p:spPr>
        <p:txBody>
          <a:bodyPr wrap="square" rtlCol="0">
            <a:spAutoFit/>
          </a:bodyPr>
          <a:lstStyle/>
          <a:p>
            <a:pPr>
              <a:lnSpc>
                <a:spcPct val="150000"/>
              </a:lnSpc>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effectLst/>
                <a:latin typeface="Times New Roman" panose="02020603050405020304" pitchFamily="18" charset="0"/>
                <a:ea typeface="宋体" panose="02010600030101010101" pitchFamily="2" charset="-122"/>
                <a:cs typeface="Times New Roman" panose="02020603050405020304" pitchFamily="18" charset="0"/>
              </a:rPr>
              <a:t>增强模型的鲁棒性（泛化能力）</a:t>
            </a:r>
            <a:endParaRPr lang="zh-CN" altLang="en-US" sz="2800" dirty="0"/>
          </a:p>
        </p:txBody>
      </p:sp>
    </p:spTree>
    <p:extLst>
      <p:ext uri="{BB962C8B-B14F-4D97-AF65-F5344CB8AC3E}">
        <p14:creationId xmlns:p14="http://schemas.microsoft.com/office/powerpoint/2010/main" val="78197515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500"/>
                                  </p:stCondLst>
                                  <p:iterate type="lt">
                                    <p:tmPct val="10000"/>
                                  </p:iterate>
                                  <p:childTnLst>
                                    <p:set>
                                      <p:cBhvr>
                                        <p:cTn id="6" dur="1" fill="hold">
                                          <p:stCondLst>
                                            <p:cond delay="0"/>
                                          </p:stCondLst>
                                        </p:cTn>
                                        <p:tgtEl>
                                          <p:spTgt spid="5"/>
                                        </p:tgtEl>
                                        <p:attrNameLst>
                                          <p:attrName>style.visibility</p:attrName>
                                        </p:attrNameLst>
                                      </p:cBhvr>
                                      <p:to>
                                        <p:strVal val="visible"/>
                                      </p:to>
                                    </p:set>
                                    <p:animScale>
                                      <p:cBhvr>
                                        <p:cTn id="7" dur="375" fill="hold">
                                          <p:stCondLst>
                                            <p:cond delay="0"/>
                                          </p:stCondLst>
                                        </p:cTn>
                                        <p:tgtEl>
                                          <p:spTgt spid="5"/>
                                        </p:tgtEl>
                                      </p:cBhvr>
                                      <p:from x="150000" y="150000"/>
                                      <p:to x="90000" y="90000"/>
                                    </p:animScale>
                                    <p:animScale>
                                      <p:cBhvr>
                                        <p:cTn id="8" dur="375" fill="hold">
                                          <p:stCondLst>
                                            <p:cond delay="375"/>
                                          </p:stCondLst>
                                        </p:cTn>
                                        <p:tgtEl>
                                          <p:spTgt spid="5"/>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4569D"/>
        </a:solidFill>
        <a:ln>
          <a:noFill/>
        </a:ln>
      </a:spPr>
      <a:bodyPr rtlCol="0" anchor="ctr"/>
      <a:lstStyle>
        <a:defPPr algn="ct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TotalTime>
  <Words>999</Words>
  <Application>Microsoft Office PowerPoint</Application>
  <PresentationFormat>宽屏</PresentationFormat>
  <Paragraphs>102</Paragraphs>
  <Slides>24</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24</vt:i4>
      </vt:variant>
    </vt:vector>
  </HeadingPairs>
  <TitlesOfParts>
    <vt:vector size="38" baseType="lpstr">
      <vt:lpstr>汉仪中黑简</vt:lpstr>
      <vt:lpstr>微软雅黑</vt:lpstr>
      <vt:lpstr>Arial</vt:lpstr>
      <vt:lpstr>Calibri</vt:lpstr>
      <vt:lpstr>Calibri Light</vt:lpstr>
      <vt:lpstr>Cambria Math</vt:lpstr>
      <vt:lpstr>Impact</vt:lpstr>
      <vt:lpstr>Segoe UI Light</vt:lpstr>
      <vt:lpstr>Times New Roman</vt:lpstr>
      <vt:lpstr>Verdana</vt:lpstr>
      <vt:lpstr>Office 主题</vt:lpstr>
      <vt:lpstr>Office Theme</vt:lpstr>
      <vt:lpstr>Equation</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lastModifiedBy>赵 小宝</cp:lastModifiedBy>
  <cp:revision>62</cp:revision>
  <dcterms:created xsi:type="dcterms:W3CDTF">2017-05-24T18:36:18Z</dcterms:created>
  <dcterms:modified xsi:type="dcterms:W3CDTF">2022-03-11T12:18:29Z</dcterms:modified>
</cp:coreProperties>
</file>