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erif"/>
      <p:regular r:id="rId17"/>
      <p:bold r:id="rId18"/>
      <p:italic r:id="rId19"/>
      <p:boldItalic r:id="rId20"/>
    </p:embeddedFon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-boldItalic.fntdata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erif-regular.fntdata"/><Relationship Id="rId16" Type="http://schemas.openxmlformats.org/officeDocument/2006/relationships/slide" Target="slides/slide11.xml"/><Relationship Id="rId19" Type="http://schemas.openxmlformats.org/officeDocument/2006/relationships/font" Target="fonts/RobotoSerif-italic.fntdata"/><Relationship Id="rId18" Type="http://schemas.openxmlformats.org/officeDocument/2006/relationships/font" Target="fonts/RobotoSerif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9d37742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9d37742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9d37742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9d37742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8a880fa6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8a880fa6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9d0aea4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9d0aea4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9d37742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9d37742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949929c4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949929c4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949929c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949929c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8a880fa6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8a880fa6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949929c4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949929c4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8a880fa6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8a880fa6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br>
              <a:rPr lang="en"/>
            </a:br>
            <a:r>
              <a:rPr lang="en"/>
              <a:t>Execution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Our Tool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27650" y="130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729450" y="2155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Group 12 :</a:t>
            </a:r>
            <a:endParaRPr b="1" sz="30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Pranipa, Mark, Syed, Has, Tengs</a:t>
            </a:r>
            <a:endParaRPr b="1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Idea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uploads Java file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Statically generate and visualize control flow graph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58625" y="603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CFG (Control Flow Graph)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15875" y="1311143"/>
            <a:ext cx="41091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[]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7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7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gh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"fgghgh"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calculateSum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"a is greater than b"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 </a:t>
            </a:r>
            <a:r>
              <a:rPr b="1" lang="en" sz="7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isEvenNumber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"b is greater than a"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calculateSum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"The sum of "</a:t>
            </a:r>
            <a:r>
              <a:rPr b="1" lang="en" sz="7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"and"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"is:"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isEven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isEvenNumber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"Is the sum even? "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isEven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calculateSum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num1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num2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 </a:t>
            </a:r>
            <a:r>
              <a:rPr i="1" lang="en" sz="725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... Code}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nestedFunction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i="1" lang="en" sz="725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... Code}</a:t>
            </a:r>
            <a:endParaRPr sz="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isEvenNumber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sz="7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 </a:t>
            </a:r>
            <a:r>
              <a:rPr i="1" lang="en" sz="725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... Code}</a:t>
            </a:r>
            <a:endParaRPr sz="6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929100" y="2277450"/>
            <a:ext cx="642900" cy="29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50"/>
          </a:solidFill>
          <a:ln cap="flat" cmpd="sng" w="9525">
            <a:solidFill>
              <a:srgbClr val="008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11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-34789" l="-17329" r="0" t="0"/>
          <a:stretch/>
        </p:blipFill>
        <p:spPr>
          <a:xfrm>
            <a:off x="4324975" y="1311150"/>
            <a:ext cx="4719298" cy="4415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215875" y="4348125"/>
            <a:ext cx="436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More Analysis Needed…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549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Idea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uploads file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CFG is visualized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the file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Dynamic runtime information added to CFG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227" y="1578500"/>
            <a:ext cx="2744200" cy="32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6938"/>
            <a:ext cx="3667327" cy="34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type="title"/>
          </p:nvPr>
        </p:nvSpPr>
        <p:spPr>
          <a:xfrm>
            <a:off x="579475" y="59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Instrumentation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502900" y="1091775"/>
            <a:ext cx="4956000" cy="3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9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[]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9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9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9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9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gh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9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"fgghgh"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calculateSum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"a is greater than b"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 </a:t>
            </a:r>
            <a:r>
              <a:rPr b="1" lang="en" sz="9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isEvenNumber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"b is greater than a"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9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calculateSum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"The sum of "</a:t>
            </a:r>
            <a:r>
              <a:rPr b="1" lang="en" sz="9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is:"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9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isEven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9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isEvenNumber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"Is the sum even? "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9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isEven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9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calculateSum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num1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num2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r>
              <a:rPr i="1" lang="en" sz="925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</a:t>
            </a:r>
            <a:r>
              <a:rPr i="1" lang="en" sz="925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...*/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9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nestedFunction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r>
              <a:rPr i="1" lang="en" sz="925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/*...*/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9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isEvenNumber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25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r>
              <a:rPr i="1" lang="en" sz="925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/*...*/</a:t>
            </a:r>
            <a:r>
              <a:rPr lang="en" sz="9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604750" y="1211163"/>
            <a:ext cx="1200000" cy="272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5406" name="adj4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Injection</a:t>
            </a:r>
            <a:endParaRPr sz="12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3604750" y="1869075"/>
            <a:ext cx="1347900" cy="272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8529" name="adj4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Injection</a:t>
            </a:r>
            <a:endParaRPr sz="12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815400" y="2526975"/>
            <a:ext cx="1294200" cy="272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5131" name="adj4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Injection</a:t>
            </a:r>
            <a:endParaRPr sz="12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530800" y="2998625"/>
            <a:ext cx="1347900" cy="272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8529" name="adj4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Injection</a:t>
            </a:r>
            <a:endParaRPr sz="12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456850" y="3627275"/>
            <a:ext cx="1347900" cy="272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8529" name="adj4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Injection</a:t>
            </a:r>
            <a:endParaRPr sz="12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22" name="Google Shape;122;p17"/>
          <p:cNvCxnSpPr>
            <a:endCxn id="117" idx="1"/>
          </p:cNvCxnSpPr>
          <p:nvPr/>
        </p:nvCxnSpPr>
        <p:spPr>
          <a:xfrm flipH="1" rot="10800000">
            <a:off x="2269750" y="1347213"/>
            <a:ext cx="1335000" cy="2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endCxn id="118" idx="1"/>
          </p:cNvCxnSpPr>
          <p:nvPr/>
        </p:nvCxnSpPr>
        <p:spPr>
          <a:xfrm flipH="1" rot="10800000">
            <a:off x="2574550" y="2005125"/>
            <a:ext cx="1030200" cy="1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>
            <a:endCxn id="119" idx="1"/>
          </p:cNvCxnSpPr>
          <p:nvPr/>
        </p:nvCxnSpPr>
        <p:spPr>
          <a:xfrm flipH="1" rot="10800000">
            <a:off x="2373000" y="2663025"/>
            <a:ext cx="1442400" cy="7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>
            <a:endCxn id="120" idx="1"/>
          </p:cNvCxnSpPr>
          <p:nvPr/>
        </p:nvCxnSpPr>
        <p:spPr>
          <a:xfrm flipH="1" rot="10800000">
            <a:off x="1821100" y="3134675"/>
            <a:ext cx="1709700" cy="10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617975" y="540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727650" y="1318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 each node in the CFG, it </a:t>
            </a: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may be</a:t>
            </a: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executed thousand times in a loop, or the function it belongs is called thousand times, </a:t>
            </a:r>
            <a:endParaRPr sz="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00" y="2390950"/>
            <a:ext cx="8568177" cy="20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Study 1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9450" y="2078875"/>
            <a:ext cx="328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What They Liked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Visualisation of the CFG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Useful runtime information</a:t>
            </a:r>
            <a:endParaRPr sz="1600"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729450" y="3207575"/>
            <a:ext cx="3791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Suggested Improvements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Meaningful coloring of CFG Nodes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defined scope of CFG</a:t>
            </a:r>
            <a:endParaRPr sz="1600"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675" y="837225"/>
            <a:ext cx="3176774" cy="3776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665325" y="503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Flow Graph (Tree)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450" y="1380575"/>
            <a:ext cx="4534376" cy="351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75" y="1493400"/>
            <a:ext cx="5030252" cy="1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 rot="5400000">
            <a:off x="2219350" y="2520800"/>
            <a:ext cx="1511100" cy="2051700"/>
          </a:xfrm>
          <a:prstGeom prst="bentUpArrow">
            <a:avLst>
              <a:gd fmla="val 25000" name="adj1"/>
              <a:gd fmla="val 24458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Study 2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29450" y="2078875"/>
            <a:ext cx="344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What They Liked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Interface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Interaction with visualization</a:t>
            </a:r>
            <a:endParaRPr sz="1600"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4437450" y="2078875"/>
            <a:ext cx="3980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Suggested Improvements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Organization of CFG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Colored Nodes (again)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