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26"/>
  </p:notesMasterIdLst>
  <p:handoutMasterIdLst>
    <p:handoutMasterId r:id="rId27"/>
  </p:handoutMasterIdLst>
  <p:sldIdLst>
    <p:sldId id="266" r:id="rId2"/>
    <p:sldId id="257" r:id="rId3"/>
    <p:sldId id="267" r:id="rId4"/>
    <p:sldId id="268" r:id="rId5"/>
    <p:sldId id="270" r:id="rId6"/>
    <p:sldId id="269" r:id="rId7"/>
    <p:sldId id="290" r:id="rId8"/>
    <p:sldId id="271" r:id="rId9"/>
    <p:sldId id="272" r:id="rId10"/>
    <p:sldId id="273" r:id="rId11"/>
    <p:sldId id="275" r:id="rId12"/>
    <p:sldId id="291" r:id="rId13"/>
    <p:sldId id="277" r:id="rId14"/>
    <p:sldId id="278" r:id="rId15"/>
    <p:sldId id="279" r:id="rId16"/>
    <p:sldId id="292" r:id="rId17"/>
    <p:sldId id="288" r:id="rId18"/>
    <p:sldId id="282" r:id="rId19"/>
    <p:sldId id="283" r:id="rId20"/>
    <p:sldId id="284" r:id="rId21"/>
    <p:sldId id="289" r:id="rId22"/>
    <p:sldId id="287" r:id="rId23"/>
    <p:sldId id="285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6" autoAdjust="0"/>
    <p:restoredTop sz="82874" autoAdjust="0"/>
  </p:normalViewPr>
  <p:slideViewPr>
    <p:cSldViewPr snapToGrid="0">
      <p:cViewPr varScale="1">
        <p:scale>
          <a:sx n="92" d="100"/>
          <a:sy n="92" d="100"/>
        </p:scale>
        <p:origin x="160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nxia\Documents\energy-spe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nxia\Documents\energy-spec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nxia\Documents\energy-parsec-splas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nxia\Documents\energy-parsec-splash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nxia\Documents\gmean-multi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nxia\Documents\line-point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nxia\Documents\gmean-bank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aseline="0"/>
            </a:pPr>
            <a:r>
              <a:rPr lang="en-US" sz="1200" baseline="0" dirty="0" smtClean="0"/>
              <a:t>Idle </a:t>
            </a:r>
            <a:r>
              <a:rPr lang="en-US" sz="1200" baseline="0" dirty="0"/>
              <a:t>Power Breakdown</a:t>
            </a:r>
          </a:p>
        </c:rich>
      </c:tx>
      <c:layout>
        <c:manualLayout>
          <c:xMode val="edge"/>
          <c:yMode val="edge"/>
          <c:x val="0.29495422459134285"/>
          <c:y val="0.14482338600443309"/>
        </c:manualLayout>
      </c:layout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Idle Power Breakdown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Idle (30%)</c:v>
                </c:pt>
                <c:pt idx="1">
                  <c:v>Active (70%)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0.303886925795053</c:v>
                </c:pt>
                <c:pt idx="1">
                  <c:v>0.69611307420494706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  <c:txPr>
        <a:bodyPr/>
        <a:lstStyle/>
        <a:p>
          <a:pPr>
            <a:defRPr sz="1200" baseline="0">
              <a:solidFill>
                <a:schemeClr val="tx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ysClr val="windowText" lastClr="000000"/>
                </a:solidFill>
              </a:rPr>
              <a:t>SPEC Integer Benchmarks</a:t>
            </a:r>
          </a:p>
        </c:rich>
      </c:tx>
      <c:layout>
        <c:manualLayout>
          <c:xMode val="edge"/>
          <c:yMode val="edge"/>
          <c:x val="0.40094829764113099"/>
          <c:y val="8.05156272624475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'energy-spec'!$B$1</c:f>
              <c:strCache>
                <c:ptCount val="1"/>
                <c:pt idx="0">
                  <c:v>SRAM Baseline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'energy-spec'!$A$2:$A$10</c:f>
              <c:strCache>
                <c:ptCount val="9"/>
                <c:pt idx="0">
                  <c:v>bzip2</c:v>
                </c:pt>
                <c:pt idx="1">
                  <c:v>crafty</c:v>
                </c:pt>
                <c:pt idx="2">
                  <c:v>gap</c:v>
                </c:pt>
                <c:pt idx="3">
                  <c:v>gzip</c:v>
                </c:pt>
                <c:pt idx="4">
                  <c:v>mcf</c:v>
                </c:pt>
                <c:pt idx="5">
                  <c:v>parser</c:v>
                </c:pt>
                <c:pt idx="6">
                  <c:v>twolf</c:v>
                </c:pt>
                <c:pt idx="7">
                  <c:v>vortex</c:v>
                </c:pt>
                <c:pt idx="8">
                  <c:v>GeoMean</c:v>
                </c:pt>
              </c:strCache>
            </c:strRef>
          </c:cat>
          <c:val>
            <c:numRef>
              <c:f>'energy-spec'!$B$2:$B$10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1"/>
          <c:order val="1"/>
          <c:tx>
            <c:strRef>
              <c:f>'energy-spec'!$C$1</c:f>
              <c:strCache>
                <c:ptCount val="1"/>
                <c:pt idx="0">
                  <c:v>NVNoSleep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'energy-spec'!$A$2:$A$10</c:f>
              <c:strCache>
                <c:ptCount val="9"/>
                <c:pt idx="0">
                  <c:v>bzip2</c:v>
                </c:pt>
                <c:pt idx="1">
                  <c:v>crafty</c:v>
                </c:pt>
                <c:pt idx="2">
                  <c:v>gap</c:v>
                </c:pt>
                <c:pt idx="3">
                  <c:v>gzip</c:v>
                </c:pt>
                <c:pt idx="4">
                  <c:v>mcf</c:v>
                </c:pt>
                <c:pt idx="5">
                  <c:v>parser</c:v>
                </c:pt>
                <c:pt idx="6">
                  <c:v>twolf</c:v>
                </c:pt>
                <c:pt idx="7">
                  <c:v>vortex</c:v>
                </c:pt>
                <c:pt idx="8">
                  <c:v>GeoMean</c:v>
                </c:pt>
              </c:strCache>
            </c:strRef>
          </c:cat>
          <c:val>
            <c:numRef>
              <c:f>'energy-spec'!$C$2:$C$10</c:f>
              <c:numCache>
                <c:formatCode>General</c:formatCode>
                <c:ptCount val="9"/>
                <c:pt idx="0">
                  <c:v>0.92698800000000003</c:v>
                </c:pt>
                <c:pt idx="1">
                  <c:v>0.91912300000000002</c:v>
                </c:pt>
                <c:pt idx="2">
                  <c:v>0.922014</c:v>
                </c:pt>
                <c:pt idx="3">
                  <c:v>0.90476699999999999</c:v>
                </c:pt>
                <c:pt idx="4">
                  <c:v>0.83909999999999996</c:v>
                </c:pt>
                <c:pt idx="5">
                  <c:v>0.89684699999999995</c:v>
                </c:pt>
                <c:pt idx="6">
                  <c:v>0.90038899999999999</c:v>
                </c:pt>
                <c:pt idx="7">
                  <c:v>0.92656400000000005</c:v>
                </c:pt>
                <c:pt idx="8">
                  <c:v>0.90405522842618102</c:v>
                </c:pt>
              </c:numCache>
            </c:numRef>
          </c:val>
        </c:ser>
        <c:ser>
          <c:idx val="2"/>
          <c:order val="2"/>
          <c:tx>
            <c:strRef>
              <c:f>'energy-spec'!$D$1</c:f>
              <c:strCache>
                <c:ptCount val="1"/>
                <c:pt idx="0">
                  <c:v>NVSleepMiss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'energy-spec'!$A$2:$A$10</c:f>
              <c:strCache>
                <c:ptCount val="9"/>
                <c:pt idx="0">
                  <c:v>bzip2</c:v>
                </c:pt>
                <c:pt idx="1">
                  <c:v>crafty</c:v>
                </c:pt>
                <c:pt idx="2">
                  <c:v>gap</c:v>
                </c:pt>
                <c:pt idx="3">
                  <c:v>gzip</c:v>
                </c:pt>
                <c:pt idx="4">
                  <c:v>mcf</c:v>
                </c:pt>
                <c:pt idx="5">
                  <c:v>parser</c:v>
                </c:pt>
                <c:pt idx="6">
                  <c:v>twolf</c:v>
                </c:pt>
                <c:pt idx="7">
                  <c:v>vortex</c:v>
                </c:pt>
                <c:pt idx="8">
                  <c:v>GeoMean</c:v>
                </c:pt>
              </c:strCache>
            </c:strRef>
          </c:cat>
          <c:val>
            <c:numRef>
              <c:f>'energy-spec'!$D$2:$D$10</c:f>
              <c:numCache>
                <c:formatCode>General</c:formatCode>
                <c:ptCount val="9"/>
                <c:pt idx="0">
                  <c:v>0.92369100000000004</c:v>
                </c:pt>
                <c:pt idx="1">
                  <c:v>0.91659100000000004</c:v>
                </c:pt>
                <c:pt idx="2">
                  <c:v>0.88929499999999995</c:v>
                </c:pt>
                <c:pt idx="3">
                  <c:v>0.89896699999999996</c:v>
                </c:pt>
                <c:pt idx="4">
                  <c:v>0.464615</c:v>
                </c:pt>
                <c:pt idx="5">
                  <c:v>0.84637600000000002</c:v>
                </c:pt>
                <c:pt idx="6">
                  <c:v>0.89777700000000005</c:v>
                </c:pt>
                <c:pt idx="7">
                  <c:v>0.92527700000000002</c:v>
                </c:pt>
                <c:pt idx="8">
                  <c:v>0.82808246560584897</c:v>
                </c:pt>
              </c:numCache>
            </c:numRef>
          </c:val>
        </c:ser>
        <c:ser>
          <c:idx val="3"/>
          <c:order val="3"/>
          <c:tx>
            <c:strRef>
              <c:f>'energy-spec'!$E$1</c:f>
              <c:strCache>
                <c:ptCount val="1"/>
                <c:pt idx="0">
                  <c:v>NVSleepIdeal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'energy-spec'!$A$2:$A$10</c:f>
              <c:strCache>
                <c:ptCount val="9"/>
                <c:pt idx="0">
                  <c:v>bzip2</c:v>
                </c:pt>
                <c:pt idx="1">
                  <c:v>crafty</c:v>
                </c:pt>
                <c:pt idx="2">
                  <c:v>gap</c:v>
                </c:pt>
                <c:pt idx="3">
                  <c:v>gzip</c:v>
                </c:pt>
                <c:pt idx="4">
                  <c:v>mcf</c:v>
                </c:pt>
                <c:pt idx="5">
                  <c:v>parser</c:v>
                </c:pt>
                <c:pt idx="6">
                  <c:v>twolf</c:v>
                </c:pt>
                <c:pt idx="7">
                  <c:v>vortex</c:v>
                </c:pt>
                <c:pt idx="8">
                  <c:v>GeoMean</c:v>
                </c:pt>
              </c:strCache>
            </c:strRef>
          </c:cat>
          <c:val>
            <c:numRef>
              <c:f>'energy-spec'!$E$2:$E$10</c:f>
              <c:numCache>
                <c:formatCode>General</c:formatCode>
                <c:ptCount val="9"/>
                <c:pt idx="0">
                  <c:v>0.92186500000000005</c:v>
                </c:pt>
                <c:pt idx="1">
                  <c:v>0.91530999999999996</c:v>
                </c:pt>
                <c:pt idx="2">
                  <c:v>0.87499199999999999</c:v>
                </c:pt>
                <c:pt idx="3">
                  <c:v>0.89555899999999999</c:v>
                </c:pt>
                <c:pt idx="4">
                  <c:v>0.37238199999999999</c:v>
                </c:pt>
                <c:pt idx="5">
                  <c:v>0.83531500000000003</c:v>
                </c:pt>
                <c:pt idx="6">
                  <c:v>0.89693999999999996</c:v>
                </c:pt>
                <c:pt idx="7">
                  <c:v>0.92354700000000001</c:v>
                </c:pt>
                <c:pt idx="8">
                  <c:v>0.80153851693795597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47076528"/>
        <c:axId val="197426456"/>
      </c:barChart>
      <c:catAx>
        <c:axId val="147076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426456"/>
        <c:crosses val="autoZero"/>
        <c:auto val="1"/>
        <c:lblAlgn val="ctr"/>
        <c:lblOffset val="100"/>
        <c:noMultiLvlLbl val="0"/>
      </c:catAx>
      <c:valAx>
        <c:axId val="197426456"/>
        <c:scaling>
          <c:orientation val="minMax"/>
          <c:max val="1"/>
          <c:min val="0.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solidFill>
                      <a:sysClr val="windowText" lastClr="000000"/>
                    </a:solidFill>
                  </a:rPr>
                  <a:t>Normalized Energy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07652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ysClr val="windowText" lastClr="000000"/>
                </a:solidFill>
              </a:rPr>
              <a:t>SPEC FP Benchmarks</a:t>
            </a:r>
          </a:p>
        </c:rich>
      </c:tx>
      <c:layout>
        <c:manualLayout>
          <c:xMode val="edge"/>
          <c:yMode val="edge"/>
          <c:x val="0.41424650043744499"/>
          <c:y val="9.11797729280632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'energy-spec'!$B$1</c:f>
              <c:strCache>
                <c:ptCount val="1"/>
                <c:pt idx="0">
                  <c:v>SRAM Baseline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'energy-spec'!$A$12:$A$21</c:f>
              <c:strCache>
                <c:ptCount val="10"/>
                <c:pt idx="0">
                  <c:v>art</c:v>
                </c:pt>
                <c:pt idx="1">
                  <c:v>ammp</c:v>
                </c:pt>
                <c:pt idx="2">
                  <c:v>applu</c:v>
                </c:pt>
                <c:pt idx="3">
                  <c:v>apsi</c:v>
                </c:pt>
                <c:pt idx="4">
                  <c:v>equake</c:v>
                </c:pt>
                <c:pt idx="5">
                  <c:v>mgrid</c:v>
                </c:pt>
                <c:pt idx="6">
                  <c:v>sixtrack</c:v>
                </c:pt>
                <c:pt idx="7">
                  <c:v>swim</c:v>
                </c:pt>
                <c:pt idx="8">
                  <c:v>wupwise</c:v>
                </c:pt>
                <c:pt idx="9">
                  <c:v>GeoMean</c:v>
                </c:pt>
              </c:strCache>
            </c:strRef>
          </c:cat>
          <c:val>
            <c:numRef>
              <c:f>'energy-spec'!$B$12:$B$21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</c:ser>
        <c:ser>
          <c:idx val="1"/>
          <c:order val="1"/>
          <c:tx>
            <c:strRef>
              <c:f>'energy-spec'!$C$1</c:f>
              <c:strCache>
                <c:ptCount val="1"/>
                <c:pt idx="0">
                  <c:v>NVNoSleep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'energy-spec'!$A$12:$A$21</c:f>
              <c:strCache>
                <c:ptCount val="10"/>
                <c:pt idx="0">
                  <c:v>art</c:v>
                </c:pt>
                <c:pt idx="1">
                  <c:v>ammp</c:v>
                </c:pt>
                <c:pt idx="2">
                  <c:v>applu</c:v>
                </c:pt>
                <c:pt idx="3">
                  <c:v>apsi</c:v>
                </c:pt>
                <c:pt idx="4">
                  <c:v>equake</c:v>
                </c:pt>
                <c:pt idx="5">
                  <c:v>mgrid</c:v>
                </c:pt>
                <c:pt idx="6">
                  <c:v>sixtrack</c:v>
                </c:pt>
                <c:pt idx="7">
                  <c:v>swim</c:v>
                </c:pt>
                <c:pt idx="8">
                  <c:v>wupwise</c:v>
                </c:pt>
                <c:pt idx="9">
                  <c:v>GeoMean</c:v>
                </c:pt>
              </c:strCache>
            </c:strRef>
          </c:cat>
          <c:val>
            <c:numRef>
              <c:f>'energy-spec'!$C$12:$C$21</c:f>
              <c:numCache>
                <c:formatCode>General</c:formatCode>
                <c:ptCount val="10"/>
                <c:pt idx="0">
                  <c:v>0.88313799999999998</c:v>
                </c:pt>
                <c:pt idx="1">
                  <c:v>0.91666599999999998</c:v>
                </c:pt>
                <c:pt idx="2">
                  <c:v>0.93010700000000002</c:v>
                </c:pt>
                <c:pt idx="3">
                  <c:v>0.91563499999999998</c:v>
                </c:pt>
                <c:pt idx="4">
                  <c:v>0.87293900000000002</c:v>
                </c:pt>
                <c:pt idx="5">
                  <c:v>0.88764299999999996</c:v>
                </c:pt>
                <c:pt idx="6">
                  <c:v>0.92686900000000005</c:v>
                </c:pt>
                <c:pt idx="7">
                  <c:v>0.86744900000000003</c:v>
                </c:pt>
                <c:pt idx="8">
                  <c:v>0.91140600000000005</c:v>
                </c:pt>
                <c:pt idx="9">
                  <c:v>0.90103879524822394</c:v>
                </c:pt>
              </c:numCache>
            </c:numRef>
          </c:val>
        </c:ser>
        <c:ser>
          <c:idx val="2"/>
          <c:order val="2"/>
          <c:tx>
            <c:strRef>
              <c:f>'energy-spec'!$D$1</c:f>
              <c:strCache>
                <c:ptCount val="1"/>
                <c:pt idx="0">
                  <c:v>NVSleepMiss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'energy-spec'!$A$12:$A$21</c:f>
              <c:strCache>
                <c:ptCount val="10"/>
                <c:pt idx="0">
                  <c:v>art</c:v>
                </c:pt>
                <c:pt idx="1">
                  <c:v>ammp</c:v>
                </c:pt>
                <c:pt idx="2">
                  <c:v>applu</c:v>
                </c:pt>
                <c:pt idx="3">
                  <c:v>apsi</c:v>
                </c:pt>
                <c:pt idx="4">
                  <c:v>equake</c:v>
                </c:pt>
                <c:pt idx="5">
                  <c:v>mgrid</c:v>
                </c:pt>
                <c:pt idx="6">
                  <c:v>sixtrack</c:v>
                </c:pt>
                <c:pt idx="7">
                  <c:v>swim</c:v>
                </c:pt>
                <c:pt idx="8">
                  <c:v>wupwise</c:v>
                </c:pt>
                <c:pt idx="9">
                  <c:v>GeoMean</c:v>
                </c:pt>
              </c:strCache>
            </c:strRef>
          </c:cat>
          <c:val>
            <c:numRef>
              <c:f>'energy-spec'!$D$12:$D$21</c:f>
              <c:numCache>
                <c:formatCode>General</c:formatCode>
                <c:ptCount val="10"/>
                <c:pt idx="0">
                  <c:v>0.785381</c:v>
                </c:pt>
                <c:pt idx="1">
                  <c:v>0.83771200000000001</c:v>
                </c:pt>
                <c:pt idx="2">
                  <c:v>0.89587499999999998</c:v>
                </c:pt>
                <c:pt idx="3">
                  <c:v>0.87379099999999998</c:v>
                </c:pt>
                <c:pt idx="4">
                  <c:v>0.60901499999999997</c:v>
                </c:pt>
                <c:pt idx="5">
                  <c:v>0.62629100000000004</c:v>
                </c:pt>
                <c:pt idx="6">
                  <c:v>0.91932499999999995</c:v>
                </c:pt>
                <c:pt idx="7">
                  <c:v>0.66157600000000005</c:v>
                </c:pt>
                <c:pt idx="8">
                  <c:v>0.77302899999999997</c:v>
                </c:pt>
                <c:pt idx="9">
                  <c:v>0.76745550896657999</c:v>
                </c:pt>
              </c:numCache>
            </c:numRef>
          </c:val>
        </c:ser>
        <c:ser>
          <c:idx val="3"/>
          <c:order val="3"/>
          <c:tx>
            <c:strRef>
              <c:f>'energy-spec'!$E$1</c:f>
              <c:strCache>
                <c:ptCount val="1"/>
                <c:pt idx="0">
                  <c:v>NVSleepIdeal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'energy-spec'!$A$12:$A$21</c:f>
              <c:strCache>
                <c:ptCount val="10"/>
                <c:pt idx="0">
                  <c:v>art</c:v>
                </c:pt>
                <c:pt idx="1">
                  <c:v>ammp</c:v>
                </c:pt>
                <c:pt idx="2">
                  <c:v>applu</c:v>
                </c:pt>
                <c:pt idx="3">
                  <c:v>apsi</c:v>
                </c:pt>
                <c:pt idx="4">
                  <c:v>equake</c:v>
                </c:pt>
                <c:pt idx="5">
                  <c:v>mgrid</c:v>
                </c:pt>
                <c:pt idx="6">
                  <c:v>sixtrack</c:v>
                </c:pt>
                <c:pt idx="7">
                  <c:v>swim</c:v>
                </c:pt>
                <c:pt idx="8">
                  <c:v>wupwise</c:v>
                </c:pt>
                <c:pt idx="9">
                  <c:v>GeoMean</c:v>
                </c:pt>
              </c:strCache>
            </c:strRef>
          </c:cat>
          <c:val>
            <c:numRef>
              <c:f>'energy-spec'!$E$12:$E$21</c:f>
              <c:numCache>
                <c:formatCode>General</c:formatCode>
                <c:ptCount val="10"/>
                <c:pt idx="0">
                  <c:v>0.680226</c:v>
                </c:pt>
                <c:pt idx="1">
                  <c:v>0.82671099999999997</c:v>
                </c:pt>
                <c:pt idx="2">
                  <c:v>0.87076399999999998</c:v>
                </c:pt>
                <c:pt idx="3">
                  <c:v>0.85062800000000005</c:v>
                </c:pt>
                <c:pt idx="4">
                  <c:v>0.49484699999999998</c:v>
                </c:pt>
                <c:pt idx="5">
                  <c:v>0.55819399999999997</c:v>
                </c:pt>
                <c:pt idx="6">
                  <c:v>0.91387600000000002</c:v>
                </c:pt>
                <c:pt idx="7">
                  <c:v>0.52839100000000006</c:v>
                </c:pt>
                <c:pt idx="8">
                  <c:v>0.702264</c:v>
                </c:pt>
                <c:pt idx="9">
                  <c:v>0.69738372642568802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30839336"/>
        <c:axId val="130839728"/>
      </c:barChart>
      <c:catAx>
        <c:axId val="130839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839728"/>
        <c:crosses val="autoZero"/>
        <c:auto val="1"/>
        <c:lblAlgn val="ctr"/>
        <c:lblOffset val="100"/>
        <c:noMultiLvlLbl val="0"/>
      </c:catAx>
      <c:valAx>
        <c:axId val="130839728"/>
        <c:scaling>
          <c:orientation val="minMax"/>
          <c:max val="1"/>
          <c:min val="0.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solidFill>
                      <a:sysClr val="windowText" lastClr="000000"/>
                    </a:solidFill>
                  </a:rPr>
                  <a:t>Normalized Energy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83933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ysClr val="windowText" lastClr="000000"/>
                </a:solidFill>
              </a:rPr>
              <a:t>Multithreaded Apps with Low Barrier Count (&lt;10)</a:t>
            </a:r>
          </a:p>
        </c:rich>
      </c:tx>
      <c:layout>
        <c:manualLayout>
          <c:xMode val="edge"/>
          <c:yMode val="edge"/>
          <c:x val="0.30574394140446598"/>
          <c:y val="6.088279087991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'energy-parsec-splash'!$B$1</c:f>
              <c:strCache>
                <c:ptCount val="1"/>
                <c:pt idx="0">
                  <c:v>SRAM Baseline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'energy-parsec-splash'!$A$2:$A$8</c:f>
              <c:strCache>
                <c:ptCount val="7"/>
                <c:pt idx="0">
                  <c:v>blackscholes</c:v>
                </c:pt>
                <c:pt idx="1">
                  <c:v>dedup</c:v>
                </c:pt>
                <c:pt idx="2">
                  <c:v>swaptions</c:v>
                </c:pt>
                <c:pt idx="3">
                  <c:v>cholesky</c:v>
                </c:pt>
                <c:pt idx="4">
                  <c:v>fft</c:v>
                </c:pt>
                <c:pt idx="5">
                  <c:v>raytrace</c:v>
                </c:pt>
                <c:pt idx="6">
                  <c:v>GeoMean</c:v>
                </c:pt>
              </c:strCache>
            </c:strRef>
          </c:cat>
          <c:val>
            <c:numRef>
              <c:f>'energy-parsec-splash'!$B$2:$B$8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ser>
          <c:idx val="1"/>
          <c:order val="1"/>
          <c:tx>
            <c:strRef>
              <c:f>'energy-parsec-splash'!$C$1</c:f>
              <c:strCache>
                <c:ptCount val="1"/>
                <c:pt idx="0">
                  <c:v>NVNoSleep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'energy-parsec-splash'!$A$2:$A$8</c:f>
              <c:strCache>
                <c:ptCount val="7"/>
                <c:pt idx="0">
                  <c:v>blackscholes</c:v>
                </c:pt>
                <c:pt idx="1">
                  <c:v>dedup</c:v>
                </c:pt>
                <c:pt idx="2">
                  <c:v>swaptions</c:v>
                </c:pt>
                <c:pt idx="3">
                  <c:v>cholesky</c:v>
                </c:pt>
                <c:pt idx="4">
                  <c:v>fft</c:v>
                </c:pt>
                <c:pt idx="5">
                  <c:v>raytrace</c:v>
                </c:pt>
                <c:pt idx="6">
                  <c:v>GeoMean</c:v>
                </c:pt>
              </c:strCache>
            </c:strRef>
          </c:cat>
          <c:val>
            <c:numRef>
              <c:f>'energy-parsec-splash'!$C$2:$C$8</c:f>
              <c:numCache>
                <c:formatCode>General</c:formatCode>
                <c:ptCount val="7"/>
                <c:pt idx="0">
                  <c:v>0.90678599999999998</c:v>
                </c:pt>
                <c:pt idx="1">
                  <c:v>0.77748099999999998</c:v>
                </c:pt>
                <c:pt idx="2">
                  <c:v>0.91364500000000004</c:v>
                </c:pt>
                <c:pt idx="3">
                  <c:v>0.89262300000000006</c:v>
                </c:pt>
                <c:pt idx="4">
                  <c:v>0.85461799999999999</c:v>
                </c:pt>
                <c:pt idx="5">
                  <c:v>0.89266699999999999</c:v>
                </c:pt>
                <c:pt idx="6">
                  <c:v>0.87166634243760599</c:v>
                </c:pt>
              </c:numCache>
            </c:numRef>
          </c:val>
        </c:ser>
        <c:ser>
          <c:idx val="2"/>
          <c:order val="2"/>
          <c:tx>
            <c:strRef>
              <c:f>'energy-parsec-splash'!$D$1</c:f>
              <c:strCache>
                <c:ptCount val="1"/>
                <c:pt idx="0">
                  <c:v>NVSleepMiss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'energy-parsec-splash'!$A$2:$A$8</c:f>
              <c:strCache>
                <c:ptCount val="7"/>
                <c:pt idx="0">
                  <c:v>blackscholes</c:v>
                </c:pt>
                <c:pt idx="1">
                  <c:v>dedup</c:v>
                </c:pt>
                <c:pt idx="2">
                  <c:v>swaptions</c:v>
                </c:pt>
                <c:pt idx="3">
                  <c:v>cholesky</c:v>
                </c:pt>
                <c:pt idx="4">
                  <c:v>fft</c:v>
                </c:pt>
                <c:pt idx="5">
                  <c:v>raytrace</c:v>
                </c:pt>
                <c:pt idx="6">
                  <c:v>GeoMean</c:v>
                </c:pt>
              </c:strCache>
            </c:strRef>
          </c:cat>
          <c:val>
            <c:numRef>
              <c:f>'energy-parsec-splash'!$D$2:$D$8</c:f>
              <c:numCache>
                <c:formatCode>General</c:formatCode>
                <c:ptCount val="7"/>
                <c:pt idx="0">
                  <c:v>0.90409300000000004</c:v>
                </c:pt>
                <c:pt idx="1">
                  <c:v>0.76529000000000003</c:v>
                </c:pt>
                <c:pt idx="2">
                  <c:v>0.90248700000000004</c:v>
                </c:pt>
                <c:pt idx="3">
                  <c:v>0.88670700000000002</c:v>
                </c:pt>
                <c:pt idx="4">
                  <c:v>0.820658</c:v>
                </c:pt>
                <c:pt idx="5">
                  <c:v>0.83622300000000005</c:v>
                </c:pt>
                <c:pt idx="6">
                  <c:v>0.85105460398511601</c:v>
                </c:pt>
              </c:numCache>
            </c:numRef>
          </c:val>
        </c:ser>
        <c:ser>
          <c:idx val="3"/>
          <c:order val="3"/>
          <c:tx>
            <c:strRef>
              <c:f>'energy-parsec-splash'!$E$1</c:f>
              <c:strCache>
                <c:ptCount val="1"/>
                <c:pt idx="0">
                  <c:v>NVSleepBarrier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'energy-parsec-splash'!$A$2:$A$8</c:f>
              <c:strCache>
                <c:ptCount val="7"/>
                <c:pt idx="0">
                  <c:v>blackscholes</c:v>
                </c:pt>
                <c:pt idx="1">
                  <c:v>dedup</c:v>
                </c:pt>
                <c:pt idx="2">
                  <c:v>swaptions</c:v>
                </c:pt>
                <c:pt idx="3">
                  <c:v>cholesky</c:v>
                </c:pt>
                <c:pt idx="4">
                  <c:v>fft</c:v>
                </c:pt>
                <c:pt idx="5">
                  <c:v>raytrace</c:v>
                </c:pt>
                <c:pt idx="6">
                  <c:v>GeoMean</c:v>
                </c:pt>
              </c:strCache>
            </c:strRef>
          </c:cat>
          <c:val>
            <c:numRef>
              <c:f>'energy-parsec-splash'!$E$2:$E$8</c:f>
              <c:numCache>
                <c:formatCode>General</c:formatCode>
                <c:ptCount val="7"/>
                <c:pt idx="0">
                  <c:v>0.90928699999999996</c:v>
                </c:pt>
                <c:pt idx="1">
                  <c:v>0.77748099999999998</c:v>
                </c:pt>
                <c:pt idx="2">
                  <c:v>0.91364500000000004</c:v>
                </c:pt>
                <c:pt idx="3">
                  <c:v>0.86726999999999999</c:v>
                </c:pt>
                <c:pt idx="4">
                  <c:v>0.81234099999999998</c:v>
                </c:pt>
                <c:pt idx="5">
                  <c:v>0.87990199999999996</c:v>
                </c:pt>
                <c:pt idx="6">
                  <c:v>0.85851761103388402</c:v>
                </c:pt>
              </c:numCache>
            </c:numRef>
          </c:val>
        </c:ser>
        <c:ser>
          <c:idx val="4"/>
          <c:order val="4"/>
          <c:tx>
            <c:strRef>
              <c:f>'energy-parsec-splash'!$F$1</c:f>
              <c:strCache>
                <c:ptCount val="1"/>
                <c:pt idx="0">
                  <c:v>NVSleepCombined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'energy-parsec-splash'!$A$2:$A$8</c:f>
              <c:strCache>
                <c:ptCount val="7"/>
                <c:pt idx="0">
                  <c:v>blackscholes</c:v>
                </c:pt>
                <c:pt idx="1">
                  <c:v>dedup</c:v>
                </c:pt>
                <c:pt idx="2">
                  <c:v>swaptions</c:v>
                </c:pt>
                <c:pt idx="3">
                  <c:v>cholesky</c:v>
                </c:pt>
                <c:pt idx="4">
                  <c:v>fft</c:v>
                </c:pt>
                <c:pt idx="5">
                  <c:v>raytrace</c:v>
                </c:pt>
                <c:pt idx="6">
                  <c:v>GeoMean</c:v>
                </c:pt>
              </c:strCache>
            </c:strRef>
          </c:cat>
          <c:val>
            <c:numRef>
              <c:f>'energy-parsec-splash'!$F$2:$F$8</c:f>
              <c:numCache>
                <c:formatCode>General</c:formatCode>
                <c:ptCount val="7"/>
                <c:pt idx="0">
                  <c:v>0.90486999999999995</c:v>
                </c:pt>
                <c:pt idx="1">
                  <c:v>0.76529000000000003</c:v>
                </c:pt>
                <c:pt idx="2">
                  <c:v>0.90248700000000004</c:v>
                </c:pt>
                <c:pt idx="3">
                  <c:v>0.81916699999999998</c:v>
                </c:pt>
                <c:pt idx="4">
                  <c:v>0.77232900000000004</c:v>
                </c:pt>
                <c:pt idx="5">
                  <c:v>0.84137300000000004</c:v>
                </c:pt>
                <c:pt idx="6">
                  <c:v>0.83240770376848705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46475440"/>
        <c:axId val="146475832"/>
      </c:barChart>
      <c:catAx>
        <c:axId val="14647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475832"/>
        <c:crosses val="autoZero"/>
        <c:auto val="1"/>
        <c:lblAlgn val="ctr"/>
        <c:lblOffset val="100"/>
        <c:noMultiLvlLbl val="0"/>
      </c:catAx>
      <c:valAx>
        <c:axId val="146475832"/>
        <c:scaling>
          <c:orientation val="minMax"/>
          <c:max val="1"/>
          <c:min val="0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solidFill>
                      <a:sysClr val="windowText" lastClr="000000"/>
                    </a:solidFill>
                  </a:rPr>
                  <a:t>Normalized Energy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475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baseline="0" dirty="0">
                <a:solidFill>
                  <a:sysClr val="windowText" lastClr="000000"/>
                </a:solidFill>
                <a:effectLst/>
              </a:rPr>
              <a:t>Multithreaded Apps with High Barrier Count (&gt;10)</a:t>
            </a:r>
            <a:endParaRPr lang="en-US" sz="1400" b="1" dirty="0">
              <a:solidFill>
                <a:sysClr val="windowText" lastClr="000000"/>
              </a:solidFill>
              <a:effectLst/>
            </a:endParaRPr>
          </a:p>
        </c:rich>
      </c:tx>
      <c:layout>
        <c:manualLayout>
          <c:xMode val="edge"/>
          <c:yMode val="edge"/>
          <c:x val="0.30616588289249203"/>
          <c:y val="8.33333333333333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'energy-parsec-splash'!$B$1</c:f>
              <c:strCache>
                <c:ptCount val="1"/>
                <c:pt idx="0">
                  <c:v>SRAM Baseline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'energy-parsec-splash'!$A$10:$A$19</c:f>
              <c:strCache>
                <c:ptCount val="10"/>
                <c:pt idx="0">
                  <c:v>bodytrack</c:v>
                </c:pt>
                <c:pt idx="1">
                  <c:v>fluidanimate</c:v>
                </c:pt>
                <c:pt idx="2">
                  <c:v>streamcluster</c:v>
                </c:pt>
                <c:pt idx="3">
                  <c:v>barnes</c:v>
                </c:pt>
                <c:pt idx="4">
                  <c:v>lu</c:v>
                </c:pt>
                <c:pt idx="5">
                  <c:v>ocean</c:v>
                </c:pt>
                <c:pt idx="6">
                  <c:v>radiosity</c:v>
                </c:pt>
                <c:pt idx="7">
                  <c:v>radix</c:v>
                </c:pt>
                <c:pt idx="8">
                  <c:v>water-nsquared</c:v>
                </c:pt>
                <c:pt idx="9">
                  <c:v>GeoMean</c:v>
                </c:pt>
              </c:strCache>
            </c:strRef>
          </c:cat>
          <c:val>
            <c:numRef>
              <c:f>'energy-parsec-splash'!$B$10:$B$19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</c:ser>
        <c:ser>
          <c:idx val="1"/>
          <c:order val="1"/>
          <c:tx>
            <c:strRef>
              <c:f>'energy-parsec-splash'!$C$1</c:f>
              <c:strCache>
                <c:ptCount val="1"/>
                <c:pt idx="0">
                  <c:v>NVNoSleep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'energy-parsec-splash'!$A$10:$A$19</c:f>
              <c:strCache>
                <c:ptCount val="10"/>
                <c:pt idx="0">
                  <c:v>bodytrack</c:v>
                </c:pt>
                <c:pt idx="1">
                  <c:v>fluidanimate</c:v>
                </c:pt>
                <c:pt idx="2">
                  <c:v>streamcluster</c:v>
                </c:pt>
                <c:pt idx="3">
                  <c:v>barnes</c:v>
                </c:pt>
                <c:pt idx="4">
                  <c:v>lu</c:v>
                </c:pt>
                <c:pt idx="5">
                  <c:v>ocean</c:v>
                </c:pt>
                <c:pt idx="6">
                  <c:v>radiosity</c:v>
                </c:pt>
                <c:pt idx="7">
                  <c:v>radix</c:v>
                </c:pt>
                <c:pt idx="8">
                  <c:v>water-nsquared</c:v>
                </c:pt>
                <c:pt idx="9">
                  <c:v>GeoMean</c:v>
                </c:pt>
              </c:strCache>
            </c:strRef>
          </c:cat>
          <c:val>
            <c:numRef>
              <c:f>'energy-parsec-splash'!$C$10:$C$19</c:f>
              <c:numCache>
                <c:formatCode>General</c:formatCode>
                <c:ptCount val="10"/>
                <c:pt idx="0">
                  <c:v>0.88630699999999996</c:v>
                </c:pt>
                <c:pt idx="1">
                  <c:v>0.75375899999999996</c:v>
                </c:pt>
                <c:pt idx="2">
                  <c:v>0.88719599999999998</c:v>
                </c:pt>
                <c:pt idx="3">
                  <c:v>0.91146499999999997</c:v>
                </c:pt>
                <c:pt idx="4">
                  <c:v>0.89190700000000001</c:v>
                </c:pt>
                <c:pt idx="5">
                  <c:v>0.82817700000000005</c:v>
                </c:pt>
                <c:pt idx="6">
                  <c:v>0.88330799999999998</c:v>
                </c:pt>
                <c:pt idx="7">
                  <c:v>0.83075600000000005</c:v>
                </c:pt>
                <c:pt idx="8">
                  <c:v>0.87975400000000004</c:v>
                </c:pt>
                <c:pt idx="9">
                  <c:v>0.86010558287623595</c:v>
                </c:pt>
              </c:numCache>
            </c:numRef>
          </c:val>
        </c:ser>
        <c:ser>
          <c:idx val="2"/>
          <c:order val="2"/>
          <c:tx>
            <c:strRef>
              <c:f>'energy-parsec-splash'!$D$1</c:f>
              <c:strCache>
                <c:ptCount val="1"/>
                <c:pt idx="0">
                  <c:v>NVSleepMiss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'energy-parsec-splash'!$A$10:$A$19</c:f>
              <c:strCache>
                <c:ptCount val="10"/>
                <c:pt idx="0">
                  <c:v>bodytrack</c:v>
                </c:pt>
                <c:pt idx="1">
                  <c:v>fluidanimate</c:v>
                </c:pt>
                <c:pt idx="2">
                  <c:v>streamcluster</c:v>
                </c:pt>
                <c:pt idx="3">
                  <c:v>barnes</c:v>
                </c:pt>
                <c:pt idx="4">
                  <c:v>lu</c:v>
                </c:pt>
                <c:pt idx="5">
                  <c:v>ocean</c:v>
                </c:pt>
                <c:pt idx="6">
                  <c:v>radiosity</c:v>
                </c:pt>
                <c:pt idx="7">
                  <c:v>radix</c:v>
                </c:pt>
                <c:pt idx="8">
                  <c:v>water-nsquared</c:v>
                </c:pt>
                <c:pt idx="9">
                  <c:v>GeoMean</c:v>
                </c:pt>
              </c:strCache>
            </c:strRef>
          </c:cat>
          <c:val>
            <c:numRef>
              <c:f>'energy-parsec-splash'!$D$10:$D$19</c:f>
              <c:numCache>
                <c:formatCode>General</c:formatCode>
                <c:ptCount val="10"/>
                <c:pt idx="0">
                  <c:v>0.88896299999999995</c:v>
                </c:pt>
                <c:pt idx="1">
                  <c:v>0.74802500000000005</c:v>
                </c:pt>
                <c:pt idx="2">
                  <c:v>0.88647500000000001</c:v>
                </c:pt>
                <c:pt idx="3">
                  <c:v>0.90601900000000002</c:v>
                </c:pt>
                <c:pt idx="4">
                  <c:v>0.89175000000000004</c:v>
                </c:pt>
                <c:pt idx="5">
                  <c:v>0.80656600000000001</c:v>
                </c:pt>
                <c:pt idx="6">
                  <c:v>0.88278699999999999</c:v>
                </c:pt>
                <c:pt idx="7">
                  <c:v>0.81987200000000005</c:v>
                </c:pt>
                <c:pt idx="8">
                  <c:v>0.86421400000000004</c:v>
                </c:pt>
                <c:pt idx="9">
                  <c:v>0.85347339889157003</c:v>
                </c:pt>
              </c:numCache>
            </c:numRef>
          </c:val>
        </c:ser>
        <c:ser>
          <c:idx val="3"/>
          <c:order val="3"/>
          <c:tx>
            <c:strRef>
              <c:f>'energy-parsec-splash'!$E$1</c:f>
              <c:strCache>
                <c:ptCount val="1"/>
                <c:pt idx="0">
                  <c:v>NVSleepBarrier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'energy-parsec-splash'!$A$10:$A$19</c:f>
              <c:strCache>
                <c:ptCount val="10"/>
                <c:pt idx="0">
                  <c:v>bodytrack</c:v>
                </c:pt>
                <c:pt idx="1">
                  <c:v>fluidanimate</c:v>
                </c:pt>
                <c:pt idx="2">
                  <c:v>streamcluster</c:v>
                </c:pt>
                <c:pt idx="3">
                  <c:v>barnes</c:v>
                </c:pt>
                <c:pt idx="4">
                  <c:v>lu</c:v>
                </c:pt>
                <c:pt idx="5">
                  <c:v>ocean</c:v>
                </c:pt>
                <c:pt idx="6">
                  <c:v>radiosity</c:v>
                </c:pt>
                <c:pt idx="7">
                  <c:v>radix</c:v>
                </c:pt>
                <c:pt idx="8">
                  <c:v>water-nsquared</c:v>
                </c:pt>
                <c:pt idx="9">
                  <c:v>GeoMean</c:v>
                </c:pt>
              </c:strCache>
            </c:strRef>
          </c:cat>
          <c:val>
            <c:numRef>
              <c:f>'energy-parsec-splash'!$E$10:$E$19</c:f>
              <c:numCache>
                <c:formatCode>General</c:formatCode>
                <c:ptCount val="10"/>
                <c:pt idx="0">
                  <c:v>0.84809999999999997</c:v>
                </c:pt>
                <c:pt idx="1">
                  <c:v>0.60800200000000004</c:v>
                </c:pt>
                <c:pt idx="2">
                  <c:v>0.77898599999999996</c:v>
                </c:pt>
                <c:pt idx="3">
                  <c:v>0.84531999999999996</c:v>
                </c:pt>
                <c:pt idx="4">
                  <c:v>0.161632</c:v>
                </c:pt>
                <c:pt idx="5">
                  <c:v>0.78350799999999998</c:v>
                </c:pt>
                <c:pt idx="6">
                  <c:v>0.87478100000000003</c:v>
                </c:pt>
                <c:pt idx="7">
                  <c:v>0.79203900000000005</c:v>
                </c:pt>
                <c:pt idx="8">
                  <c:v>0.82238599999999995</c:v>
                </c:pt>
                <c:pt idx="9">
                  <c:v>0.66224958730452599</c:v>
                </c:pt>
              </c:numCache>
            </c:numRef>
          </c:val>
        </c:ser>
        <c:ser>
          <c:idx val="4"/>
          <c:order val="4"/>
          <c:tx>
            <c:strRef>
              <c:f>'energy-parsec-splash'!$F$1</c:f>
              <c:strCache>
                <c:ptCount val="1"/>
                <c:pt idx="0">
                  <c:v>NVSleepCombined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'energy-parsec-splash'!$A$10:$A$19</c:f>
              <c:strCache>
                <c:ptCount val="10"/>
                <c:pt idx="0">
                  <c:v>bodytrack</c:v>
                </c:pt>
                <c:pt idx="1">
                  <c:v>fluidanimate</c:v>
                </c:pt>
                <c:pt idx="2">
                  <c:v>streamcluster</c:v>
                </c:pt>
                <c:pt idx="3">
                  <c:v>barnes</c:v>
                </c:pt>
                <c:pt idx="4">
                  <c:v>lu</c:v>
                </c:pt>
                <c:pt idx="5">
                  <c:v>ocean</c:v>
                </c:pt>
                <c:pt idx="6">
                  <c:v>radiosity</c:v>
                </c:pt>
                <c:pt idx="7">
                  <c:v>radix</c:v>
                </c:pt>
                <c:pt idx="8">
                  <c:v>water-nsquared</c:v>
                </c:pt>
                <c:pt idx="9">
                  <c:v>GeoMean</c:v>
                </c:pt>
              </c:strCache>
            </c:strRef>
          </c:cat>
          <c:val>
            <c:numRef>
              <c:f>'energy-parsec-splash'!$F$10:$F$19</c:f>
              <c:numCache>
                <c:formatCode>General</c:formatCode>
                <c:ptCount val="10"/>
                <c:pt idx="0">
                  <c:v>0.8498</c:v>
                </c:pt>
                <c:pt idx="1">
                  <c:v>0.601387</c:v>
                </c:pt>
                <c:pt idx="2">
                  <c:v>0.77904799999999996</c:v>
                </c:pt>
                <c:pt idx="3">
                  <c:v>0.83854099999999998</c:v>
                </c:pt>
                <c:pt idx="4">
                  <c:v>0.16141900000000001</c:v>
                </c:pt>
                <c:pt idx="5">
                  <c:v>0.76251999999999998</c:v>
                </c:pt>
                <c:pt idx="6">
                  <c:v>0.86238400000000004</c:v>
                </c:pt>
                <c:pt idx="7">
                  <c:v>0.77949599999999997</c:v>
                </c:pt>
                <c:pt idx="8">
                  <c:v>0.81001699999999999</c:v>
                </c:pt>
                <c:pt idx="9">
                  <c:v>0.655603922246911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46476616"/>
        <c:axId val="146477008"/>
      </c:barChart>
      <c:catAx>
        <c:axId val="146476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477008"/>
        <c:crosses val="autoZero"/>
        <c:auto val="1"/>
        <c:lblAlgn val="ctr"/>
        <c:lblOffset val="100"/>
        <c:noMultiLvlLbl val="0"/>
      </c:catAx>
      <c:valAx>
        <c:axId val="14647700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solidFill>
                      <a:sysClr val="windowText" lastClr="000000"/>
                    </a:solidFill>
                  </a:rPr>
                  <a:t>Normalized Energy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476616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baseline="0">
                <a:solidFill>
                  <a:sysClr val="windowText" lastClr="000000"/>
                </a:solidFill>
                <a:effectLst/>
              </a:rPr>
              <a:t>Multithreaded Apps with High Barrier Count (&gt;10)</a:t>
            </a:r>
            <a:endParaRPr lang="en-US" sz="1400">
              <a:solidFill>
                <a:sysClr val="windowText" lastClr="000000"/>
              </a:solidFill>
              <a:effectLst/>
            </a:endParaRPr>
          </a:p>
        </c:rich>
      </c:tx>
      <c:layout>
        <c:manualLayout>
          <c:xMode val="edge"/>
          <c:yMode val="edge"/>
          <c:x val="0.17886497064579299"/>
          <c:y val="8.33333333333333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'gmean-multi'!$B$1</c:f>
              <c:strCache>
                <c:ptCount val="1"/>
                <c:pt idx="0">
                  <c:v>SRAM Baseline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'gmean-multi'!$A$2:$A$4</c:f>
              <c:strCache>
                <c:ptCount val="3"/>
                <c:pt idx="0">
                  <c:v>16 cores</c:v>
                </c:pt>
                <c:pt idx="1">
                  <c:v>32 cores</c:v>
                </c:pt>
                <c:pt idx="2">
                  <c:v>64 cores</c:v>
                </c:pt>
              </c:strCache>
            </c:strRef>
          </c:cat>
          <c:val>
            <c:numRef>
              <c:f>'gmean-multi'!$B$2:$B$4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</c:ser>
        <c:ser>
          <c:idx val="1"/>
          <c:order val="1"/>
          <c:tx>
            <c:strRef>
              <c:f>'gmean-multi'!$C$1</c:f>
              <c:strCache>
                <c:ptCount val="1"/>
                <c:pt idx="0">
                  <c:v>NVSleepMiss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'gmean-multi'!$A$2:$A$4</c:f>
              <c:strCache>
                <c:ptCount val="3"/>
                <c:pt idx="0">
                  <c:v>16 cores</c:v>
                </c:pt>
                <c:pt idx="1">
                  <c:v>32 cores</c:v>
                </c:pt>
                <c:pt idx="2">
                  <c:v>64 cores</c:v>
                </c:pt>
              </c:strCache>
            </c:strRef>
          </c:cat>
          <c:val>
            <c:numRef>
              <c:f>'gmean-multi'!$C$2:$C$4</c:f>
              <c:numCache>
                <c:formatCode>General</c:formatCode>
                <c:ptCount val="3"/>
                <c:pt idx="0">
                  <c:v>0.86687545797641397</c:v>
                </c:pt>
                <c:pt idx="1">
                  <c:v>0.855883524024456</c:v>
                </c:pt>
                <c:pt idx="2">
                  <c:v>0.85347339889157003</c:v>
                </c:pt>
              </c:numCache>
            </c:numRef>
          </c:val>
        </c:ser>
        <c:ser>
          <c:idx val="2"/>
          <c:order val="2"/>
          <c:tx>
            <c:strRef>
              <c:f>'gmean-multi'!$D$1</c:f>
              <c:strCache>
                <c:ptCount val="1"/>
                <c:pt idx="0">
                  <c:v>NVSleepBarrier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'gmean-multi'!$A$2:$A$4</c:f>
              <c:strCache>
                <c:ptCount val="3"/>
                <c:pt idx="0">
                  <c:v>16 cores</c:v>
                </c:pt>
                <c:pt idx="1">
                  <c:v>32 cores</c:v>
                </c:pt>
                <c:pt idx="2">
                  <c:v>64 cores</c:v>
                </c:pt>
              </c:strCache>
            </c:strRef>
          </c:cat>
          <c:val>
            <c:numRef>
              <c:f>'gmean-multi'!$D$2:$D$4</c:f>
              <c:numCache>
                <c:formatCode>General</c:formatCode>
                <c:ptCount val="3"/>
                <c:pt idx="0">
                  <c:v>0.75981716234376095</c:v>
                </c:pt>
                <c:pt idx="1">
                  <c:v>0.70756606636581298</c:v>
                </c:pt>
                <c:pt idx="2">
                  <c:v>0.66224958730452599</c:v>
                </c:pt>
              </c:numCache>
            </c:numRef>
          </c:val>
        </c:ser>
        <c:ser>
          <c:idx val="3"/>
          <c:order val="3"/>
          <c:tx>
            <c:strRef>
              <c:f>'gmean-multi'!$E$1</c:f>
              <c:strCache>
                <c:ptCount val="1"/>
                <c:pt idx="0">
                  <c:v>NVSleepCombined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'gmean-multi'!$A$2:$A$4</c:f>
              <c:strCache>
                <c:ptCount val="3"/>
                <c:pt idx="0">
                  <c:v>16 cores</c:v>
                </c:pt>
                <c:pt idx="1">
                  <c:v>32 cores</c:v>
                </c:pt>
                <c:pt idx="2">
                  <c:v>64 cores</c:v>
                </c:pt>
              </c:strCache>
            </c:strRef>
          </c:cat>
          <c:val>
            <c:numRef>
              <c:f>'gmean-multi'!$E$2:$E$4</c:f>
              <c:numCache>
                <c:formatCode>General</c:formatCode>
                <c:ptCount val="3"/>
                <c:pt idx="0">
                  <c:v>0.74648953583987399</c:v>
                </c:pt>
                <c:pt idx="1">
                  <c:v>0.69635197193934795</c:v>
                </c:pt>
                <c:pt idx="2">
                  <c:v>0.655603922246911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46477792"/>
        <c:axId val="146478184"/>
      </c:barChart>
      <c:catAx>
        <c:axId val="146477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478184"/>
        <c:crosses val="autoZero"/>
        <c:auto val="1"/>
        <c:lblAlgn val="ctr"/>
        <c:lblOffset val="100"/>
        <c:noMultiLvlLbl val="0"/>
      </c:catAx>
      <c:valAx>
        <c:axId val="146478184"/>
        <c:scaling>
          <c:orientation val="minMax"/>
          <c:max val="1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solidFill>
                      <a:sysClr val="windowText" lastClr="000000"/>
                    </a:solidFill>
                  </a:rPr>
                  <a:t>Normalized Energy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477792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'line-point'!$B$1</c:f>
              <c:strCache>
                <c:ptCount val="1"/>
                <c:pt idx="0">
                  <c:v>NVNoSleep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'line-point'!$A$2:$A$13</c:f>
              <c:numCache>
                <c:formatCode>General</c:formatCode>
                <c:ptCount val="12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</c:numCache>
            </c:numRef>
          </c:cat>
          <c:val>
            <c:numRef>
              <c:f>'line-point'!$B$2:$B$13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'line-point'!$C$1</c:f>
              <c:strCache>
                <c:ptCount val="1"/>
                <c:pt idx="0">
                  <c:v>NVSleepMiss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'line-point'!$A$2:$A$13</c:f>
              <c:numCache>
                <c:formatCode>General</c:formatCode>
                <c:ptCount val="12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</c:numCache>
            </c:numRef>
          </c:cat>
          <c:val>
            <c:numRef>
              <c:f>'line-point'!$C$2:$C$13</c:f>
              <c:numCache>
                <c:formatCode>General</c:formatCode>
                <c:ptCount val="12"/>
                <c:pt idx="0">
                  <c:v>0.86030028115467505</c:v>
                </c:pt>
                <c:pt idx="1">
                  <c:v>0.87598705760959195</c:v>
                </c:pt>
                <c:pt idx="2">
                  <c:v>0.89210664152339603</c:v>
                </c:pt>
                <c:pt idx="3">
                  <c:v>0.90791124710180904</c:v>
                </c:pt>
                <c:pt idx="4">
                  <c:v>0.923381699425185</c:v>
                </c:pt>
                <c:pt idx="5">
                  <c:v>0.93851930704880304</c:v>
                </c:pt>
                <c:pt idx="6">
                  <c:v>0.95334972884786495</c:v>
                </c:pt>
                <c:pt idx="7">
                  <c:v>0.96789588821960704</c:v>
                </c:pt>
                <c:pt idx="8">
                  <c:v>0.98217697524959502</c:v>
                </c:pt>
                <c:pt idx="9">
                  <c:v>0.99620722667955397</c:v>
                </c:pt>
                <c:pt idx="10">
                  <c:v>1.01000740538847</c:v>
                </c:pt>
                <c:pt idx="11">
                  <c:v>1.0235904347117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'line-point'!$D$1</c:f>
              <c:strCache>
                <c:ptCount val="1"/>
                <c:pt idx="0">
                  <c:v>NVSleepBarrier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'line-point'!$A$2:$A$13</c:f>
              <c:numCache>
                <c:formatCode>General</c:formatCode>
                <c:ptCount val="12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</c:numCache>
            </c:numRef>
          </c:cat>
          <c:val>
            <c:numRef>
              <c:f>'line-point'!$D$2:$D$13</c:f>
              <c:numCache>
                <c:formatCode>General</c:formatCode>
                <c:ptCount val="12"/>
                <c:pt idx="0">
                  <c:v>0.84937805853561699</c:v>
                </c:pt>
                <c:pt idx="1">
                  <c:v>0.84958451401923296</c:v>
                </c:pt>
                <c:pt idx="2">
                  <c:v>0.84979091569280496</c:v>
                </c:pt>
                <c:pt idx="3">
                  <c:v>0.84999744160854196</c:v>
                </c:pt>
                <c:pt idx="4">
                  <c:v>0.85020232499269699</c:v>
                </c:pt>
                <c:pt idx="5">
                  <c:v>0.85040696131127402</c:v>
                </c:pt>
                <c:pt idx="6">
                  <c:v>0.85061057776708304</c:v>
                </c:pt>
                <c:pt idx="7">
                  <c:v>0.85081403900559505</c:v>
                </c:pt>
                <c:pt idx="8">
                  <c:v>0.85101674856382303</c:v>
                </c:pt>
                <c:pt idx="9">
                  <c:v>0.85121890495169805</c:v>
                </c:pt>
                <c:pt idx="10">
                  <c:v>0.85142064046144095</c:v>
                </c:pt>
                <c:pt idx="11">
                  <c:v>0.85162173704925404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478968"/>
        <c:axId val="198044128"/>
      </c:lineChart>
      <c:catAx>
        <c:axId val="146478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aseline="0" dirty="0">
                    <a:solidFill>
                      <a:sysClr val="windowText" lastClr="000000"/>
                    </a:solidFill>
                  </a:rPr>
                  <a:t>STT-RAM Write Latency (ns)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044128"/>
        <c:crosses val="autoZero"/>
        <c:auto val="1"/>
        <c:lblAlgn val="ctr"/>
        <c:lblOffset val="100"/>
        <c:noMultiLvlLbl val="0"/>
      </c:catAx>
      <c:valAx>
        <c:axId val="198044128"/>
        <c:scaling>
          <c:orientation val="minMax"/>
          <c:max val="1.1000000000000001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>
                    <a:solidFill>
                      <a:schemeClr val="tx1"/>
                    </a:solidFill>
                  </a:rPr>
                  <a:t>Normalized Energy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47896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9522698213842197E-2"/>
          <c:y val="0.83754736907498295"/>
          <c:w val="0.840954603572316"/>
          <c:h val="0.1057295213129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ysClr val="windowText" lastClr="000000"/>
                </a:solidFill>
              </a:rPr>
              <a:t>SPEC Benchmarks</a:t>
            </a:r>
          </a:p>
        </c:rich>
      </c:tx>
      <c:layout>
        <c:manualLayout>
          <c:xMode val="edge"/>
          <c:yMode val="edge"/>
          <c:x val="0.35186789151356102"/>
          <c:y val="0.1109332588162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'gmean-bank'!$B$1</c:f>
              <c:strCache>
                <c:ptCount val="1"/>
                <c:pt idx="0">
                  <c:v>SRAM Baseline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'gmean-bank'!$A$2:$A$5</c:f>
              <c:strCache>
                <c:ptCount val="4"/>
                <c:pt idx="0">
                  <c:v>1-bank</c:v>
                </c:pt>
                <c:pt idx="1">
                  <c:v>2-bank</c:v>
                </c:pt>
                <c:pt idx="2">
                  <c:v>4-bank</c:v>
                </c:pt>
                <c:pt idx="3">
                  <c:v>8-bank</c:v>
                </c:pt>
              </c:strCache>
            </c:strRef>
          </c:cat>
          <c:val>
            <c:numRef>
              <c:f>'gmean-bank'!$B$2:$B$5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ser>
          <c:idx val="1"/>
          <c:order val="1"/>
          <c:tx>
            <c:strRef>
              <c:f>'gmean-bank'!$C$1</c:f>
              <c:strCache>
                <c:ptCount val="1"/>
                <c:pt idx="0">
                  <c:v>NVNoSleep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'gmean-bank'!$A$2:$A$5</c:f>
              <c:strCache>
                <c:ptCount val="4"/>
                <c:pt idx="0">
                  <c:v>1-bank</c:v>
                </c:pt>
                <c:pt idx="1">
                  <c:v>2-bank</c:v>
                </c:pt>
                <c:pt idx="2">
                  <c:v>4-bank</c:v>
                </c:pt>
                <c:pt idx="3">
                  <c:v>8-bank</c:v>
                </c:pt>
              </c:strCache>
            </c:strRef>
          </c:cat>
          <c:val>
            <c:numRef>
              <c:f>'gmean-bank'!$C$2:$C$5</c:f>
              <c:numCache>
                <c:formatCode>General</c:formatCode>
                <c:ptCount val="4"/>
                <c:pt idx="0">
                  <c:v>0.88982092356245202</c:v>
                </c:pt>
                <c:pt idx="1">
                  <c:v>0.89429407860198495</c:v>
                </c:pt>
                <c:pt idx="2">
                  <c:v>0.89759876334689803</c:v>
                </c:pt>
                <c:pt idx="3">
                  <c:v>0.90245703744948902</c:v>
                </c:pt>
              </c:numCache>
            </c:numRef>
          </c:val>
        </c:ser>
        <c:ser>
          <c:idx val="2"/>
          <c:order val="2"/>
          <c:tx>
            <c:strRef>
              <c:f>'gmean-bank'!$D$1</c:f>
              <c:strCache>
                <c:ptCount val="1"/>
                <c:pt idx="0">
                  <c:v>NVSleepMiss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'gmean-bank'!$A$2:$A$5</c:f>
              <c:strCache>
                <c:ptCount val="4"/>
                <c:pt idx="0">
                  <c:v>1-bank</c:v>
                </c:pt>
                <c:pt idx="1">
                  <c:v>2-bank</c:v>
                </c:pt>
                <c:pt idx="2">
                  <c:v>4-bank</c:v>
                </c:pt>
                <c:pt idx="3">
                  <c:v>8-bank</c:v>
                </c:pt>
              </c:strCache>
            </c:strRef>
          </c:cat>
          <c:val>
            <c:numRef>
              <c:f>'gmean-bank'!$D$2:$D$5</c:f>
              <c:numCache>
                <c:formatCode>General</c:formatCode>
                <c:ptCount val="4"/>
                <c:pt idx="0">
                  <c:v>1.06285670263081</c:v>
                </c:pt>
                <c:pt idx="1">
                  <c:v>0.91959705967526795</c:v>
                </c:pt>
                <c:pt idx="2">
                  <c:v>0.83770321671403702</c:v>
                </c:pt>
                <c:pt idx="3">
                  <c:v>0.79541213174227199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8044912"/>
        <c:axId val="198045304"/>
      </c:barChart>
      <c:catAx>
        <c:axId val="198044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045304"/>
        <c:crosses val="autoZero"/>
        <c:auto val="1"/>
        <c:lblAlgn val="ctr"/>
        <c:lblOffset val="100"/>
        <c:noMultiLvlLbl val="0"/>
      </c:catAx>
      <c:valAx>
        <c:axId val="198045304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solidFill>
                      <a:sysClr val="windowText" lastClr="000000"/>
                    </a:solidFill>
                  </a:rPr>
                  <a:t>Normalized Energy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044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A13C5-F0C6-44FD-9748-10D77725C01D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66BFA-ED9D-43FB-8625-37D8F1D3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42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CEA3C-BCB9-8444-908B-9DC3C192EE58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815FC-9E5A-B747-BF3D-28501E7E0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29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815FC-9E5A-B747-BF3D-28501E7E0F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46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815FC-9E5A-B747-BF3D-28501E7E0F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36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806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815FC-9E5A-B747-BF3D-28501E7E0F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39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815FC-9E5A-B747-BF3D-28501E7E0F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99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815FC-9E5A-B747-BF3D-28501E7E0F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37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815FC-9E5A-B747-BF3D-28501E7E0F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0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710145" cy="365125"/>
          </a:xfrm>
          <a:prstGeom prst="rect">
            <a:avLst/>
          </a:prstGeom>
        </p:spPr>
        <p:txBody>
          <a:bodyPr/>
          <a:lstStyle/>
          <a:p>
            <a:fld id="{589A7225-975C-4357-9774-AF8A6BD3625D}" type="datetime1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0A32-A0FF-4837-820E-643484B18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87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710145" cy="365125"/>
          </a:xfrm>
          <a:prstGeom prst="rect">
            <a:avLst/>
          </a:prstGeom>
        </p:spPr>
        <p:txBody>
          <a:bodyPr/>
          <a:lstStyle/>
          <a:p>
            <a:fld id="{D8AF0CF4-5BE0-40E7-8B3E-D49DADA3721C}" type="datetime1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0A32-A0FF-4837-820E-643484B18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0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710145" cy="365125"/>
          </a:xfrm>
          <a:prstGeom prst="rect">
            <a:avLst/>
          </a:prstGeom>
        </p:spPr>
        <p:txBody>
          <a:bodyPr/>
          <a:lstStyle/>
          <a:p>
            <a:fld id="{F11EC510-B2CA-41AB-815F-DB22224320B8}" type="datetime1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0A32-A0FF-4837-820E-643484B18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85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0A32-A0FF-4837-820E-643484B18B8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82" y="220159"/>
            <a:ext cx="316230" cy="414338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501" y="176997"/>
            <a:ext cx="1185376" cy="423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2442" y="6362607"/>
            <a:ext cx="6668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340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710145" cy="365125"/>
          </a:xfrm>
          <a:prstGeom prst="rect">
            <a:avLst/>
          </a:prstGeom>
        </p:spPr>
        <p:txBody>
          <a:bodyPr/>
          <a:lstStyle/>
          <a:p>
            <a:fld id="{C971212E-C348-4145-BB88-74D160BF537D}" type="datetime1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0A32-A0FF-4837-820E-643484B18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85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710145" cy="365125"/>
          </a:xfrm>
          <a:prstGeom prst="rect">
            <a:avLst/>
          </a:prstGeom>
        </p:spPr>
        <p:txBody>
          <a:bodyPr/>
          <a:lstStyle/>
          <a:p>
            <a:fld id="{12D528E4-FC39-4444-A015-B4932180784C}" type="datetime1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0A32-A0FF-4837-820E-643484B18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27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710145" cy="365125"/>
          </a:xfrm>
          <a:prstGeom prst="rect">
            <a:avLst/>
          </a:prstGeom>
        </p:spPr>
        <p:txBody>
          <a:bodyPr/>
          <a:lstStyle/>
          <a:p>
            <a:fld id="{7B2FB893-1331-4B72-8029-2F9738AF14C1}" type="datetime1">
              <a:rPr lang="en-US" smtClean="0"/>
              <a:t>10/21/2014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0A32-A0FF-4837-820E-643484B18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710145" cy="365125"/>
          </a:xfrm>
          <a:prstGeom prst="rect">
            <a:avLst/>
          </a:prstGeom>
        </p:spPr>
        <p:txBody>
          <a:bodyPr/>
          <a:lstStyle/>
          <a:p>
            <a:fld id="{4F1FD555-2D1F-4200-B2EE-91FDB4D3FA76}" type="datetime1">
              <a:rPr lang="en-US" smtClean="0"/>
              <a:t>10/21/2014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0A32-A0FF-4837-820E-643484B18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84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710145" cy="365125"/>
          </a:xfrm>
          <a:prstGeom prst="rect">
            <a:avLst/>
          </a:prstGeom>
        </p:spPr>
        <p:txBody>
          <a:bodyPr/>
          <a:lstStyle/>
          <a:p>
            <a:fld id="{DC4AED27-9165-419B-9537-52757B664617}" type="datetime1">
              <a:rPr lang="en-US" smtClean="0"/>
              <a:t>10/21/2014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0A32-A0FF-4837-820E-643484B18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69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710145" cy="365125"/>
          </a:xfrm>
          <a:prstGeom prst="rect">
            <a:avLst/>
          </a:prstGeom>
        </p:spPr>
        <p:txBody>
          <a:bodyPr/>
          <a:lstStyle/>
          <a:p>
            <a:fld id="{7F8A1996-C97E-4B21-9708-A3C6831C1664}" type="datetime1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0A32-A0FF-4837-820E-643484B18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78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710145" cy="365125"/>
          </a:xfrm>
          <a:prstGeom prst="rect">
            <a:avLst/>
          </a:prstGeom>
        </p:spPr>
        <p:txBody>
          <a:bodyPr/>
          <a:lstStyle/>
          <a:p>
            <a:fld id="{244644B4-7F17-44DB-94BB-3B9FD41814BE}" type="datetime1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0A32-A0FF-4837-820E-643484B18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4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1355" y="6356351"/>
            <a:ext cx="6668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6610" y="6356351"/>
            <a:ext cx="388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F0A32-A0FF-4837-820E-643484B18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6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420" y="1064171"/>
            <a:ext cx="8511242" cy="1790700"/>
          </a:xfrm>
        </p:spPr>
        <p:txBody>
          <a:bodyPr>
            <a:noAutofit/>
          </a:bodyPr>
          <a:lstStyle/>
          <a:p>
            <a:r>
              <a:rPr lang="en-US" sz="4000" b="1" dirty="0"/>
              <a:t>NVSleep: Using Non-Volatile Memory to Enable Fast Sleep/Wakeup of Idle Cores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153" y="3448517"/>
            <a:ext cx="8490098" cy="1241822"/>
          </a:xfrm>
        </p:spPr>
        <p:txBody>
          <a:bodyPr>
            <a:normAutofit/>
          </a:bodyPr>
          <a:lstStyle/>
          <a:p>
            <a:r>
              <a:rPr lang="en-US" b="1" dirty="0"/>
              <a:t>Xiang Pan and Radu Teodorescu</a:t>
            </a:r>
            <a:br>
              <a:rPr lang="en-US" b="1" dirty="0"/>
            </a:br>
            <a:r>
              <a:rPr lang="en-US" b="1" dirty="0"/>
              <a:t>Computer Architecture Research </a:t>
            </a:r>
            <a:r>
              <a:rPr lang="en-US" b="1" dirty="0" smtClean="0"/>
              <a:t>Lab</a:t>
            </a:r>
          </a:p>
          <a:p>
            <a:r>
              <a:rPr lang="en-US" dirty="0" smtClean="0"/>
              <a:t>http://arch.cse.ohio-state.edu</a:t>
            </a:r>
          </a:p>
        </p:txBody>
      </p:sp>
      <p:pic>
        <p:nvPicPr>
          <p:cNvPr id="9" name="Picture 8" descr="TheOhioStateUniversity-HorizK-RGBHEX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634" y="5046123"/>
            <a:ext cx="5029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3038964"/>
            <a:ext cx="4635611" cy="3412672"/>
          </a:xfrm>
        </p:spPr>
        <p:txBody>
          <a:bodyPr>
            <a:noAutofit/>
          </a:bodyPr>
          <a:lstStyle/>
          <a:p>
            <a:pPr marL="749808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smtClean="0"/>
              <a:t>LD </a:t>
            </a:r>
            <a:r>
              <a:rPr lang="en-US" sz="2000" dirty="0"/>
              <a:t>issued, </a:t>
            </a:r>
            <a:r>
              <a:rPr lang="en-US" sz="2000" dirty="0" smtClean="0"/>
              <a:t>missed in </a:t>
            </a:r>
            <a:r>
              <a:rPr lang="en-US" sz="2000" dirty="0"/>
              <a:t>L1</a:t>
            </a:r>
          </a:p>
          <a:p>
            <a:pPr marL="749808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LLC miss reported by LLC</a:t>
            </a:r>
          </a:p>
          <a:p>
            <a:pPr marL="749808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smtClean="0"/>
              <a:t>Sleep </a:t>
            </a:r>
            <a:r>
              <a:rPr lang="en-US" sz="2000" dirty="0"/>
              <a:t>signal sent to Core </a:t>
            </a:r>
            <a:r>
              <a:rPr lang="en-US" sz="2000" dirty="0" smtClean="0"/>
              <a:t>0</a:t>
            </a:r>
          </a:p>
          <a:p>
            <a:pPr marL="749808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smtClean="0"/>
              <a:t>Checkpointing starts</a:t>
            </a:r>
          </a:p>
          <a:p>
            <a:pPr marL="749808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smtClean="0"/>
              <a:t>Core 0 goes to sleep after stalls</a:t>
            </a:r>
            <a:endParaRPr lang="en-US" sz="2000" dirty="0"/>
          </a:p>
          <a:p>
            <a:pPr marL="749808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Missing data returns</a:t>
            </a:r>
          </a:p>
          <a:p>
            <a:pPr marL="749808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Wakeup signal sent to Core </a:t>
            </a:r>
            <a:r>
              <a:rPr lang="en-US" sz="2000" dirty="0" smtClean="0"/>
              <a:t>0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41919" y="338328"/>
            <a:ext cx="84603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600" b="1" dirty="0" smtClean="0"/>
              <a:t>NVSleepMiss: Hardware-driven</a:t>
            </a:r>
            <a:endParaRPr lang="en-US" sz="46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0A32-A0FF-4837-820E-643484B18B81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03394" y="3117874"/>
            <a:ext cx="940587" cy="96835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Core 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34138" y="3117874"/>
            <a:ext cx="1470355" cy="9683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138016" y="3102756"/>
            <a:ext cx="380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L1</a:t>
            </a: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6615117" y="3436297"/>
            <a:ext cx="934521" cy="270663"/>
            <a:chOff x="6615117" y="3436297"/>
            <a:chExt cx="934521" cy="270663"/>
          </a:xfrm>
        </p:grpSpPr>
        <p:sp>
          <p:nvSpPr>
            <p:cNvPr id="12" name="Rectangle 11"/>
            <p:cNvSpPr/>
            <p:nvPr/>
          </p:nvSpPr>
          <p:spPr>
            <a:xfrm>
              <a:off x="6615117" y="3436297"/>
              <a:ext cx="738836" cy="270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55786" y="3436297"/>
              <a:ext cx="193852" cy="270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631638" y="3418913"/>
            <a:ext cx="746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0x00FF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6615117" y="3758171"/>
            <a:ext cx="932688" cy="269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CTRL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43797" y="3176489"/>
            <a:ext cx="672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MSHR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8118895" y="3117874"/>
            <a:ext cx="882198" cy="29342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404013" y="5083786"/>
            <a:ext cx="940587" cy="96835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Core 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134757" y="5083786"/>
            <a:ext cx="1470355" cy="9683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090867" y="5061844"/>
            <a:ext cx="380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L1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6615736" y="5724083"/>
            <a:ext cx="932688" cy="269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CTRL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118895" y="3117307"/>
            <a:ext cx="88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L2</a:t>
            </a:r>
          </a:p>
          <a:p>
            <a:r>
              <a:rPr lang="en-US" sz="1400" dirty="0" smtClean="0"/>
              <a:t>Cache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404013" y="4867175"/>
            <a:ext cx="400110" cy="2492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6271203" y="4867174"/>
            <a:ext cx="400110" cy="2492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40" name="Oval 39"/>
          <p:cNvSpPr/>
          <p:nvPr/>
        </p:nvSpPr>
        <p:spPr>
          <a:xfrm>
            <a:off x="4572112" y="2777643"/>
            <a:ext cx="259307" cy="2613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288498" y="2777643"/>
            <a:ext cx="259307" cy="2613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Oval 42"/>
          <p:cNvSpPr/>
          <p:nvPr/>
        </p:nvSpPr>
        <p:spPr>
          <a:xfrm>
            <a:off x="4572112" y="4185638"/>
            <a:ext cx="259307" cy="2613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751260" y="4185637"/>
            <a:ext cx="259307" cy="2613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5" name="Oval 44"/>
          <p:cNvSpPr/>
          <p:nvPr/>
        </p:nvSpPr>
        <p:spPr>
          <a:xfrm>
            <a:off x="4572112" y="4574600"/>
            <a:ext cx="259307" cy="2613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343981" y="3330377"/>
            <a:ext cx="790157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5343981" y="3880841"/>
            <a:ext cx="7940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346253" y="5311609"/>
            <a:ext cx="790157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5346253" y="5862073"/>
            <a:ext cx="7940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605112" y="3602052"/>
            <a:ext cx="513783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8" idx="3"/>
          </p:cNvCxnSpPr>
          <p:nvPr/>
        </p:nvCxnSpPr>
        <p:spPr>
          <a:xfrm flipV="1">
            <a:off x="7605112" y="5567964"/>
            <a:ext cx="513783" cy="1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770893" y="2754414"/>
            <a:ext cx="1061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LD(0x00FF)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7493290" y="2754414"/>
            <a:ext cx="1500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LLCMiss(0x00FF)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4780358" y="4162408"/>
            <a:ext cx="1061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SHTDWN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6955909" y="4162408"/>
            <a:ext cx="1287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Data(0x00FF)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4784541" y="4551371"/>
            <a:ext cx="1061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WAKEUP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1" y="1332500"/>
            <a:ext cx="9144000" cy="1439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 smtClean="0"/>
              <a:t>Checkpointing </a:t>
            </a:r>
            <a:r>
              <a:rPr lang="en-US" sz="2200" dirty="0"/>
              <a:t>and wakeup of cores are coordinated by the L1 cache controller of each core</a:t>
            </a:r>
          </a:p>
          <a:p>
            <a:pPr marL="1143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 smtClean="0"/>
              <a:t>Hardware-driven checkpointing/wakeup </a:t>
            </a:r>
            <a:r>
              <a:rPr lang="en-US" sz="2200" dirty="0"/>
              <a:t>sequence</a:t>
            </a:r>
            <a:r>
              <a:rPr lang="en-US" sz="2200" dirty="0" smtClean="0"/>
              <a:t>:</a:t>
            </a:r>
            <a:endParaRPr lang="en-US" sz="2200" dirty="0"/>
          </a:p>
        </p:txBody>
      </p:sp>
      <p:sp>
        <p:nvSpPr>
          <p:cNvPr id="46" name="Oval 45"/>
          <p:cNvSpPr/>
          <p:nvPr/>
        </p:nvSpPr>
        <p:spPr>
          <a:xfrm>
            <a:off x="4438900" y="3170133"/>
            <a:ext cx="259307" cy="2613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637680" y="3146904"/>
            <a:ext cx="530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CKP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4438900" y="3737653"/>
            <a:ext cx="259307" cy="2613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37681" y="3714424"/>
            <a:ext cx="6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Sleep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05412" y="3471534"/>
            <a:ext cx="556788" cy="2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 txBox="1">
            <a:spLocks/>
          </p:cNvSpPr>
          <p:nvPr/>
        </p:nvSpPr>
        <p:spPr>
          <a:xfrm>
            <a:off x="489119" y="6428219"/>
            <a:ext cx="7431001" cy="44441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NVSleep: Using Non-Volatile Memory to Enable Fast Sleep/Wakeup of Idle Cores</a:t>
            </a:r>
            <a:endParaRPr lang="en-US" sz="1400" b="1" dirty="0">
              <a:solidFill>
                <a:srgbClr val="002060"/>
              </a:solidFill>
            </a:endParaRPr>
          </a:p>
          <a:p>
            <a:pPr algn="ctr"/>
            <a:r>
              <a:rPr lang="en-US" sz="1400" dirty="0">
                <a:solidFill>
                  <a:srgbClr val="002060"/>
                </a:solidFill>
              </a:rPr>
              <a:t>Xiang Pan and Radu Teodorescu</a:t>
            </a:r>
          </a:p>
        </p:txBody>
      </p:sp>
    </p:spTree>
    <p:extLst>
      <p:ext uri="{BB962C8B-B14F-4D97-AF65-F5344CB8AC3E}">
        <p14:creationId xmlns:p14="http://schemas.microsoft.com/office/powerpoint/2010/main" val="311411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2060"/>
                                      </p:to>
                                    </p:animClr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6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/>
      <p:bldP spid="13" grpId="0"/>
      <p:bldP spid="21" grpId="0" animBg="1"/>
      <p:bldP spid="22" grpId="0"/>
      <p:bldP spid="25" grpId="0" animBg="1"/>
      <p:bldP spid="26" grpId="0" animBg="1"/>
      <p:bldP spid="28" grpId="0" animBg="1"/>
      <p:bldP spid="29" grpId="0"/>
      <p:bldP spid="33" grpId="0" animBg="1"/>
      <p:bldP spid="36" grpId="0"/>
      <p:bldP spid="38" grpId="0"/>
      <p:bldP spid="39" grpId="0"/>
      <p:bldP spid="40" grpId="0" animBg="1"/>
      <p:bldP spid="42" grpId="0" animBg="1"/>
      <p:bldP spid="43" grpId="0" animBg="1"/>
      <p:bldP spid="44" grpId="0" animBg="1"/>
      <p:bldP spid="45" grpId="0" animBg="1"/>
      <p:bldP spid="59" grpId="0"/>
      <p:bldP spid="60" grpId="0"/>
      <p:bldP spid="61" grpId="0"/>
      <p:bldP spid="62" grpId="0"/>
      <p:bldP spid="63" grpId="0"/>
      <p:bldP spid="46" grpId="0" animBg="1"/>
      <p:bldP spid="49" grpId="0"/>
      <p:bldP spid="50" grpId="0" animBg="1"/>
      <p:bldP spid="51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10514"/>
            <a:ext cx="9144000" cy="1986571"/>
          </a:xfrm>
        </p:spPr>
        <p:txBody>
          <a:bodyPr>
            <a:noAutofit/>
          </a:bodyPr>
          <a:lstStyle/>
          <a:p>
            <a:pPr marL="228600" lvl="1">
              <a:lnSpc>
                <a:spcPct val="120000"/>
              </a:lnSpc>
              <a:spcBef>
                <a:spcPts val="1000"/>
              </a:spcBef>
            </a:pPr>
            <a:r>
              <a:rPr lang="en-US" sz="2200" dirty="0" smtClean="0"/>
              <a:t>Expose micro-checkpointing system to software through API</a:t>
            </a:r>
          </a:p>
          <a:p>
            <a:pPr marL="685800" lvl="2">
              <a:lnSpc>
                <a:spcPct val="120000"/>
              </a:lnSpc>
              <a:spcBef>
                <a:spcPts val="1000"/>
              </a:spcBef>
            </a:pPr>
            <a:r>
              <a:rPr lang="en-US" dirty="0"/>
              <a:t>Dedicated </a:t>
            </a:r>
            <a:r>
              <a:rPr lang="en-US" i="1" dirty="0">
                <a:solidFill>
                  <a:srgbClr val="C00000"/>
                </a:solidFill>
              </a:rPr>
              <a:t>sleep(0xADDR)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instruction</a:t>
            </a:r>
          </a:p>
          <a:p>
            <a:pPr marL="685800" lvl="2">
              <a:lnSpc>
                <a:spcPct val="120000"/>
              </a:lnSpc>
              <a:spcBef>
                <a:spcPts val="1000"/>
              </a:spcBef>
            </a:pPr>
            <a:r>
              <a:rPr lang="en-US" dirty="0" smtClean="0"/>
              <a:t>When executed on a core – it will shut down</a:t>
            </a:r>
          </a:p>
          <a:p>
            <a:pPr marL="685800" lvl="2">
              <a:lnSpc>
                <a:spcPct val="120000"/>
              </a:lnSpc>
              <a:spcBef>
                <a:spcPts val="1000"/>
              </a:spcBef>
            </a:pPr>
            <a:r>
              <a:rPr lang="en-US" dirty="0" smtClean="0"/>
              <a:t>Wakeup triggered by another core through write operation to </a:t>
            </a:r>
            <a:r>
              <a:rPr lang="en-US" i="1" dirty="0" smtClean="0">
                <a:solidFill>
                  <a:srgbClr val="C00000"/>
                </a:solidFill>
              </a:rPr>
              <a:t>0xADDR</a:t>
            </a:r>
            <a:endParaRPr lang="en-US" dirty="0" smtClean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41919" y="338328"/>
            <a:ext cx="84603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600" b="1" dirty="0" smtClean="0"/>
              <a:t>NVSleepBarrier: Software API</a:t>
            </a:r>
            <a:endParaRPr lang="en-US" sz="46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0A32-A0FF-4837-820E-643484B18B81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9119" y="6428219"/>
            <a:ext cx="7431001" cy="44441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NVSleep: Using Non-Volatile Memory to Enable Fast Sleep/Wakeup of Idle Cores</a:t>
            </a:r>
            <a:endParaRPr lang="en-US" sz="1400" b="1" dirty="0">
              <a:solidFill>
                <a:srgbClr val="002060"/>
              </a:solidFill>
            </a:endParaRPr>
          </a:p>
          <a:p>
            <a:pPr algn="ctr"/>
            <a:r>
              <a:rPr lang="en-US" sz="1400" dirty="0">
                <a:solidFill>
                  <a:srgbClr val="002060"/>
                </a:solidFill>
              </a:rPr>
              <a:t>Xiang Pan and Radu Teodorescu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-1" y="3213957"/>
            <a:ext cx="4426528" cy="17968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lnSpc>
                <a:spcPct val="120000"/>
              </a:lnSpc>
              <a:spcBef>
                <a:spcPts val="1000"/>
              </a:spcBef>
            </a:pPr>
            <a:r>
              <a:rPr lang="en-US" sz="2200" dirty="0" smtClean="0"/>
              <a:t>Example application in barrier:</a:t>
            </a:r>
          </a:p>
          <a:p>
            <a:pPr marL="685800" lvl="2">
              <a:lnSpc>
                <a:spcPct val="120000"/>
              </a:lnSpc>
              <a:spcBef>
                <a:spcPts val="1000"/>
              </a:spcBef>
            </a:pPr>
            <a:r>
              <a:rPr lang="en-US" dirty="0" smtClean="0"/>
              <a:t>All but last thread – </a:t>
            </a:r>
            <a:r>
              <a:rPr lang="en-US" i="1" dirty="0" smtClean="0">
                <a:solidFill>
                  <a:srgbClr val="C00000"/>
                </a:solidFill>
              </a:rPr>
              <a:t>sleep(&amp;sense)</a:t>
            </a:r>
            <a:endParaRPr lang="en-US" i="1" dirty="0" smtClean="0">
              <a:solidFill>
                <a:srgbClr val="FF0000"/>
              </a:solidFill>
            </a:endParaRPr>
          </a:p>
          <a:p>
            <a:pPr marL="685800" lvl="2">
              <a:lnSpc>
                <a:spcPct val="120000"/>
              </a:lnSpc>
              <a:spcBef>
                <a:spcPts val="1000"/>
              </a:spcBef>
            </a:pPr>
            <a:r>
              <a:rPr lang="en-US" dirty="0" smtClean="0"/>
              <a:t>Last thread writes to </a:t>
            </a:r>
            <a:r>
              <a:rPr lang="en-US" i="1" dirty="0" smtClean="0">
                <a:solidFill>
                  <a:srgbClr val="C00000"/>
                </a:solidFill>
              </a:rPr>
              <a:t>sense</a:t>
            </a:r>
            <a:r>
              <a:rPr lang="en-US" dirty="0" smtClean="0"/>
              <a:t>, wakes-up all other threads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12227" y="3307476"/>
            <a:ext cx="4800600" cy="30931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70C0"/>
                </a:solidFill>
                <a:latin typeface="Consolas"/>
                <a:cs typeface="Consolas"/>
              </a:rPr>
              <a:t>void </a:t>
            </a:r>
            <a:r>
              <a:rPr lang="en-US" sz="1300" dirty="0" smtClean="0">
                <a:latin typeface="Consolas"/>
                <a:cs typeface="Consolas"/>
              </a:rPr>
              <a:t>barrier(</a:t>
            </a:r>
            <a:r>
              <a:rPr lang="en-US" sz="1300" dirty="0" smtClean="0">
                <a:solidFill>
                  <a:srgbClr val="0070C0"/>
                </a:solidFill>
                <a:latin typeface="Consolas"/>
                <a:cs typeface="Consolas"/>
              </a:rPr>
              <a:t>int</a:t>
            </a:r>
            <a:r>
              <a:rPr lang="en-US" sz="1300" dirty="0" smtClean="0">
                <a:latin typeface="Consolas"/>
                <a:cs typeface="Consolas"/>
              </a:rPr>
              <a:t> </a:t>
            </a:r>
            <a:r>
              <a:rPr lang="en-US" sz="1300" dirty="0">
                <a:latin typeface="Consolas"/>
                <a:cs typeface="Consolas"/>
              </a:rPr>
              <a:t>count, </a:t>
            </a:r>
            <a:r>
              <a:rPr lang="en-US" sz="1300" dirty="0">
                <a:solidFill>
                  <a:srgbClr val="0070C0"/>
                </a:solidFill>
                <a:latin typeface="Consolas"/>
                <a:cs typeface="Consolas"/>
              </a:rPr>
              <a:t>int</a:t>
            </a:r>
            <a:r>
              <a:rPr lang="en-US" sz="1300" dirty="0">
                <a:latin typeface="Consolas"/>
                <a:cs typeface="Consolas"/>
              </a:rPr>
              <a:t> sense, </a:t>
            </a:r>
            <a:r>
              <a:rPr lang="en-US" sz="1300" dirty="0">
                <a:solidFill>
                  <a:srgbClr val="0070C0"/>
                </a:solidFill>
                <a:latin typeface="Consolas"/>
                <a:cs typeface="Consolas"/>
              </a:rPr>
              <a:t>int</a:t>
            </a:r>
            <a:r>
              <a:rPr lang="en-US" sz="1300" dirty="0">
                <a:latin typeface="Consolas"/>
                <a:cs typeface="Consolas"/>
              </a:rPr>
              <a:t> num_threads)</a:t>
            </a:r>
          </a:p>
          <a:p>
            <a:r>
              <a:rPr lang="en-US" sz="1300" dirty="0">
                <a:latin typeface="Consolas"/>
                <a:cs typeface="Consolas"/>
              </a:rPr>
              <a:t>{</a:t>
            </a:r>
          </a:p>
          <a:p>
            <a:r>
              <a:rPr lang="en-US" sz="1300" dirty="0" smtClean="0">
                <a:latin typeface="Consolas"/>
                <a:cs typeface="Consolas"/>
              </a:rPr>
              <a:t>        </a:t>
            </a:r>
            <a:r>
              <a:rPr lang="en-US" sz="1300" dirty="0" smtClean="0">
                <a:solidFill>
                  <a:srgbClr val="0070C0"/>
                </a:solidFill>
                <a:latin typeface="Consolas"/>
                <a:cs typeface="Consolas"/>
              </a:rPr>
              <a:t>int</a:t>
            </a:r>
            <a:r>
              <a:rPr lang="en-US" sz="1300" dirty="0" smtClean="0">
                <a:latin typeface="Consolas"/>
                <a:cs typeface="Consolas"/>
              </a:rPr>
              <a:t> </a:t>
            </a:r>
            <a:r>
              <a:rPr lang="en-US" sz="1300" dirty="0">
                <a:latin typeface="Consolas"/>
                <a:cs typeface="Consolas"/>
              </a:rPr>
              <a:t>local_sense</a:t>
            </a:r>
            <a:r>
              <a:rPr lang="en-US" sz="1300" dirty="0" smtClean="0">
                <a:latin typeface="Consolas"/>
                <a:cs typeface="Consolas"/>
              </a:rPr>
              <a:t>;</a:t>
            </a:r>
            <a:endParaRPr lang="en-US" sz="1300" dirty="0">
              <a:latin typeface="Consolas"/>
              <a:cs typeface="Consolas"/>
            </a:endParaRPr>
          </a:p>
          <a:p>
            <a:r>
              <a:rPr lang="en-US" sz="1300" dirty="0">
                <a:latin typeface="Consolas"/>
                <a:cs typeface="Consolas"/>
              </a:rPr>
              <a:t>        local_sense = !sense</a:t>
            </a:r>
            <a:r>
              <a:rPr lang="en-US" sz="1300" dirty="0" smtClean="0">
                <a:latin typeface="Consolas"/>
                <a:cs typeface="Consolas"/>
              </a:rPr>
              <a:t>;</a:t>
            </a:r>
          </a:p>
          <a:p>
            <a:endParaRPr lang="en-US" sz="1300" dirty="0">
              <a:latin typeface="Consolas"/>
              <a:cs typeface="Consolas"/>
            </a:endParaRPr>
          </a:p>
          <a:p>
            <a:r>
              <a:rPr lang="en-US" sz="1300" dirty="0">
                <a:latin typeface="Consolas"/>
                <a:cs typeface="Consolas"/>
              </a:rPr>
              <a:t>        </a:t>
            </a:r>
            <a:r>
              <a:rPr lang="en-US" sz="1300" dirty="0">
                <a:solidFill>
                  <a:srgbClr val="7030A0"/>
                </a:solidFill>
                <a:latin typeface="Consolas"/>
                <a:cs typeface="Consolas"/>
              </a:rPr>
              <a:t>if</a:t>
            </a:r>
            <a:r>
              <a:rPr lang="en-US" sz="1300" dirty="0">
                <a:latin typeface="Consolas"/>
                <a:cs typeface="Consolas"/>
              </a:rPr>
              <a:t> (count != (num_threads - </a:t>
            </a:r>
            <a:r>
              <a:rPr lang="en-US" sz="1300" dirty="0">
                <a:solidFill>
                  <a:srgbClr val="C00000"/>
                </a:solidFill>
                <a:latin typeface="Consolas"/>
                <a:cs typeface="Consolas"/>
              </a:rPr>
              <a:t>1</a:t>
            </a:r>
            <a:r>
              <a:rPr lang="en-US" sz="1300" dirty="0" smtClean="0">
                <a:latin typeface="Consolas"/>
                <a:cs typeface="Consolas"/>
              </a:rPr>
              <a:t>)) {</a:t>
            </a:r>
            <a:endParaRPr lang="en-US" sz="1300" dirty="0">
              <a:latin typeface="Consolas"/>
              <a:cs typeface="Consolas"/>
            </a:endParaRPr>
          </a:p>
          <a:p>
            <a:r>
              <a:rPr lang="en-US" sz="1300" dirty="0">
                <a:latin typeface="Consolas"/>
                <a:cs typeface="Consolas"/>
              </a:rPr>
              <a:t>                </a:t>
            </a:r>
            <a:r>
              <a:rPr lang="en-US" sz="1300" dirty="0">
                <a:solidFill>
                  <a:srgbClr val="7030A0"/>
                </a:solidFill>
                <a:latin typeface="Consolas"/>
                <a:cs typeface="Consolas"/>
              </a:rPr>
              <a:t>while</a:t>
            </a:r>
            <a:r>
              <a:rPr lang="en-US" sz="1300" dirty="0">
                <a:latin typeface="Consolas"/>
                <a:cs typeface="Consolas"/>
              </a:rPr>
              <a:t> (local_sense != sense</a:t>
            </a:r>
            <a:r>
              <a:rPr lang="en-US" sz="1300" dirty="0" smtClean="0">
                <a:latin typeface="Consolas"/>
                <a:cs typeface="Consolas"/>
              </a:rPr>
              <a:t>) {</a:t>
            </a:r>
            <a:endParaRPr lang="en-US" sz="1300" dirty="0">
              <a:latin typeface="Consolas"/>
              <a:cs typeface="Consolas"/>
            </a:endParaRPr>
          </a:p>
          <a:p>
            <a:r>
              <a:rPr lang="en-US" sz="1300" dirty="0">
                <a:latin typeface="Consolas"/>
                <a:cs typeface="Consolas"/>
              </a:rPr>
              <a:t>                        </a:t>
            </a:r>
            <a:r>
              <a:rPr lang="en-US" sz="1300" b="1" dirty="0">
                <a:latin typeface="Consolas"/>
                <a:cs typeface="Consolas"/>
              </a:rPr>
              <a:t>sleep(&amp;sense);</a:t>
            </a:r>
          </a:p>
          <a:p>
            <a:r>
              <a:rPr lang="en-US" sz="1300" dirty="0">
                <a:latin typeface="Consolas"/>
                <a:cs typeface="Consolas"/>
              </a:rPr>
              <a:t>                }</a:t>
            </a:r>
          </a:p>
          <a:p>
            <a:r>
              <a:rPr lang="en-US" sz="1300" dirty="0">
                <a:latin typeface="Consolas"/>
                <a:cs typeface="Consolas"/>
              </a:rPr>
              <a:t>        }</a:t>
            </a:r>
          </a:p>
          <a:p>
            <a:r>
              <a:rPr lang="en-US" sz="1300" dirty="0">
                <a:latin typeface="Consolas"/>
                <a:cs typeface="Consolas"/>
              </a:rPr>
              <a:t>        </a:t>
            </a:r>
            <a:r>
              <a:rPr lang="en-US" sz="1300" dirty="0" smtClean="0">
                <a:solidFill>
                  <a:srgbClr val="7030A0"/>
                </a:solidFill>
                <a:latin typeface="Consolas"/>
                <a:cs typeface="Consolas"/>
              </a:rPr>
              <a:t>else </a:t>
            </a:r>
            <a:r>
              <a:rPr lang="en-US" sz="1300" dirty="0" smtClean="0">
                <a:latin typeface="Consolas"/>
                <a:cs typeface="Consolas"/>
              </a:rPr>
              <a:t>{</a:t>
            </a:r>
            <a:endParaRPr lang="en-US" sz="1300" dirty="0">
              <a:latin typeface="Consolas"/>
              <a:cs typeface="Consolas"/>
            </a:endParaRPr>
          </a:p>
          <a:p>
            <a:r>
              <a:rPr lang="en-US" sz="1300" dirty="0">
                <a:latin typeface="Consolas"/>
                <a:cs typeface="Consolas"/>
              </a:rPr>
              <a:t>                count = </a:t>
            </a:r>
            <a:r>
              <a:rPr lang="en-US" sz="1300" dirty="0">
                <a:solidFill>
                  <a:srgbClr val="C00000"/>
                </a:solidFill>
                <a:latin typeface="Consolas"/>
                <a:cs typeface="Consolas"/>
              </a:rPr>
              <a:t>0</a:t>
            </a:r>
            <a:r>
              <a:rPr lang="en-US" sz="1300" dirty="0">
                <a:latin typeface="Consolas"/>
                <a:cs typeface="Consolas"/>
              </a:rPr>
              <a:t>;</a:t>
            </a:r>
          </a:p>
          <a:p>
            <a:r>
              <a:rPr lang="en-US" sz="1300" dirty="0">
                <a:latin typeface="Consolas"/>
                <a:cs typeface="Consolas"/>
              </a:rPr>
              <a:t>                sense = local_sense;</a:t>
            </a:r>
          </a:p>
          <a:p>
            <a:r>
              <a:rPr lang="en-US" sz="1300" dirty="0">
                <a:latin typeface="Consolas"/>
                <a:cs typeface="Consolas"/>
              </a:rPr>
              <a:t>        }</a:t>
            </a:r>
          </a:p>
          <a:p>
            <a:r>
              <a:rPr lang="en-US" sz="1300" dirty="0">
                <a:latin typeface="Consolas"/>
                <a:cs typeface="Consolas"/>
              </a:rPr>
              <a:t>}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546273" y="4979615"/>
            <a:ext cx="1298863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29299" y="5974773"/>
            <a:ext cx="188075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88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1957"/>
            <a:ext cx="9144000" cy="435054"/>
          </a:xfrm>
        </p:spPr>
        <p:txBody>
          <a:bodyPr>
            <a:noAutofit/>
          </a:bodyPr>
          <a:lstStyle/>
          <a:p>
            <a:pPr marL="228600" lvl="1">
              <a:lnSpc>
                <a:spcPct val="120000"/>
              </a:lnSpc>
              <a:spcBef>
                <a:spcPts val="1000"/>
              </a:spcBef>
            </a:pPr>
            <a:r>
              <a:rPr lang="en-US" sz="2200" dirty="0" smtClean="0"/>
              <a:t>Software-driven checkpointing/wakeup </a:t>
            </a:r>
            <a:r>
              <a:rPr lang="en-US" sz="2200" dirty="0"/>
              <a:t>sequence</a:t>
            </a:r>
            <a:r>
              <a:rPr lang="en-US" sz="2200" dirty="0" smtClean="0"/>
              <a:t>: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41919" y="338328"/>
            <a:ext cx="84603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600" b="1" dirty="0" smtClean="0"/>
              <a:t>NVSleepBarrier: Software API</a:t>
            </a:r>
            <a:endParaRPr lang="en-US" sz="46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0A32-A0FF-4837-820E-643484B18B81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233227" y="1857790"/>
            <a:ext cx="882198" cy="4424946"/>
            <a:chOff x="8261802" y="2236074"/>
            <a:chExt cx="882198" cy="2934836"/>
          </a:xfrm>
        </p:grpSpPr>
        <p:sp>
          <p:nvSpPr>
            <p:cNvPr id="62" name="Rectangle 61"/>
            <p:cNvSpPr/>
            <p:nvPr/>
          </p:nvSpPr>
          <p:spPr>
            <a:xfrm>
              <a:off x="8261802" y="2236641"/>
              <a:ext cx="882198" cy="29342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261802" y="2236074"/>
              <a:ext cx="8821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L2</a:t>
              </a:r>
            </a:p>
            <a:p>
              <a:r>
                <a:rPr lang="en-US" sz="1400" dirty="0" smtClean="0"/>
                <a:t>Cache</a:t>
              </a:r>
              <a:endParaRPr lang="en-US" sz="1400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518345" y="4663282"/>
            <a:ext cx="400110" cy="2492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6385535" y="4663281"/>
            <a:ext cx="400110" cy="2492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4518345" y="5314379"/>
            <a:ext cx="940587" cy="96835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Core 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49089" y="5314379"/>
            <a:ext cx="1470355" cy="9683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205199" y="5292437"/>
            <a:ext cx="380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L1</a:t>
            </a:r>
            <a:endParaRPr lang="en-US" sz="1400" dirty="0"/>
          </a:p>
        </p:txBody>
      </p:sp>
      <p:sp>
        <p:nvSpPr>
          <p:cNvPr id="66" name="Rectangle 65"/>
          <p:cNvSpPr/>
          <p:nvPr/>
        </p:nvSpPr>
        <p:spPr>
          <a:xfrm>
            <a:off x="6730068" y="5954676"/>
            <a:ext cx="932688" cy="269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CTRL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5460585" y="5542202"/>
            <a:ext cx="790157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5460585" y="6092666"/>
            <a:ext cx="7940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7719444" y="5542202"/>
            <a:ext cx="513783" cy="1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3734218" y="5542202"/>
            <a:ext cx="790157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3387470" y="5243767"/>
            <a:ext cx="259307" cy="2613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586251" y="5220538"/>
            <a:ext cx="1265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ST(&amp;sense)</a:t>
            </a:r>
            <a:endParaRPr lang="en-US" sz="1400" dirty="0"/>
          </a:p>
        </p:txBody>
      </p:sp>
      <p:sp>
        <p:nvSpPr>
          <p:cNvPr id="74" name="Oval 73"/>
          <p:cNvSpPr/>
          <p:nvPr/>
        </p:nvSpPr>
        <p:spPr>
          <a:xfrm>
            <a:off x="6736201" y="4651775"/>
            <a:ext cx="259307" cy="2613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5" name="Oval 74"/>
          <p:cNvSpPr/>
          <p:nvPr/>
        </p:nvSpPr>
        <p:spPr>
          <a:xfrm>
            <a:off x="5302345" y="2863313"/>
            <a:ext cx="259307" cy="2613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940850" y="4628546"/>
            <a:ext cx="1287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INV(&amp;sense)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5514774" y="2840084"/>
            <a:ext cx="1061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WAKEUP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-64631" y="2635875"/>
            <a:ext cx="44343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9808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i="1" dirty="0" smtClean="0"/>
              <a:t>sleep(&amp;sense)</a:t>
            </a:r>
            <a:r>
              <a:rPr lang="en-US" sz="2000" dirty="0" smtClean="0"/>
              <a:t> </a:t>
            </a:r>
            <a:r>
              <a:rPr lang="en-US" sz="2000" dirty="0"/>
              <a:t>executed by Core </a:t>
            </a:r>
            <a:r>
              <a:rPr lang="en-US" sz="2000" dirty="0" smtClean="0"/>
              <a:t>0</a:t>
            </a:r>
            <a:endParaRPr lang="en-US" sz="2000" dirty="0"/>
          </a:p>
          <a:p>
            <a:pPr marL="749808" lvl="1" indent="-457200">
              <a:lnSpc>
                <a:spcPct val="120000"/>
              </a:lnSpc>
              <a:buFont typeface="+mj-lt"/>
              <a:buAutoNum type="arabicPeriod"/>
            </a:pPr>
            <a:endParaRPr lang="en-US" sz="2000" i="1" dirty="0" smtClean="0"/>
          </a:p>
          <a:p>
            <a:pPr marL="749808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i="1" dirty="0" smtClean="0"/>
              <a:t>“&amp;sense”</a:t>
            </a:r>
            <a:r>
              <a:rPr lang="en-US" sz="2000" dirty="0" smtClean="0"/>
              <a:t> </a:t>
            </a:r>
            <a:r>
              <a:rPr lang="en-US" sz="2000" dirty="0"/>
              <a:t>reserved in Core 0 L1</a:t>
            </a:r>
          </a:p>
          <a:p>
            <a:pPr marL="749808" lvl="1" indent="-457200">
              <a:lnSpc>
                <a:spcPct val="120000"/>
              </a:lnSpc>
              <a:buFont typeface="+mj-lt"/>
              <a:buAutoNum type="arabicPeriod"/>
            </a:pPr>
            <a:endParaRPr lang="en-US" sz="2000" i="1" dirty="0" smtClean="0"/>
          </a:p>
          <a:p>
            <a:pPr marL="749808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i="1" dirty="0" smtClean="0"/>
              <a:t>write(&amp;sense)</a:t>
            </a:r>
            <a:r>
              <a:rPr lang="en-US" sz="2000" dirty="0" smtClean="0"/>
              <a:t> </a:t>
            </a:r>
            <a:r>
              <a:rPr lang="en-US" sz="2000" dirty="0"/>
              <a:t>executed by Core N</a:t>
            </a:r>
          </a:p>
          <a:p>
            <a:pPr marL="749808" lvl="1" indent="-457200">
              <a:lnSpc>
                <a:spcPct val="120000"/>
              </a:lnSpc>
              <a:buFont typeface="+mj-lt"/>
              <a:buAutoNum type="arabicPeriod"/>
            </a:pPr>
            <a:endParaRPr lang="en-US" sz="2000" dirty="0" smtClean="0"/>
          </a:p>
          <a:p>
            <a:pPr marL="749808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smtClean="0"/>
              <a:t>Coherence</a:t>
            </a:r>
            <a:r>
              <a:rPr lang="en-US" sz="2000" dirty="0"/>
              <a:t>: </a:t>
            </a:r>
            <a:r>
              <a:rPr lang="en-US" sz="2000" i="1" dirty="0" smtClean="0"/>
              <a:t>invalidate(&amp;sense)</a:t>
            </a:r>
            <a:endParaRPr lang="en-US" sz="2000" i="1" dirty="0"/>
          </a:p>
          <a:p>
            <a:pPr marL="749808" lvl="1" indent="-457200">
              <a:lnSpc>
                <a:spcPct val="120000"/>
              </a:lnSpc>
              <a:buFont typeface="+mj-lt"/>
              <a:buAutoNum type="arabicPeriod"/>
            </a:pPr>
            <a:endParaRPr lang="en-US" sz="2000" dirty="0" smtClean="0"/>
          </a:p>
          <a:p>
            <a:pPr marL="749808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smtClean="0"/>
              <a:t>Wakeup </a:t>
            </a:r>
            <a:r>
              <a:rPr lang="en-US" sz="2000" dirty="0"/>
              <a:t>signal sent to </a:t>
            </a:r>
            <a:r>
              <a:rPr lang="en-US" sz="2000" dirty="0" smtClean="0"/>
              <a:t>all cores</a:t>
            </a:r>
            <a:endParaRPr lang="en-US" sz="2000" dirty="0"/>
          </a:p>
        </p:txBody>
      </p:sp>
      <p:sp>
        <p:nvSpPr>
          <p:cNvPr id="54" name="Rectangle 53"/>
          <p:cNvSpPr/>
          <p:nvPr/>
        </p:nvSpPr>
        <p:spPr>
          <a:xfrm>
            <a:off x="4519286" y="1872908"/>
            <a:ext cx="940587" cy="96835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Core 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247983" y="1870683"/>
            <a:ext cx="1470355" cy="9683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253908" y="1857790"/>
            <a:ext cx="380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L1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6731009" y="2513205"/>
            <a:ext cx="932688" cy="269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CTRL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3166085" y="1796949"/>
            <a:ext cx="259307" cy="2613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6431932" y="2197176"/>
            <a:ext cx="259307" cy="2613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5459873" y="2085411"/>
            <a:ext cx="790157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5459873" y="2635875"/>
            <a:ext cx="7940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20592" y="2081497"/>
            <a:ext cx="513783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364866" y="1773720"/>
            <a:ext cx="1265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sleep(&amp;sense)</a:t>
            </a:r>
            <a:endParaRPr lang="en-US" sz="14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3729129" y="2085411"/>
            <a:ext cx="790157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6736201" y="2197176"/>
            <a:ext cx="934521" cy="270663"/>
            <a:chOff x="6615117" y="3436297"/>
            <a:chExt cx="934521" cy="270663"/>
          </a:xfrm>
        </p:grpSpPr>
        <p:sp>
          <p:nvSpPr>
            <p:cNvPr id="48" name="Rectangle 47"/>
            <p:cNvSpPr/>
            <p:nvPr/>
          </p:nvSpPr>
          <p:spPr>
            <a:xfrm>
              <a:off x="6615117" y="3436297"/>
              <a:ext cx="738836" cy="270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355786" y="3436297"/>
              <a:ext cx="193852" cy="270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Rectangle 72"/>
          <p:cNvSpPr/>
          <p:nvPr/>
        </p:nvSpPr>
        <p:spPr>
          <a:xfrm>
            <a:off x="4519286" y="3158832"/>
            <a:ext cx="940587" cy="96835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Core 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254537" y="3158832"/>
            <a:ext cx="1470355" cy="9683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253908" y="3143714"/>
            <a:ext cx="380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L1</a:t>
            </a:r>
            <a:endParaRPr lang="en-US" sz="1400" dirty="0"/>
          </a:p>
        </p:txBody>
      </p:sp>
      <p:sp>
        <p:nvSpPr>
          <p:cNvPr id="91" name="Rectangle 90"/>
          <p:cNvSpPr/>
          <p:nvPr/>
        </p:nvSpPr>
        <p:spPr>
          <a:xfrm>
            <a:off x="6731009" y="3799129"/>
            <a:ext cx="932688" cy="269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CTRL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5459873" y="3371335"/>
            <a:ext cx="790157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5459873" y="3921799"/>
            <a:ext cx="7940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7728969" y="3385320"/>
            <a:ext cx="513783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729129" y="3371335"/>
            <a:ext cx="790157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6736201" y="3483100"/>
            <a:ext cx="934521" cy="270663"/>
            <a:chOff x="6615117" y="3436297"/>
            <a:chExt cx="934521" cy="270663"/>
          </a:xfrm>
        </p:grpSpPr>
        <p:sp>
          <p:nvSpPr>
            <p:cNvPr id="104" name="Rectangle 103"/>
            <p:cNvSpPr/>
            <p:nvPr/>
          </p:nvSpPr>
          <p:spPr>
            <a:xfrm>
              <a:off x="6615117" y="3436297"/>
              <a:ext cx="738836" cy="270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355786" y="3436297"/>
              <a:ext cx="193852" cy="270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Elbow Connector 22"/>
          <p:cNvCxnSpPr>
            <a:stCxn id="64" idx="3"/>
            <a:endCxn id="83" idx="3"/>
          </p:cNvCxnSpPr>
          <p:nvPr/>
        </p:nvCxnSpPr>
        <p:spPr>
          <a:xfrm flipV="1">
            <a:off x="7719444" y="3643011"/>
            <a:ext cx="5448" cy="2155547"/>
          </a:xfrm>
          <a:prstGeom prst="bentConnector3">
            <a:avLst>
              <a:gd name="adj1" fmla="val 4296035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4" idx="3"/>
            <a:endCxn id="55" idx="3"/>
          </p:cNvCxnSpPr>
          <p:nvPr/>
        </p:nvCxnSpPr>
        <p:spPr>
          <a:xfrm flipH="1" flipV="1">
            <a:off x="7718338" y="2354862"/>
            <a:ext cx="1106" cy="3443696"/>
          </a:xfrm>
          <a:prstGeom prst="bentConnector3">
            <a:avLst>
              <a:gd name="adj1" fmla="val -20669078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6729449" y="5636372"/>
            <a:ext cx="934521" cy="270663"/>
            <a:chOff x="6615117" y="3436297"/>
            <a:chExt cx="934521" cy="270663"/>
          </a:xfrm>
        </p:grpSpPr>
        <p:sp>
          <p:nvSpPr>
            <p:cNvPr id="111" name="Rectangle 110"/>
            <p:cNvSpPr/>
            <p:nvPr/>
          </p:nvSpPr>
          <p:spPr>
            <a:xfrm>
              <a:off x="6615117" y="3436297"/>
              <a:ext cx="738836" cy="270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355786" y="3436297"/>
              <a:ext cx="193852" cy="270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710342" y="2183575"/>
            <a:ext cx="811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&amp;sense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465882" y="2178294"/>
            <a:ext cx="230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</a:t>
            </a:r>
            <a:endParaRPr 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710342" y="3469499"/>
            <a:ext cx="811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&amp;sense</a:t>
            </a:r>
            <a:endParaRPr lang="en-US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7465882" y="3464218"/>
            <a:ext cx="230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713407" y="5632553"/>
            <a:ext cx="75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&amp;sense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7475627" y="5632553"/>
            <a:ext cx="200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</a:t>
            </a:r>
            <a:endParaRPr lang="en-US" sz="1400" dirty="0"/>
          </a:p>
        </p:txBody>
      </p:sp>
      <p:sp>
        <p:nvSpPr>
          <p:cNvPr id="72" name="Title 1"/>
          <p:cNvSpPr txBox="1">
            <a:spLocks/>
          </p:cNvSpPr>
          <p:nvPr/>
        </p:nvSpPr>
        <p:spPr>
          <a:xfrm>
            <a:off x="489119" y="6428219"/>
            <a:ext cx="7431001" cy="44441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NVSleep: Using Non-Volatile Memory to Enable Fast Sleep/Wakeup of Idle Cores</a:t>
            </a:r>
            <a:endParaRPr lang="en-US" sz="1400" b="1" dirty="0">
              <a:solidFill>
                <a:srgbClr val="002060"/>
              </a:solidFill>
            </a:endParaRPr>
          </a:p>
          <a:p>
            <a:pPr algn="ctr"/>
            <a:r>
              <a:rPr lang="en-US" sz="1400" dirty="0">
                <a:solidFill>
                  <a:srgbClr val="002060"/>
                </a:solidFill>
              </a:rPr>
              <a:t>Xiang Pan and Radu Teodorescu</a:t>
            </a:r>
          </a:p>
        </p:txBody>
      </p:sp>
      <p:sp>
        <p:nvSpPr>
          <p:cNvPr id="2" name="Rectangle 1"/>
          <p:cNvSpPr/>
          <p:nvPr/>
        </p:nvSpPr>
        <p:spPr>
          <a:xfrm>
            <a:off x="6809507" y="2250271"/>
            <a:ext cx="630704" cy="158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7499328" y="2253176"/>
            <a:ext cx="13716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823051" y="3525213"/>
            <a:ext cx="826981" cy="185785"/>
            <a:chOff x="6961907" y="2402671"/>
            <a:chExt cx="826981" cy="185785"/>
          </a:xfrm>
        </p:grpSpPr>
        <p:sp>
          <p:nvSpPr>
            <p:cNvPr id="99" name="Rectangle 98"/>
            <p:cNvSpPr/>
            <p:nvPr/>
          </p:nvSpPr>
          <p:spPr>
            <a:xfrm>
              <a:off x="6961907" y="2402671"/>
              <a:ext cx="630704" cy="1583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651728" y="2405576"/>
              <a:ext cx="13716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Rectangle 106"/>
          <p:cNvSpPr/>
          <p:nvPr/>
        </p:nvSpPr>
        <p:spPr>
          <a:xfrm>
            <a:off x="7503239" y="5668855"/>
            <a:ext cx="143053" cy="169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8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2060"/>
                                      </p:to>
                                    </p:animClr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2060"/>
                                      </p:to>
                                    </p:animClr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1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63" grpId="0" animBg="1"/>
      <p:bldP spid="64" grpId="0" animBg="1"/>
      <p:bldP spid="65" grpId="0"/>
      <p:bldP spid="66" grpId="0" animBg="1"/>
      <p:bldP spid="89" grpId="0" animBg="1"/>
      <p:bldP spid="90" grpId="0"/>
      <p:bldP spid="74" grpId="0" animBg="1"/>
      <p:bldP spid="75" grpId="0" animBg="1"/>
      <p:bldP spid="85" grpId="0"/>
      <p:bldP spid="86" grpId="0"/>
      <p:bldP spid="54" grpId="0" animBg="1"/>
      <p:bldP spid="55" grpId="0" animBg="1"/>
      <p:bldP spid="56" grpId="0"/>
      <p:bldP spid="60" grpId="0" animBg="1"/>
      <p:bldP spid="70" grpId="0" animBg="1"/>
      <p:bldP spid="71" grpId="0" animBg="1"/>
      <p:bldP spid="82" grpId="0"/>
      <p:bldP spid="73" grpId="0" animBg="1"/>
      <p:bldP spid="83" grpId="0" animBg="1"/>
      <p:bldP spid="84" grpId="0"/>
      <p:bldP spid="91" grpId="0" animBg="1"/>
      <p:bldP spid="12" grpId="0"/>
      <p:bldP spid="13" grpId="0"/>
      <p:bldP spid="102" grpId="0"/>
      <p:bldP spid="103" grpId="0"/>
      <p:bldP spid="30" grpId="0"/>
      <p:bldP spid="31" grpId="0"/>
      <p:bldP spid="2" grpId="0" animBg="1"/>
      <p:bldP spid="94" grpId="0" animBg="1"/>
      <p:bldP spid="10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919" y="338752"/>
            <a:ext cx="8460399" cy="994172"/>
          </a:xfrm>
        </p:spPr>
        <p:txBody>
          <a:bodyPr>
            <a:normAutofit/>
          </a:bodyPr>
          <a:lstStyle/>
          <a:p>
            <a:pPr algn="ctr"/>
            <a:r>
              <a:rPr lang="en-US" sz="4600" b="1" dirty="0" smtClean="0"/>
              <a:t>Outline</a:t>
            </a:r>
            <a:endParaRPr lang="en-US" sz="4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628" y="1942859"/>
            <a:ext cx="6316980" cy="3456950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/>
              <a:t>Motivation</a:t>
            </a:r>
          </a:p>
          <a:p>
            <a:pPr algn="just"/>
            <a:r>
              <a:rPr lang="en-US" sz="3200" dirty="0" smtClean="0"/>
              <a:t>NVSleep Framework Design</a:t>
            </a:r>
          </a:p>
          <a:p>
            <a:pPr algn="just"/>
            <a:r>
              <a:rPr lang="en-US" sz="3200" dirty="0" smtClean="0"/>
              <a:t>NVSleep Implementation</a:t>
            </a:r>
            <a:endParaRPr lang="en-US" sz="3200" dirty="0"/>
          </a:p>
          <a:p>
            <a:pPr algn="just"/>
            <a:r>
              <a:rPr lang="en-US" sz="3200" b="1" dirty="0" smtClean="0"/>
              <a:t>Evaluation</a:t>
            </a:r>
          </a:p>
          <a:p>
            <a:pPr algn="just"/>
            <a:r>
              <a:rPr lang="en-US" sz="3200" dirty="0" smtClean="0"/>
              <a:t>Conclusion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0A32-A0FF-4837-820E-643484B18B81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89119" y="6428219"/>
            <a:ext cx="7431001" cy="44441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NVSleep: Using Non-Volatile Memory to Enable Fast Sleep/Wakeup of Idle Cores</a:t>
            </a:r>
            <a:endParaRPr lang="en-US" sz="1400" b="1" dirty="0">
              <a:solidFill>
                <a:srgbClr val="002060"/>
              </a:solidFill>
            </a:endParaRPr>
          </a:p>
          <a:p>
            <a:pPr algn="ctr"/>
            <a:r>
              <a:rPr lang="en-US" sz="1400" dirty="0">
                <a:solidFill>
                  <a:srgbClr val="002060"/>
                </a:solidFill>
              </a:rPr>
              <a:t>Xiang Pan and Radu Teodorescu</a:t>
            </a:r>
          </a:p>
        </p:txBody>
      </p:sp>
    </p:spTree>
    <p:extLst>
      <p:ext uri="{BB962C8B-B14F-4D97-AF65-F5344CB8AC3E}">
        <p14:creationId xmlns:p14="http://schemas.microsoft.com/office/powerpoint/2010/main" val="31612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063"/>
            <a:ext cx="5040428" cy="5428835"/>
          </a:xfrm>
        </p:spPr>
        <p:txBody>
          <a:bodyPr>
            <a:noAutofit/>
          </a:bodyPr>
          <a:lstStyle/>
          <a:p>
            <a:pPr marL="228600" lvl="1">
              <a:lnSpc>
                <a:spcPct val="120000"/>
              </a:lnSpc>
              <a:spcBef>
                <a:spcPts val="1000"/>
              </a:spcBef>
            </a:pPr>
            <a:r>
              <a:rPr lang="en-US" sz="2200" dirty="0" smtClean="0"/>
              <a:t> Simulation Framework:</a:t>
            </a:r>
          </a:p>
          <a:p>
            <a:pPr marL="685800" lvl="2">
              <a:lnSpc>
                <a:spcPct val="120000"/>
              </a:lnSpc>
              <a:spcBef>
                <a:spcPts val="1000"/>
              </a:spcBef>
            </a:pPr>
            <a:r>
              <a:rPr lang="en-US" dirty="0" smtClean="0"/>
              <a:t>  SESC for architecture </a:t>
            </a:r>
            <a:r>
              <a:rPr lang="en-US" dirty="0"/>
              <a:t>s</a:t>
            </a:r>
            <a:r>
              <a:rPr lang="en-US" dirty="0" smtClean="0"/>
              <a:t>imulation</a:t>
            </a:r>
          </a:p>
          <a:p>
            <a:pPr marL="685800" lvl="2">
              <a:lnSpc>
                <a:spcPct val="120000"/>
              </a:lnSpc>
              <a:spcBef>
                <a:spcPts val="1000"/>
              </a:spcBef>
            </a:pPr>
            <a:r>
              <a:rPr lang="en-US" dirty="0" smtClean="0"/>
              <a:t>  CACTI, McPAT, and NVSim for power, energy, and area simulation</a:t>
            </a:r>
            <a:endParaRPr lang="en-US" sz="2200" dirty="0" smtClean="0"/>
          </a:p>
          <a:p>
            <a:pPr marL="228600" lvl="1">
              <a:lnSpc>
                <a:spcPct val="120000"/>
              </a:lnSpc>
              <a:spcBef>
                <a:spcPts val="1000"/>
              </a:spcBef>
            </a:pPr>
            <a:r>
              <a:rPr lang="en-US" sz="2200" dirty="0" smtClean="0"/>
              <a:t> Benchmarks:</a:t>
            </a:r>
          </a:p>
          <a:p>
            <a:pPr marL="685800" lvl="2">
              <a:lnSpc>
                <a:spcPct val="120000"/>
              </a:lnSpc>
              <a:spcBef>
                <a:spcPts val="1000"/>
              </a:spcBef>
            </a:pPr>
            <a:r>
              <a:rPr lang="en-US" dirty="0" smtClean="0"/>
              <a:t>  Single-threaded: SPEC CPU2000</a:t>
            </a:r>
          </a:p>
          <a:p>
            <a:pPr marL="685800" lvl="2">
              <a:lnSpc>
                <a:spcPct val="120000"/>
              </a:lnSpc>
              <a:spcBef>
                <a:spcPts val="1000"/>
              </a:spcBef>
            </a:pPr>
            <a:r>
              <a:rPr lang="en-US" dirty="0" smtClean="0"/>
              <a:t>  Multi-threaded: SPLASH2</a:t>
            </a:r>
            <a:r>
              <a:rPr lang="en-US" dirty="0"/>
              <a:t> </a:t>
            </a:r>
            <a:r>
              <a:rPr lang="en-US" dirty="0" smtClean="0"/>
              <a:t>and PARSEC</a:t>
            </a:r>
          </a:p>
          <a:p>
            <a:pPr marL="342900" lvl="1" indent="-342900">
              <a:lnSpc>
                <a:spcPct val="120000"/>
              </a:lnSpc>
              <a:spcBef>
                <a:spcPts val="1000"/>
              </a:spcBef>
            </a:pPr>
            <a:r>
              <a:rPr lang="en-US" sz="2200" dirty="0" smtClean="0"/>
              <a:t>Main Evaluated Configuration:</a:t>
            </a:r>
          </a:p>
          <a:p>
            <a:pPr marL="685800" lvl="2">
              <a:lnSpc>
                <a:spcPct val="120000"/>
              </a:lnSpc>
              <a:spcBef>
                <a:spcPts val="1000"/>
              </a:spcBef>
            </a:pPr>
            <a:r>
              <a:rPr lang="en-US" dirty="0" smtClean="0"/>
              <a:t>  CMP with 64 out of order cores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41919" y="338328"/>
            <a:ext cx="84603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600" b="1" dirty="0" smtClean="0"/>
              <a:t>Methodology</a:t>
            </a:r>
            <a:endParaRPr lang="en-US" sz="4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28" y="1421280"/>
            <a:ext cx="3905319" cy="332659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0A32-A0FF-4837-820E-643484B18B81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601601"/>
            <a:ext cx="7091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3" indent="-342900">
              <a:buFont typeface="Arial" panose="020B0604020202020204" pitchFamily="34" charset="0"/>
              <a:buChar char="•"/>
            </a:pPr>
            <a:r>
              <a:rPr lang="en-US" sz="2000" dirty="0"/>
              <a:t>8-bank design SRAM/STT-RAM hybrid </a:t>
            </a:r>
            <a:r>
              <a:rPr lang="en-US" sz="2000" dirty="0" smtClean="0"/>
              <a:t>structures</a:t>
            </a:r>
          </a:p>
          <a:p>
            <a:pPr marL="800100" lvl="3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3.3ns STT-RAM write latency for checkpointing</a:t>
            </a:r>
            <a:endParaRPr lang="en-US" sz="20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9119" y="6428219"/>
            <a:ext cx="7431001" cy="44441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NVSleep: Using Non-Volatile Memory to Enable Fast Sleep/Wakeup of Idle Cores</a:t>
            </a:r>
            <a:endParaRPr lang="en-US" sz="1400" b="1" dirty="0">
              <a:solidFill>
                <a:srgbClr val="002060"/>
              </a:solidFill>
            </a:endParaRPr>
          </a:p>
          <a:p>
            <a:pPr algn="ctr"/>
            <a:r>
              <a:rPr lang="en-US" sz="1400" dirty="0">
                <a:solidFill>
                  <a:srgbClr val="002060"/>
                </a:solidFill>
              </a:rPr>
              <a:t>Xiang Pan and Radu Teodorescu</a:t>
            </a:r>
          </a:p>
        </p:txBody>
      </p:sp>
    </p:spTree>
    <p:extLst>
      <p:ext uri="{BB962C8B-B14F-4D97-AF65-F5344CB8AC3E}">
        <p14:creationId xmlns:p14="http://schemas.microsoft.com/office/powerpoint/2010/main" val="238801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" y="1163106"/>
            <a:ext cx="9144000" cy="445965"/>
          </a:xfrm>
        </p:spPr>
        <p:txBody>
          <a:bodyPr>
            <a:noAutofit/>
          </a:bodyPr>
          <a:lstStyle/>
          <a:p>
            <a:pPr marL="0" lvl="1" indent="0" algn="ctr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sz="2200" dirty="0"/>
              <a:t>NVSleepMiss: </a:t>
            </a:r>
            <a:r>
              <a:rPr lang="en-US" sz="2200" dirty="0" smtClean="0">
                <a:solidFill>
                  <a:srgbClr val="C00000"/>
                </a:solidFill>
              </a:rPr>
              <a:t>23%</a:t>
            </a:r>
            <a:r>
              <a:rPr lang="en-US" sz="2200" dirty="0" smtClean="0"/>
              <a:t> </a:t>
            </a:r>
            <a:r>
              <a:rPr lang="en-US" sz="2200" dirty="0"/>
              <a:t>(</a:t>
            </a:r>
            <a:r>
              <a:rPr lang="en-US" sz="2200" dirty="0" smtClean="0"/>
              <a:t>SPECFP) </a:t>
            </a:r>
            <a:r>
              <a:rPr lang="en-US" sz="2200" dirty="0"/>
              <a:t>and </a:t>
            </a:r>
            <a:r>
              <a:rPr lang="en-US" sz="2200" dirty="0" smtClean="0">
                <a:solidFill>
                  <a:srgbClr val="C00000"/>
                </a:solidFill>
              </a:rPr>
              <a:t>17%</a:t>
            </a:r>
            <a:r>
              <a:rPr lang="en-US" sz="2200" dirty="0" smtClean="0"/>
              <a:t> </a:t>
            </a:r>
            <a:r>
              <a:rPr lang="en-US" sz="2200" dirty="0"/>
              <a:t>(</a:t>
            </a:r>
            <a:r>
              <a:rPr lang="en-US" sz="2200" dirty="0" smtClean="0"/>
              <a:t>SPECINT) </a:t>
            </a:r>
            <a:r>
              <a:rPr lang="en-US" sz="2200" dirty="0"/>
              <a:t>energy </a:t>
            </a:r>
            <a:r>
              <a:rPr lang="en-US" sz="2200" dirty="0" smtClean="0"/>
              <a:t>reduction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41919" y="338752"/>
            <a:ext cx="84603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600" b="1" dirty="0" smtClean="0"/>
              <a:t>NVSleepMiss Energy Reduction</a:t>
            </a:r>
            <a:endParaRPr lang="en-US" sz="46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0A32-A0FF-4837-820E-643484B18B81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0321041"/>
              </p:ext>
            </p:extLst>
          </p:nvPr>
        </p:nvGraphicFramePr>
        <p:xfrm>
          <a:off x="-114142" y="3853205"/>
          <a:ext cx="9363422" cy="2645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Char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6541816"/>
              </p:ext>
            </p:extLst>
          </p:nvPr>
        </p:nvGraphicFramePr>
        <p:xfrm>
          <a:off x="-127591" y="1308249"/>
          <a:ext cx="9367284" cy="2849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Rectangle 26"/>
          <p:cNvSpPr/>
          <p:nvPr/>
        </p:nvSpPr>
        <p:spPr>
          <a:xfrm>
            <a:off x="4475261" y="4307987"/>
            <a:ext cx="829339" cy="176500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072269" y="1782237"/>
            <a:ext cx="829339" cy="193960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616994" y="1782237"/>
            <a:ext cx="829339" cy="193960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553772" y="4313223"/>
            <a:ext cx="829339" cy="176500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71585" y="4307986"/>
            <a:ext cx="829339" cy="176500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89119" y="6428219"/>
            <a:ext cx="7431001" cy="44441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NVSleep: Using Non-Volatile Memory to Enable Fast Sleep/Wakeup of Idle Cores</a:t>
            </a:r>
            <a:endParaRPr lang="en-US" sz="1400" b="1" dirty="0">
              <a:solidFill>
                <a:srgbClr val="002060"/>
              </a:solidFill>
            </a:endParaRPr>
          </a:p>
          <a:p>
            <a:pPr algn="ctr"/>
            <a:r>
              <a:rPr lang="en-US" sz="1400" dirty="0">
                <a:solidFill>
                  <a:srgbClr val="002060"/>
                </a:solidFill>
              </a:rPr>
              <a:t>Xiang Pan and Radu Teodorescu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12119" y="1782237"/>
            <a:ext cx="829339" cy="193960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29625" y="1820337"/>
            <a:ext cx="49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10%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8564193" y="2122477"/>
            <a:ext cx="49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23%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8696325" y="2276592"/>
            <a:ext cx="49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30%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071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  <p:bldGraphic spid="24" grpId="0">
        <p:bldAsOne/>
      </p:bldGraphic>
      <p:bldP spid="27" grpId="0" animBg="1"/>
      <p:bldP spid="28" grpId="0" animBg="1"/>
      <p:bldP spid="29" grpId="0" animBg="1"/>
      <p:bldP spid="30" grpId="0" animBg="1"/>
      <p:bldP spid="31" grpId="0" animBg="1"/>
      <p:bldP spid="17" grpId="0" animBg="1"/>
      <p:bldP spid="4" grpId="0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341919" y="338752"/>
            <a:ext cx="84603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600" b="1" dirty="0" smtClean="0"/>
              <a:t>NVSleepBarrier Energy Reduction</a:t>
            </a:r>
            <a:endParaRPr lang="en-US" sz="4600" b="1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0" y="1055373"/>
            <a:ext cx="9144000" cy="4459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/>
              <a:t>NVSleepBarrier: </a:t>
            </a:r>
            <a:r>
              <a:rPr lang="en-US" sz="2200" dirty="0">
                <a:solidFill>
                  <a:srgbClr val="C00000"/>
                </a:solidFill>
              </a:rPr>
              <a:t>34%</a:t>
            </a:r>
            <a:r>
              <a:rPr lang="en-US" sz="2200" dirty="0"/>
              <a:t> energy reduction for apps with &gt;10 </a:t>
            </a:r>
            <a:r>
              <a:rPr lang="en-US" sz="2200" dirty="0" smtClean="0"/>
              <a:t>barriers</a:t>
            </a:r>
            <a:endParaRPr lang="en-US" sz="2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0A32-A0FF-4837-820E-643484B18B81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6005229"/>
              </p:ext>
            </p:extLst>
          </p:nvPr>
        </p:nvGraphicFramePr>
        <p:xfrm>
          <a:off x="-159488" y="1184035"/>
          <a:ext cx="9377916" cy="2792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Char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8652236"/>
              </p:ext>
            </p:extLst>
          </p:nvPr>
        </p:nvGraphicFramePr>
        <p:xfrm>
          <a:off x="-138223" y="3572540"/>
          <a:ext cx="9282223" cy="2966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Rectangle 24"/>
          <p:cNvSpPr/>
          <p:nvPr/>
        </p:nvSpPr>
        <p:spPr>
          <a:xfrm>
            <a:off x="4051005" y="4051005"/>
            <a:ext cx="733646" cy="206271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371060" y="4051005"/>
            <a:ext cx="779721" cy="206271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31088" y="4051005"/>
            <a:ext cx="779721" cy="206271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90978" y="4051005"/>
            <a:ext cx="723014" cy="206271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89119" y="6428219"/>
            <a:ext cx="7431001" cy="44441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NVSleep: Using Non-Volatile Memory to Enable Fast Sleep/Wakeup of Idle Cores</a:t>
            </a:r>
            <a:endParaRPr lang="en-US" sz="1400" b="1" dirty="0">
              <a:solidFill>
                <a:srgbClr val="002060"/>
              </a:solidFill>
            </a:endParaRPr>
          </a:p>
          <a:p>
            <a:pPr algn="ctr"/>
            <a:r>
              <a:rPr lang="en-US" sz="1400" dirty="0">
                <a:solidFill>
                  <a:srgbClr val="002060"/>
                </a:solidFill>
              </a:rPr>
              <a:t>Xiang Pan and Radu Teodorescu</a:t>
            </a:r>
          </a:p>
        </p:txBody>
      </p:sp>
    </p:spTree>
    <p:extLst>
      <p:ext uri="{BB962C8B-B14F-4D97-AF65-F5344CB8AC3E}">
        <p14:creationId xmlns:p14="http://schemas.microsoft.com/office/powerpoint/2010/main" val="7033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  <p:bldGraphic spid="24" grpId="0">
        <p:bldAsOne/>
      </p:bldGraphic>
      <p:bldP spid="25" grpId="0" animBg="1"/>
      <p:bldP spid="26" grpId="0" animBg="1"/>
      <p:bldP spid="27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341919" y="338752"/>
            <a:ext cx="84603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600" b="1" dirty="0" smtClean="0"/>
              <a:t>Sensitivity Studies</a:t>
            </a:r>
            <a:endParaRPr lang="en-US" sz="4600" b="1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-1" y="1443795"/>
            <a:ext cx="9143997" cy="49011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20000"/>
              </a:lnSpc>
              <a:spcBef>
                <a:spcPts val="1000"/>
              </a:spcBef>
              <a:buNone/>
            </a:pPr>
            <a:endParaRPr lang="en-US" sz="22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0A32-A0FF-4837-820E-643484B18B81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9900940"/>
              </p:ext>
            </p:extLst>
          </p:nvPr>
        </p:nvGraphicFramePr>
        <p:xfrm>
          <a:off x="-166688" y="1262122"/>
          <a:ext cx="48672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1313381" y="2390632"/>
            <a:ext cx="3040135" cy="3632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8470956"/>
              </p:ext>
            </p:extLst>
          </p:nvPr>
        </p:nvGraphicFramePr>
        <p:xfrm>
          <a:off x="4461339" y="1596500"/>
          <a:ext cx="4806854" cy="2462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Oval 30"/>
          <p:cNvSpPr/>
          <p:nvPr/>
        </p:nvSpPr>
        <p:spPr>
          <a:xfrm>
            <a:off x="8191233" y="3136605"/>
            <a:ext cx="259494" cy="26581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189904" y="2081207"/>
            <a:ext cx="259494" cy="26581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755138"/>
              </p:ext>
            </p:extLst>
          </p:nvPr>
        </p:nvGraphicFramePr>
        <p:xfrm>
          <a:off x="524467" y="4143375"/>
          <a:ext cx="3829049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249"/>
                <a:gridCol w="1543050"/>
                <a:gridCol w="1047750"/>
              </a:tblGrid>
              <a:tr h="2796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Num of Banks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energy/access (pJ)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area (mm2)</a:t>
                      </a:r>
                      <a:endParaRPr lang="en-US" sz="1400" dirty="0"/>
                    </a:p>
                  </a:txBody>
                  <a:tcPr/>
                </a:tc>
              </a:tr>
              <a:tr h="2415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0.448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0.007543</a:t>
                      </a:r>
                      <a:endParaRPr lang="en-US" sz="1400" dirty="0"/>
                    </a:p>
                  </a:txBody>
                  <a:tcPr/>
                </a:tc>
              </a:tr>
              <a:tr h="2129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0.552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0.012091</a:t>
                      </a:r>
                      <a:endParaRPr lang="en-US" sz="1400" dirty="0"/>
                    </a:p>
                  </a:txBody>
                  <a:tcPr/>
                </a:tc>
              </a:tr>
              <a:tr h="1938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0.628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0.018883</a:t>
                      </a:r>
                      <a:endParaRPr lang="en-US" sz="1400" dirty="0"/>
                    </a:p>
                  </a:txBody>
                  <a:tcPr/>
                </a:tc>
              </a:tr>
              <a:tr h="1653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0.741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0.029032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Char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6012767"/>
              </p:ext>
            </p:extLst>
          </p:nvPr>
        </p:nvGraphicFramePr>
        <p:xfrm>
          <a:off x="4691868" y="3657600"/>
          <a:ext cx="4572000" cy="2298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0" y="5913709"/>
            <a:ext cx="91439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More details can be found in the paper!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89119" y="6428219"/>
            <a:ext cx="7431001" cy="44441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NVSleep: Using Non-Volatile Memory to Enable Fast Sleep/Wakeup of Idle Cores</a:t>
            </a:r>
            <a:endParaRPr lang="en-US" sz="1400" b="1" dirty="0">
              <a:solidFill>
                <a:srgbClr val="002060"/>
              </a:solidFill>
            </a:endParaRPr>
          </a:p>
          <a:p>
            <a:pPr algn="ctr"/>
            <a:r>
              <a:rPr lang="en-US" sz="1400" dirty="0">
                <a:solidFill>
                  <a:srgbClr val="002060"/>
                </a:solidFill>
              </a:rPr>
              <a:t>Xiang Pan and Radu Teodorescu</a:t>
            </a:r>
          </a:p>
        </p:txBody>
      </p:sp>
    </p:spTree>
    <p:extLst>
      <p:ext uri="{BB962C8B-B14F-4D97-AF65-F5344CB8AC3E}">
        <p14:creationId xmlns:p14="http://schemas.microsoft.com/office/powerpoint/2010/main" val="314603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Graphic spid="30" grpId="0">
        <p:bldAsOne/>
      </p:bldGraphic>
      <p:bldP spid="31" grpId="0" animBg="1"/>
      <p:bldP spid="32" grpId="0" animBg="1"/>
      <p:bldGraphic spid="34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341919" y="338752"/>
            <a:ext cx="84603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600" b="1" dirty="0" smtClean="0"/>
              <a:t>Conclusion</a:t>
            </a:r>
            <a:endParaRPr lang="en-US" sz="4600" b="1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-1" y="1443795"/>
            <a:ext cx="9143997" cy="49011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lnSpc>
                <a:spcPct val="120000"/>
              </a:lnSpc>
              <a:spcBef>
                <a:spcPts val="1000"/>
              </a:spcBef>
            </a:pPr>
            <a:r>
              <a:rPr lang="en-US" sz="2200" dirty="0" smtClean="0"/>
              <a:t>The first work to use non-volatility feature of STT-RAM to implement pipeline-level checkpointing</a:t>
            </a:r>
          </a:p>
          <a:p>
            <a:pPr marL="228600" lvl="1">
              <a:lnSpc>
                <a:spcPct val="120000"/>
              </a:lnSpc>
              <a:spcBef>
                <a:spcPts val="1000"/>
              </a:spcBef>
            </a:pPr>
            <a:r>
              <a:rPr lang="en-US" sz="2200" dirty="0" smtClean="0"/>
              <a:t>A general and low overhead framework for reducing energy through exploiting short idle execution phases</a:t>
            </a:r>
          </a:p>
          <a:p>
            <a:pPr marL="228600" lvl="1">
              <a:lnSpc>
                <a:spcPct val="120000"/>
              </a:lnSpc>
              <a:spcBef>
                <a:spcPts val="1000"/>
              </a:spcBef>
            </a:pPr>
            <a:r>
              <a:rPr lang="en-US" sz="2200" dirty="0" smtClean="0"/>
              <a:t>Achieved energy reduction of </a:t>
            </a:r>
            <a:r>
              <a:rPr lang="en-US" sz="2200" dirty="0" smtClean="0">
                <a:solidFill>
                  <a:srgbClr val="C00000"/>
                </a:solidFill>
              </a:rPr>
              <a:t>17-34%</a:t>
            </a:r>
            <a:r>
              <a:rPr lang="en-US" sz="2200" dirty="0" smtClean="0"/>
              <a:t> with less than </a:t>
            </a:r>
            <a:r>
              <a:rPr lang="en-US" sz="2200" dirty="0" smtClean="0">
                <a:solidFill>
                  <a:srgbClr val="C00000"/>
                </a:solidFill>
              </a:rPr>
              <a:t>3%</a:t>
            </a:r>
            <a:r>
              <a:rPr lang="en-US" sz="2200" dirty="0" smtClean="0"/>
              <a:t> performance and area overheads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0A32-A0FF-4837-820E-643484B18B81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9119" y="6428219"/>
            <a:ext cx="7431001" cy="44441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NVSleep: Using Non-Volatile Memory to Enable Fast Sleep/Wakeup of Idle Cores</a:t>
            </a:r>
            <a:endParaRPr lang="en-US" sz="1400" b="1" dirty="0">
              <a:solidFill>
                <a:srgbClr val="002060"/>
              </a:solidFill>
            </a:endParaRPr>
          </a:p>
          <a:p>
            <a:pPr algn="ctr"/>
            <a:r>
              <a:rPr lang="en-US" sz="1400" dirty="0">
                <a:solidFill>
                  <a:srgbClr val="002060"/>
                </a:solidFill>
              </a:rPr>
              <a:t>Xiang Pan and Radu Teodorescu</a:t>
            </a:r>
          </a:p>
        </p:txBody>
      </p:sp>
    </p:spTree>
    <p:extLst>
      <p:ext uri="{BB962C8B-B14F-4D97-AF65-F5344CB8AC3E}">
        <p14:creationId xmlns:p14="http://schemas.microsoft.com/office/powerpoint/2010/main" val="160509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341919" y="338752"/>
            <a:ext cx="84603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600" b="1" dirty="0" smtClean="0"/>
              <a:t>Questions?</a:t>
            </a:r>
            <a:endParaRPr lang="en-US" sz="4600" b="1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-1" y="1443795"/>
            <a:ext cx="9143997" cy="49011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20000"/>
              </a:lnSpc>
              <a:spcBef>
                <a:spcPts val="1000"/>
              </a:spcBef>
              <a:buNone/>
            </a:pPr>
            <a:endParaRPr lang="en-US" sz="22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0A32-A0FF-4837-820E-643484B18B81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75733" y="3116895"/>
            <a:ext cx="379277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 smtClean="0"/>
              <a:t>Thank you!</a:t>
            </a:r>
            <a:endParaRPr lang="en-US" sz="46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9119" y="6428219"/>
            <a:ext cx="7431001" cy="44441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NVSleep: Using Non-Volatile Memory to Enable Fast Sleep/Wakeup of Idle Cores</a:t>
            </a:r>
            <a:endParaRPr lang="en-US" sz="1400" b="1" dirty="0">
              <a:solidFill>
                <a:srgbClr val="002060"/>
              </a:solidFill>
            </a:endParaRPr>
          </a:p>
          <a:p>
            <a:pPr algn="ctr"/>
            <a:r>
              <a:rPr lang="en-US" sz="1400" dirty="0">
                <a:solidFill>
                  <a:srgbClr val="002060"/>
                </a:solidFill>
              </a:rPr>
              <a:t>Xiang Pan and Radu Teodorescu</a:t>
            </a:r>
          </a:p>
        </p:txBody>
      </p:sp>
    </p:spTree>
    <p:extLst>
      <p:ext uri="{BB962C8B-B14F-4D97-AF65-F5344CB8AC3E}">
        <p14:creationId xmlns:p14="http://schemas.microsoft.com/office/powerpoint/2010/main" val="81459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919" y="338752"/>
            <a:ext cx="8460399" cy="994172"/>
          </a:xfrm>
        </p:spPr>
        <p:txBody>
          <a:bodyPr>
            <a:normAutofit/>
          </a:bodyPr>
          <a:lstStyle/>
          <a:p>
            <a:pPr algn="ctr"/>
            <a:r>
              <a:rPr lang="en-US" sz="4600" b="1" dirty="0" smtClean="0"/>
              <a:t>Outline</a:t>
            </a:r>
            <a:endParaRPr lang="en-US" sz="4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628" y="1942859"/>
            <a:ext cx="6316980" cy="3456950"/>
          </a:xfrm>
        </p:spPr>
        <p:txBody>
          <a:bodyPr>
            <a:noAutofit/>
          </a:bodyPr>
          <a:lstStyle/>
          <a:p>
            <a:pPr algn="just"/>
            <a:r>
              <a:rPr lang="en-US" sz="3200" b="1" dirty="0" smtClean="0"/>
              <a:t>Motivation</a:t>
            </a:r>
          </a:p>
          <a:p>
            <a:pPr algn="just"/>
            <a:r>
              <a:rPr lang="en-US" sz="3200" dirty="0" smtClean="0"/>
              <a:t>NVSleep Framework	Design</a:t>
            </a:r>
          </a:p>
          <a:p>
            <a:pPr algn="just"/>
            <a:r>
              <a:rPr lang="en-US" sz="3200" dirty="0" smtClean="0"/>
              <a:t>NVSleep Implementation</a:t>
            </a:r>
            <a:endParaRPr lang="en-US" sz="3200" dirty="0"/>
          </a:p>
          <a:p>
            <a:pPr algn="just"/>
            <a:r>
              <a:rPr lang="en-US" sz="3200" dirty="0" smtClean="0"/>
              <a:t>Evaluation</a:t>
            </a:r>
          </a:p>
          <a:p>
            <a:pPr algn="just"/>
            <a:r>
              <a:rPr lang="en-US" sz="3200" dirty="0" smtClean="0"/>
              <a:t>Conclusion</a:t>
            </a:r>
            <a:endParaRPr lang="en-US" sz="3200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89119" y="6428219"/>
            <a:ext cx="7431001" cy="44441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NVSleep: Using Non-Volatile Memory to Enable Fast Sleep/Wakeup of Idle Cores</a:t>
            </a:r>
            <a:endParaRPr lang="en-US" sz="1400" b="1" dirty="0">
              <a:solidFill>
                <a:srgbClr val="002060"/>
              </a:solidFill>
            </a:endParaRPr>
          </a:p>
          <a:p>
            <a:pPr algn="ctr"/>
            <a:r>
              <a:rPr lang="en-US" sz="1400" dirty="0">
                <a:solidFill>
                  <a:srgbClr val="002060"/>
                </a:solidFill>
              </a:rPr>
              <a:t>Xiang Pan and Radu Teodorescu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0A32-A0FF-4837-820E-643484B18B8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2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341919" y="338752"/>
            <a:ext cx="84603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600" b="1" dirty="0" smtClean="0"/>
              <a:t>Backup Slides</a:t>
            </a:r>
            <a:endParaRPr lang="en-US" sz="4600" b="1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-1" y="1443795"/>
            <a:ext cx="9143997" cy="49011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20000"/>
              </a:lnSpc>
              <a:spcBef>
                <a:spcPts val="1000"/>
              </a:spcBef>
              <a:buNone/>
            </a:pPr>
            <a:endParaRPr lang="en-US" sz="22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0A32-A0FF-4837-820E-643484B18B81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9119" y="6428219"/>
            <a:ext cx="7431001" cy="44441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NVSleep: Using Non-Volatile Memory to Enable Fast Sleep/Wakeup of Idle Cores</a:t>
            </a:r>
            <a:endParaRPr lang="en-US" sz="1400" b="1" dirty="0">
              <a:solidFill>
                <a:srgbClr val="002060"/>
              </a:solidFill>
            </a:endParaRPr>
          </a:p>
          <a:p>
            <a:pPr algn="ctr"/>
            <a:r>
              <a:rPr lang="en-US" sz="1400" dirty="0">
                <a:solidFill>
                  <a:srgbClr val="002060"/>
                </a:solidFill>
              </a:rPr>
              <a:t>Xiang Pan and Radu Teodorescu</a:t>
            </a:r>
          </a:p>
        </p:txBody>
      </p:sp>
    </p:spTree>
    <p:extLst>
      <p:ext uri="{BB962C8B-B14F-4D97-AF65-F5344CB8AC3E}">
        <p14:creationId xmlns:p14="http://schemas.microsoft.com/office/powerpoint/2010/main" val="386700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341919" y="338752"/>
            <a:ext cx="84603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600" b="1" dirty="0" smtClean="0"/>
              <a:t>NVSleep MSHR Design</a:t>
            </a:r>
            <a:endParaRPr lang="en-US" sz="4600" b="1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-1" y="1443795"/>
            <a:ext cx="9143997" cy="49011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20000"/>
              </a:lnSpc>
              <a:spcBef>
                <a:spcPts val="1000"/>
              </a:spcBef>
              <a:buNone/>
            </a:pPr>
            <a:endParaRPr lang="en-US" sz="2200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0A32-A0FF-4837-820E-643484B18B81}" type="slidenum">
              <a:rPr lang="en-US" smtClean="0"/>
              <a:t>21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21" y="2466663"/>
            <a:ext cx="8465097" cy="173760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89119" y="6428219"/>
            <a:ext cx="7431001" cy="44441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NVSleep: Using Non-Volatile Memory to Enable Fast Sleep/Wakeup of Idle Cores</a:t>
            </a:r>
            <a:endParaRPr lang="en-US" sz="1400" b="1" dirty="0">
              <a:solidFill>
                <a:srgbClr val="002060"/>
              </a:solidFill>
            </a:endParaRPr>
          </a:p>
          <a:p>
            <a:pPr algn="ctr"/>
            <a:r>
              <a:rPr lang="en-US" sz="1400" dirty="0">
                <a:solidFill>
                  <a:srgbClr val="002060"/>
                </a:solidFill>
              </a:rPr>
              <a:t>Xiang Pan and Radu Teodorescu</a:t>
            </a:r>
          </a:p>
        </p:txBody>
      </p:sp>
    </p:spTree>
    <p:extLst>
      <p:ext uri="{BB962C8B-B14F-4D97-AF65-F5344CB8AC3E}">
        <p14:creationId xmlns:p14="http://schemas.microsoft.com/office/powerpoint/2010/main" val="30304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341919" y="338752"/>
            <a:ext cx="84603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600" b="1" dirty="0" smtClean="0"/>
              <a:t>Core Idle Time Analysis</a:t>
            </a:r>
            <a:endParaRPr lang="en-US" sz="4600" b="1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-1" y="1443795"/>
            <a:ext cx="9143997" cy="49011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20000"/>
              </a:lnSpc>
              <a:spcBef>
                <a:spcPts val="1000"/>
              </a:spcBef>
              <a:buNone/>
            </a:pPr>
            <a:endParaRPr lang="en-US" sz="2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51" y="1666028"/>
            <a:ext cx="8387934" cy="17385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27" y="3867253"/>
            <a:ext cx="8335539" cy="175284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0A32-A0FF-4837-820E-643484B18B81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9119" y="6428219"/>
            <a:ext cx="7431001" cy="44441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NVSleep: Using Non-Volatile Memory to Enable Fast Sleep/Wakeup of Idle Cores</a:t>
            </a:r>
            <a:endParaRPr lang="en-US" sz="1400" b="1" dirty="0">
              <a:solidFill>
                <a:srgbClr val="002060"/>
              </a:solidFill>
            </a:endParaRPr>
          </a:p>
          <a:p>
            <a:pPr algn="ctr"/>
            <a:r>
              <a:rPr lang="en-US" sz="1400" dirty="0">
                <a:solidFill>
                  <a:srgbClr val="002060"/>
                </a:solidFill>
              </a:rPr>
              <a:t>Xiang Pan and Radu Teodorescu</a:t>
            </a:r>
          </a:p>
        </p:txBody>
      </p:sp>
    </p:spTree>
    <p:extLst>
      <p:ext uri="{BB962C8B-B14F-4D97-AF65-F5344CB8AC3E}">
        <p14:creationId xmlns:p14="http://schemas.microsoft.com/office/powerpoint/2010/main" val="136148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341919" y="338752"/>
            <a:ext cx="84603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600" b="1" dirty="0" smtClean="0"/>
              <a:t>Performance Overhead</a:t>
            </a:r>
            <a:endParaRPr lang="en-US" sz="4600" b="1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-1" y="1443795"/>
            <a:ext cx="9143997" cy="49011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20000"/>
              </a:lnSpc>
              <a:spcBef>
                <a:spcPts val="1000"/>
              </a:spcBef>
              <a:buNone/>
            </a:pPr>
            <a:endParaRPr lang="en-US" sz="2200" dirty="0" smtClean="0"/>
          </a:p>
        </p:txBody>
      </p:sp>
      <p:pic>
        <p:nvPicPr>
          <p:cNvPr id="10" name="Picture 9" descr="ncycles-spe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46860"/>
            <a:ext cx="8686800" cy="1828800"/>
          </a:xfrm>
          <a:prstGeom prst="rect">
            <a:avLst/>
          </a:prstGeom>
        </p:spPr>
      </p:pic>
      <p:pic>
        <p:nvPicPr>
          <p:cNvPr id="11" name="Picture 10" descr="ncycles-parsec-splash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832860"/>
            <a:ext cx="8686800" cy="18288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0A32-A0FF-4837-820E-643484B18B81}" type="slidenum">
              <a:rPr lang="en-US" smtClean="0"/>
              <a:t>23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9119" y="6428219"/>
            <a:ext cx="7431001" cy="44441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NVSleep: Using Non-Volatile Memory to Enable Fast Sleep/Wakeup of Idle Cores</a:t>
            </a:r>
            <a:endParaRPr lang="en-US" sz="1400" b="1" dirty="0">
              <a:solidFill>
                <a:srgbClr val="002060"/>
              </a:solidFill>
            </a:endParaRPr>
          </a:p>
          <a:p>
            <a:pPr algn="ctr"/>
            <a:r>
              <a:rPr lang="en-US" sz="1400" dirty="0">
                <a:solidFill>
                  <a:srgbClr val="002060"/>
                </a:solidFill>
              </a:rPr>
              <a:t>Xiang Pan and Radu Teodorescu</a:t>
            </a:r>
          </a:p>
        </p:txBody>
      </p:sp>
    </p:spTree>
    <p:extLst>
      <p:ext uri="{BB962C8B-B14F-4D97-AF65-F5344CB8AC3E}">
        <p14:creationId xmlns:p14="http://schemas.microsoft.com/office/powerpoint/2010/main" val="111945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341919" y="338752"/>
            <a:ext cx="84603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600" b="1" dirty="0" smtClean="0"/>
              <a:t>Area Overhead</a:t>
            </a:r>
            <a:endParaRPr lang="en-US" sz="4600" b="1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-1" y="1443795"/>
            <a:ext cx="9143997" cy="49011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lnSpc>
                <a:spcPct val="120000"/>
              </a:lnSpc>
              <a:spcBef>
                <a:spcPts val="1000"/>
              </a:spcBef>
            </a:pPr>
            <a:r>
              <a:rPr lang="en-US" sz="2200" dirty="0" smtClean="0"/>
              <a:t>Area – less than 3% compared to SRAM baseline</a:t>
            </a:r>
          </a:p>
          <a:p>
            <a:pPr marL="685800" lvl="2">
              <a:lnSpc>
                <a:spcPct val="120000"/>
              </a:lnSpc>
              <a:spcBef>
                <a:spcPts val="1000"/>
              </a:spcBef>
            </a:pPr>
            <a:r>
              <a:rPr lang="en-US" dirty="0" smtClean="0"/>
              <a:t>STT-RAM shadow structures increase area</a:t>
            </a:r>
          </a:p>
          <a:p>
            <a:pPr marL="685800" lvl="2">
              <a:lnSpc>
                <a:spcPct val="120000"/>
              </a:lnSpc>
              <a:spcBef>
                <a:spcPts val="1000"/>
              </a:spcBef>
            </a:pPr>
            <a:r>
              <a:rPr lang="en-US" dirty="0" smtClean="0"/>
              <a:t>STT-RAM caches help decrease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0A32-A0FF-4837-820E-643484B18B81}" type="slidenum">
              <a:rPr lang="en-US" smtClean="0"/>
              <a:t>24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9119" y="6428219"/>
            <a:ext cx="7431001" cy="44441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NVSleep: Using Non-Volatile Memory to Enable Fast Sleep/Wakeup of Idle Cores</a:t>
            </a:r>
            <a:endParaRPr lang="en-US" sz="1400" b="1" dirty="0">
              <a:solidFill>
                <a:srgbClr val="002060"/>
              </a:solidFill>
            </a:endParaRPr>
          </a:p>
          <a:p>
            <a:pPr algn="ctr"/>
            <a:r>
              <a:rPr lang="en-US" sz="1400" dirty="0">
                <a:solidFill>
                  <a:srgbClr val="002060"/>
                </a:solidFill>
              </a:rPr>
              <a:t>Xiang Pan and Radu Teodorescu</a:t>
            </a:r>
          </a:p>
        </p:txBody>
      </p:sp>
    </p:spTree>
    <p:extLst>
      <p:ext uri="{BB962C8B-B14F-4D97-AF65-F5344CB8AC3E}">
        <p14:creationId xmlns:p14="http://schemas.microsoft.com/office/powerpoint/2010/main" val="238595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0476"/>
            <a:ext cx="9144000" cy="44911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00" b="1" dirty="0" smtClean="0"/>
              <a:t>Idle/leakage </a:t>
            </a:r>
            <a:r>
              <a:rPr lang="en-US" sz="2200" b="1" dirty="0"/>
              <a:t>power: </a:t>
            </a:r>
            <a:r>
              <a:rPr lang="en-US" sz="2200" dirty="0"/>
              <a:t>source of inefficiency in </a:t>
            </a:r>
            <a:r>
              <a:rPr lang="en-US" sz="2200" dirty="0" smtClean="0"/>
              <a:t>CMPs</a:t>
            </a:r>
            <a:endParaRPr lang="en-US" sz="2200" dirty="0"/>
          </a:p>
          <a:p>
            <a:pPr lvl="1">
              <a:lnSpc>
                <a:spcPct val="120000"/>
              </a:lnSpc>
            </a:pPr>
            <a:r>
              <a:rPr lang="en-US" sz="2000" dirty="0"/>
              <a:t>E</a:t>
            </a:r>
            <a:r>
              <a:rPr lang="en-US" sz="2000" dirty="0" smtClean="0"/>
              <a:t>xpected to increase in future technologies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200" dirty="0"/>
              <a:t>Cores are often idle, wasting </a:t>
            </a:r>
            <a:r>
              <a:rPr lang="en-US" sz="2200" dirty="0" smtClean="0"/>
              <a:t>power</a:t>
            </a:r>
            <a:endParaRPr lang="en-US" sz="2200" dirty="0"/>
          </a:p>
          <a:p>
            <a:pPr>
              <a:lnSpc>
                <a:spcPct val="120000"/>
              </a:lnSpc>
            </a:pPr>
            <a:r>
              <a:rPr lang="en-US" sz="2200" dirty="0"/>
              <a:t>Power gating can </a:t>
            </a:r>
            <a:r>
              <a:rPr lang="en-US" sz="2200" dirty="0" smtClean="0"/>
              <a:t>help</a:t>
            </a:r>
            <a:endParaRPr lang="en-US" sz="2200" dirty="0"/>
          </a:p>
          <a:p>
            <a:pPr lvl="1">
              <a:lnSpc>
                <a:spcPct val="120000"/>
              </a:lnSpc>
            </a:pPr>
            <a:r>
              <a:rPr lang="en-US" sz="2000" dirty="0"/>
              <a:t>Functional units with little or no </a:t>
            </a:r>
            <a:r>
              <a:rPr lang="en-US" sz="2000" dirty="0" smtClean="0"/>
              <a:t>states </a:t>
            </a:r>
            <a:r>
              <a:rPr lang="en-US" sz="2000" dirty="0"/>
              <a:t>(ALUs) – </a:t>
            </a:r>
            <a:r>
              <a:rPr lang="en-US" sz="2000" dirty="0">
                <a:solidFill>
                  <a:srgbClr val="00C100"/>
                </a:solidFill>
              </a:rPr>
              <a:t>power gating </a:t>
            </a:r>
            <a:r>
              <a:rPr lang="en-US" sz="2000" dirty="0" smtClean="0">
                <a:solidFill>
                  <a:srgbClr val="00C100"/>
                </a:solidFill>
              </a:rPr>
              <a:t>OK</a:t>
            </a:r>
            <a:endParaRPr lang="en-US" dirty="0">
              <a:solidFill>
                <a:srgbClr val="00C1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</a:rPr>
              <a:t>Most </a:t>
            </a:r>
            <a:r>
              <a:rPr lang="en-US" sz="2000" dirty="0" smtClean="0">
                <a:solidFill>
                  <a:srgbClr val="000000"/>
                </a:solidFill>
              </a:rPr>
              <a:t>FUs have significant </a:t>
            </a:r>
            <a:r>
              <a:rPr lang="en-US" sz="2000" dirty="0" smtClean="0">
                <a:solidFill>
                  <a:srgbClr val="000000"/>
                </a:solidFill>
              </a:rPr>
              <a:t>states </a:t>
            </a:r>
            <a:r>
              <a:rPr lang="en-US" sz="2000" dirty="0" smtClean="0">
                <a:solidFill>
                  <a:srgbClr val="000000"/>
                </a:solidFill>
              </a:rPr>
              <a:t>(RF, ROB, </a:t>
            </a:r>
            <a:r>
              <a:rPr lang="en-US" sz="2000" dirty="0">
                <a:solidFill>
                  <a:srgbClr val="000000"/>
                </a:solidFill>
              </a:rPr>
              <a:t>…) – </a:t>
            </a:r>
            <a:r>
              <a:rPr lang="en-US" sz="2000" dirty="0">
                <a:solidFill>
                  <a:srgbClr val="C00000"/>
                </a:solidFill>
              </a:rPr>
              <a:t>power gating expensive</a:t>
            </a:r>
          </a:p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rgbClr val="C00000"/>
                </a:solidFill>
              </a:rPr>
              <a:t>NVSleep Idea</a:t>
            </a:r>
            <a:r>
              <a:rPr lang="en-US" sz="2200" dirty="0">
                <a:solidFill>
                  <a:srgbClr val="C00000"/>
                </a:solidFill>
              </a:rPr>
              <a:t>: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non-volatile memory can enable fast </a:t>
            </a:r>
            <a:r>
              <a:rPr lang="en-US" sz="2200" dirty="0" smtClean="0"/>
              <a:t>micro-checkpointing</a:t>
            </a:r>
            <a:endParaRPr lang="en-US" sz="2200" dirty="0"/>
          </a:p>
          <a:p>
            <a:pPr lvl="1">
              <a:lnSpc>
                <a:spcPct val="120000"/>
              </a:lnSpc>
            </a:pPr>
            <a:r>
              <a:rPr lang="en-US" sz="2000" dirty="0"/>
              <a:t>Reduce the </a:t>
            </a:r>
            <a:r>
              <a:rPr lang="en-US" sz="2000" dirty="0" smtClean="0"/>
              <a:t>performance overhead </a:t>
            </a:r>
            <a:r>
              <a:rPr lang="en-US" sz="2000" dirty="0"/>
              <a:t>of power gating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Enable power gating during short idle intervals (e.g</a:t>
            </a:r>
            <a:r>
              <a:rPr lang="en-US" sz="2000" dirty="0" smtClean="0"/>
              <a:t>. stalls on </a:t>
            </a:r>
            <a:r>
              <a:rPr lang="en-US" sz="2000" dirty="0"/>
              <a:t>LLC misses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41919" y="338752"/>
            <a:ext cx="84603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600" b="1" dirty="0" smtClean="0"/>
              <a:t>Motivation</a:t>
            </a:r>
            <a:endParaRPr lang="en-US" sz="46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0A32-A0FF-4837-820E-643484B18B81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72703596"/>
              </p:ext>
            </p:extLst>
          </p:nvPr>
        </p:nvGraphicFramePr>
        <p:xfrm>
          <a:off x="6042990" y="1332924"/>
          <a:ext cx="3101010" cy="2213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726802" y="3101010"/>
            <a:ext cx="1725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Shimpi et al., The Haswell Review: Intel Core i7-4770K &amp; </a:t>
            </a:r>
            <a:r>
              <a:rPr lang="en-US" sz="800" dirty="0"/>
              <a:t>i5-4670K Tested, </a:t>
            </a:r>
            <a:r>
              <a:rPr lang="en-US" sz="800" dirty="0" smtClean="0"/>
              <a:t>www.anandtech.com</a:t>
            </a:r>
            <a:endParaRPr lang="en-US" sz="8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89119" y="6428219"/>
            <a:ext cx="7431001" cy="44441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NVSleep: Using Non-Volatile Memory to Enable Fast Sleep/Wakeup of Idle Cores</a:t>
            </a:r>
            <a:endParaRPr lang="en-US" sz="1400" b="1" dirty="0">
              <a:solidFill>
                <a:srgbClr val="002060"/>
              </a:solidFill>
            </a:endParaRPr>
          </a:p>
          <a:p>
            <a:pPr algn="ctr"/>
            <a:r>
              <a:rPr lang="en-US" sz="1400" dirty="0">
                <a:solidFill>
                  <a:srgbClr val="002060"/>
                </a:solidFill>
              </a:rPr>
              <a:t>Xiang Pan and Radu Teodorescu</a:t>
            </a:r>
          </a:p>
        </p:txBody>
      </p:sp>
    </p:spTree>
    <p:extLst>
      <p:ext uri="{BB962C8B-B14F-4D97-AF65-F5344CB8AC3E}">
        <p14:creationId xmlns:p14="http://schemas.microsoft.com/office/powerpoint/2010/main" val="386076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0475"/>
            <a:ext cx="9144000" cy="490116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/>
              <a:t>We use Spin Transfer Torque RAM, a new type of magnetic memory</a:t>
            </a:r>
          </a:p>
          <a:p>
            <a:pPr>
              <a:lnSpc>
                <a:spcPct val="120000"/>
              </a:lnSpc>
            </a:pPr>
            <a:r>
              <a:rPr lang="en-US" sz="2200" dirty="0" smtClean="0"/>
              <a:t>STT-RAM can be a good candidate for NVSleep</a:t>
            </a:r>
            <a:r>
              <a:rPr lang="en-US" sz="2200" dirty="0"/>
              <a:t> </a:t>
            </a:r>
            <a:r>
              <a:rPr lang="en-US" sz="2200" dirty="0" smtClean="0"/>
              <a:t>checkpointing</a:t>
            </a:r>
          </a:p>
          <a:p>
            <a:pPr>
              <a:lnSpc>
                <a:spcPct val="120000"/>
              </a:lnSpc>
            </a:pPr>
            <a:endParaRPr lang="en-US" sz="2200" dirty="0"/>
          </a:p>
          <a:p>
            <a:pPr>
              <a:lnSpc>
                <a:spcPct val="120000"/>
              </a:lnSpc>
            </a:pPr>
            <a:endParaRPr lang="en-US" sz="2200" dirty="0" smtClean="0"/>
          </a:p>
          <a:p>
            <a:pPr marL="0" indent="0">
              <a:lnSpc>
                <a:spcPct val="120000"/>
              </a:lnSpc>
              <a:buNone/>
            </a:pPr>
            <a:endParaRPr lang="en-US" sz="2200" dirty="0" smtClean="0"/>
          </a:p>
          <a:p>
            <a:pPr marL="0" indent="0">
              <a:lnSpc>
                <a:spcPct val="120000"/>
              </a:lnSpc>
              <a:buNone/>
            </a:pPr>
            <a:endParaRPr lang="en-US" sz="2200" dirty="0" smtClean="0"/>
          </a:p>
          <a:p>
            <a:pPr>
              <a:lnSpc>
                <a:spcPct val="120000"/>
              </a:lnSpc>
            </a:pPr>
            <a:r>
              <a:rPr lang="en-US" sz="2200" dirty="0" smtClean="0"/>
              <a:t>STT-RAM has other good characteristics: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~4X higher density than SRAM, better scalability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Infinite write endurance</a:t>
            </a:r>
            <a:endParaRPr lang="en-US" sz="2000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41919" y="338752"/>
            <a:ext cx="84603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600" b="1" dirty="0" smtClean="0"/>
              <a:t>STT-RAM in NVSleep</a:t>
            </a:r>
            <a:endParaRPr lang="en-US" sz="4600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0A32-A0FF-4837-820E-643484B18B81}" type="slidenum">
              <a:rPr lang="en-US" smtClean="0"/>
              <a:t>4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1919" y="2671636"/>
            <a:ext cx="2718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NVSleep </a:t>
            </a:r>
            <a:r>
              <a:rPr lang="en-US" sz="2000" b="1" dirty="0"/>
              <a:t>c</a:t>
            </a:r>
            <a:r>
              <a:rPr lang="en-US" sz="2000" b="1" dirty="0" smtClean="0"/>
              <a:t>heckpointing</a:t>
            </a:r>
            <a:endParaRPr 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81682" y="3081023"/>
            <a:ext cx="2274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Non-volatility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147121" y="3492650"/>
            <a:ext cx="2743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Low latency </a:t>
            </a:r>
            <a:r>
              <a:rPr lang="en-US" sz="2000" dirty="0" smtClean="0"/>
              <a:t>access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147120" y="3943821"/>
            <a:ext cx="2743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Low </a:t>
            </a:r>
            <a:r>
              <a:rPr lang="en-US" sz="2000" dirty="0" smtClean="0"/>
              <a:t>energy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4756215" y="2671636"/>
            <a:ext cx="2353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STT-RAM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380641" y="3081023"/>
            <a:ext cx="51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Long data retention time (as long as 10 years)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32108" y="3494184"/>
            <a:ext cx="2710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Fast read (~0.9X SRAM</a:t>
            </a:r>
            <a:r>
              <a:rPr lang="en-US" sz="2000" dirty="0" smtClean="0">
                <a:solidFill>
                  <a:srgbClr val="00B050"/>
                </a:solidFill>
              </a:rPr>
              <a:t>)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21492" y="3824553"/>
            <a:ext cx="3429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Low energy read (~0.7X SRAM</a:t>
            </a:r>
            <a:r>
              <a:rPr lang="en-US" sz="2000" dirty="0" smtClean="0">
                <a:solidFill>
                  <a:srgbClr val="00B050"/>
                </a:solidFill>
              </a:rPr>
              <a:t>)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30" name="Smiley Face 29"/>
          <p:cNvSpPr/>
          <p:nvPr/>
        </p:nvSpPr>
        <p:spPr>
          <a:xfrm>
            <a:off x="8700064" y="3549581"/>
            <a:ext cx="302150" cy="286247"/>
          </a:xfrm>
          <a:prstGeom prst="smileyFace">
            <a:avLst>
              <a:gd name="adj" fmla="val -4653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miley Face 30"/>
          <p:cNvSpPr/>
          <p:nvPr/>
        </p:nvSpPr>
        <p:spPr>
          <a:xfrm>
            <a:off x="6657904" y="4200807"/>
            <a:ext cx="302150" cy="286247"/>
          </a:xfrm>
          <a:prstGeom prst="smileyFace">
            <a:avLst>
              <a:gd name="adj" fmla="val -4653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695506" y="2966890"/>
            <a:ext cx="604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95482" y="3375435"/>
            <a:ext cx="604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95482" y="3816839"/>
            <a:ext cx="604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89119" y="6428219"/>
            <a:ext cx="7431001" cy="44441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NVSleep: Using Non-Volatile Memory to Enable Fast Sleep/Wakeup of Idle Cores</a:t>
            </a:r>
            <a:endParaRPr lang="en-US" sz="1400" b="1" dirty="0">
              <a:solidFill>
                <a:srgbClr val="002060"/>
              </a:solidFill>
            </a:endParaRPr>
          </a:p>
          <a:p>
            <a:pPr algn="ctr"/>
            <a:r>
              <a:rPr lang="en-US" sz="1400" dirty="0">
                <a:solidFill>
                  <a:srgbClr val="002060"/>
                </a:solidFill>
              </a:rPr>
              <a:t>Xiang Pan and Radu Teodorescu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42816" y="3488847"/>
            <a:ext cx="321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and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C00000"/>
                </a:solidFill>
              </a:rPr>
              <a:t>slow write (~ 20X SRAM</a:t>
            </a:r>
            <a:r>
              <a:rPr lang="en-US" sz="2000" dirty="0" smtClean="0">
                <a:solidFill>
                  <a:srgbClr val="C00000"/>
                </a:solidFill>
              </a:rPr>
              <a:t>)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69624" y="3811502"/>
            <a:ext cx="2493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and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C00000"/>
                </a:solidFill>
              </a:rPr>
              <a:t>high energy </a:t>
            </a:r>
            <a:r>
              <a:rPr lang="en-US" sz="2000" dirty="0" smtClean="0">
                <a:solidFill>
                  <a:srgbClr val="C00000"/>
                </a:solidFill>
              </a:rPr>
              <a:t>write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12722" y="4124615"/>
            <a:ext cx="1640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(~</a:t>
            </a:r>
            <a:r>
              <a:rPr lang="en-US" sz="2000" dirty="0">
                <a:solidFill>
                  <a:srgbClr val="C00000"/>
                </a:solidFill>
              </a:rPr>
              <a:t>20X SRAM)</a:t>
            </a:r>
          </a:p>
        </p:txBody>
      </p:sp>
    </p:spTree>
    <p:extLst>
      <p:ext uri="{BB962C8B-B14F-4D97-AF65-F5344CB8AC3E}">
        <p14:creationId xmlns:p14="http://schemas.microsoft.com/office/powerpoint/2010/main" val="309571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0" grpId="0" animBg="1"/>
      <p:bldP spid="31" grpId="0" animBg="1"/>
      <p:bldP spid="32" grpId="0"/>
      <p:bldP spid="33" grpId="0"/>
      <p:bldP spid="34" grpId="0"/>
      <p:bldP spid="20" grpId="0"/>
      <p:bldP spid="29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919" y="338752"/>
            <a:ext cx="8460399" cy="994172"/>
          </a:xfrm>
        </p:spPr>
        <p:txBody>
          <a:bodyPr>
            <a:normAutofit/>
          </a:bodyPr>
          <a:lstStyle/>
          <a:p>
            <a:pPr algn="ctr"/>
            <a:r>
              <a:rPr lang="en-US" sz="4600" b="1" dirty="0" smtClean="0"/>
              <a:t>Outline</a:t>
            </a:r>
            <a:endParaRPr lang="en-US" sz="4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628" y="1942859"/>
            <a:ext cx="6316980" cy="3456950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/>
              <a:t>Motivation</a:t>
            </a:r>
          </a:p>
          <a:p>
            <a:pPr algn="just"/>
            <a:r>
              <a:rPr lang="en-US" sz="3200" b="1" dirty="0" smtClean="0"/>
              <a:t>NVSleep Framework Design</a:t>
            </a:r>
          </a:p>
          <a:p>
            <a:pPr algn="just"/>
            <a:r>
              <a:rPr lang="en-US" sz="3200" dirty="0" smtClean="0"/>
              <a:t>NVSleep Implementation</a:t>
            </a:r>
            <a:endParaRPr lang="en-US" sz="3200" dirty="0"/>
          </a:p>
          <a:p>
            <a:pPr algn="just"/>
            <a:r>
              <a:rPr lang="en-US" sz="3200" dirty="0" smtClean="0"/>
              <a:t>Evaluation</a:t>
            </a:r>
          </a:p>
          <a:p>
            <a:pPr algn="just"/>
            <a:r>
              <a:rPr lang="en-US" sz="3200" dirty="0" smtClean="0"/>
              <a:t>Conclusion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0A32-A0FF-4837-820E-643484B18B81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89119" y="6428219"/>
            <a:ext cx="7431001" cy="44441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NVSleep: Using Non-Volatile Memory to Enable Fast Sleep/Wakeup of Idle Cores</a:t>
            </a:r>
            <a:endParaRPr lang="en-US" sz="1400" b="1" dirty="0">
              <a:solidFill>
                <a:srgbClr val="002060"/>
              </a:solidFill>
            </a:endParaRPr>
          </a:p>
          <a:p>
            <a:pPr algn="ctr"/>
            <a:r>
              <a:rPr lang="en-US" sz="1400" dirty="0">
                <a:solidFill>
                  <a:srgbClr val="002060"/>
                </a:solidFill>
              </a:rPr>
              <a:t>Xiang Pan and Radu Teodorescu</a:t>
            </a:r>
          </a:p>
        </p:txBody>
      </p:sp>
    </p:spTree>
    <p:extLst>
      <p:ext uri="{BB962C8B-B14F-4D97-AF65-F5344CB8AC3E}">
        <p14:creationId xmlns:p14="http://schemas.microsoft.com/office/powerpoint/2010/main" val="330875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1456"/>
            <a:ext cx="9144000" cy="170160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NVSleep leverages STT-RAM for on-chip storage structures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solidFill>
                  <a:srgbClr val="C00000"/>
                </a:solidFill>
              </a:rPr>
              <a:t>Write latency-tolerant </a:t>
            </a:r>
            <a:r>
              <a:rPr lang="en-US" sz="2000" dirty="0"/>
              <a:t>units (caches, TLBs, </a:t>
            </a:r>
            <a:r>
              <a:rPr lang="en-US" sz="2000" dirty="0" smtClean="0"/>
              <a:t>etc.) </a:t>
            </a:r>
            <a:r>
              <a:rPr lang="en-US" sz="2000" dirty="0"/>
              <a:t>are implemented with </a:t>
            </a:r>
            <a:r>
              <a:rPr lang="en-US" sz="2000" dirty="0" smtClean="0"/>
              <a:t>STT-RAM (combined with SRAM write buffers to help hide long latency writes)</a:t>
            </a:r>
            <a:endParaRPr lang="en-US" sz="2000" dirty="0"/>
          </a:p>
          <a:p>
            <a:pPr lvl="1">
              <a:lnSpc>
                <a:spcPct val="120000"/>
              </a:lnSpc>
            </a:pPr>
            <a:r>
              <a:rPr lang="en-US" sz="2000" dirty="0">
                <a:solidFill>
                  <a:srgbClr val="C00000"/>
                </a:solidFill>
              </a:rPr>
              <a:t>Write latency-sensitive </a:t>
            </a:r>
            <a:r>
              <a:rPr lang="en-US" sz="2000" dirty="0"/>
              <a:t>units (RF, </a:t>
            </a:r>
            <a:r>
              <a:rPr lang="en-US" sz="2000" dirty="0" smtClean="0"/>
              <a:t>ROB, etc.) are </a:t>
            </a:r>
            <a:r>
              <a:rPr lang="en-US" sz="2000" dirty="0"/>
              <a:t>implemented with hybrid SRAM/STT-RAM </a:t>
            </a:r>
            <a:r>
              <a:rPr lang="en-US" sz="2000" dirty="0" smtClean="0"/>
              <a:t>design</a:t>
            </a:r>
            <a:endParaRPr lang="en-US" sz="2000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41919" y="338752"/>
            <a:ext cx="84603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600" b="1" dirty="0" smtClean="0"/>
              <a:t>NVSleep Framework</a:t>
            </a:r>
            <a:endParaRPr lang="en-US" sz="4600" b="1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0A32-A0FF-4837-820E-643484B18B81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01736" y="3593324"/>
            <a:ext cx="2695493" cy="2425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91350" y="3951130"/>
            <a:ext cx="1191075" cy="7076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653743" y="4970221"/>
            <a:ext cx="928682" cy="8256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46439" y="3951130"/>
            <a:ext cx="636104" cy="19626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391350" y="5088167"/>
            <a:ext cx="928682" cy="8256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0800000">
            <a:off x="4964436" y="4244666"/>
            <a:ext cx="400110" cy="13755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1400" dirty="0" smtClean="0"/>
              <a:t>Execution Cluster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338855" y="4043353"/>
            <a:ext cx="1296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Caches, TLBs, etc.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3338855" y="5239361"/>
            <a:ext cx="1034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RF, ROB, etc.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3001736" y="3593324"/>
            <a:ext cx="528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Core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1554601" y="3593324"/>
            <a:ext cx="286247" cy="30777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40848" y="3593324"/>
            <a:ext cx="8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STT-RAM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1554600" y="4074875"/>
            <a:ext cx="286247" cy="3077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1840847" y="4074875"/>
            <a:ext cx="8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SRAM</a:t>
            </a:r>
            <a:endParaRPr lang="en-US" sz="1400" dirty="0"/>
          </a:p>
        </p:txBody>
      </p:sp>
      <p:sp>
        <p:nvSpPr>
          <p:cNvPr id="80" name="Rectangle 79"/>
          <p:cNvSpPr/>
          <p:nvPr/>
        </p:nvSpPr>
        <p:spPr>
          <a:xfrm>
            <a:off x="1554599" y="4566573"/>
            <a:ext cx="286247" cy="3077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840846" y="4566573"/>
            <a:ext cx="8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CMOS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697227" y="4343764"/>
            <a:ext cx="189241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218037" y="4074872"/>
            <a:ext cx="8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SHTDWN</a:t>
            </a:r>
            <a:endParaRPr lang="en-US" sz="1400" dirty="0"/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5697225" y="5341273"/>
            <a:ext cx="189241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218035" y="5072381"/>
            <a:ext cx="8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WAKEUP</a:t>
            </a:r>
            <a:endParaRPr lang="en-US" sz="1400" dirty="0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489119" y="6428219"/>
            <a:ext cx="7431001" cy="44441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NVSleep: Using Non-Volatile Memory to Enable Fast Sleep/Wakeup of Idle Cores</a:t>
            </a:r>
            <a:endParaRPr lang="en-US" sz="1400" b="1" dirty="0">
              <a:solidFill>
                <a:srgbClr val="002060"/>
              </a:solidFill>
            </a:endParaRPr>
          </a:p>
          <a:p>
            <a:pPr algn="ctr"/>
            <a:r>
              <a:rPr lang="en-US" sz="1400" dirty="0">
                <a:solidFill>
                  <a:srgbClr val="002060"/>
                </a:solidFill>
              </a:rPr>
              <a:t>Xiang Pan and Radu Teodorescu</a:t>
            </a:r>
          </a:p>
        </p:txBody>
      </p:sp>
    </p:spTree>
    <p:extLst>
      <p:ext uri="{BB962C8B-B14F-4D97-AF65-F5344CB8AC3E}">
        <p14:creationId xmlns:p14="http://schemas.microsoft.com/office/powerpoint/2010/main" val="347121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1" grpId="0" animBg="1"/>
      <p:bldP spid="8" grpId="0" animBg="1"/>
      <p:bldP spid="73" grpId="0" animBg="1"/>
      <p:bldP spid="9" grpId="0"/>
      <p:bldP spid="10" grpId="0"/>
      <p:bldP spid="74" grpId="0"/>
      <p:bldP spid="76" grpId="0"/>
      <p:bldP spid="12" grpId="0" animBg="1"/>
      <p:bldP spid="13" grpId="0"/>
      <p:bldP spid="77" grpId="0" animBg="1"/>
      <p:bldP spid="79" grpId="0"/>
      <p:bldP spid="80" grpId="0" animBg="1"/>
      <p:bldP spid="82" grpId="0"/>
      <p:bldP spid="83" grpId="0"/>
      <p:bldP spid="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341919" y="338752"/>
            <a:ext cx="84603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600" b="1" dirty="0"/>
              <a:t>SRAM/STT-RAM </a:t>
            </a:r>
            <a:r>
              <a:rPr lang="en-US" sz="4600" b="1" dirty="0" smtClean="0"/>
              <a:t>hybrid Design</a:t>
            </a:r>
            <a:endParaRPr lang="en-US" sz="4600" b="1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0A32-A0FF-4837-820E-643484B18B81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" y="2487410"/>
            <a:ext cx="4826441" cy="2096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SRAM </a:t>
            </a:r>
            <a:r>
              <a:rPr lang="en-US" sz="2200" dirty="0"/>
              <a:t>for primary </a:t>
            </a:r>
            <a:r>
              <a:rPr lang="en-US" sz="2200" dirty="0" smtClean="0"/>
              <a:t>storage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STT-RAM </a:t>
            </a:r>
            <a:r>
              <a:rPr lang="en-US" sz="2200" dirty="0"/>
              <a:t>shadow of identical size used for </a:t>
            </a:r>
            <a:r>
              <a:rPr lang="en-US" sz="2200" dirty="0" smtClean="0"/>
              <a:t>micro-checkpointing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Banked </a:t>
            </a:r>
            <a:r>
              <a:rPr lang="en-US" sz="2200" dirty="0"/>
              <a:t>design to parallelize checkpointing </a:t>
            </a:r>
            <a:r>
              <a:rPr lang="en-US" sz="2200" dirty="0" smtClean="0"/>
              <a:t>process</a:t>
            </a:r>
            <a:endParaRPr lang="en-US" sz="2200" dirty="0"/>
          </a:p>
        </p:txBody>
      </p:sp>
      <p:sp>
        <p:nvSpPr>
          <p:cNvPr id="33" name="TextBox 32"/>
          <p:cNvSpPr txBox="1"/>
          <p:nvPr/>
        </p:nvSpPr>
        <p:spPr>
          <a:xfrm>
            <a:off x="4922827" y="2099662"/>
            <a:ext cx="1207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SRAM Master</a:t>
            </a:r>
            <a:endParaRPr 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588758" y="2099661"/>
            <a:ext cx="1707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STT-RAM Shadow</a:t>
            </a:r>
            <a:endParaRPr lang="en-US" sz="12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935132" y="2341147"/>
            <a:ext cx="1183060" cy="540689"/>
            <a:chOff x="4572118" y="3681454"/>
            <a:chExt cx="1478825" cy="675861"/>
          </a:xfrm>
        </p:grpSpPr>
        <p:sp>
          <p:nvSpPr>
            <p:cNvPr id="18" name="Rectangle 17"/>
            <p:cNvSpPr/>
            <p:nvPr/>
          </p:nvSpPr>
          <p:spPr>
            <a:xfrm>
              <a:off x="4572118" y="3681454"/>
              <a:ext cx="1478825" cy="6758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18" idx="1"/>
              <a:endCxn id="18" idx="3"/>
            </p:cNvCxnSpPr>
            <p:nvPr/>
          </p:nvCxnSpPr>
          <p:spPr>
            <a:xfrm>
              <a:off x="4572118" y="4019385"/>
              <a:ext cx="14788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8" idx="0"/>
              <a:endCxn id="18" idx="2"/>
            </p:cNvCxnSpPr>
            <p:nvPr/>
          </p:nvCxnSpPr>
          <p:spPr>
            <a:xfrm>
              <a:off x="5311531" y="3681454"/>
              <a:ext cx="0" cy="675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850866" y="2334786"/>
            <a:ext cx="1183060" cy="540689"/>
            <a:chOff x="4572118" y="3681454"/>
            <a:chExt cx="1478825" cy="675861"/>
          </a:xfrm>
        </p:grpSpPr>
        <p:sp>
          <p:nvSpPr>
            <p:cNvPr id="28" name="Rectangle 27"/>
            <p:cNvSpPr/>
            <p:nvPr/>
          </p:nvSpPr>
          <p:spPr>
            <a:xfrm>
              <a:off x="4572118" y="3681454"/>
              <a:ext cx="1478825" cy="67586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8" idx="1"/>
              <a:endCxn id="28" idx="3"/>
            </p:cNvCxnSpPr>
            <p:nvPr/>
          </p:nvCxnSpPr>
          <p:spPr>
            <a:xfrm>
              <a:off x="4572118" y="4019385"/>
              <a:ext cx="14788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8" idx="0"/>
              <a:endCxn id="28" idx="2"/>
            </p:cNvCxnSpPr>
            <p:nvPr/>
          </p:nvCxnSpPr>
          <p:spPr>
            <a:xfrm>
              <a:off x="5311531" y="3681454"/>
              <a:ext cx="0" cy="675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 rot="16200000">
            <a:off x="4525655" y="2485201"/>
            <a:ext cx="534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</a:t>
            </a:r>
            <a:r>
              <a:rPr lang="en-US" sz="1000" dirty="0" smtClean="0"/>
              <a:t>ank 0</a:t>
            </a:r>
            <a:endParaRPr lang="en-US" sz="10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4935132" y="3045738"/>
            <a:ext cx="1183060" cy="540689"/>
            <a:chOff x="4572118" y="3681454"/>
            <a:chExt cx="1478825" cy="675861"/>
          </a:xfrm>
        </p:grpSpPr>
        <p:sp>
          <p:nvSpPr>
            <p:cNvPr id="45" name="Rectangle 44"/>
            <p:cNvSpPr/>
            <p:nvPr/>
          </p:nvSpPr>
          <p:spPr>
            <a:xfrm>
              <a:off x="4572118" y="3681454"/>
              <a:ext cx="1478825" cy="6758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45" idx="1"/>
              <a:endCxn id="45" idx="3"/>
            </p:cNvCxnSpPr>
            <p:nvPr/>
          </p:nvCxnSpPr>
          <p:spPr>
            <a:xfrm>
              <a:off x="4572118" y="4019385"/>
              <a:ext cx="14788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5" idx="0"/>
              <a:endCxn id="45" idx="2"/>
            </p:cNvCxnSpPr>
            <p:nvPr/>
          </p:nvCxnSpPr>
          <p:spPr>
            <a:xfrm>
              <a:off x="5311531" y="3681454"/>
              <a:ext cx="0" cy="675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850866" y="3039377"/>
            <a:ext cx="1183060" cy="540689"/>
            <a:chOff x="4572118" y="3681454"/>
            <a:chExt cx="1478825" cy="675861"/>
          </a:xfrm>
        </p:grpSpPr>
        <p:sp>
          <p:nvSpPr>
            <p:cNvPr id="42" name="Rectangle 41"/>
            <p:cNvSpPr/>
            <p:nvPr/>
          </p:nvSpPr>
          <p:spPr>
            <a:xfrm>
              <a:off x="4572118" y="3681454"/>
              <a:ext cx="1478825" cy="67586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>
              <a:stCxn id="42" idx="1"/>
              <a:endCxn id="42" idx="3"/>
            </p:cNvCxnSpPr>
            <p:nvPr/>
          </p:nvCxnSpPr>
          <p:spPr>
            <a:xfrm>
              <a:off x="4572118" y="4019385"/>
              <a:ext cx="14788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2" idx="0"/>
              <a:endCxn id="42" idx="2"/>
            </p:cNvCxnSpPr>
            <p:nvPr/>
          </p:nvCxnSpPr>
          <p:spPr>
            <a:xfrm>
              <a:off x="5311531" y="3681454"/>
              <a:ext cx="0" cy="675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 rot="16200000">
            <a:off x="4525655" y="3189791"/>
            <a:ext cx="534328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</a:t>
            </a:r>
            <a:r>
              <a:rPr lang="en-US" sz="1000" dirty="0" smtClean="0"/>
              <a:t>ank 1</a:t>
            </a:r>
            <a:endParaRPr lang="en-US" sz="1000" dirty="0"/>
          </a:p>
        </p:txBody>
      </p:sp>
      <p:grpSp>
        <p:nvGrpSpPr>
          <p:cNvPr id="49" name="Group 48"/>
          <p:cNvGrpSpPr/>
          <p:nvPr/>
        </p:nvGrpSpPr>
        <p:grpSpPr>
          <a:xfrm>
            <a:off x="4935132" y="3746373"/>
            <a:ext cx="1183060" cy="540689"/>
            <a:chOff x="4572118" y="3681454"/>
            <a:chExt cx="1478825" cy="675861"/>
          </a:xfrm>
        </p:grpSpPr>
        <p:sp>
          <p:nvSpPr>
            <p:cNvPr id="56" name="Rectangle 55"/>
            <p:cNvSpPr/>
            <p:nvPr/>
          </p:nvSpPr>
          <p:spPr>
            <a:xfrm>
              <a:off x="4572118" y="3681454"/>
              <a:ext cx="1478825" cy="6758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6" idx="1"/>
              <a:endCxn id="56" idx="3"/>
            </p:cNvCxnSpPr>
            <p:nvPr/>
          </p:nvCxnSpPr>
          <p:spPr>
            <a:xfrm>
              <a:off x="4572118" y="4019385"/>
              <a:ext cx="14788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56" idx="0"/>
              <a:endCxn id="56" idx="2"/>
            </p:cNvCxnSpPr>
            <p:nvPr/>
          </p:nvCxnSpPr>
          <p:spPr>
            <a:xfrm>
              <a:off x="5311531" y="3681454"/>
              <a:ext cx="0" cy="675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6850866" y="3740012"/>
            <a:ext cx="1183060" cy="540689"/>
            <a:chOff x="4572118" y="3681454"/>
            <a:chExt cx="1478825" cy="675861"/>
          </a:xfrm>
        </p:grpSpPr>
        <p:sp>
          <p:nvSpPr>
            <p:cNvPr id="53" name="Rectangle 52"/>
            <p:cNvSpPr/>
            <p:nvPr/>
          </p:nvSpPr>
          <p:spPr>
            <a:xfrm>
              <a:off x="4572118" y="3681454"/>
              <a:ext cx="1478825" cy="67586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>
              <a:stCxn id="53" idx="1"/>
              <a:endCxn id="53" idx="3"/>
            </p:cNvCxnSpPr>
            <p:nvPr/>
          </p:nvCxnSpPr>
          <p:spPr>
            <a:xfrm>
              <a:off x="4572118" y="4019385"/>
              <a:ext cx="14788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3" idx="0"/>
              <a:endCxn id="53" idx="2"/>
            </p:cNvCxnSpPr>
            <p:nvPr/>
          </p:nvCxnSpPr>
          <p:spPr>
            <a:xfrm>
              <a:off x="5311531" y="3681454"/>
              <a:ext cx="0" cy="675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 rot="16200000">
            <a:off x="4525655" y="3890426"/>
            <a:ext cx="534328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</a:t>
            </a:r>
            <a:r>
              <a:rPr lang="en-US" sz="1000" dirty="0" smtClean="0"/>
              <a:t>ank 2</a:t>
            </a:r>
            <a:endParaRPr lang="en-US" sz="10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4935132" y="4450988"/>
            <a:ext cx="1183060" cy="540689"/>
            <a:chOff x="4572118" y="3681454"/>
            <a:chExt cx="1478825" cy="675861"/>
          </a:xfrm>
        </p:grpSpPr>
        <p:sp>
          <p:nvSpPr>
            <p:cNvPr id="67" name="Rectangle 66"/>
            <p:cNvSpPr/>
            <p:nvPr/>
          </p:nvSpPr>
          <p:spPr>
            <a:xfrm>
              <a:off x="4572118" y="3681454"/>
              <a:ext cx="1478825" cy="6758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>
              <a:stCxn id="67" idx="1"/>
              <a:endCxn id="67" idx="3"/>
            </p:cNvCxnSpPr>
            <p:nvPr/>
          </p:nvCxnSpPr>
          <p:spPr>
            <a:xfrm>
              <a:off x="4572118" y="4019385"/>
              <a:ext cx="14788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7" idx="0"/>
              <a:endCxn id="67" idx="2"/>
            </p:cNvCxnSpPr>
            <p:nvPr/>
          </p:nvCxnSpPr>
          <p:spPr>
            <a:xfrm>
              <a:off x="5311531" y="3681454"/>
              <a:ext cx="0" cy="675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6850866" y="4444627"/>
            <a:ext cx="1183060" cy="540689"/>
            <a:chOff x="4572118" y="3681454"/>
            <a:chExt cx="1478825" cy="675861"/>
          </a:xfrm>
        </p:grpSpPr>
        <p:sp>
          <p:nvSpPr>
            <p:cNvPr id="64" name="Rectangle 63"/>
            <p:cNvSpPr/>
            <p:nvPr/>
          </p:nvSpPr>
          <p:spPr>
            <a:xfrm>
              <a:off x="4572118" y="3681454"/>
              <a:ext cx="1478825" cy="67586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/>
            <p:cNvCxnSpPr>
              <a:stCxn id="64" idx="1"/>
              <a:endCxn id="64" idx="3"/>
            </p:cNvCxnSpPr>
            <p:nvPr/>
          </p:nvCxnSpPr>
          <p:spPr>
            <a:xfrm>
              <a:off x="4572118" y="4019385"/>
              <a:ext cx="14788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4" idx="0"/>
              <a:endCxn id="64" idx="2"/>
            </p:cNvCxnSpPr>
            <p:nvPr/>
          </p:nvCxnSpPr>
          <p:spPr>
            <a:xfrm>
              <a:off x="5311531" y="3681454"/>
              <a:ext cx="0" cy="675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 rot="16200000">
            <a:off x="4525655" y="4595041"/>
            <a:ext cx="534328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</a:t>
            </a:r>
            <a:r>
              <a:rPr lang="en-US" sz="1000" dirty="0" smtClean="0"/>
              <a:t>ank 3</a:t>
            </a:r>
            <a:endParaRPr lang="en-US" sz="1000" dirty="0"/>
          </a:p>
        </p:txBody>
      </p:sp>
      <p:sp>
        <p:nvSpPr>
          <p:cNvPr id="70" name="Rectangle 69"/>
          <p:cNvSpPr/>
          <p:nvPr/>
        </p:nvSpPr>
        <p:spPr>
          <a:xfrm>
            <a:off x="5782634" y="5264736"/>
            <a:ext cx="1403790" cy="3836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</a:t>
            </a:r>
            <a:r>
              <a:rPr lang="en-US" sz="1200" dirty="0" smtClean="0">
                <a:solidFill>
                  <a:schemeClr val="tx1"/>
                </a:solidFill>
              </a:rPr>
              <a:t>heckpoint control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>
            <a:stCxn id="18" idx="2"/>
            <a:endCxn id="45" idx="0"/>
          </p:cNvCxnSpPr>
          <p:nvPr/>
        </p:nvCxnSpPr>
        <p:spPr>
          <a:xfrm>
            <a:off x="5526662" y="2881836"/>
            <a:ext cx="0" cy="16390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5" idx="2"/>
            <a:endCxn id="56" idx="0"/>
          </p:cNvCxnSpPr>
          <p:nvPr/>
        </p:nvCxnSpPr>
        <p:spPr>
          <a:xfrm>
            <a:off x="5526662" y="3586427"/>
            <a:ext cx="0" cy="15994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56" idx="2"/>
            <a:endCxn id="67" idx="0"/>
          </p:cNvCxnSpPr>
          <p:nvPr/>
        </p:nvCxnSpPr>
        <p:spPr>
          <a:xfrm>
            <a:off x="5526662" y="4287062"/>
            <a:ext cx="0" cy="16392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8" idx="2"/>
            <a:endCxn id="42" idx="0"/>
          </p:cNvCxnSpPr>
          <p:nvPr/>
        </p:nvCxnSpPr>
        <p:spPr>
          <a:xfrm>
            <a:off x="7442396" y="2875475"/>
            <a:ext cx="0" cy="16390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2" idx="2"/>
            <a:endCxn id="53" idx="0"/>
          </p:cNvCxnSpPr>
          <p:nvPr/>
        </p:nvCxnSpPr>
        <p:spPr>
          <a:xfrm>
            <a:off x="7442396" y="3580066"/>
            <a:ext cx="0" cy="15994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53" idx="2"/>
            <a:endCxn id="64" idx="0"/>
          </p:cNvCxnSpPr>
          <p:nvPr/>
        </p:nvCxnSpPr>
        <p:spPr>
          <a:xfrm>
            <a:off x="7442396" y="4280701"/>
            <a:ext cx="0" cy="16392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7" idx="2"/>
            <a:endCxn id="70" idx="0"/>
          </p:cNvCxnSpPr>
          <p:nvPr/>
        </p:nvCxnSpPr>
        <p:spPr>
          <a:xfrm rot="16200000" flipH="1">
            <a:off x="5869066" y="4649272"/>
            <a:ext cx="273059" cy="957867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64" idx="2"/>
            <a:endCxn id="70" idx="0"/>
          </p:cNvCxnSpPr>
          <p:nvPr/>
        </p:nvCxnSpPr>
        <p:spPr>
          <a:xfrm rot="5400000">
            <a:off x="6823753" y="4646093"/>
            <a:ext cx="279420" cy="957867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118192" y="2479791"/>
            <a:ext cx="732674" cy="6361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6118192" y="3184046"/>
            <a:ext cx="732674" cy="6361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6118192" y="3876013"/>
            <a:ext cx="732674" cy="6361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6118192" y="4584010"/>
            <a:ext cx="732674" cy="6361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6118192" y="2753628"/>
            <a:ext cx="732674" cy="6361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6118192" y="3426183"/>
            <a:ext cx="732674" cy="6361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6118192" y="4155673"/>
            <a:ext cx="732674" cy="6361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6118192" y="4866650"/>
            <a:ext cx="732674" cy="6361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itle 1"/>
          <p:cNvSpPr txBox="1">
            <a:spLocks/>
          </p:cNvSpPr>
          <p:nvPr/>
        </p:nvSpPr>
        <p:spPr>
          <a:xfrm>
            <a:off x="489119" y="6428219"/>
            <a:ext cx="7431001" cy="44441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NVSleep: Using Non-Volatile Memory to Enable Fast Sleep/Wakeup of Idle Cores</a:t>
            </a:r>
            <a:endParaRPr lang="en-US" sz="1400" b="1" dirty="0">
              <a:solidFill>
                <a:srgbClr val="002060"/>
              </a:solidFill>
            </a:endParaRPr>
          </a:p>
          <a:p>
            <a:pPr algn="ctr"/>
            <a:r>
              <a:rPr lang="en-US" sz="1400" dirty="0">
                <a:solidFill>
                  <a:srgbClr val="002060"/>
                </a:solidFill>
              </a:rPr>
              <a:t>Xiang Pan and Radu Teodorescu</a:t>
            </a:r>
          </a:p>
        </p:txBody>
      </p:sp>
    </p:spTree>
    <p:extLst>
      <p:ext uri="{BB962C8B-B14F-4D97-AF65-F5344CB8AC3E}">
        <p14:creationId xmlns:p14="http://schemas.microsoft.com/office/powerpoint/2010/main" val="250670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41" grpId="0"/>
      <p:bldP spid="52" grpId="0"/>
      <p:bldP spid="63" grpId="0"/>
      <p:bldP spid="7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919" y="338752"/>
            <a:ext cx="8460399" cy="994172"/>
          </a:xfrm>
        </p:spPr>
        <p:txBody>
          <a:bodyPr>
            <a:normAutofit/>
          </a:bodyPr>
          <a:lstStyle/>
          <a:p>
            <a:pPr algn="ctr"/>
            <a:r>
              <a:rPr lang="en-US" sz="4600" b="1" dirty="0" smtClean="0"/>
              <a:t>Outline</a:t>
            </a:r>
            <a:endParaRPr lang="en-US" sz="4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628" y="1942859"/>
            <a:ext cx="6316980" cy="3456950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/>
              <a:t>Motivation</a:t>
            </a:r>
          </a:p>
          <a:p>
            <a:pPr algn="just"/>
            <a:r>
              <a:rPr lang="en-US" sz="3200" dirty="0" smtClean="0"/>
              <a:t>NVSleep Framework Design</a:t>
            </a:r>
          </a:p>
          <a:p>
            <a:pPr algn="just"/>
            <a:r>
              <a:rPr lang="en-US" sz="3200" b="1" dirty="0" smtClean="0"/>
              <a:t>NVSleep Implementation</a:t>
            </a:r>
            <a:endParaRPr lang="en-US" sz="3200" b="1" dirty="0"/>
          </a:p>
          <a:p>
            <a:pPr algn="just"/>
            <a:r>
              <a:rPr lang="en-US" sz="3200" dirty="0" smtClean="0"/>
              <a:t>Evaluation</a:t>
            </a:r>
          </a:p>
          <a:p>
            <a:pPr algn="just"/>
            <a:r>
              <a:rPr lang="en-US" sz="3200" dirty="0" smtClean="0"/>
              <a:t>Conclusion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0A32-A0FF-4837-820E-643484B18B81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89119" y="6428219"/>
            <a:ext cx="7431001" cy="44441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NVSleep: Using Non-Volatile Memory to Enable Fast Sleep/Wakeup of Idle Cores</a:t>
            </a:r>
            <a:endParaRPr lang="en-US" sz="1400" b="1" dirty="0">
              <a:solidFill>
                <a:srgbClr val="002060"/>
              </a:solidFill>
            </a:endParaRPr>
          </a:p>
          <a:p>
            <a:pPr algn="ctr"/>
            <a:r>
              <a:rPr lang="en-US" sz="1400" dirty="0">
                <a:solidFill>
                  <a:srgbClr val="002060"/>
                </a:solidFill>
              </a:rPr>
              <a:t>Xiang Pan and Radu Teodorescu</a:t>
            </a:r>
          </a:p>
        </p:txBody>
      </p:sp>
    </p:spTree>
    <p:extLst>
      <p:ext uri="{BB962C8B-B14F-4D97-AF65-F5344CB8AC3E}">
        <p14:creationId xmlns:p14="http://schemas.microsoft.com/office/powerpoint/2010/main" val="38225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0475"/>
            <a:ext cx="9144000" cy="490116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/>
              <a:t>NVSleepMiss</a:t>
            </a:r>
            <a:r>
              <a:rPr lang="en-US" sz="2200" dirty="0"/>
              <a:t>: </a:t>
            </a:r>
            <a:r>
              <a:rPr lang="en-US" sz="2200" dirty="0">
                <a:solidFill>
                  <a:srgbClr val="C00000"/>
                </a:solidFill>
              </a:rPr>
              <a:t>Hardware-driven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Ideal for short idle events, detected by hardware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Our implementation: cores sleep on LLC misses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NVSleepBarrier: </a:t>
            </a:r>
            <a:r>
              <a:rPr lang="en-US" sz="2200" dirty="0">
                <a:solidFill>
                  <a:srgbClr val="C00000"/>
                </a:solidFill>
              </a:rPr>
              <a:t>Software API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Exposes NVSleep to the system software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Can be used by the OS or applications to “suspend” cores quickly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Ideal for software observable idle events such as blocking on synchronization (e.g. barriers, </a:t>
            </a:r>
            <a:r>
              <a:rPr lang="en-US" sz="2000" dirty="0" smtClean="0"/>
              <a:t>locks, etc.)</a:t>
            </a:r>
            <a:endParaRPr lang="en-US" sz="2000" dirty="0"/>
          </a:p>
          <a:p>
            <a:pPr lvl="1">
              <a:lnSpc>
                <a:spcPct val="120000"/>
              </a:lnSpc>
            </a:pPr>
            <a:r>
              <a:rPr lang="en-US" sz="2000" dirty="0"/>
              <a:t>Our implementation: cores sleep when blocked on </a:t>
            </a:r>
            <a:r>
              <a:rPr lang="en-US" sz="2000" dirty="0" smtClean="0"/>
              <a:t>barriers</a:t>
            </a:r>
            <a:endParaRPr lang="en-US" sz="2000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41919" y="338752"/>
            <a:ext cx="84603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600" b="1" dirty="0" smtClean="0"/>
              <a:t>NVSleep Implementation</a:t>
            </a:r>
            <a:endParaRPr lang="en-US" sz="46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0A32-A0FF-4837-820E-643484B18B81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9119" y="6428219"/>
            <a:ext cx="7431001" cy="44441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NVSleep: Using Non-Volatile Memory to Enable Fast Sleep/Wakeup of Idle Cores</a:t>
            </a:r>
            <a:endParaRPr lang="en-US" sz="1400" b="1" dirty="0">
              <a:solidFill>
                <a:srgbClr val="002060"/>
              </a:solidFill>
            </a:endParaRPr>
          </a:p>
          <a:p>
            <a:pPr algn="ctr"/>
            <a:r>
              <a:rPr lang="en-US" sz="1400" dirty="0">
                <a:solidFill>
                  <a:srgbClr val="002060"/>
                </a:solidFill>
              </a:rPr>
              <a:t>Xiang Pan and Radu Teodorescu</a:t>
            </a:r>
          </a:p>
        </p:txBody>
      </p:sp>
    </p:spTree>
    <p:extLst>
      <p:ext uri="{BB962C8B-B14F-4D97-AF65-F5344CB8AC3E}">
        <p14:creationId xmlns:p14="http://schemas.microsoft.com/office/powerpoint/2010/main" val="26755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3602</TotalTime>
  <Words>1420</Words>
  <Application>Microsoft Office PowerPoint</Application>
  <PresentationFormat>On-screen Show (4:3)</PresentationFormat>
  <Paragraphs>332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Wingdings</vt:lpstr>
      <vt:lpstr>Office Theme</vt:lpstr>
      <vt:lpstr>NVSleep: Using Non-Volatile Memory to Enable Fast Sleep/Wakeup of Idle Cores</vt:lpstr>
      <vt:lpstr>Outline</vt:lpstr>
      <vt:lpstr>PowerPoint Presentation</vt:lpstr>
      <vt:lpstr>PowerPoint Presentation</vt:lpstr>
      <vt:lpstr>Outline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STT-RAM to Enable Energy-Efficient Near-Threshold Chip Multiprocessors</dc:title>
  <dc:creator>Pan, Xiang</dc:creator>
  <cp:lastModifiedBy>Pan, Xiang</cp:lastModifiedBy>
  <cp:revision>251</cp:revision>
  <dcterms:created xsi:type="dcterms:W3CDTF">2014-08-10T21:32:44Z</dcterms:created>
  <dcterms:modified xsi:type="dcterms:W3CDTF">2014-10-21T13:59:17Z</dcterms:modified>
</cp:coreProperties>
</file>