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5506" r:id="rId1"/>
  </p:sldMasterIdLst>
  <p:notesMasterIdLst>
    <p:notesMasterId r:id="rId3"/>
  </p:notesMasterIdLst>
  <p:sldIdLst>
    <p:sldId id="404" r:id="rId2"/>
  </p:sldIdLst>
  <p:sldSz cx="9144000" cy="6858000" type="letter"/>
  <p:notesSz cx="6858000" cy="9144000"/>
  <p:defaultTextStyle>
    <a:defPPr>
      <a:defRPr lang="en-US"/>
    </a:defPPr>
    <a:lvl1pPr algn="ctr" defTabSz="409575" rtl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1pPr>
    <a:lvl2pPr marL="239713" indent="217488" algn="ctr" defTabSz="409575" rtl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2pPr>
    <a:lvl3pPr marL="481013" indent="433388" algn="ctr" defTabSz="409575" rtl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3pPr>
    <a:lvl4pPr marL="722313" indent="649288" algn="ctr" defTabSz="409575" rtl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4pPr>
    <a:lvl5pPr marL="963613" indent="865188" algn="ctr" defTabSz="409575" rtl="0" fontAlgn="base" hangingPunct="0">
      <a:spcBef>
        <a:spcPct val="0"/>
      </a:spcBef>
      <a:spcAft>
        <a:spcPct val="0"/>
      </a:spcAft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5pPr>
    <a:lvl6pPr marL="2286000" algn="l" defTabSz="457200" rtl="0" eaLnBrk="1" latinLnBrk="0" hangingPunct="1"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6pPr>
    <a:lvl7pPr marL="2743200" algn="l" defTabSz="457200" rtl="0" eaLnBrk="1" latinLnBrk="0" hangingPunct="1"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7pPr>
    <a:lvl8pPr marL="3200400" algn="l" defTabSz="457200" rtl="0" eaLnBrk="1" latinLnBrk="0" hangingPunct="1"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8pPr>
    <a:lvl9pPr marL="3657600" algn="l" defTabSz="457200" rtl="0" eaLnBrk="1" latinLnBrk="0" hangingPunct="1">
      <a:defRPr sz="2500" kern="1200">
        <a:solidFill>
          <a:srgbClr val="000000"/>
        </a:solidFill>
        <a:latin typeface="Helvetica Light" charset="0"/>
        <a:ea typeface="ＭＳ Ｐゴシック" charset="0"/>
        <a:cs typeface="ＭＳ Ｐゴシック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B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6" autoAdjust="0"/>
    <p:restoredTop sz="94712" autoAdjust="0"/>
  </p:normalViewPr>
  <p:slideViewPr>
    <p:cSldViewPr>
      <p:cViewPr>
        <p:scale>
          <a:sx n="95" d="100"/>
          <a:sy n="95" d="100"/>
        </p:scale>
        <p:origin x="99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Noteworthy Bold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Noteworthy Bold" charset="0"/>
              </a:rPr>
              <a:t>Second level</a:t>
            </a:r>
          </a:p>
          <a:p>
            <a:pPr lvl="2"/>
            <a:r>
              <a:rPr lang="en-US" noProof="0" smtClean="0">
                <a:sym typeface="Noteworthy Bold" charset="0"/>
              </a:rPr>
              <a:t>Third level</a:t>
            </a:r>
          </a:p>
          <a:p>
            <a:pPr lvl="3"/>
            <a:r>
              <a:rPr lang="en-US" noProof="0" smtClean="0">
                <a:sym typeface="Noteworthy Bold" charset="0"/>
              </a:rPr>
              <a:t>Fourth level</a:t>
            </a:r>
          </a:p>
          <a:p>
            <a:pPr lvl="4"/>
            <a:r>
              <a:rPr lang="en-US" noProof="0" smtClean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52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20675" rtl="0" eaLnBrk="0" fontAlgn="base" hangingPunct="0">
      <a:lnSpc>
        <a:spcPts val="2463"/>
      </a:lnSpc>
      <a:spcBef>
        <a:spcPct val="0"/>
      </a:spcBef>
      <a:spcAft>
        <a:spcPct val="0"/>
      </a:spcAft>
      <a:defRPr sz="1700" kern="1200">
        <a:solidFill>
          <a:srgbClr val="572E2D"/>
        </a:solidFill>
        <a:latin typeface="Noteworthy Bold" charset="0"/>
        <a:ea typeface="ＭＳ Ｐゴシック" charset="0"/>
        <a:cs typeface="Noteworthy Bold" charset="0"/>
        <a:sym typeface="Noteworthy Bold" charset="0"/>
      </a:defRPr>
    </a:lvl1pPr>
    <a:lvl2pPr marL="239713" algn="l" defTabSz="320675" rtl="0" eaLnBrk="0" fontAlgn="base" hangingPunct="0">
      <a:lnSpc>
        <a:spcPts val="2463"/>
      </a:lnSpc>
      <a:spcBef>
        <a:spcPct val="0"/>
      </a:spcBef>
      <a:spcAft>
        <a:spcPct val="0"/>
      </a:spcAft>
      <a:defRPr sz="17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481013" algn="l" defTabSz="320675" rtl="0" eaLnBrk="0" fontAlgn="base" hangingPunct="0">
      <a:lnSpc>
        <a:spcPts val="2463"/>
      </a:lnSpc>
      <a:spcBef>
        <a:spcPct val="0"/>
      </a:spcBef>
      <a:spcAft>
        <a:spcPct val="0"/>
      </a:spcAft>
      <a:defRPr sz="17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722313" algn="l" defTabSz="320675" rtl="0" eaLnBrk="0" fontAlgn="base" hangingPunct="0">
      <a:lnSpc>
        <a:spcPts val="2463"/>
      </a:lnSpc>
      <a:spcBef>
        <a:spcPct val="0"/>
      </a:spcBef>
      <a:spcAft>
        <a:spcPct val="0"/>
      </a:spcAft>
      <a:defRPr sz="17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963613" algn="l" defTabSz="320675" rtl="0" eaLnBrk="0" fontAlgn="base" hangingPunct="0">
      <a:lnSpc>
        <a:spcPts val="2463"/>
      </a:lnSpc>
      <a:spcBef>
        <a:spcPct val="0"/>
      </a:spcBef>
      <a:spcAft>
        <a:spcPct val="0"/>
      </a:spcAft>
      <a:defRPr sz="17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fld id="{C6197DA6-25B7-454D-9CE7-ECF919DDAA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 defTabSz="685800" fontAlgn="auto" hangingPunct="1">
                <a:spcBef>
                  <a:spcPts val="0"/>
                </a:spcBef>
                <a:spcAft>
                  <a:spcPts val="0"/>
                </a:spcAft>
              </a:pPr>
              <a:t>6/29/17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fld id="{A3ED726A-2B5D-464C-B739-DDDD1A53E0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 defTabSz="685800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711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824" y="1754454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</a:rPr>
              <a:t>Initiation Setup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Identify </a:t>
            </a:r>
            <a:r>
              <a:rPr lang="en-US" sz="1200" i="1" dirty="0">
                <a:solidFill>
                  <a:prstClr val="black"/>
                </a:solidFill>
              </a:rPr>
              <a:t>p</a:t>
            </a:r>
            <a:r>
              <a:rPr lang="en-US" sz="1200" i="1" dirty="0" smtClean="0">
                <a:solidFill>
                  <a:prstClr val="black"/>
                </a:solidFill>
              </a:rPr>
              <a:t>roject activities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Create initiation checklist</a:t>
            </a:r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9667" y="1758537"/>
            <a:ext cx="1989500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</a:rPr>
              <a:t>Ramp Up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Work initiation checklist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Initiate project activities</a:t>
            </a:r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2675" y="1754453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</a:rPr>
              <a:t>Ongoing Planning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Kanban workflow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Observe policies</a:t>
            </a:r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2675" y="3399475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</a:rPr>
              <a:t>Ongoing Work</a:t>
            </a:r>
            <a:endParaRPr lang="en-US" sz="1500" dirty="0">
              <a:solidFill>
                <a:prstClr val="black"/>
              </a:solidFill>
            </a:endParaRP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Conduct activities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Observe policies</a:t>
            </a:r>
            <a:endParaRPr lang="en-US" sz="1050" i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8808" y="5020696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</a:rPr>
              <a:t>Exit Setup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Identify final deliverables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Create exit checklist</a:t>
            </a:r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824" y="3382944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</a:rPr>
              <a:t>Repeat</a:t>
            </a:r>
            <a:br>
              <a:rPr lang="en-US" sz="1500" dirty="0">
                <a:solidFill>
                  <a:prstClr val="black"/>
                </a:solidFill>
              </a:rPr>
            </a:br>
            <a:endParaRPr lang="en-US" sz="18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350" i="1" dirty="0">
                <a:solidFill>
                  <a:prstClr val="black"/>
                </a:solidFill>
              </a:rPr>
              <a:t>Start process again</a:t>
            </a:r>
          </a:p>
        </p:txBody>
      </p:sp>
      <p:cxnSp>
        <p:nvCxnSpPr>
          <p:cNvPr id="9" name="Straight Arrow Connector 8"/>
          <p:cNvCxnSpPr>
            <a:stCxn id="2" idx="3"/>
            <a:endCxn id="3" idx="1"/>
          </p:cNvCxnSpPr>
          <p:nvPr/>
        </p:nvCxnSpPr>
        <p:spPr>
          <a:xfrm>
            <a:off x="2933323" y="2285434"/>
            <a:ext cx="746344" cy="408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" idx="3"/>
          </p:cNvCxnSpPr>
          <p:nvPr/>
        </p:nvCxnSpPr>
        <p:spPr>
          <a:xfrm>
            <a:off x="5682463" y="2285432"/>
            <a:ext cx="746345" cy="40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33323" y="5547591"/>
            <a:ext cx="746345" cy="8168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22370" y="2804513"/>
            <a:ext cx="1" cy="5830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11410" y="2822758"/>
            <a:ext cx="1" cy="58306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7423557" y="4461435"/>
            <a:ext cx="1" cy="55926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0301" y="5005089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prstClr val="black"/>
                </a:solidFill>
              </a:rPr>
              <a:t>Depart</a:t>
            </a:r>
            <a:endParaRPr lang="en-US" sz="15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Work complete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Work transferred</a:t>
            </a:r>
            <a:endParaRPr lang="en-US" sz="1200" i="1" dirty="0" smtClean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Contribution sustained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200" i="1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82463" y="5547591"/>
            <a:ext cx="746345" cy="408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0"/>
          </p:cNvCxnSpPr>
          <p:nvPr/>
        </p:nvCxnSpPr>
        <p:spPr>
          <a:xfrm>
            <a:off x="1911409" y="4454364"/>
            <a:ext cx="3642" cy="55072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89547" y="3243789"/>
            <a:ext cx="2424065" cy="13669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</a:rPr>
              <a:t>Team Member Lifecycle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285750" indent="-285750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Quick ramp up</a:t>
            </a:r>
          </a:p>
          <a:p>
            <a:pPr marL="285750" indent="-285750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Disciplined activities</a:t>
            </a:r>
          </a:p>
          <a:p>
            <a:pPr marL="285750" indent="-285750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Sustained contributions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6316" y="5034040"/>
            <a:ext cx="1989499" cy="10619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7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</a:rPr>
              <a:t>Ramp </a:t>
            </a:r>
            <a:r>
              <a:rPr lang="en-US" sz="1500" dirty="0" smtClean="0">
                <a:solidFill>
                  <a:prstClr val="black"/>
                </a:solidFill>
              </a:rPr>
              <a:t>Down</a:t>
            </a:r>
          </a:p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prstClr val="black"/>
              </a:solidFill>
            </a:endParaRP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>
                <a:solidFill>
                  <a:prstClr val="black"/>
                </a:solidFill>
              </a:rPr>
              <a:t>Work exit checklist</a:t>
            </a:r>
          </a:p>
          <a:p>
            <a:pPr marL="214313" indent="-214313" algn="l" defTabSz="685800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200" i="1" dirty="0" smtClean="0">
                <a:solidFill>
                  <a:prstClr val="black"/>
                </a:solidFill>
              </a:rPr>
              <a:t>Leave project </a:t>
            </a:r>
            <a:r>
              <a:rPr lang="en-US" sz="1200" i="1" dirty="0">
                <a:solidFill>
                  <a:prstClr val="black"/>
                </a:solidFill>
              </a:rPr>
              <a:t>activities</a:t>
            </a:r>
            <a:endParaRPr lang="en-US" sz="1050" i="1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191137" y="2816413"/>
            <a:ext cx="2170" cy="58306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377732" y="2152884"/>
            <a:ext cx="535259" cy="264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</a:rPr>
              <a:t>Start</a:t>
            </a:r>
            <a:endParaRPr lang="en-US" sz="1350" i="1" dirty="0">
              <a:solidFill>
                <a:prstClr val="black"/>
              </a:solidFill>
            </a:endParaRP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 flipV="1">
            <a:off x="769887" y="2285434"/>
            <a:ext cx="173937" cy="572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16136</TotalTime>
  <Words>63</Words>
  <Application>Microsoft Macintosh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Light</vt:lpstr>
      <vt:lpstr>ＭＳ Ｐゴシック</vt:lpstr>
      <vt:lpstr>Noteworthy Bold</vt:lpstr>
      <vt:lpstr>Arial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Mike Heroux 2015 Dept Review</dc:title>
  <dc:subject/>
  <dc:creator/>
  <cp:keywords/>
  <dc:description/>
  <cp:lastModifiedBy>Michael Heroux</cp:lastModifiedBy>
  <cp:revision>221</cp:revision>
  <cp:lastPrinted>2016-11-09T15:10:11Z</cp:lastPrinted>
  <dcterms:modified xsi:type="dcterms:W3CDTF">2017-06-30T00:01:11Z</dcterms:modified>
  <cp:category/>
</cp:coreProperties>
</file>