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77E815-5413-4DE5-99F0-4A67977D7ECB}">
  <a:tblStyle styleId="{C877E815-5413-4DE5-99F0-4A67977D7EC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BF5"/>
          </a:solidFill>
        </a:fill>
      </a:tcStyle>
    </a:wholeTbl>
    <a:band1H>
      <a:tcStyle>
        <a:tcBdr/>
        <a:fill>
          <a:solidFill>
            <a:srgbClr val="CDD4EA"/>
          </a:solidFill>
        </a:fill>
      </a:tcStyle>
    </a:band1H>
    <a:band1V>
      <a:tcStyle>
        <a:tcBdr/>
        <a:fill>
          <a:solidFill>
            <a:srgbClr val="CDD4EA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72" d="100"/>
          <a:sy n="72" d="100"/>
        </p:scale>
        <p:origin x="208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Char char="●"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Char char="○"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Char char="■"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Char char="●"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Char char="○"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Char char="■"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Char char="●"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Char char="○"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Char char="■"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●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○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●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○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●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○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●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○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●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○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●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○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●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○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●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○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●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○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●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○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Shape 84"/>
          <p:cNvGraphicFramePr/>
          <p:nvPr/>
        </p:nvGraphicFramePr>
        <p:xfrm>
          <a:off x="2032000" y="719666"/>
          <a:ext cx="8128000" cy="2966800"/>
        </p:xfrm>
        <a:graphic>
          <a:graphicData uri="http://schemas.openxmlformats.org/drawingml/2006/table">
            <a:tbl>
              <a:tblPr firstRow="1" bandRow="1">
                <a:noFill/>
                <a:tableStyleId>{C877E815-5413-4DE5-99F0-4A67977D7ECB}</a:tableStyleId>
              </a:tblPr>
              <a:tblGrid>
                <a:gridCol w="584825"/>
                <a:gridCol w="4787600"/>
                <a:gridCol w="1471950"/>
                <a:gridCol w="1283625"/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u="none" strike="noStrike" cap="none"/>
                        <a:t>Practice: </a:t>
                      </a:r>
                      <a:r>
                        <a:rPr lang="en-US" sz="1800" b="0"/>
                        <a:t>Test Coverage</a:t>
                      </a:r>
                      <a:r>
                        <a:rPr lang="en-US" sz="1800" b="0" u="none" strike="noStrike" cap="none"/>
                        <a:t> </a:t>
                      </a: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/>
                        <a:t>Score (0 – 5):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/>
                    </a:p>
                  </a:txBody>
                  <a:tcPr marL="91450" marR="91450" marT="45725" marB="45725"/>
                </a:tc>
              </a:tr>
              <a:tr h="3708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/>
                        <a:t>Score Descriptions</a:t>
                      </a: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/>
                        <a:t>0</a:t>
                      </a:r>
                    </a:p>
                  </a:txBody>
                  <a:tcPr marL="91450" marR="91450" marT="45725" marB="4572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Little or no independent testing</a:t>
                      </a:r>
                      <a:r>
                        <a:rPr lang="en-US" sz="1800" b="0"/>
                        <a:t>. Functional testin</a:t>
                      </a:r>
                      <a:r>
                        <a:rPr lang="en-US" sz="1800"/>
                        <a:t>g via users.</a:t>
                      </a: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/>
                        <a:t>1</a:t>
                      </a:r>
                    </a:p>
                  </a:txBody>
                  <a:tcPr marL="91450" marR="91450" marT="45725" marB="4572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Independent functional testing of primary capabilities.</a:t>
                      </a: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/>
                        <a:t>2</a:t>
                      </a:r>
                    </a:p>
                  </a:txBody>
                  <a:tcPr marL="91450" marR="91450" marT="45725" marB="4572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Primary functional testing, some unit test coverage</a:t>
                      </a:r>
                      <a:r>
                        <a:rPr lang="en-US" sz="1800" b="0"/>
                        <a:t>.</a:t>
                      </a: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/>
                        <a:t>3</a:t>
                      </a:r>
                    </a:p>
                  </a:txBody>
                  <a:tcPr marL="91450" marR="91450" marT="45725" marB="4572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Comprehensive unit testing, primary functional testing</a:t>
                      </a:r>
                      <a:r>
                        <a:rPr lang="en-US" sz="1800" b="0"/>
                        <a:t>.</a:t>
                      </a: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/>
                        <a:t>4</a:t>
                      </a:r>
                    </a:p>
                  </a:txBody>
                  <a:tcPr marL="91450" marR="91450" marT="45725" marB="4572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Comprehensive unit testing, functional testing for documented use cases</a:t>
                      </a:r>
                      <a:r>
                        <a:rPr lang="en-US" sz="1800" b="0"/>
                        <a:t>.</a:t>
                      </a: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/>
                        <a:t>5</a:t>
                      </a:r>
                    </a:p>
                  </a:txBody>
                  <a:tcPr marL="91450" marR="91450" marT="45725" marB="4572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Comprehensive unit, use case functional testing; test coverage commitment</a:t>
                      </a:r>
                      <a:r>
                        <a:rPr lang="en-US" sz="1800" b="0"/>
                        <a:t>.</a:t>
                      </a: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Shape 85"/>
          <p:cNvSpPr txBox="1"/>
          <p:nvPr/>
        </p:nvSpPr>
        <p:spPr>
          <a:xfrm>
            <a:off x="1545000" y="4140075"/>
            <a:ext cx="9102000" cy="229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Comments: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 b="1"/>
              <a:t>Functional testing:</a:t>
            </a:r>
            <a:r>
              <a:rPr lang="en-US"/>
              <a:t> Testing capabilities from user’s perspective.  Many functions can be called.  Good for usability assurance.  Insufficient to protect against some regressions.  Difficult to isolate regressions.  Can require extensive test execution times.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 b="1"/>
              <a:t>Unit testing: </a:t>
            </a:r>
            <a:r>
              <a:rPr lang="en-US"/>
              <a:t>Isolated, independent testing of functions and methods.  Enable test-driven development, rapid test execution, fault isolation.  Insufficient to ensure functional correctness.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 b="1"/>
              <a:t>Comprehensive: </a:t>
            </a:r>
            <a:r>
              <a:rPr lang="en-US"/>
              <a:t>Does not mean 100% line coverage, but sufficient coverage to detect most errors.  Experts suggest various metrics such has 80% or more line coverage, or some similar high percentage of function point coverage.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-US" b="1"/>
              <a:t>Commitment: </a:t>
            </a:r>
            <a:r>
              <a:rPr lang="en-US"/>
              <a:t>Team is committed to writing comprehensive tests concurrent with functionality.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Michael Heroux</cp:lastModifiedBy>
  <cp:revision>1</cp:revision>
  <dcterms:modified xsi:type="dcterms:W3CDTF">2017-08-06T00:25:31Z</dcterms:modified>
</cp:coreProperties>
</file>