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320" r:id="rId6"/>
    <p:sldId id="276" r:id="rId7"/>
    <p:sldId id="280" r:id="rId8"/>
    <p:sldId id="575" r:id="rId9"/>
    <p:sldId id="577" r:id="rId10"/>
    <p:sldId id="487" r:id="rId11"/>
    <p:sldId id="465" r:id="rId12"/>
    <p:sldId id="580" r:id="rId13"/>
    <p:sldId id="581" r:id="rId14"/>
    <p:sldId id="469" r:id="rId15"/>
    <p:sldId id="470" r:id="rId16"/>
    <p:sldId id="472" r:id="rId17"/>
    <p:sldId id="486" r:id="rId18"/>
    <p:sldId id="584" r:id="rId19"/>
    <p:sldId id="299" r:id="rId20"/>
    <p:sldId id="586" r:id="rId21"/>
    <p:sldId id="489" r:id="rId22"/>
    <p:sldId id="579" r:id="rId23"/>
    <p:sldId id="571" r:id="rId24"/>
    <p:sldId id="27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2" autoAdjust="0"/>
    <p:restoredTop sz="96571" autoAdjust="0"/>
  </p:normalViewPr>
  <p:slideViewPr>
    <p:cSldViewPr snapToGrid="0" showGuides="1">
      <p:cViewPr varScale="1">
        <p:scale>
          <a:sx n="121" d="100"/>
          <a:sy n="121" d="100"/>
        </p:scale>
        <p:origin x="374" y="8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37867728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a:t>Software Testing</a:t>
            </a:r>
            <a:endParaRPr lang="en-US" dirty="0"/>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How do you build a scaffolding of tests ?</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17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Scaffolding 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a:t>
            </a:r>
          </a:p>
          <a:p>
            <a:r>
              <a:rPr lang="en-US" dirty="0"/>
              <a:t>Verification of guard/ghost/halo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496217" y="434782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Tree>
    <p:extLst>
      <p:ext uri="{BB962C8B-B14F-4D97-AF65-F5344CB8AC3E}">
        <p14:creationId xmlns:p14="http://schemas.microsoft.com/office/powerpoint/2010/main" val="3725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922388"/>
            <a:ext cx="9978149" cy="4914531"/>
          </a:xfrm>
        </p:spPr>
        <p:txBody>
          <a:bodyPr>
            <a:normAutofit fontScale="92500"/>
          </a:bodyPr>
          <a:lstStyle/>
          <a:p>
            <a:pPr marL="0" indent="0">
              <a:buNone/>
            </a:pPr>
            <a:endParaRPr lang="en-US" dirty="0"/>
          </a:p>
          <a:p>
            <a:pPr marL="0" indent="0">
              <a:buNone/>
            </a:pPr>
            <a:r>
              <a:rPr lang="en-US" b="1" dirty="0"/>
              <a:t>Unit test for Equation of State (EOS)</a:t>
            </a:r>
          </a:p>
          <a:p>
            <a:r>
              <a:rPr lang="en-US" dirty="0"/>
              <a:t>Three modes for invoking EOS</a:t>
            </a:r>
          </a:p>
          <a:p>
            <a:pPr lvl="1"/>
            <a:r>
              <a:rPr lang="en-US" dirty="0"/>
              <a:t>MODE1: Pressure and density as input, internal energy and temperature as output</a:t>
            </a:r>
          </a:p>
          <a:p>
            <a:pPr lvl="1"/>
            <a:r>
              <a:rPr lang="en-US" dirty="0"/>
              <a:t>MODE2: Internal energy and density as input temperature and pressure as output</a:t>
            </a:r>
          </a:p>
          <a:p>
            <a:pPr lvl="1"/>
            <a:r>
              <a:rPr lang="en-US" dirty="0"/>
              <a:t>MODE3: Temperature and density as input pressure and internal energy as output</a:t>
            </a:r>
          </a:p>
          <a:p>
            <a:r>
              <a:rPr lang="en-US" dirty="0"/>
              <a:t>Use initial conditions from a known problem, initialize pressure and density</a:t>
            </a:r>
          </a:p>
          <a:p>
            <a:r>
              <a:rPr lang="en-US" dirty="0"/>
              <a:t>Apply EOS in MODE1</a:t>
            </a:r>
          </a:p>
          <a:p>
            <a:r>
              <a:rPr lang="en-US" dirty="0"/>
              <a:t>Using internal energy generated in the previous step apply EOS in MODE2</a:t>
            </a:r>
          </a:p>
          <a:p>
            <a:r>
              <a:rPr lang="en-US" dirty="0"/>
              <a:t>Using temperature generated in the previous step apply EOS in MODE3</a:t>
            </a:r>
          </a:p>
          <a:p>
            <a:r>
              <a:rPr lang="en-US" dirty="0"/>
              <a:t>At the end all variables should be consistent within tolerance</a:t>
            </a:r>
          </a:p>
          <a:p>
            <a:pPr lvl="1"/>
            <a:endParaRPr lang="en-US" dirty="0"/>
          </a:p>
          <a:p>
            <a:pPr lvl="2"/>
            <a:endParaRPr lang="en-US" dirty="0"/>
          </a:p>
          <a:p>
            <a:endParaRPr lang="en-US" dirty="0"/>
          </a:p>
        </p:txBody>
      </p:sp>
      <p:sp>
        <p:nvSpPr>
          <p:cNvPr id="4" name="Donut 3">
            <a:extLst>
              <a:ext uri="{FF2B5EF4-FFF2-40B4-BE49-F238E27FC236}">
                <a16:creationId xmlns:a16="http://schemas.microsoft.com/office/drawing/2014/main" id="{4DB73302-27B6-B44C-ABBF-DBA739634FFA}"/>
              </a:ext>
            </a:extLst>
          </p:cNvPr>
          <p:cNvSpPr/>
          <p:nvPr/>
        </p:nvSpPr>
        <p:spPr>
          <a:xfrm>
            <a:off x="7927497" y="27874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7" name="Title 1">
            <a:extLst>
              <a:ext uri="{FF2B5EF4-FFF2-40B4-BE49-F238E27FC236}">
                <a16:creationId xmlns:a16="http://schemas.microsoft.com/office/drawing/2014/main" id="{9A9D0CFE-C637-DC49-B43D-E256502DB1A2}"/>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5514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38995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5" name="Rectangle 4">
            <a:extLst>
              <a:ext uri="{FF2B5EF4-FFF2-40B4-BE49-F238E27FC236}">
                <a16:creationId xmlns:a16="http://schemas.microsoft.com/office/drawing/2014/main" id="{6DE73D28-D32D-6045-B22B-EE35E24DC1FE}"/>
              </a:ext>
            </a:extLst>
          </p:cNvPr>
          <p:cNvSpPr/>
          <p:nvPr/>
        </p:nvSpPr>
        <p:spPr>
          <a:xfrm>
            <a:off x="8557591" y="2951922"/>
            <a:ext cx="2902226" cy="1868555"/>
          </a:xfrm>
          <a:prstGeom prst="rect">
            <a:avLst/>
          </a:prstGeom>
          <a:solidFill>
            <a:schemeClr val="accent5">
              <a:lumMod val="40000"/>
              <a:lumOff val="60000"/>
            </a:schemeClr>
          </a:solidFill>
          <a:ln>
            <a:solidFill>
              <a:schemeClr val="accent2">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accent2">
                    <a:lumMod val="50000"/>
                  </a:schemeClr>
                </a:solidFill>
              </a:rPr>
              <a:t>Exercise: Devise a sequence of tests for </a:t>
            </a:r>
            <a:r>
              <a:rPr lang="en-US" sz="2000" dirty="0" err="1">
                <a:solidFill>
                  <a:schemeClr val="accent2">
                    <a:lumMod val="50000"/>
                  </a:schemeClr>
                </a:solidFill>
              </a:rPr>
              <a:t>heat_app.c</a:t>
            </a:r>
            <a:r>
              <a:rPr lang="en-US" sz="2000" dirty="0">
                <a:solidFill>
                  <a:schemeClr val="accent2">
                    <a:lumMod val="50000"/>
                  </a:schemeClr>
                </a:solidFill>
              </a:rPr>
              <a:t> to provide similar coverage </a:t>
            </a:r>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99442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 For a Legacy Code</a:t>
            </a:r>
          </a:p>
        </p:txBody>
      </p:sp>
      <p:sp>
        <p:nvSpPr>
          <p:cNvPr id="3" name="Content Placeholder 2"/>
          <p:cNvSpPr>
            <a:spLocks noGrp="1"/>
          </p:cNvSpPr>
          <p:nvPr>
            <p:ph sz="quarter" idx="1"/>
          </p:nvPr>
        </p:nvSpPr>
        <p:spPr>
          <a:xfrm>
            <a:off x="365759" y="868680"/>
            <a:ext cx="11372473" cy="5227320"/>
          </a:xfrm>
        </p:spPr>
        <p:txBody>
          <a:bodyPr>
            <a:normAutofit/>
          </a:bodyPr>
          <a:lstStyle/>
          <a:p>
            <a:pPr marL="0" indent="0">
              <a:buNone/>
            </a:pPr>
            <a:endParaRPr lang="en-US" dirty="0"/>
          </a:p>
          <a:p>
            <a:pPr marL="0" indent="0">
              <a:buNone/>
            </a:pPr>
            <a:r>
              <a:rPr lang="en-US" dirty="0"/>
              <a:t>There may not be existing tests</a:t>
            </a:r>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Verify correctness</a:t>
            </a:r>
          </a:p>
          <a:p>
            <a:pPr lvl="1"/>
            <a:r>
              <a:rPr lang="en-US" dirty="0"/>
              <a:t>Always inject errors to verify that the test is working</a:t>
            </a:r>
          </a:p>
          <a:p>
            <a:pPr marL="395287" lvl="1" indent="0">
              <a:buNone/>
            </a:pPr>
            <a:endParaRPr lang="en-US" dirty="0"/>
          </a:p>
          <a:p>
            <a:pPr marL="0" indent="0">
              <a:buNone/>
            </a:pPr>
            <a:endParaRPr lang="en-US" dirty="0"/>
          </a:p>
        </p:txBody>
      </p:sp>
    </p:spTree>
    <p:extLst>
      <p:ext uri="{BB962C8B-B14F-4D97-AF65-F5344CB8AC3E}">
        <p14:creationId xmlns:p14="http://schemas.microsoft.com/office/powerpoint/2010/main" val="2747755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Example from E3SM </a:t>
            </a:r>
          </a:p>
        </p:txBody>
      </p:sp>
      <p:sp>
        <p:nvSpPr>
          <p:cNvPr id="5" name="Content Placeholder 4"/>
          <p:cNvSpPr>
            <a:spLocks noGrp="1"/>
          </p:cNvSpPr>
          <p:nvPr>
            <p:ph sz="quarter" idx="1"/>
          </p:nvPr>
        </p:nvSpPr>
        <p:spPr>
          <a:xfrm>
            <a:off x="365760" y="1104584"/>
            <a:ext cx="5594773" cy="4280215"/>
          </a:xfrm>
        </p:spPr>
        <p:txBody>
          <a:bodyPr>
            <a:normAutofit/>
          </a:bodyPr>
          <a:lstStyle/>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7B1C22-FDB5-9144-94B3-AB1F846EA802}"/>
              </a:ext>
            </a:extLst>
          </p:cNvPr>
          <p:cNvSpPr/>
          <p:nvPr/>
        </p:nvSpPr>
        <p:spPr>
          <a:xfrm>
            <a:off x="902208" y="4998720"/>
            <a:ext cx="6547104" cy="1079183"/>
          </a:xfrm>
          <a:prstGeom prst="rect">
            <a:avLst/>
          </a:prstGeom>
          <a:solidFill>
            <a:schemeClr val="accent5">
              <a:lumMod val="40000"/>
              <a:lumOff val="60000"/>
            </a:schemeClr>
          </a:solidFill>
          <a:ln>
            <a:solidFill>
              <a:schemeClr val="accent2">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accent2">
                    <a:lumMod val="50000"/>
                  </a:schemeClr>
                </a:solidFill>
              </a:rPr>
              <a:t>Exercise: From </a:t>
            </a:r>
            <a:r>
              <a:rPr lang="en-US" sz="2000" dirty="0" err="1">
                <a:solidFill>
                  <a:schemeClr val="accent2">
                    <a:lumMod val="50000"/>
                  </a:schemeClr>
                </a:solidFill>
              </a:rPr>
              <a:t>heat_app.c</a:t>
            </a:r>
            <a:r>
              <a:rPr lang="en-US" sz="2000" dirty="0">
                <a:solidFill>
                  <a:schemeClr val="accent2">
                    <a:lumMod val="50000"/>
                  </a:schemeClr>
                </a:solidFill>
              </a:rPr>
              <a:t> develop a test for l2_norm function using this method </a:t>
            </a:r>
          </a:p>
        </p:txBody>
      </p:sp>
    </p:spTree>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418134" y="1757461"/>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grpSp>
        <p:nvGrpSpPr>
          <p:cNvPr id="6" name="Group 5">
            <a:extLst>
              <a:ext uri="{FF2B5EF4-FFF2-40B4-BE49-F238E27FC236}">
                <a16:creationId xmlns:a16="http://schemas.microsoft.com/office/drawing/2014/main" id="{62C70200-42F1-0147-97AC-49A4772037F1}"/>
              </a:ext>
            </a:extLst>
          </p:cNvPr>
          <p:cNvGrpSpPr/>
          <p:nvPr/>
        </p:nvGrpSpPr>
        <p:grpSpPr>
          <a:xfrm>
            <a:off x="3729960" y="1747522"/>
            <a:ext cx="6829783" cy="4395104"/>
            <a:chOff x="3533778" y="1276374"/>
            <a:chExt cx="7556933" cy="4195927"/>
          </a:xfrm>
        </p:grpSpPr>
        <p:sp>
          <p:nvSpPr>
            <p:cNvPr id="3" name="Rectangle 2">
              <a:extLst>
                <a:ext uri="{FF2B5EF4-FFF2-40B4-BE49-F238E27FC236}">
                  <a16:creationId xmlns:a16="http://schemas.microsoft.com/office/drawing/2014/main" id="{7A7F3E3B-8089-3A47-AFE3-819CC2E57B25}"/>
                </a:ext>
              </a:extLst>
            </p:cNvPr>
            <p:cNvSpPr/>
            <p:nvPr/>
          </p:nvSpPr>
          <p:spPr>
            <a:xfrm>
              <a:off x="3533778" y="1276374"/>
              <a:ext cx="7422508" cy="4195927"/>
            </a:xfrm>
            <a:prstGeom prst="rect">
              <a:avLst/>
            </a:prstGeom>
            <a:solidFill>
              <a:schemeClr val="accent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668203" y="1520819"/>
              <a:ext cx="7422508" cy="3925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functionality matrix</a:t>
              </a:r>
            </a:p>
            <a:p>
              <a:pPr lvl="1"/>
              <a:r>
                <a:rPr lang="en-US" dirty="0"/>
                <a:t>Physics along rows</a:t>
              </a:r>
            </a:p>
            <a:p>
              <a:pPr lvl="1"/>
              <a:r>
                <a:rPr lang="en-US" dirty="0"/>
                <a:t>Infrastructure along columns</a:t>
              </a:r>
            </a:p>
            <a:p>
              <a:pPr lvl="1"/>
              <a:r>
                <a:rPr lang="en-US" dirty="0"/>
                <a:t>Alternative implementations, dimensions, geometry</a:t>
              </a:r>
            </a:p>
            <a:p>
              <a:r>
                <a:rPr lang="en-US" dirty="0"/>
                <a:t>Mark &lt;</a:t>
              </a:r>
              <a:r>
                <a:rPr lang="en-US" dirty="0" err="1"/>
                <a:t>i,j</a:t>
              </a:r>
              <a:r>
                <a:rPr lang="en-US" dirty="0"/>
                <a:t>&gt; if test covers corresponding features, and is a valid combination</a:t>
              </a:r>
            </a:p>
            <a:p>
              <a:r>
                <a:rPr lang="en-US" dirty="0"/>
                <a:t>Follow the order</a:t>
              </a:r>
            </a:p>
            <a:p>
              <a:pPr lvl="1"/>
              <a:r>
                <a:rPr lang="en-US" dirty="0"/>
                <a:t>All unit tests – including full module tests</a:t>
              </a:r>
            </a:p>
            <a:p>
              <a:pPr lvl="1"/>
              <a:r>
                <a:rPr lang="en-US" dirty="0"/>
                <a:t>Tests representing ongoing productions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gr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(demo in refactoring module)</a:t>
            </a:r>
          </a:p>
          <a:p>
            <a:pPr marL="346075" lvl="1" indent="0">
              <a:buNone/>
            </a:pPr>
            <a:endParaRPr lang="en-US" b="1" dirty="0"/>
          </a:p>
          <a:p>
            <a:pPr lvl="1"/>
            <a:endParaRPr lang="en-US" dirty="0"/>
          </a:p>
        </p:txBody>
      </p:sp>
    </p:spTree>
    <p:extLst>
      <p:ext uri="{BB962C8B-B14F-4D97-AF65-F5344CB8AC3E}">
        <p14:creationId xmlns:p14="http://schemas.microsoft.com/office/powerpoint/2010/main" val="376753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752145" y="936825"/>
            <a:ext cx="8690163" cy="2254933"/>
            <a:chOff x="0" y="1600200"/>
            <a:chExt cx="8692427" cy="2255520"/>
          </a:xfrm>
        </p:grpSpPr>
        <p:grpSp>
          <p:nvGrpSpPr>
            <p:cNvPr id="36" name="Group 35"/>
            <p:cNvGrpSpPr/>
            <p:nvPr/>
          </p:nvGrpSpPr>
          <p:grpSpPr>
            <a:xfrm>
              <a:off x="228600" y="1892808"/>
              <a:ext cx="8093964" cy="1706880"/>
              <a:chOff x="228600" y="1892808"/>
              <a:chExt cx="8093964" cy="1706880"/>
            </a:xfrm>
          </p:grpSpPr>
          <p:sp>
            <p:nvSpPr>
              <p:cNvPr id="6" name="Rectangle 5"/>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8" name="Straight Connector 7"/>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descr="testTable.pdf"/>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graphicFrame>
        <p:nvGraphicFramePr>
          <p:cNvPr id="35" name="Table 34"/>
          <p:cNvGraphicFramePr>
            <a:graphicFrameLocks noGrp="1"/>
          </p:cNvGraphicFramePr>
          <p:nvPr/>
        </p:nvGraphicFramePr>
        <p:xfrm>
          <a:off x="8189037" y="3418335"/>
          <a:ext cx="3351926" cy="1752145"/>
        </p:xfrm>
        <a:graphic>
          <a:graphicData uri="http://schemas.openxmlformats.org/drawingml/2006/table">
            <a:tbl>
              <a:tblPr/>
              <a:tblGrid>
                <a:gridCol w="1675963">
                  <a:extLst>
                    <a:ext uri="{9D8B030D-6E8A-4147-A177-3AD203B41FA5}">
                      <a16:colId xmlns:a16="http://schemas.microsoft.com/office/drawing/2014/main" val="20000"/>
                    </a:ext>
                  </a:extLst>
                </a:gridCol>
                <a:gridCol w="1675963">
                  <a:extLst>
                    <a:ext uri="{9D8B030D-6E8A-4147-A177-3AD203B41FA5}">
                      <a16:colId xmlns:a16="http://schemas.microsoft.com/office/drawing/2014/main" val="20001"/>
                    </a:ext>
                  </a:extLst>
                </a:gridCol>
              </a:tblGrid>
              <a:tr h="350429">
                <a:tc>
                  <a:txBody>
                    <a:bodyPr/>
                    <a:lstStyle/>
                    <a:p>
                      <a:pPr algn="l" fontAlgn="b"/>
                      <a:r>
                        <a:rPr lang="en-US" sz="2000" b="0" i="0" u="none" strike="noStrike">
                          <a:solidFill>
                            <a:srgbClr val="000000"/>
                          </a:solidFill>
                          <a:effectLst/>
                          <a:latin typeface="Calibri"/>
                        </a:rPr>
                        <a:t>Tests</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Symbol</a:t>
                      </a:r>
                    </a:p>
                  </a:txBody>
                  <a:tcPr marL="12697" marR="12697" marT="12697" marB="0" anchor="b">
                    <a:lnL>
                      <a:noFill/>
                    </a:lnL>
                    <a:lnR>
                      <a:noFill/>
                    </a:lnR>
                    <a:lnT>
                      <a:noFill/>
                    </a:lnT>
                    <a:lnB>
                      <a:noFill/>
                    </a:lnB>
                  </a:tcPr>
                </a:tc>
                <a:extLst>
                  <a:ext uri="{0D108BD9-81ED-4DB2-BD59-A6C34878D82A}">
                    <a16:rowId xmlns:a16="http://schemas.microsoft.com/office/drawing/2014/main" val="10000"/>
                  </a:ext>
                </a:extLst>
              </a:tr>
              <a:tr h="350429">
                <a:tc>
                  <a:txBody>
                    <a:bodyPr/>
                    <a:lstStyle/>
                    <a:p>
                      <a:pPr algn="l" fontAlgn="b"/>
                      <a:r>
                        <a:rPr lang="en-US" sz="2000" b="0" i="0" u="none" strike="noStrike" dirty="0" err="1">
                          <a:solidFill>
                            <a:srgbClr val="000000"/>
                          </a:solidFill>
                          <a:effectLst/>
                          <a:latin typeface="Calibri"/>
                        </a:rPr>
                        <a:t>Sedov</a:t>
                      </a:r>
                      <a:endParaRPr lang="en-US" sz="2000" b="0" i="0" u="none" strike="noStrike" dirty="0">
                        <a:solidFill>
                          <a:srgbClr val="000000"/>
                        </a:solidFill>
                        <a:effectLst/>
                        <a:latin typeface="Calibri"/>
                      </a:endParaRP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SV</a:t>
                      </a:r>
                    </a:p>
                  </a:txBody>
                  <a:tcPr marL="12697" marR="12697" marT="12697" marB="0" anchor="b">
                    <a:lnL>
                      <a:noFill/>
                    </a:lnL>
                    <a:lnR>
                      <a:noFill/>
                    </a:lnR>
                    <a:lnT>
                      <a:noFill/>
                    </a:lnT>
                    <a:lnB>
                      <a:noFill/>
                    </a:lnB>
                  </a:tcPr>
                </a:tc>
                <a:extLst>
                  <a:ext uri="{0D108BD9-81ED-4DB2-BD59-A6C34878D82A}">
                    <a16:rowId xmlns:a16="http://schemas.microsoft.com/office/drawing/2014/main" val="10001"/>
                  </a:ext>
                </a:extLst>
              </a:tr>
              <a:tr h="350429">
                <a:tc>
                  <a:txBody>
                    <a:bodyPr/>
                    <a:lstStyle/>
                    <a:p>
                      <a:pPr algn="l" fontAlgn="b"/>
                      <a:r>
                        <a:rPr lang="en-US" sz="2000" b="0" i="0" u="none" strike="noStrike">
                          <a:solidFill>
                            <a:srgbClr val="000000"/>
                          </a:solidFill>
                          <a:effectLst/>
                          <a:latin typeface="Calibri"/>
                        </a:rPr>
                        <a:t>Cellular</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CL</a:t>
                      </a:r>
                    </a:p>
                  </a:txBody>
                  <a:tcPr marL="12697" marR="12697" marT="12697" marB="0" anchor="b">
                    <a:lnL>
                      <a:noFill/>
                    </a:lnL>
                    <a:lnR>
                      <a:noFill/>
                    </a:lnR>
                    <a:lnT>
                      <a:noFill/>
                    </a:lnT>
                    <a:lnB>
                      <a:noFill/>
                    </a:lnB>
                  </a:tcPr>
                </a:tc>
                <a:extLst>
                  <a:ext uri="{0D108BD9-81ED-4DB2-BD59-A6C34878D82A}">
                    <a16:rowId xmlns:a16="http://schemas.microsoft.com/office/drawing/2014/main" val="10002"/>
                  </a:ext>
                </a:extLst>
              </a:tr>
              <a:tr h="350429">
                <a:tc>
                  <a:txBody>
                    <a:bodyPr/>
                    <a:lstStyle/>
                    <a:p>
                      <a:pPr algn="l" fontAlgn="b"/>
                      <a:r>
                        <a:rPr lang="en-US" sz="2000" b="0" i="0" u="none" strike="noStrike">
                          <a:solidFill>
                            <a:srgbClr val="000000"/>
                          </a:solidFill>
                          <a:effectLst/>
                          <a:latin typeface="Calibri"/>
                        </a:rPr>
                        <a:t>Poisson</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PT</a:t>
                      </a:r>
                    </a:p>
                  </a:txBody>
                  <a:tcPr marL="12697" marR="12697" marT="12697" marB="0" anchor="b">
                    <a:lnL>
                      <a:noFill/>
                    </a:lnL>
                    <a:lnR>
                      <a:noFill/>
                    </a:lnR>
                    <a:lnT>
                      <a:noFill/>
                    </a:lnT>
                    <a:lnB>
                      <a:noFill/>
                    </a:lnB>
                  </a:tcPr>
                </a:tc>
                <a:extLst>
                  <a:ext uri="{0D108BD9-81ED-4DB2-BD59-A6C34878D82A}">
                    <a16:rowId xmlns:a16="http://schemas.microsoft.com/office/drawing/2014/main" val="10003"/>
                  </a:ext>
                </a:extLst>
              </a:tr>
              <a:tr h="350429">
                <a:tc>
                  <a:txBody>
                    <a:bodyPr/>
                    <a:lstStyle/>
                    <a:p>
                      <a:pPr algn="l" fontAlgn="b"/>
                      <a:r>
                        <a:rPr lang="en-US" sz="2000" b="0" i="0" u="none" strike="noStrike">
                          <a:solidFill>
                            <a:srgbClr val="000000"/>
                          </a:solidFill>
                          <a:effectLst/>
                          <a:latin typeface="Calibri"/>
                        </a:rPr>
                        <a:t>White Dwarf</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WD</a:t>
                      </a:r>
                    </a:p>
                  </a:txBody>
                  <a:tcPr marL="12697" marR="12697" marT="12697"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8" name="Title 1"/>
          <p:cNvSpPr>
            <a:spLocks noGrp="1"/>
          </p:cNvSpPr>
          <p:nvPr>
            <p:ph type="title"/>
          </p:nvPr>
        </p:nvSpPr>
        <p:spPr>
          <a:xfrm>
            <a:off x="2133044" y="196747"/>
            <a:ext cx="8227457" cy="510904"/>
          </a:xfrm>
        </p:spPr>
        <p:txBody>
          <a:bodyPr/>
          <a:lstStyle/>
          <a:p>
            <a:r>
              <a:rPr lang="en-US" dirty="0"/>
              <a:t>Example </a:t>
            </a:r>
          </a:p>
        </p:txBody>
      </p:sp>
      <p:sp>
        <p:nvSpPr>
          <p:cNvPr id="40" name="Content Placeholder 2"/>
          <p:cNvSpPr>
            <a:spLocks noGrp="1"/>
          </p:cNvSpPr>
          <p:nvPr>
            <p:ph idx="1"/>
          </p:nvPr>
        </p:nvSpPr>
        <p:spPr>
          <a:xfrm>
            <a:off x="1828324" y="3358503"/>
            <a:ext cx="5180251" cy="2590125"/>
          </a:xfrm>
        </p:spPr>
        <p:txBody>
          <a:bodyPr/>
          <a:lstStyle/>
          <a:p>
            <a:r>
              <a:rPr lang="en-US" sz="1999" dirty="0"/>
              <a:t>A test on the same row indicates interoperability between corresponding physics </a:t>
            </a:r>
          </a:p>
          <a:p>
            <a:r>
              <a:rPr lang="en-US" sz="1999" dirty="0"/>
              <a:t>Similar logic would apply to tests on the same column for infrastructure</a:t>
            </a:r>
          </a:p>
          <a:p>
            <a:r>
              <a:rPr lang="en-US" sz="1999" dirty="0"/>
              <a:t>More goes on, but this is the primary methodology</a:t>
            </a:r>
          </a:p>
          <a:p>
            <a:pPr marL="457063" lvl="1" indent="0">
              <a:buNone/>
            </a:pPr>
            <a:endParaRPr lang="en-US" dirty="0"/>
          </a:p>
        </p:txBody>
      </p:sp>
    </p:spTree>
    <p:extLst>
      <p:ext uri="{BB962C8B-B14F-4D97-AF65-F5344CB8AC3E}">
        <p14:creationId xmlns:p14="http://schemas.microsoft.com/office/powerpoint/2010/main" val="61705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Testing Practices</a:t>
            </a:r>
          </a:p>
        </p:txBody>
      </p:sp>
      <p:sp>
        <p:nvSpPr>
          <p:cNvPr id="5" name="Content Placeholder 4"/>
          <p:cNvSpPr>
            <a:spLocks noGrp="1"/>
          </p:cNvSpPr>
          <p:nvPr>
            <p:ph sz="quarter" idx="1"/>
          </p:nvPr>
        </p:nvSpPr>
        <p:spPr>
          <a:xfrm>
            <a:off x="368424" y="1177290"/>
            <a:ext cx="11369809" cy="4047778"/>
          </a:xfrm>
        </p:spPr>
        <p:txBody>
          <a:bodyPr/>
          <a:lstStyle/>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Your verification and testing regime should meet your project needs</a:t>
            </a:r>
          </a:p>
          <a:p>
            <a:pPr marL="457200" indent="-457200">
              <a:buClr>
                <a:schemeClr val="bg1"/>
              </a:buClr>
              <a:buFont typeface="Arial" panose="020B0604020202020204" pitchFamily="34" charset="0"/>
              <a:buChar char="•"/>
            </a:pPr>
            <a:r>
              <a:rPr lang="en-US" dirty="0"/>
              <a:t>No need to go overboard but make sure that you have confidence in the correct behavior of your code</a:t>
            </a:r>
          </a:p>
          <a:p>
            <a:pPr marL="457200" indent="-457200">
              <a:buClr>
                <a:schemeClr val="bg1"/>
              </a:buClr>
              <a:buFont typeface="Arial" panose="020B0604020202020204" pitchFamily="34" charset="0"/>
              <a:buChar char="•"/>
            </a:pPr>
            <a:r>
              <a:rPr lang="en-US" dirty="0"/>
              <a:t>Devise tests to enable quick pinpointing of errors</a:t>
            </a:r>
          </a:p>
          <a:p>
            <a:pPr marL="457200" indent="-457200">
              <a:buClr>
                <a:schemeClr val="bg1"/>
              </a:buClr>
              <a:buFont typeface="Arial" panose="020B0604020202020204" pitchFamily="34" charset="0"/>
              <a:buChar char="•"/>
            </a:pPr>
            <a:r>
              <a:rPr lang="en-US" dirty="0"/>
              <a:t>Make sure that your tests fail when they should</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3642372"/>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56747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a:xfrm>
            <a:off x="368425" y="1061499"/>
            <a:ext cx="11270298" cy="2586162"/>
          </a:xfrm>
        </p:spPr>
        <p:txBody>
          <a:bodyPr/>
          <a:lstStyle/>
          <a:p>
            <a:r>
              <a:rPr lang="en-US" dirty="0"/>
              <a:t>Code verification uses tests </a:t>
            </a:r>
          </a:p>
          <a:p>
            <a:pPr lvl="1"/>
            <a:r>
              <a:rPr lang="en-US" dirty="0"/>
              <a:t>It is much more than a collection of tests</a:t>
            </a:r>
          </a:p>
          <a:p>
            <a:r>
              <a:rPr lang="en-US" dirty="0"/>
              <a:t>It is the holistic process through which you ensure that </a:t>
            </a:r>
          </a:p>
          <a:p>
            <a:pPr lvl="1"/>
            <a:r>
              <a:rPr lang="en-US" dirty="0"/>
              <a:t>Your implementation shows expected behavior,</a:t>
            </a:r>
          </a:p>
          <a:p>
            <a:pPr lvl="1"/>
            <a:r>
              <a:rPr lang="en-US" dirty="0"/>
              <a:t>Your implementation is consistent with your model,</a:t>
            </a:r>
          </a:p>
          <a:p>
            <a:pPr lvl="1"/>
            <a:r>
              <a:rPr lang="en-US" dirty="0"/>
              <a:t>Science you are trying to do with the code can be done.</a:t>
            </a:r>
          </a:p>
          <a:p>
            <a:endParaRPr lang="en-US" dirty="0"/>
          </a:p>
          <a:p>
            <a:endParaRPr lang="en-US" dirty="0"/>
          </a:p>
          <a:p>
            <a:pPr lvl="1"/>
            <a:endParaRPr lang="en-US" dirty="0"/>
          </a:p>
        </p:txBody>
      </p:sp>
      <p:sp>
        <p:nvSpPr>
          <p:cNvPr id="4" name="Rectangle 3">
            <a:extLst>
              <a:ext uri="{FF2B5EF4-FFF2-40B4-BE49-F238E27FC236}">
                <a16:creationId xmlns:a16="http://schemas.microsoft.com/office/drawing/2014/main" id="{EC2DB939-C639-8E4D-938F-DF12FCDD4D2F}"/>
              </a:ext>
            </a:extLst>
          </p:cNvPr>
          <p:cNvSpPr/>
          <p:nvPr/>
        </p:nvSpPr>
        <p:spPr>
          <a:xfrm>
            <a:off x="834888" y="3558209"/>
            <a:ext cx="8895522" cy="244502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How do verification and validation differ?</a:t>
            </a:r>
          </a:p>
          <a:p>
            <a:pPr marL="342900" indent="-342900">
              <a:lnSpc>
                <a:spcPct val="90000"/>
              </a:lnSpc>
              <a:buFont typeface="Arial" panose="020B0604020202020204" pitchFamily="34" charset="0"/>
              <a:buChar char="•"/>
            </a:pPr>
            <a:r>
              <a:rPr lang="en-US" sz="2000" dirty="0">
                <a:solidFill>
                  <a:schemeClr val="bg1"/>
                </a:solidFill>
              </a:rPr>
              <a:t>Verification confirms that you have implemented what you meant to</a:t>
            </a:r>
          </a:p>
          <a:p>
            <a:pPr marL="800100" lvl="1" indent="-342900">
              <a:lnSpc>
                <a:spcPct val="90000"/>
              </a:lnSpc>
              <a:buFont typeface="Arial" panose="020B0604020202020204" pitchFamily="34" charset="0"/>
              <a:buChar char="•"/>
            </a:pPr>
            <a:r>
              <a:rPr lang="en-US" sz="2000" dirty="0">
                <a:solidFill>
                  <a:schemeClr val="bg1"/>
                </a:solidFill>
              </a:rPr>
              <a:t>Your method does what you wanted it to do</a:t>
            </a:r>
          </a:p>
          <a:p>
            <a:pPr marL="342900" indent="-342900">
              <a:lnSpc>
                <a:spcPct val="90000"/>
              </a:lnSpc>
              <a:buFont typeface="Arial" panose="020B0604020202020204" pitchFamily="34" charset="0"/>
              <a:buChar char="•"/>
            </a:pPr>
            <a:r>
              <a:rPr lang="en-US" sz="2000" dirty="0">
                <a:solidFill>
                  <a:schemeClr val="bg1"/>
                </a:solidFill>
              </a:rPr>
              <a:t>Validation tells you were right in implementing what you meant to</a:t>
            </a:r>
          </a:p>
          <a:p>
            <a:pPr marL="800100" lvl="1" indent="-342900">
              <a:lnSpc>
                <a:spcPct val="90000"/>
              </a:lnSpc>
              <a:buFont typeface="Arial" panose="020B0604020202020204" pitchFamily="34" charset="0"/>
              <a:buChar char="•"/>
            </a:pPr>
            <a:r>
              <a:rPr lang="en-US" sz="2000" dirty="0">
                <a:solidFill>
                  <a:schemeClr val="bg1"/>
                </a:solidFill>
              </a:rPr>
              <a:t>What you wanted your method to do is valid</a:t>
            </a:r>
          </a:p>
          <a:p>
            <a:pPr marL="800100" lvl="1" indent="-342900">
              <a:lnSpc>
                <a:spcPct val="90000"/>
              </a:lnSpc>
              <a:buFont typeface="Arial" panose="020B0604020202020204" pitchFamily="34" charset="0"/>
              <a:buChar char="•"/>
            </a:pPr>
            <a:r>
              <a:rPr lang="en-US" sz="2000" dirty="0">
                <a:solidFill>
                  <a:schemeClr val="bg1"/>
                </a:solidFill>
              </a:rPr>
              <a:t>Your model correctly captures the phenomenon you are trying to understand</a:t>
            </a:r>
          </a:p>
          <a:p>
            <a:pPr marL="800100" lvl="1"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16209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and types of verification</a:t>
            </a:r>
          </a:p>
        </p:txBody>
      </p:sp>
      <p:sp>
        <p:nvSpPr>
          <p:cNvPr id="3" name="Content Placeholder 2"/>
          <p:cNvSpPr>
            <a:spLocks noGrp="1"/>
          </p:cNvSpPr>
          <p:nvPr>
            <p:ph idx="1"/>
          </p:nvPr>
        </p:nvSpPr>
        <p:spPr/>
        <p:txBody>
          <a:bodyPr>
            <a:normAutofit/>
          </a:bodyPr>
          <a:lstStyle/>
          <a:p>
            <a:r>
              <a:rPr lang="en-US" dirty="0"/>
              <a:t>During initial code development</a:t>
            </a:r>
          </a:p>
          <a:p>
            <a:pPr lvl="1"/>
            <a:r>
              <a:rPr lang="en-US" dirty="0"/>
              <a:t>Accuracy and stability </a:t>
            </a:r>
          </a:p>
          <a:p>
            <a:pPr lvl="1"/>
            <a:r>
              <a:rPr lang="en-US" dirty="0"/>
              <a:t>Matching the algorithm to the model</a:t>
            </a:r>
          </a:p>
          <a:p>
            <a:pPr lvl="1"/>
            <a:r>
              <a:rPr lang="en-US" dirty="0"/>
              <a:t>Interoperability of algorithms</a:t>
            </a:r>
          </a:p>
          <a:p>
            <a:r>
              <a:rPr lang="en-US" dirty="0"/>
              <a:t>In later stages</a:t>
            </a:r>
          </a:p>
          <a:p>
            <a:pPr lvl="1"/>
            <a:r>
              <a:rPr lang="en-US" dirty="0"/>
              <a:t>While adding new major capabilities or modifying existing capabilities </a:t>
            </a:r>
          </a:p>
          <a:p>
            <a:pPr lvl="1"/>
            <a:r>
              <a:rPr lang="en-US" dirty="0"/>
              <a:t>Ongoing maintenance </a:t>
            </a:r>
          </a:p>
          <a:p>
            <a:pPr lvl="1"/>
            <a:r>
              <a:rPr lang="en-US" dirty="0"/>
              <a:t>Preparing for production</a:t>
            </a:r>
          </a:p>
          <a:p>
            <a:endParaRPr lang="en-US" dirty="0"/>
          </a:p>
        </p:txBody>
      </p:sp>
    </p:spTree>
    <p:extLst>
      <p:ext uri="{BB962C8B-B14F-4D97-AF65-F5344CB8AC3E}">
        <p14:creationId xmlns:p14="http://schemas.microsoft.com/office/powerpoint/2010/main" val="111839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Challenges</a:t>
            </a:r>
          </a:p>
        </p:txBody>
      </p:sp>
      <p:sp>
        <p:nvSpPr>
          <p:cNvPr id="5" name="Content Placeholder 4"/>
          <p:cNvSpPr>
            <a:spLocks noGrp="1"/>
          </p:cNvSpPr>
          <p:nvPr>
            <p:ph sz="quarter" idx="1"/>
          </p:nvPr>
        </p:nvSpPr>
        <p:spPr/>
        <p:txBody>
          <a:bodyPr/>
          <a:lstStyle/>
          <a:p>
            <a:r>
              <a:rPr lang="en-US" dirty="0"/>
              <a:t>Functionality coverage</a:t>
            </a:r>
          </a:p>
          <a:p>
            <a:r>
              <a:rPr lang="en-US" dirty="0"/>
              <a:t>Particularly true of codes that allow composability in their configuration</a:t>
            </a:r>
          </a:p>
          <a:p>
            <a:r>
              <a:rPr lang="en-US" dirty="0"/>
              <a:t>Codes may incorporate some legacy components</a:t>
            </a:r>
          </a:p>
          <a:p>
            <a:pPr lvl="1"/>
            <a:r>
              <a:rPr lang="en-US" dirty="0"/>
              <a:t>Its own set of challenges</a:t>
            </a:r>
          </a:p>
          <a:p>
            <a:pPr lvl="2"/>
            <a:r>
              <a:rPr lang="en-US" dirty="0"/>
              <a:t>No existing tests at any granularity</a:t>
            </a:r>
          </a:p>
          <a:p>
            <a:r>
              <a:rPr lang="en-US" dirty="0"/>
              <a:t>Examples – </a:t>
            </a:r>
            <a:r>
              <a:rPr lang="en-US" dirty="0" err="1"/>
              <a:t>multiphysics</a:t>
            </a:r>
            <a:r>
              <a:rPr lang="en-US" dirty="0"/>
              <a:t> application codes that support multiple domains</a:t>
            </a:r>
          </a:p>
          <a:p>
            <a:pPr marL="0" indent="0">
              <a:buNone/>
            </a:pPr>
            <a:endParaRPr lang="en-US" dirty="0"/>
          </a:p>
        </p:txBody>
      </p:sp>
    </p:spTree>
    <p:extLst>
      <p:ext uri="{BB962C8B-B14F-4D97-AF65-F5344CB8AC3E}">
        <p14:creationId xmlns:p14="http://schemas.microsoft.com/office/powerpoint/2010/main" val="23703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7C86-4226-4E4F-AC9C-1BD150357409}"/>
              </a:ext>
            </a:extLst>
          </p:cNvPr>
          <p:cNvSpPr>
            <a:spLocks noGrp="1"/>
          </p:cNvSpPr>
          <p:nvPr>
            <p:ph type="title"/>
          </p:nvPr>
        </p:nvSpPr>
        <p:spPr>
          <a:xfrm>
            <a:off x="365760" y="421419"/>
            <a:ext cx="11372473" cy="914400"/>
          </a:xfrm>
        </p:spPr>
        <p:txBody>
          <a:bodyPr/>
          <a:lstStyle/>
          <a:p>
            <a:r>
              <a:rPr lang="en-US" dirty="0"/>
              <a:t>Components of Verification</a:t>
            </a:r>
          </a:p>
        </p:txBody>
      </p:sp>
      <p:sp>
        <p:nvSpPr>
          <p:cNvPr id="3" name="Content Placeholder 2">
            <a:extLst>
              <a:ext uri="{FF2B5EF4-FFF2-40B4-BE49-F238E27FC236}">
                <a16:creationId xmlns:a16="http://schemas.microsoft.com/office/drawing/2014/main" id="{DAD56F5A-89FB-5647-B6BB-58E2E45748AC}"/>
              </a:ext>
            </a:extLst>
          </p:cNvPr>
          <p:cNvSpPr>
            <a:spLocks noGrp="1"/>
          </p:cNvSpPr>
          <p:nvPr>
            <p:ph idx="1"/>
          </p:nvPr>
        </p:nvSpPr>
        <p:spPr>
          <a:xfrm>
            <a:off x="365760" y="1192106"/>
            <a:ext cx="11372473" cy="4802294"/>
          </a:xfrm>
        </p:spPr>
        <p:txBody>
          <a:bodyPr/>
          <a:lstStyle/>
          <a:p>
            <a:r>
              <a:rPr lang="en-US" dirty="0"/>
              <a:t>Testing at various granularity</a:t>
            </a:r>
          </a:p>
          <a:p>
            <a:pPr lvl="1"/>
            <a:r>
              <a:rPr lang="en-US" dirty="0"/>
              <a:t>Individual components</a:t>
            </a:r>
          </a:p>
          <a:p>
            <a:pPr lvl="1"/>
            <a:r>
              <a:rPr lang="en-US" dirty="0"/>
              <a:t>Interoperability of components</a:t>
            </a:r>
          </a:p>
          <a:p>
            <a:pPr lvl="1"/>
            <a:r>
              <a:rPr lang="en-US" dirty="0"/>
              <a:t>Convergence, stability and accuracy</a:t>
            </a:r>
          </a:p>
          <a:p>
            <a:r>
              <a:rPr lang="en-US" dirty="0"/>
              <a:t>Validation of individual components</a:t>
            </a:r>
          </a:p>
          <a:p>
            <a:pPr lvl="1"/>
            <a:r>
              <a:rPr lang="en-US" dirty="0"/>
              <a:t>Building diagnostics (e.g. ensure conservation of physical quantities)</a:t>
            </a:r>
          </a:p>
          <a:p>
            <a:r>
              <a:rPr lang="en-US" dirty="0"/>
              <a:t>Testing practices</a:t>
            </a:r>
          </a:p>
          <a:p>
            <a:pPr lvl="1"/>
            <a:r>
              <a:rPr lang="en-US" dirty="0"/>
              <a:t>Error bars</a:t>
            </a:r>
          </a:p>
          <a:p>
            <a:pPr lvl="2"/>
            <a:r>
              <a:rPr lang="en-US" dirty="0"/>
              <a:t>Necessary for differentiating between drift and round-off</a:t>
            </a:r>
          </a:p>
          <a:p>
            <a:r>
              <a:rPr lang="en-US" dirty="0"/>
              <a:t>Ensuring code and interoperability coverage</a:t>
            </a:r>
          </a:p>
          <a:p>
            <a:endParaRPr lang="en-US" dirty="0"/>
          </a:p>
          <a:p>
            <a:endParaRPr lang="en-US" dirty="0"/>
          </a:p>
        </p:txBody>
      </p:sp>
    </p:spTree>
    <p:extLst>
      <p:ext uri="{BB962C8B-B14F-4D97-AF65-F5344CB8AC3E}">
        <p14:creationId xmlns:p14="http://schemas.microsoft.com/office/powerpoint/2010/main" val="237024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 ?</a:t>
            </a:r>
          </a:p>
        </p:txBody>
      </p:sp>
      <p:sp>
        <p:nvSpPr>
          <p:cNvPr id="21" name="Content Placeholder 4"/>
          <p:cNvSpPr>
            <a:spLocks noGrp="1"/>
          </p:cNvSpPr>
          <p:nvPr>
            <p:ph sz="quarter" idx="1"/>
          </p:nvPr>
        </p:nvSpPr>
        <p:spPr>
          <a:xfrm>
            <a:off x="880642" y="1012372"/>
            <a:ext cx="8151277" cy="4494629"/>
          </a:xfrm>
        </p:spPr>
        <p:txBody>
          <a:bodyPr>
            <a:normAutofit fontScale="85000" lnSpcReduction="20000"/>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2"/>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lnSpcReduction="10000"/>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
        <p:nvSpPr>
          <p:cNvPr id="3" name="Rectangle 2">
            <a:extLst>
              <a:ext uri="{FF2B5EF4-FFF2-40B4-BE49-F238E27FC236}">
                <a16:creationId xmlns:a16="http://schemas.microsoft.com/office/drawing/2014/main" id="{B8FB2A1D-579E-3947-8F31-44500C7BCEEE}"/>
              </a:ext>
            </a:extLst>
          </p:cNvPr>
          <p:cNvSpPr/>
          <p:nvPr/>
        </p:nvSpPr>
        <p:spPr>
          <a:xfrm>
            <a:off x="5893904" y="2087217"/>
            <a:ext cx="2544418" cy="1083365"/>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Balance is critical</a:t>
            </a:r>
          </a:p>
        </p:txBody>
      </p:sp>
    </p:spTree>
    <p:extLst>
      <p:ext uri="{BB962C8B-B14F-4D97-AF65-F5344CB8AC3E}">
        <p14:creationId xmlns:p14="http://schemas.microsoft.com/office/powerpoint/2010/main" val="344573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 For a New Code</a:t>
            </a:r>
          </a:p>
        </p:txBody>
      </p:sp>
      <p:sp>
        <p:nvSpPr>
          <p:cNvPr id="3" name="Content Placeholder 2"/>
          <p:cNvSpPr>
            <a:spLocks noGrp="1"/>
          </p:cNvSpPr>
          <p:nvPr>
            <p:ph sz="quarter" idx="1"/>
          </p:nvPr>
        </p:nvSpPr>
        <p:spPr>
          <a:xfrm>
            <a:off x="574482" y="1078043"/>
            <a:ext cx="8985154" cy="4269812"/>
          </a:xfrm>
        </p:spPr>
        <p:txBody>
          <a:bodyPr>
            <a:normAutofit/>
          </a:bodyPr>
          <a:lstStyle/>
          <a:p>
            <a:r>
              <a:rPr lang="en-US" dirty="0"/>
              <a:t>Development of tests and diagnostics goes hand-in-hand with code development</a:t>
            </a:r>
          </a:p>
          <a:p>
            <a:pPr lvl="1"/>
            <a:endParaRPr lang="en-US" dirty="0"/>
          </a:p>
          <a:p>
            <a:pPr lvl="1"/>
            <a:r>
              <a:rPr lang="en-US" dirty="0"/>
              <a:t>Non-trivial to devise good tests, but extremely important</a:t>
            </a:r>
          </a:p>
          <a:p>
            <a:pPr lvl="1"/>
            <a:r>
              <a:rPr lang="en-US" dirty="0"/>
              <a:t>Compare against simpler analytical or semi-analytical solutions</a:t>
            </a:r>
          </a:p>
          <a:p>
            <a:pPr lvl="1"/>
            <a:r>
              <a:rPr lang="en-US" dirty="0"/>
              <a:t>Build granularity into testing</a:t>
            </a:r>
          </a:p>
          <a:p>
            <a:pPr lvl="1"/>
            <a:r>
              <a:rPr lang="en-US" dirty="0"/>
              <a:t>Use scaffolding ideas to build confidence </a:t>
            </a:r>
          </a:p>
          <a:p>
            <a:pPr lvl="1"/>
            <a:r>
              <a:rPr lang="en-US" dirty="0"/>
              <a:t>Always inject errors to verify that the test is working</a:t>
            </a:r>
          </a:p>
          <a:p>
            <a:pPr lvl="1"/>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44607762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1389</TotalTime>
  <Words>1723</Words>
  <Application>Microsoft Office PowerPoint</Application>
  <PresentationFormat>Custom</PresentationFormat>
  <Paragraphs>279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Software Testing</vt:lpstr>
      <vt:lpstr>License, Citation and Acknowledgements</vt:lpstr>
      <vt:lpstr>Verification</vt:lpstr>
      <vt:lpstr>Stages and types of verification</vt:lpstr>
      <vt:lpstr>Verification Challenges</vt:lpstr>
      <vt:lpstr>Components of Verification</vt:lpstr>
      <vt:lpstr>How to build your test suite ?</vt:lpstr>
      <vt:lpstr>Why not always use the most stringent testing?</vt:lpstr>
      <vt:lpstr>Test Development For a New Code</vt:lpstr>
      <vt:lpstr>How do you build a scaffolding of tests ?</vt:lpstr>
      <vt:lpstr>Scaffolding Example from FLASH</vt:lpstr>
      <vt:lpstr>Scaffolding Example from FLASH</vt:lpstr>
      <vt:lpstr>Scaffolding Example from FLASH</vt:lpstr>
      <vt:lpstr>Scaffolding Example from FLASH</vt:lpstr>
      <vt:lpstr>Test Development For a Legacy Code</vt:lpstr>
      <vt:lpstr>Example from E3SM </vt:lpstr>
      <vt:lpstr>Test Selection</vt:lpstr>
      <vt:lpstr>Example </vt:lpstr>
      <vt:lpstr>Good Testing Practices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353</cp:revision>
  <cp:lastPrinted>2017-11-02T18:35:01Z</cp:lastPrinted>
  <dcterms:created xsi:type="dcterms:W3CDTF">2018-11-06T17:28:56Z</dcterms:created>
  <dcterms:modified xsi:type="dcterms:W3CDTF">2020-08-03T17:58:06Z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