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6"/>
  </p:notesMasterIdLst>
  <p:handoutMasterIdLst>
    <p:handoutMasterId r:id="rId17"/>
  </p:handoutMasterIdLst>
  <p:sldIdLst>
    <p:sldId id="318" r:id="rId5"/>
    <p:sldId id="320" r:id="rId6"/>
    <p:sldId id="1840" r:id="rId7"/>
    <p:sldId id="1841" r:id="rId8"/>
    <p:sldId id="1842" r:id="rId9"/>
    <p:sldId id="1843" r:id="rId10"/>
    <p:sldId id="1819" r:id="rId11"/>
    <p:sldId id="1844" r:id="rId12"/>
    <p:sldId id="1830" r:id="rId13"/>
    <p:sldId id="1846" r:id="rId14"/>
    <p:sldId id="1845" r:id="rId15"/>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6" autoAdjust="0"/>
    <p:restoredTop sz="96571" autoAdjust="0"/>
  </p:normalViewPr>
  <p:slideViewPr>
    <p:cSldViewPr snapToGrid="0" showGuides="1">
      <p:cViewPr varScale="1">
        <p:scale>
          <a:sx n="111" d="100"/>
          <a:sy n="111" d="100"/>
        </p:scale>
        <p:origin x="77" y="302"/>
      </p:cViewPr>
      <p:guideLst>
        <p:guide orient="horz" pos="888"/>
        <p:guide pos="3839"/>
      </p:guideLst>
    </p:cSldViewPr>
  </p:slideViewPr>
  <p:notesTextViewPr>
    <p:cViewPr>
      <p:scale>
        <a:sx n="1" d="1"/>
        <a:sy n="1" d="1"/>
      </p:scale>
      <p:origin x="0" y="0"/>
    </p:cViewPr>
  </p:notesTextViewPr>
  <p:sorterViewPr>
    <p:cViewPr varScale="1">
      <p:scale>
        <a:sx n="1" d="1"/>
        <a:sy n="1" d="1"/>
      </p:scale>
      <p:origin x="0" y="-6368"/>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7/29/2020</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7/29/2020</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40"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11" name="Picture 10">
            <a:extLst>
              <a:ext uri="{FF2B5EF4-FFF2-40B4-BE49-F238E27FC236}">
                <a16:creationId xmlns:a16="http://schemas.microsoft.com/office/drawing/2014/main" id="{FEB516F4-C09A-4E83-A0F1-168C638F25AA}"/>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58932" b="1495"/>
          <a:stretch/>
        </p:blipFill>
        <p:spPr>
          <a:xfrm rot="10800000">
            <a:off x="-1" y="1572767"/>
            <a:ext cx="2852965" cy="4078297"/>
          </a:xfrm>
          <a:prstGeom prst="rect">
            <a:avLst/>
          </a:prstGeom>
        </p:spPr>
      </p:pic>
      <p:pic>
        <p:nvPicPr>
          <p:cNvPr id="10" name="Picture 9" descr="IDEAS_logo.png">
            <a:extLst>
              <a:ext uri="{FF2B5EF4-FFF2-40B4-BE49-F238E27FC236}">
                <a16:creationId xmlns:a16="http://schemas.microsoft.com/office/drawing/2014/main" id="{9DE86E9C-D24A-4552-A542-495444B5B047}"/>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211056" y="1848659"/>
            <a:ext cx="2350008" cy="815135"/>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1C1369-A08C-454A-B0B5-0955BB31B118}"/>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r="58932" b="1495"/>
          <a:stretch/>
        </p:blipFill>
        <p:spPr>
          <a:xfrm>
            <a:off x="9335860" y="0"/>
            <a:ext cx="2852965" cy="4078297"/>
          </a:xfrm>
          <a:prstGeom prst="rect">
            <a:avLst/>
          </a:prstGeom>
          <a:effectLst>
            <a:outerShdw blurRad="50800" dist="50800" dir="5400000" algn="ctr" rotWithShape="0">
              <a:srgbClr val="000000">
                <a:alpha val="0"/>
              </a:srgbClr>
            </a:outerShdw>
          </a:effectLst>
        </p:spPr>
      </p:pic>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B8E2FEED-84DC-4438-B439-E3DA7A28736A}"/>
              </a:ext>
            </a:extLst>
          </p:cNvPr>
          <p:cNvPicPr>
            <a:picLocks noChangeAspect="1"/>
          </p:cNvPicPr>
          <p:nvPr userDrawn="1"/>
        </p:nvPicPr>
        <p:blipFill>
          <a:blip r:embed="rId10"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37" r:id="rId2"/>
    <p:sldLayoutId id="2147483939" r:id="rId3"/>
    <p:sldLayoutId id="2147483950" r:id="rId4"/>
    <p:sldLayoutId id="2147483940" r:id="rId5"/>
    <p:sldLayoutId id="2147483941" r:id="rId6"/>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bssw.io/psip" TargetMode="External"/><Relationship Id="rId1" Type="http://schemas.openxmlformats.org/officeDocument/2006/relationships/slideLayout" Target="../slideLayouts/slideLayout2.xml"/><Relationship Id="rId4" Type="http://schemas.openxmlformats.org/officeDocument/2006/relationships/hyperlink" Target="ttps://bssw.io/"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doi.org/10.6084/m9.figshare.11918397"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0.jpg"/><Relationship Id="rId7" Type="http://schemas.openxmlformats.org/officeDocument/2006/relationships/hyperlink" Target="https://www.nicholaslewis.org/imperial-college-uk-covid-19-numbers-dont-seem-to-add-up/" TargetMode="External"/><Relationship Id="rId2" Type="http://schemas.openxmlformats.org/officeDocument/2006/relationships/image" Target="../media/image9.jpg"/><Relationship Id="rId1" Type="http://schemas.openxmlformats.org/officeDocument/2006/relationships/slideLayout" Target="../slideLayouts/slideLayout3.xml"/><Relationship Id="rId6" Type="http://schemas.openxmlformats.org/officeDocument/2006/relationships/hyperlink" Target="https://www.nature.com/articles/d41586-020-01003-6" TargetMode="External"/><Relationship Id="rId5" Type="http://schemas.openxmlformats.org/officeDocument/2006/relationships/hyperlink" Target="https://doi.org/10.25561/77482" TargetMode="External"/><Relationship Id="rId4" Type="http://schemas.openxmlformats.org/officeDocument/2006/relationships/image" Target="../media/image11.jpg"/></Relationships>
</file>

<file path=ppt/slides/_rels/slide4.xml.rels><?xml version="1.0" encoding="UTF-8" standalone="yes"?>
<Relationships xmlns="http://schemas.openxmlformats.org/package/2006/relationships"><Relationship Id="rId3" Type="http://schemas.openxmlformats.org/officeDocument/2006/relationships/hyperlink" Target="https://www.telegraph.co.uk/technology/2020/05/16/coding-led-lockdown-totally-unreliable-buggy-mess-say-experts/" TargetMode="External"/><Relationship Id="rId2" Type="http://schemas.openxmlformats.org/officeDocument/2006/relationships/hyperlink" Target="https://www.foxnews.com/world/imperial-college-britain-coronavirus-lockdown-buggy-mess-unreliable" TargetMode="Externa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hyperlink" Target="https://philbull.wordpress.com/2020/05/10/why-you-can-ignore-reviews-of-scientific-code-by-commercial-software-developers/amp/" TargetMode="External"/><Relationship Id="rId2" Type="http://schemas.openxmlformats.org/officeDocument/2006/relationships/hyperlink" Target="https://github.com/mrc-ide/covid-sim/" TargetMode="External"/><Relationship Id="rId1" Type="http://schemas.openxmlformats.org/officeDocument/2006/relationships/slideLayout" Target="../slideLayouts/slideLayout3.xml"/><Relationship Id="rId5" Type="http://schemas.openxmlformats.org/officeDocument/2006/relationships/image" Target="../media/image13.jpg"/><Relationship Id="rId4" Type="http://schemas.openxmlformats.org/officeDocument/2006/relationships/hyperlink" Target="http://doi.org/10.5281/zenodo.3865491"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Summary</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a:xfrm>
            <a:off x="3177632" y="1844224"/>
            <a:ext cx="8292317" cy="2855300"/>
          </a:xfrm>
        </p:spPr>
        <p:txBody>
          <a:bodyPr/>
          <a:lstStyle/>
          <a:p>
            <a:r>
              <a:rPr lang="en-US" u="sng" dirty="0"/>
              <a:t>David E. Bernholdt</a:t>
            </a:r>
            <a:r>
              <a:rPr lang="en-US" dirty="0"/>
              <a:t>, David Rogers</a:t>
            </a:r>
            <a:br>
              <a:rPr lang="en-US" u="sng" dirty="0"/>
            </a:br>
            <a:r>
              <a:rPr lang="en-US" sz="2000" dirty="0"/>
              <a:t>Oak Ridge National Laboratory</a:t>
            </a:r>
          </a:p>
          <a:p>
            <a:r>
              <a:rPr lang="en-US" sz="2000" dirty="0"/>
              <a:t>Software Productivity Track, ATPESC 2020</a:t>
            </a:r>
          </a:p>
        </p:txBody>
      </p:sp>
      <p:pic>
        <p:nvPicPr>
          <p:cNvPr id="6" name="Picture 2" descr="https://licensebuttons.net/l/by/4.0/88x31.png">
            <a:extLst>
              <a:ext uri="{FF2B5EF4-FFF2-40B4-BE49-F238E27FC236}">
                <a16:creationId xmlns:a16="http://schemas.microsoft.com/office/drawing/2014/main" id="{24EAF368-FA38-4254-8E55-6E4D87222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5539716"/>
            <a:ext cx="1661258" cy="5852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06FBB1C-6D6D-47D4-86AC-DD5BECCBEE38}"/>
              </a:ext>
            </a:extLst>
          </p:cNvPr>
          <p:cNvSpPr txBox="1"/>
          <p:nvPr/>
        </p:nvSpPr>
        <p:spPr>
          <a:xfrm>
            <a:off x="2036432" y="5619958"/>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8" name="Picture 7">
            <a:extLst>
              <a:ext uri="{FF2B5EF4-FFF2-40B4-BE49-F238E27FC236}">
                <a16:creationId xmlns:a16="http://schemas.microsoft.com/office/drawing/2014/main" id="{5E19A2B9-BE5E-4ECD-965E-E23196D86A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981" y="2924866"/>
            <a:ext cx="2350008" cy="1008267"/>
          </a:xfrm>
          <a:prstGeom prst="rect">
            <a:avLst/>
          </a:prstGeom>
        </p:spPr>
      </p:pic>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But you’re a researcher.  </a:t>
            </a:r>
            <a:br>
              <a:rPr lang="en-US" sz="4400" dirty="0"/>
            </a:br>
            <a:r>
              <a:rPr lang="en-US" sz="4400" dirty="0"/>
              <a:t>You can’t afford to spend </a:t>
            </a:r>
            <a:br>
              <a:rPr lang="en-US" sz="4400" dirty="0"/>
            </a:br>
            <a:r>
              <a:rPr lang="en-US" sz="4400" dirty="0"/>
              <a:t>“all” of your time on </a:t>
            </a:r>
            <a:br>
              <a:rPr lang="en-US" sz="4400" dirty="0"/>
            </a:br>
            <a:r>
              <a:rPr lang="en-US" sz="4400" dirty="0"/>
              <a:t>software engineering.</a:t>
            </a:r>
          </a:p>
        </p:txBody>
      </p:sp>
    </p:spTree>
    <p:extLst>
      <p:ext uri="{BB962C8B-B14F-4D97-AF65-F5344CB8AC3E}">
        <p14:creationId xmlns:p14="http://schemas.microsoft.com/office/powerpoint/2010/main" val="648753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A2F6E-6146-4EFE-B865-F5301F6BE1EB}"/>
              </a:ext>
            </a:extLst>
          </p:cNvPr>
          <p:cNvSpPr>
            <a:spLocks noGrp="1"/>
          </p:cNvSpPr>
          <p:nvPr>
            <p:ph type="title"/>
          </p:nvPr>
        </p:nvSpPr>
        <p:spPr/>
        <p:txBody>
          <a:bodyPr/>
          <a:lstStyle/>
          <a:p>
            <a:r>
              <a:rPr lang="en-US" dirty="0"/>
              <a:t>A Final Recommendation: </a:t>
            </a:r>
            <a:br>
              <a:rPr lang="en-US" dirty="0"/>
            </a:br>
            <a:r>
              <a:rPr lang="en-US" dirty="0"/>
              <a:t>Continual, Incremental Software Process Improvement</a:t>
            </a:r>
          </a:p>
        </p:txBody>
      </p:sp>
      <p:sp>
        <p:nvSpPr>
          <p:cNvPr id="3" name="Content Placeholder 2">
            <a:extLst>
              <a:ext uri="{FF2B5EF4-FFF2-40B4-BE49-F238E27FC236}">
                <a16:creationId xmlns:a16="http://schemas.microsoft.com/office/drawing/2014/main" id="{27AD9C12-D43C-463C-8992-BC3491AF2024}"/>
              </a:ext>
            </a:extLst>
          </p:cNvPr>
          <p:cNvSpPr>
            <a:spLocks noGrp="1"/>
          </p:cNvSpPr>
          <p:nvPr>
            <p:ph idx="1"/>
          </p:nvPr>
        </p:nvSpPr>
        <p:spPr>
          <a:xfrm>
            <a:off x="365761" y="1314847"/>
            <a:ext cx="6151518" cy="4047778"/>
          </a:xfrm>
        </p:spPr>
        <p:txBody>
          <a:bodyPr/>
          <a:lstStyle/>
          <a:p>
            <a:pPr marL="0" indent="0">
              <a:buNone/>
            </a:pPr>
            <a:r>
              <a:rPr lang="en-US" sz="2000" dirty="0">
                <a:solidFill>
                  <a:schemeClr val="tx2"/>
                </a:solidFill>
              </a:rPr>
              <a:t>Target: your project should include “just enough” software engineering so that you can meet your short-term and longer-term scientific goals effectively</a:t>
            </a:r>
          </a:p>
          <a:p>
            <a:pPr marL="457200" indent="-457200">
              <a:buFont typeface="+mj-lt"/>
              <a:buAutoNum type="arabicPeriod"/>
            </a:pPr>
            <a:r>
              <a:rPr lang="en-US" sz="2000" dirty="0"/>
              <a:t>Identify your team’s “pain points” in your software development processes</a:t>
            </a:r>
          </a:p>
          <a:p>
            <a:pPr marL="457200" indent="-457200">
              <a:buFont typeface="+mj-lt"/>
              <a:buAutoNum type="arabicPeriod"/>
            </a:pPr>
            <a:r>
              <a:rPr lang="en-US" sz="2000" dirty="0"/>
              <a:t>Set a goal for something to improve</a:t>
            </a:r>
          </a:p>
          <a:p>
            <a:pPr lvl="1">
              <a:spcBef>
                <a:spcPts val="200"/>
              </a:spcBef>
            </a:pPr>
            <a:r>
              <a:rPr lang="en-US" sz="1800" dirty="0"/>
              <a:t>Target processes and behaviors, not just tasks</a:t>
            </a:r>
          </a:p>
          <a:p>
            <a:pPr lvl="1">
              <a:spcBef>
                <a:spcPts val="200"/>
              </a:spcBef>
            </a:pPr>
            <a:r>
              <a:rPr lang="en-US" sz="1800" dirty="0"/>
              <a:t>Pick something that you can address in a few months that will give you a noticeable benefit</a:t>
            </a:r>
          </a:p>
          <a:p>
            <a:pPr marL="457200" indent="-457200">
              <a:buFont typeface="+mj-lt"/>
              <a:buAutoNum type="arabicPeriod"/>
            </a:pPr>
            <a:r>
              <a:rPr lang="en-US" sz="2000" dirty="0"/>
              <a:t>Agree on a plan to address it, identify </a:t>
            </a:r>
            <a:br>
              <a:rPr lang="en-US" sz="2000" dirty="0"/>
            </a:br>
            <a:r>
              <a:rPr lang="en-US" sz="2000" dirty="0"/>
              <a:t>markers of progress and what is “done”</a:t>
            </a:r>
          </a:p>
          <a:p>
            <a:pPr lvl="1">
              <a:spcBef>
                <a:spcPts val="200"/>
              </a:spcBef>
            </a:pPr>
            <a:r>
              <a:rPr lang="en-US" sz="1800" dirty="0"/>
              <a:t>Write them down</a:t>
            </a:r>
          </a:p>
          <a:p>
            <a:pPr marL="457200" indent="-457200">
              <a:buFont typeface="+mj-lt"/>
              <a:buAutoNum type="arabicPeriod"/>
            </a:pPr>
            <a:r>
              <a:rPr lang="en-US" sz="2000" dirty="0"/>
              <a:t>Work your plan, track your progress</a:t>
            </a:r>
          </a:p>
          <a:p>
            <a:pPr marL="457200" indent="-457200">
              <a:buFont typeface="+mj-lt"/>
              <a:buAutoNum type="arabicPeriod"/>
            </a:pPr>
            <a:r>
              <a:rPr lang="en-US" sz="2000" dirty="0"/>
              <a:t>When you are done, celebrate…</a:t>
            </a:r>
          </a:p>
          <a:p>
            <a:pPr marL="0" indent="0">
              <a:buNone/>
            </a:pPr>
            <a:r>
              <a:rPr lang="en-US" sz="2000" dirty="0"/>
              <a:t>…then pick a new pain point to address</a:t>
            </a:r>
          </a:p>
        </p:txBody>
      </p:sp>
      <p:grpSp>
        <p:nvGrpSpPr>
          <p:cNvPr id="4" name="Group 3">
            <a:extLst>
              <a:ext uri="{FF2B5EF4-FFF2-40B4-BE49-F238E27FC236}">
                <a16:creationId xmlns:a16="http://schemas.microsoft.com/office/drawing/2014/main" id="{DEC13CE4-4B4C-452A-B152-15940038BCDB}"/>
              </a:ext>
            </a:extLst>
          </p:cNvPr>
          <p:cNvGrpSpPr/>
          <p:nvPr/>
        </p:nvGrpSpPr>
        <p:grpSpPr>
          <a:xfrm>
            <a:off x="7053210" y="1325882"/>
            <a:ext cx="4344246" cy="1983272"/>
            <a:chOff x="1221440" y="2819400"/>
            <a:chExt cx="5136248" cy="2800725"/>
          </a:xfrm>
        </p:grpSpPr>
        <p:cxnSp>
          <p:nvCxnSpPr>
            <p:cNvPr id="5" name="Straight Arrow Connector 4">
              <a:extLst>
                <a:ext uri="{FF2B5EF4-FFF2-40B4-BE49-F238E27FC236}">
                  <a16:creationId xmlns:a16="http://schemas.microsoft.com/office/drawing/2014/main" id="{29FB71AC-EC8C-4EFD-9651-13F8E238B9E9}"/>
                </a:ext>
              </a:extLst>
            </p:cNvPr>
            <p:cNvCxnSpPr/>
            <p:nvPr/>
          </p:nvCxnSpPr>
          <p:spPr>
            <a:xfrm flipV="1">
              <a:off x="1828800" y="2819400"/>
              <a:ext cx="0" cy="2133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2955D048-918B-4AD0-8D97-AAA2265EC1E7}"/>
                </a:ext>
              </a:extLst>
            </p:cNvPr>
            <p:cNvCxnSpPr/>
            <p:nvPr/>
          </p:nvCxnSpPr>
          <p:spPr>
            <a:xfrm>
              <a:off x="1828800" y="4953000"/>
              <a:ext cx="42672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23BC6B35-3F60-47AA-A46C-877971ABA70E}"/>
                </a:ext>
              </a:extLst>
            </p:cNvPr>
            <p:cNvSpPr txBox="1"/>
            <p:nvPr/>
          </p:nvSpPr>
          <p:spPr>
            <a:xfrm rot="16200000">
              <a:off x="923849" y="3766860"/>
              <a:ext cx="1067759" cy="472577"/>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Cost</a:t>
              </a:r>
            </a:p>
          </p:txBody>
        </p:sp>
        <p:sp>
          <p:nvSpPr>
            <p:cNvPr id="8" name="TextBox 7">
              <a:extLst>
                <a:ext uri="{FF2B5EF4-FFF2-40B4-BE49-F238E27FC236}">
                  <a16:creationId xmlns:a16="http://schemas.microsoft.com/office/drawing/2014/main" id="{77AAE76F-8A49-4EF9-B227-D1C603A30142}"/>
                </a:ext>
              </a:extLst>
            </p:cNvPr>
            <p:cNvSpPr txBox="1"/>
            <p:nvPr/>
          </p:nvSpPr>
          <p:spPr>
            <a:xfrm>
              <a:off x="3228867" y="5053524"/>
              <a:ext cx="147729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Progress</a:t>
              </a:r>
            </a:p>
          </p:txBody>
        </p:sp>
        <p:cxnSp>
          <p:nvCxnSpPr>
            <p:cNvPr id="9" name="Straight Connector 8">
              <a:extLst>
                <a:ext uri="{FF2B5EF4-FFF2-40B4-BE49-F238E27FC236}">
                  <a16:creationId xmlns:a16="http://schemas.microsoft.com/office/drawing/2014/main" id="{734F5887-730B-4A85-AB9B-F1526C3A2E8B}"/>
                </a:ext>
              </a:extLst>
            </p:cNvPr>
            <p:cNvCxnSpPr/>
            <p:nvPr/>
          </p:nvCxnSpPr>
          <p:spPr>
            <a:xfrm>
              <a:off x="5715000" y="4816152"/>
              <a:ext cx="0" cy="27369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CF660C7B-61C6-4891-A541-D6D4D90B5FE0}"/>
                </a:ext>
              </a:extLst>
            </p:cNvPr>
            <p:cNvSpPr txBox="1"/>
            <p:nvPr/>
          </p:nvSpPr>
          <p:spPr>
            <a:xfrm>
              <a:off x="1513456" y="5042031"/>
              <a:ext cx="864421"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Start</a:t>
              </a:r>
            </a:p>
          </p:txBody>
        </p:sp>
        <p:sp>
          <p:nvSpPr>
            <p:cNvPr id="11" name="TextBox 10">
              <a:extLst>
                <a:ext uri="{FF2B5EF4-FFF2-40B4-BE49-F238E27FC236}">
                  <a16:creationId xmlns:a16="http://schemas.microsoft.com/office/drawing/2014/main" id="{963A2AFD-582A-4C12-88FF-7ABAB0661306}"/>
                </a:ext>
              </a:extLst>
            </p:cNvPr>
            <p:cNvSpPr txBox="1"/>
            <p:nvPr/>
          </p:nvSpPr>
          <p:spPr>
            <a:xfrm>
              <a:off x="5340664" y="5055670"/>
              <a:ext cx="101702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Finish</a:t>
              </a:r>
            </a:p>
          </p:txBody>
        </p:sp>
        <p:cxnSp>
          <p:nvCxnSpPr>
            <p:cNvPr id="12" name="Straight Connector 11">
              <a:extLst>
                <a:ext uri="{FF2B5EF4-FFF2-40B4-BE49-F238E27FC236}">
                  <a16:creationId xmlns:a16="http://schemas.microsoft.com/office/drawing/2014/main" id="{7DD4FC99-ACDA-4640-A14D-10B1CBD4BFE0}"/>
                </a:ext>
              </a:extLst>
            </p:cNvPr>
            <p:cNvCxnSpPr/>
            <p:nvPr/>
          </p:nvCxnSpPr>
          <p:spPr>
            <a:xfrm flipV="1">
              <a:off x="1843033" y="2947405"/>
              <a:ext cx="3891330" cy="200559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89CFB48-4418-4698-9F56-8D2060B724A6}"/>
                </a:ext>
              </a:extLst>
            </p:cNvPr>
            <p:cNvCxnSpPr/>
            <p:nvPr/>
          </p:nvCxnSpPr>
          <p:spPr>
            <a:xfrm flipV="1">
              <a:off x="1843033" y="4336335"/>
              <a:ext cx="629455" cy="616665"/>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833A540-12B4-4DDF-AF11-A09126055DBB}"/>
                </a:ext>
              </a:extLst>
            </p:cNvPr>
            <p:cNvCxnSpPr/>
            <p:nvPr/>
          </p:nvCxnSpPr>
          <p:spPr>
            <a:xfrm flipV="1">
              <a:off x="2472489" y="3826882"/>
              <a:ext cx="3235005" cy="509453"/>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nvGrpSpPr>
            <p:cNvPr id="15" name="Group 14">
              <a:extLst>
                <a:ext uri="{FF2B5EF4-FFF2-40B4-BE49-F238E27FC236}">
                  <a16:creationId xmlns:a16="http://schemas.microsoft.com/office/drawing/2014/main" id="{E169B2CA-9C5D-443D-8F6A-932A654488CD}"/>
                </a:ext>
              </a:extLst>
            </p:cNvPr>
            <p:cNvGrpSpPr/>
            <p:nvPr/>
          </p:nvGrpSpPr>
          <p:grpSpPr>
            <a:xfrm>
              <a:off x="2057400" y="2947405"/>
              <a:ext cx="2048669" cy="801054"/>
              <a:chOff x="6663843" y="2438400"/>
              <a:chExt cx="2048669" cy="801054"/>
            </a:xfrm>
          </p:grpSpPr>
          <p:sp>
            <p:nvSpPr>
              <p:cNvPr id="16" name="TextBox 15">
                <a:extLst>
                  <a:ext uri="{FF2B5EF4-FFF2-40B4-BE49-F238E27FC236}">
                    <a16:creationId xmlns:a16="http://schemas.microsoft.com/office/drawing/2014/main" id="{9C4E6164-3FFB-4A92-A0E6-6AE45E9C5CAE}"/>
                  </a:ext>
                </a:extLst>
              </p:cNvPr>
              <p:cNvSpPr txBox="1"/>
              <p:nvPr/>
            </p:nvSpPr>
            <p:spPr>
              <a:xfrm>
                <a:off x="7120197" y="2438400"/>
                <a:ext cx="1592315" cy="8010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Old Process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New Process</a:t>
                </a:r>
              </a:p>
            </p:txBody>
          </p:sp>
          <p:cxnSp>
            <p:nvCxnSpPr>
              <p:cNvPr id="17" name="Straight Connector 16">
                <a:extLst>
                  <a:ext uri="{FF2B5EF4-FFF2-40B4-BE49-F238E27FC236}">
                    <a16:creationId xmlns:a16="http://schemas.microsoft.com/office/drawing/2014/main" id="{6C63E1A2-427D-456C-B92A-C936948D5EE9}"/>
                  </a:ext>
                </a:extLst>
              </p:cNvPr>
              <p:cNvCxnSpPr/>
              <p:nvPr/>
            </p:nvCxnSpPr>
            <p:spPr>
              <a:xfrm>
                <a:off x="6663843" y="2590800"/>
                <a:ext cx="43376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BF1FD62-76D5-4B93-825B-7B7D7C45D88E}"/>
                  </a:ext>
                </a:extLst>
              </p:cNvPr>
              <p:cNvCxnSpPr/>
              <p:nvPr/>
            </p:nvCxnSpPr>
            <p:spPr>
              <a:xfrm>
                <a:off x="6663843" y="2878138"/>
                <a:ext cx="445057"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grpSp>
      <p:sp>
        <p:nvSpPr>
          <p:cNvPr id="19" name="TextBox 18">
            <a:extLst>
              <a:ext uri="{FF2B5EF4-FFF2-40B4-BE49-F238E27FC236}">
                <a16:creationId xmlns:a16="http://schemas.microsoft.com/office/drawing/2014/main" id="{CB4556FD-8900-4E34-B5BB-4F6E7C6D06E9}"/>
              </a:ext>
            </a:extLst>
          </p:cNvPr>
          <p:cNvSpPr txBox="1"/>
          <p:nvPr/>
        </p:nvSpPr>
        <p:spPr>
          <a:xfrm>
            <a:off x="7232899" y="3144011"/>
            <a:ext cx="3984868" cy="683264"/>
          </a:xfrm>
          <a:prstGeom prst="rect">
            <a:avLst/>
          </a:prstGeom>
          <a:noFill/>
        </p:spPr>
        <p:txBody>
          <a:bodyPr wrap="square" lIns="118872" tIns="91440" rIns="118872" bIns="91440" rtlCol="0" anchor="ctr" anchorCtr="0">
            <a:spAutoFit/>
          </a:bodyPr>
          <a:lstStyle/>
          <a:p>
            <a:pPr algn="l">
              <a:lnSpc>
                <a:spcPct val="90000"/>
              </a:lnSpc>
            </a:pPr>
            <a:r>
              <a:rPr lang="en-US" i="1" dirty="0">
                <a:solidFill>
                  <a:schemeClr val="tx2"/>
                </a:solidFill>
              </a:rPr>
              <a:t>The new process costs something to implement, but it pays off over time</a:t>
            </a:r>
          </a:p>
        </p:txBody>
      </p:sp>
      <p:sp>
        <p:nvSpPr>
          <p:cNvPr id="20" name="TextBox 19">
            <a:extLst>
              <a:ext uri="{FF2B5EF4-FFF2-40B4-BE49-F238E27FC236}">
                <a16:creationId xmlns:a16="http://schemas.microsoft.com/office/drawing/2014/main" id="{B31AEBA1-8DD1-46C2-BA97-AA7026B03181}"/>
              </a:ext>
            </a:extLst>
          </p:cNvPr>
          <p:cNvSpPr txBox="1"/>
          <p:nvPr/>
        </p:nvSpPr>
        <p:spPr>
          <a:xfrm>
            <a:off x="6386607" y="4008800"/>
            <a:ext cx="5677452" cy="683264"/>
          </a:xfrm>
          <a:prstGeom prst="rect">
            <a:avLst/>
          </a:prstGeom>
          <a:noFill/>
          <a:ln w="25400">
            <a:solidFill>
              <a:schemeClr val="tx1"/>
            </a:solidFill>
          </a:ln>
        </p:spPr>
        <p:txBody>
          <a:bodyPr wrap="none" lIns="118872" tIns="91440" rIns="118872" bIns="91440" rtlCol="0" anchor="ctr" anchorCtr="0">
            <a:spAutoFit/>
          </a:bodyPr>
          <a:lstStyle/>
          <a:p>
            <a:pPr algn="ctr">
              <a:lnSpc>
                <a:spcPct val="90000"/>
              </a:lnSpc>
            </a:pPr>
            <a:r>
              <a:rPr lang="en-US" dirty="0"/>
              <a:t>Productivity and Sustainability Improvement Planning</a:t>
            </a:r>
            <a:endParaRPr lang="en-US" dirty="0">
              <a:hlinkClick r:id="rId2"/>
            </a:endParaRPr>
          </a:p>
          <a:p>
            <a:pPr algn="ctr">
              <a:lnSpc>
                <a:spcPct val="90000"/>
              </a:lnSpc>
            </a:pPr>
            <a:r>
              <a:rPr lang="en-US" dirty="0">
                <a:hlinkClick r:id="rId2"/>
              </a:rPr>
              <a:t>https://bssw.io/psip</a:t>
            </a:r>
            <a:endParaRPr lang="en-US" dirty="0"/>
          </a:p>
        </p:txBody>
      </p:sp>
      <p:grpSp>
        <p:nvGrpSpPr>
          <p:cNvPr id="23" name="Group 22">
            <a:extLst>
              <a:ext uri="{FF2B5EF4-FFF2-40B4-BE49-F238E27FC236}">
                <a16:creationId xmlns:a16="http://schemas.microsoft.com/office/drawing/2014/main" id="{C2A18DBF-07D0-4AF3-9160-E8A13EA6B37D}"/>
              </a:ext>
            </a:extLst>
          </p:cNvPr>
          <p:cNvGrpSpPr/>
          <p:nvPr/>
        </p:nvGrpSpPr>
        <p:grpSpPr>
          <a:xfrm>
            <a:off x="6366805" y="4876507"/>
            <a:ext cx="5697253" cy="1181862"/>
            <a:chOff x="6366805" y="4842132"/>
            <a:chExt cx="5697253" cy="1181862"/>
          </a:xfrm>
        </p:grpSpPr>
        <p:pic>
          <p:nvPicPr>
            <p:cNvPr id="22" name="Picture 21" descr="Screen Shot 2017-01-21 at 6.45.35 PM.png">
              <a:extLst>
                <a:ext uri="{FF2B5EF4-FFF2-40B4-BE49-F238E27FC236}">
                  <a16:creationId xmlns:a16="http://schemas.microsoft.com/office/drawing/2014/main" id="{D8DB96E3-D93C-41AE-9BA8-E29F8517EFF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64086"/>
            <a:stretch/>
          </p:blipFill>
          <p:spPr>
            <a:xfrm>
              <a:off x="6366805" y="4843952"/>
              <a:ext cx="986232" cy="1178223"/>
            </a:xfrm>
            <a:prstGeom prst="rect">
              <a:avLst/>
            </a:prstGeom>
          </p:spPr>
        </p:pic>
        <p:sp>
          <p:nvSpPr>
            <p:cNvPr id="21" name="TextBox 20">
              <a:extLst>
                <a:ext uri="{FF2B5EF4-FFF2-40B4-BE49-F238E27FC236}">
                  <a16:creationId xmlns:a16="http://schemas.microsoft.com/office/drawing/2014/main" id="{43FF5050-EEEF-45C2-8C43-6B7BE81EBAD3}"/>
                </a:ext>
              </a:extLst>
            </p:cNvPr>
            <p:cNvSpPr txBox="1"/>
            <p:nvPr/>
          </p:nvSpPr>
          <p:spPr>
            <a:xfrm>
              <a:off x="7300197" y="4842132"/>
              <a:ext cx="4763861" cy="1181862"/>
            </a:xfrm>
            <a:prstGeom prst="rect">
              <a:avLst/>
            </a:prstGeom>
            <a:noFill/>
          </p:spPr>
          <p:txBody>
            <a:bodyPr wrap="square" lIns="118872" tIns="91440" rIns="118872" bIns="91440" rtlCol="0" anchor="ctr" anchorCtr="0">
              <a:spAutoFit/>
            </a:bodyPr>
            <a:lstStyle/>
            <a:p>
              <a:pPr algn="l">
                <a:lnSpc>
                  <a:spcPct val="90000"/>
                </a:lnSpc>
              </a:pPr>
              <a:r>
                <a:rPr lang="en-US" dirty="0"/>
                <a:t>A goal of </a:t>
              </a:r>
              <a:r>
                <a:rPr lang="en-US" dirty="0">
                  <a:hlinkClick r:id="rId4"/>
                </a:rPr>
                <a:t>BSSw.io</a:t>
              </a:r>
              <a:r>
                <a:rPr lang="en-US" dirty="0"/>
                <a:t> is to provide resources for improving your software processes.  If you find useful resources that aren’t on BSSw.io, consider contributing.  Its easy and quick.</a:t>
              </a:r>
            </a:p>
          </p:txBody>
        </p:sp>
      </p:grpSp>
    </p:spTree>
    <p:extLst>
      <p:ext uri="{BB962C8B-B14F-4D97-AF65-F5344CB8AC3E}">
        <p14:creationId xmlns:p14="http://schemas.microsoft.com/office/powerpoint/2010/main" val="3932546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365760" y="862719"/>
            <a:ext cx="11369809" cy="4047778"/>
          </a:xfrm>
        </p:spPr>
        <p:txBody>
          <a:bodyPr/>
          <a:lstStyle/>
          <a:p>
            <a:pPr marL="0" indent="0">
              <a:buNone/>
            </a:pPr>
            <a:r>
              <a:rPr lang="en-US" sz="2000" b="1" dirty="0"/>
              <a:t>License and Citation</a:t>
            </a:r>
          </a:p>
          <a:p>
            <a:pPr>
              <a:spcBef>
                <a:spcPts val="400"/>
              </a:spcBef>
            </a:pPr>
            <a:r>
              <a:rPr lang="en-US" sz="1800" dirty="0"/>
              <a:t>This work is licensed under a </a:t>
            </a:r>
            <a:r>
              <a:rPr lang="en-US" sz="1800" dirty="0">
                <a:hlinkClick r:id="rId2"/>
              </a:rPr>
              <a:t>Creative</a:t>
            </a:r>
            <a:r>
              <a:rPr lang="en-US" sz="1800" dirty="0">
                <a:hlinkClick r:id="rId3"/>
              </a:rPr>
              <a:t> Commons Attribution 4.0 International License</a:t>
            </a:r>
            <a:r>
              <a:rPr lang="en-US" sz="1800" dirty="0"/>
              <a:t> (CC BY 4.0).</a:t>
            </a:r>
          </a:p>
          <a:p>
            <a:pPr>
              <a:spcBef>
                <a:spcPts val="400"/>
              </a:spcBef>
            </a:pPr>
            <a:r>
              <a:rPr lang="en-US" sz="1800" b="1" dirty="0"/>
              <a:t>The requested citation the overall tutorial is: David E. Bernholdt, Better Scientific Software tutorial, in RF </a:t>
            </a:r>
            <a:r>
              <a:rPr lang="en-US" sz="1800" b="1" dirty="0" err="1"/>
              <a:t>SciDAC</a:t>
            </a:r>
            <a:r>
              <a:rPr lang="en-US" sz="1800" b="1" dirty="0"/>
              <a:t> 2020 Workshop, Knoxville, Tennessee. DOI: </a:t>
            </a:r>
            <a:r>
              <a:rPr lang="en-US" sz="1800" b="1" dirty="0">
                <a:hlinkClick r:id="rId4"/>
              </a:rPr>
              <a:t>10.6084/m9.figshare.11918397</a:t>
            </a:r>
            <a:endParaRPr lang="en-US" sz="1800" b="1" dirty="0"/>
          </a:p>
          <a:p>
            <a:pPr>
              <a:spcBef>
                <a:spcPts val="400"/>
              </a:spcBef>
            </a:pPr>
            <a:r>
              <a:rPr lang="en-US" sz="1800" dirty="0"/>
              <a:t>Individual modules may be cited as </a:t>
            </a:r>
            <a:r>
              <a:rPr lang="en-US" sz="1800" i="1" dirty="0"/>
              <a:t>Speaker, Module Title</a:t>
            </a:r>
            <a:r>
              <a:rPr lang="en-US" sz="1800" dirty="0"/>
              <a:t>, in Better Scientific Software Tutorial…</a:t>
            </a:r>
          </a:p>
          <a:p>
            <a:pPr marL="0" indent="0">
              <a:buNone/>
            </a:pPr>
            <a:r>
              <a:rPr lang="en-US" sz="2000" b="1" dirty="0"/>
              <a:t>Acknowledgements</a:t>
            </a:r>
          </a:p>
          <a:p>
            <a:pPr>
              <a:spcBef>
                <a:spcPts val="0"/>
              </a:spcBef>
            </a:pPr>
            <a:r>
              <a:rPr lang="en-US" sz="1600" dirty="0"/>
              <a:t>Additional contributors to this this tutorial include: Anshu Dubey, Mike </a:t>
            </a:r>
            <a:r>
              <a:rPr lang="en-US" sz="1600" dirty="0" err="1"/>
              <a:t>Heroux</a:t>
            </a:r>
            <a:r>
              <a:rPr lang="en-US" sz="1600" dirty="0"/>
              <a:t>, Alicia </a:t>
            </a:r>
            <a:r>
              <a:rPr lang="en-US" sz="1600" dirty="0" err="1"/>
              <a:t>Klinvex</a:t>
            </a:r>
            <a:r>
              <a:rPr lang="en-US" sz="1600" dirty="0"/>
              <a:t>, Jared O’Neal, and Katherine Riley, James M. </a:t>
            </a:r>
            <a:r>
              <a:rPr lang="en-US" sz="1600" dirty="0" err="1"/>
              <a:t>Willenbring</a:t>
            </a:r>
            <a:endParaRPr lang="en-US" sz="1600" dirty="0"/>
          </a:p>
          <a:p>
            <a:pPr>
              <a:spcBef>
                <a:spcPts val="600"/>
              </a:spcBef>
            </a:pPr>
            <a:r>
              <a:rPr lang="en-US" sz="1600" dirty="0"/>
              <a:t>This work was supported by the U.S. Department of Energy Office of Science, Office of Advanced Scientific Computing Research (ASCR), and by the </a:t>
            </a:r>
            <a:r>
              <a:rPr lang="en-US" sz="1600" dirty="0" err="1"/>
              <a:t>Exascale</a:t>
            </a:r>
            <a:r>
              <a:rPr lang="en-US" sz="1600" dirty="0"/>
              <a:t> Computing Project (17-SC-20-SC), a collaborative effort of the U.S. Department of Energy Office of Science and the National Nuclear Security Administration</a:t>
            </a:r>
            <a:r>
              <a:rPr lang="en-US" sz="1600" i="1" dirty="0"/>
              <a:t>.</a:t>
            </a:r>
            <a:endParaRPr lang="en-US" sz="1600" dirty="0"/>
          </a:p>
          <a:p>
            <a:pPr>
              <a:spcBef>
                <a:spcPts val="600"/>
              </a:spcBef>
            </a:pPr>
            <a:r>
              <a:rPr lang="en-US" sz="1600" dirty="0"/>
              <a:t>This work was performed in part at the Argonne National Laboratory, which is managed </a:t>
            </a:r>
            <a:r>
              <a:rPr lang="en-US" sz="1600" dirty="0" err="1"/>
              <a:t>managed</a:t>
            </a:r>
            <a:r>
              <a:rPr lang="en-US" sz="1600" dirty="0"/>
              <a:t> by </a:t>
            </a:r>
            <a:r>
              <a:rPr lang="en-US" sz="1600" dirty="0" err="1"/>
              <a:t>UChicago</a:t>
            </a:r>
            <a:r>
              <a:rPr lang="en-US" sz="1600" dirty="0"/>
              <a:t> Argonne, LLC for the U.S. Department of Energy under Contract No. DE-AC02-06CH11357.</a:t>
            </a:r>
          </a:p>
          <a:p>
            <a:pPr>
              <a:spcBef>
                <a:spcPts val="600"/>
              </a:spcBef>
            </a:pPr>
            <a:r>
              <a:rPr lang="en-US" sz="1600" dirty="0"/>
              <a:t>This work was performed in part at the Oak Ridge National Laboratory, which is managed by UT-Battelle, LLC for the U.S. Department of Energy under Contract No. DE-AC05-00OR22725.</a:t>
            </a:r>
          </a:p>
          <a:p>
            <a:pPr>
              <a:spcBef>
                <a:spcPts val="600"/>
              </a:spcBef>
            </a:pPr>
            <a:r>
              <a:rPr lang="en-US" sz="16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 SAND NO SAND2017-5474 PE</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9254" y="570111"/>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44D94-3E9F-43CD-AAF7-1C9718E6D132}"/>
              </a:ext>
            </a:extLst>
          </p:cNvPr>
          <p:cNvSpPr>
            <a:spLocks noGrp="1"/>
          </p:cNvSpPr>
          <p:nvPr>
            <p:ph type="title"/>
          </p:nvPr>
        </p:nvSpPr>
        <p:spPr/>
        <p:txBody>
          <a:bodyPr/>
          <a:lstStyle/>
          <a:p>
            <a:r>
              <a:rPr lang="en-US" dirty="0"/>
              <a:t>Software Under the Microscope</a:t>
            </a:r>
          </a:p>
        </p:txBody>
      </p:sp>
      <p:sp>
        <p:nvSpPr>
          <p:cNvPr id="3" name="Content Placeholder 2">
            <a:extLst>
              <a:ext uri="{FF2B5EF4-FFF2-40B4-BE49-F238E27FC236}">
                <a16:creationId xmlns:a16="http://schemas.microsoft.com/office/drawing/2014/main" id="{268F46BB-6B5A-4644-9D89-549681D75630}"/>
              </a:ext>
            </a:extLst>
          </p:cNvPr>
          <p:cNvSpPr>
            <a:spLocks noGrp="1"/>
          </p:cNvSpPr>
          <p:nvPr>
            <p:ph sz="half" idx="2"/>
          </p:nvPr>
        </p:nvSpPr>
        <p:spPr>
          <a:xfrm>
            <a:off x="457199" y="1419254"/>
            <a:ext cx="5902349" cy="3373229"/>
          </a:xfrm>
          <a:ln>
            <a:noFill/>
          </a:ln>
        </p:spPr>
        <p:txBody>
          <a:bodyPr/>
          <a:lstStyle/>
          <a:p>
            <a:r>
              <a:rPr lang="en-US" sz="2000" dirty="0"/>
              <a:t>Mar. 16: Neil Ferguson (Imperial College) briefed UK Parliament on epidemiological modeling of COVID-19 pandemic</a:t>
            </a:r>
          </a:p>
          <a:p>
            <a:pPr lvl="1">
              <a:spcBef>
                <a:spcPts val="200"/>
              </a:spcBef>
            </a:pPr>
            <a:r>
              <a:rPr lang="en-US" sz="1600" dirty="0"/>
              <a:t>Epidemiological models like this helped prompt government action, but have lots of assumptions</a:t>
            </a:r>
          </a:p>
          <a:p>
            <a:r>
              <a:rPr lang="en-US" sz="2000" dirty="0"/>
              <a:t>April 1: Nicholas Lewis (independent climate science researcher in UK) can’t easily see where some of the assumptions come from – publishes a blog article</a:t>
            </a:r>
          </a:p>
          <a:p>
            <a:pPr lvl="1"/>
            <a:r>
              <a:rPr lang="en-US" dirty="0">
                <a:solidFill>
                  <a:schemeClr val="tx2"/>
                </a:solidFill>
              </a:rPr>
              <a:t>“Moreover, the computer code… is old, unverified, and documented inadequately, if at all…”</a:t>
            </a:r>
          </a:p>
        </p:txBody>
      </p:sp>
      <p:pic>
        <p:nvPicPr>
          <p:cNvPr id="8" name="Picture 7" descr="A screenshot of a cell phone&#10;&#10;Description automatically generated">
            <a:extLst>
              <a:ext uri="{FF2B5EF4-FFF2-40B4-BE49-F238E27FC236}">
                <a16:creationId xmlns:a16="http://schemas.microsoft.com/office/drawing/2014/main" id="{D75A5D10-6C61-4973-A536-F9DB2ECCEC9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115" t="9104" r="7533" b="76091"/>
          <a:stretch/>
        </p:blipFill>
        <p:spPr>
          <a:xfrm>
            <a:off x="6809849" y="4122497"/>
            <a:ext cx="4042279" cy="1015300"/>
          </a:xfrm>
          <a:prstGeom prst="rect">
            <a:avLst/>
          </a:prstGeom>
          <a:ln w="190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pic>
      <p:pic>
        <p:nvPicPr>
          <p:cNvPr id="10" name="Picture 9" descr="A screenshot of a cell phone&#10;&#10;Description automatically generated">
            <a:extLst>
              <a:ext uri="{FF2B5EF4-FFF2-40B4-BE49-F238E27FC236}">
                <a16:creationId xmlns:a16="http://schemas.microsoft.com/office/drawing/2014/main" id="{0478805F-E121-4A80-88F5-B4CDA20812B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0675" t="3862" r="9742" b="62942"/>
          <a:stretch/>
        </p:blipFill>
        <p:spPr>
          <a:xfrm>
            <a:off x="6143044" y="339860"/>
            <a:ext cx="3859399" cy="2276542"/>
          </a:xfrm>
          <a:prstGeom prst="rect">
            <a:avLst/>
          </a:prstGeom>
          <a:ln w="190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pic>
      <p:pic>
        <p:nvPicPr>
          <p:cNvPr id="12" name="Picture 11" descr="A close up of a map&#10;&#10;Description automatically generated">
            <a:extLst>
              <a:ext uri="{FF2B5EF4-FFF2-40B4-BE49-F238E27FC236}">
                <a16:creationId xmlns:a16="http://schemas.microsoft.com/office/drawing/2014/main" id="{07733F80-77F2-46CC-8074-06717545457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1326" t="15632" r="10913" b="44828"/>
          <a:stretch/>
        </p:blipFill>
        <p:spPr>
          <a:xfrm>
            <a:off x="8288767" y="1176619"/>
            <a:ext cx="3771112" cy="2711670"/>
          </a:xfrm>
          <a:prstGeom prst="rect">
            <a:avLst/>
          </a:prstGeom>
          <a:ln>
            <a:solidFill>
              <a:schemeClr val="accent1"/>
            </a:solidFill>
          </a:ln>
          <a:effectLst>
            <a:outerShdw blurRad="50800" dist="38100" dir="2700000" algn="tl" rotWithShape="0">
              <a:prstClr val="black">
                <a:alpha val="40000"/>
              </a:prstClr>
            </a:outerShdw>
          </a:effectLst>
        </p:spPr>
      </p:pic>
      <p:sp>
        <p:nvSpPr>
          <p:cNvPr id="13" name="TextBox 12">
            <a:extLst>
              <a:ext uri="{FF2B5EF4-FFF2-40B4-BE49-F238E27FC236}">
                <a16:creationId xmlns:a16="http://schemas.microsoft.com/office/drawing/2014/main" id="{95476604-38E0-4990-8608-A0AF27FDA5F7}"/>
              </a:ext>
            </a:extLst>
          </p:cNvPr>
          <p:cNvSpPr txBox="1"/>
          <p:nvPr/>
        </p:nvSpPr>
        <p:spPr>
          <a:xfrm>
            <a:off x="457200" y="5353371"/>
            <a:ext cx="7390806" cy="766364"/>
          </a:xfrm>
          <a:prstGeom prst="rect">
            <a:avLst/>
          </a:prstGeom>
        </p:spPr>
        <p:style>
          <a:lnRef idx="2">
            <a:schemeClr val="dk1"/>
          </a:lnRef>
          <a:fillRef idx="1">
            <a:schemeClr val="lt1"/>
          </a:fillRef>
          <a:effectRef idx="0">
            <a:schemeClr val="dk1"/>
          </a:effectRef>
          <a:fontRef idx="minor">
            <a:schemeClr val="dk1"/>
          </a:fontRef>
        </p:style>
        <p:txBody>
          <a:bodyPr wrap="none" lIns="118872" tIns="91440" rIns="118872" bIns="91440" rtlCol="0" anchor="ctr" anchorCtr="0">
            <a:spAutoFit/>
          </a:bodyPr>
          <a:lstStyle/>
          <a:p>
            <a:pPr>
              <a:lnSpc>
                <a:spcPct val="90000"/>
              </a:lnSpc>
            </a:pPr>
            <a:r>
              <a:rPr lang="en-US" sz="1400" dirty="0">
                <a:hlinkClick r:id="rId5"/>
              </a:rPr>
              <a:t>https://doi.org/10.25561/77482</a:t>
            </a:r>
            <a:endParaRPr lang="en-US" sz="1400" dirty="0">
              <a:hlinkClick r:id="rId6"/>
            </a:endParaRPr>
          </a:p>
          <a:p>
            <a:pPr>
              <a:lnSpc>
                <a:spcPct val="90000"/>
              </a:lnSpc>
            </a:pPr>
            <a:r>
              <a:rPr lang="en-US" sz="1400" dirty="0">
                <a:hlinkClick r:id="rId7"/>
              </a:rPr>
              <a:t>https://www.nicholaslewis.org/imperial-college-uk-covid-19-numbers-dont-seem-to-add-up/</a:t>
            </a:r>
            <a:endParaRPr lang="en-US" sz="1400" dirty="0"/>
          </a:p>
          <a:p>
            <a:pPr>
              <a:lnSpc>
                <a:spcPct val="90000"/>
              </a:lnSpc>
            </a:pPr>
            <a:r>
              <a:rPr lang="en-US" sz="1400" dirty="0">
                <a:hlinkClick r:id="rId6"/>
              </a:rPr>
              <a:t>https://www.nature.com/articles/d41586-020-01003-6</a:t>
            </a:r>
            <a:endParaRPr lang="en-US" sz="1400" dirty="0"/>
          </a:p>
        </p:txBody>
      </p:sp>
    </p:spTree>
    <p:extLst>
      <p:ext uri="{BB962C8B-B14F-4D97-AF65-F5344CB8AC3E}">
        <p14:creationId xmlns:p14="http://schemas.microsoft.com/office/powerpoint/2010/main" val="3946097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26887-E839-4994-8D3F-B684EEE2158C}"/>
              </a:ext>
            </a:extLst>
          </p:cNvPr>
          <p:cNvSpPr>
            <a:spLocks noGrp="1"/>
          </p:cNvSpPr>
          <p:nvPr>
            <p:ph type="title"/>
          </p:nvPr>
        </p:nvSpPr>
        <p:spPr/>
        <p:txBody>
          <a:bodyPr/>
          <a:lstStyle/>
          <a:p>
            <a:r>
              <a:rPr lang="en-US" dirty="0"/>
              <a:t>The Press Picks Up the Story</a:t>
            </a:r>
          </a:p>
        </p:txBody>
      </p:sp>
      <p:sp>
        <p:nvSpPr>
          <p:cNvPr id="7" name="TextBox 6">
            <a:extLst>
              <a:ext uri="{FF2B5EF4-FFF2-40B4-BE49-F238E27FC236}">
                <a16:creationId xmlns:a16="http://schemas.microsoft.com/office/drawing/2014/main" id="{27B9885B-2F9D-4132-89B1-5734073BA3DA}"/>
              </a:ext>
            </a:extLst>
          </p:cNvPr>
          <p:cNvSpPr txBox="1"/>
          <p:nvPr/>
        </p:nvSpPr>
        <p:spPr>
          <a:xfrm>
            <a:off x="1393927" y="5562257"/>
            <a:ext cx="9400971" cy="572464"/>
          </a:xfrm>
          <a:prstGeom prst="rect">
            <a:avLst/>
          </a:prstGeom>
        </p:spPr>
        <p:style>
          <a:lnRef idx="2">
            <a:schemeClr val="dk1"/>
          </a:lnRef>
          <a:fillRef idx="1">
            <a:schemeClr val="lt1"/>
          </a:fillRef>
          <a:effectRef idx="0">
            <a:schemeClr val="dk1"/>
          </a:effectRef>
          <a:fontRef idx="minor">
            <a:schemeClr val="dk1"/>
          </a:fontRef>
        </p:style>
        <p:txBody>
          <a:bodyPr wrap="none" lIns="118872" tIns="91440" rIns="118872" bIns="91440" rtlCol="0" anchor="ctr" anchorCtr="0">
            <a:spAutoFit/>
          </a:bodyPr>
          <a:lstStyle/>
          <a:p>
            <a:pPr>
              <a:lnSpc>
                <a:spcPct val="90000"/>
              </a:lnSpc>
            </a:pPr>
            <a:r>
              <a:rPr lang="en-US" sz="1400" dirty="0">
                <a:hlinkClick r:id="rId2"/>
              </a:rPr>
              <a:t>https://www.foxnews.com/world/imperial-college-britain-coronavirus-lockdown-buggy-mess-unreliable</a:t>
            </a:r>
            <a:endParaRPr lang="en-US" sz="1400" dirty="0"/>
          </a:p>
          <a:p>
            <a:pPr>
              <a:lnSpc>
                <a:spcPct val="90000"/>
              </a:lnSpc>
            </a:pPr>
            <a:r>
              <a:rPr lang="en-US" sz="1400" dirty="0">
                <a:hlinkClick r:id="rId3"/>
              </a:rPr>
              <a:t>https://www.telegraph.co.uk/technology/2020/05/16/coding-led-lockdown-totally-unreliable-buggy-mess-say-experts/</a:t>
            </a:r>
            <a:endParaRPr lang="en-US" sz="1400" dirty="0"/>
          </a:p>
        </p:txBody>
      </p:sp>
      <p:pic>
        <p:nvPicPr>
          <p:cNvPr id="12" name="Picture 11" descr="A screenshot of a social media post&#10;&#10;Description automatically generated">
            <a:extLst>
              <a:ext uri="{FF2B5EF4-FFF2-40B4-BE49-F238E27FC236}">
                <a16:creationId xmlns:a16="http://schemas.microsoft.com/office/drawing/2014/main" id="{7A99D9B9-5B12-4D08-BDB7-1B5D6001092B}"/>
              </a:ext>
            </a:extLst>
          </p:cNvPr>
          <p:cNvPicPr>
            <a:picLocks noChangeAspect="1"/>
          </p:cNvPicPr>
          <p:nvPr/>
        </p:nvPicPr>
        <p:blipFill rotWithShape="1">
          <a:blip r:embed="rId4">
            <a:extLst>
              <a:ext uri="{28A0092B-C50C-407E-A947-70E740481C1C}">
                <a14:useLocalDpi xmlns:a14="http://schemas.microsoft.com/office/drawing/2010/main" val="0"/>
              </a:ext>
            </a:extLst>
          </a:blip>
          <a:srcRect l="26511" t="41819" r="26898" b="37404"/>
          <a:stretch/>
        </p:blipFill>
        <p:spPr>
          <a:xfrm>
            <a:off x="5837035" y="238701"/>
            <a:ext cx="5678906" cy="1375038"/>
          </a:xfrm>
          <a:prstGeom prst="rect">
            <a:avLst/>
          </a:prstGeom>
          <a:ln>
            <a:solidFill>
              <a:schemeClr val="accent1"/>
            </a:solidFill>
          </a:ln>
          <a:effectLst>
            <a:outerShdw blurRad="50800" dist="38100" dir="2700000" algn="tl" rotWithShape="0">
              <a:prstClr val="black">
                <a:alpha val="40000"/>
              </a:prstClr>
            </a:outerShdw>
          </a:effectLst>
        </p:spPr>
      </p:pic>
      <p:sp>
        <p:nvSpPr>
          <p:cNvPr id="13" name="Rectangle 12">
            <a:extLst>
              <a:ext uri="{FF2B5EF4-FFF2-40B4-BE49-F238E27FC236}">
                <a16:creationId xmlns:a16="http://schemas.microsoft.com/office/drawing/2014/main" id="{9247790C-CFF1-484A-A92D-04A37887B341}"/>
              </a:ext>
            </a:extLst>
          </p:cNvPr>
          <p:cNvSpPr/>
          <p:nvPr/>
        </p:nvSpPr>
        <p:spPr>
          <a:xfrm>
            <a:off x="186818" y="3349327"/>
            <a:ext cx="5190403" cy="1754326"/>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square">
            <a:spAutoFit/>
          </a:bodyPr>
          <a:lstStyle/>
          <a:p>
            <a:r>
              <a:rPr lang="en-US" dirty="0">
                <a:latin typeface="+mn-lt"/>
              </a:rPr>
              <a:t>“</a:t>
            </a:r>
            <a:r>
              <a:rPr lang="en-US" dirty="0">
                <a:highlight>
                  <a:srgbClr val="FFFF00"/>
                </a:highlight>
                <a:latin typeface="+mn-lt"/>
              </a:rPr>
              <a:t>Models must be capable of passing the basic scientific test of producing the same results given the same initial set of parameters</a:t>
            </a:r>
            <a:r>
              <a:rPr lang="en-US" dirty="0">
                <a:latin typeface="+mn-lt"/>
              </a:rPr>
              <a:t>…otherwise, there is simply no way of knowing whether they will be reliable,” said Michael Bonsall, Professor of Mathematical Biology at Oxford University.</a:t>
            </a:r>
          </a:p>
        </p:txBody>
      </p:sp>
      <p:sp>
        <p:nvSpPr>
          <p:cNvPr id="14" name="Rectangle 13">
            <a:extLst>
              <a:ext uri="{FF2B5EF4-FFF2-40B4-BE49-F238E27FC236}">
                <a16:creationId xmlns:a16="http://schemas.microsoft.com/office/drawing/2014/main" id="{590551D9-996E-4696-B3DD-86421718D866}"/>
              </a:ext>
            </a:extLst>
          </p:cNvPr>
          <p:cNvSpPr/>
          <p:nvPr/>
        </p:nvSpPr>
        <p:spPr>
          <a:xfrm>
            <a:off x="373787" y="1425155"/>
            <a:ext cx="4816467" cy="1754326"/>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square">
            <a:spAutoFit/>
          </a:bodyPr>
          <a:lstStyle/>
          <a:p>
            <a:r>
              <a:rPr lang="en-US" dirty="0"/>
              <a:t>“In our commercial reality, </a:t>
            </a:r>
            <a:r>
              <a:rPr lang="en-US" dirty="0">
                <a:highlight>
                  <a:srgbClr val="FFFF00"/>
                </a:highlight>
              </a:rPr>
              <a:t>we would fire anyone for developing code like this </a:t>
            </a:r>
            <a:r>
              <a:rPr lang="en-US" dirty="0"/>
              <a:t>and any business that relied on it to produce software for sale would likely go bust,” David Richards, co-founder of British data technology company </a:t>
            </a:r>
            <a:r>
              <a:rPr lang="en-US" dirty="0" err="1"/>
              <a:t>WANdisco</a:t>
            </a:r>
            <a:r>
              <a:rPr lang="en-US" dirty="0"/>
              <a:t>, told the Daily Telegraph.</a:t>
            </a:r>
          </a:p>
        </p:txBody>
      </p:sp>
      <p:sp>
        <p:nvSpPr>
          <p:cNvPr id="15" name="Rectangle 14">
            <a:extLst>
              <a:ext uri="{FF2B5EF4-FFF2-40B4-BE49-F238E27FC236}">
                <a16:creationId xmlns:a16="http://schemas.microsoft.com/office/drawing/2014/main" id="{A9681A77-8F7F-40BA-A04E-61141280FBC4}"/>
              </a:ext>
            </a:extLst>
          </p:cNvPr>
          <p:cNvSpPr/>
          <p:nvPr/>
        </p:nvSpPr>
        <p:spPr>
          <a:xfrm>
            <a:off x="5625866" y="1879838"/>
            <a:ext cx="6266248" cy="3416320"/>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square">
            <a:spAutoFit/>
          </a:bodyPr>
          <a:lstStyle/>
          <a:p>
            <a:r>
              <a:rPr lang="en-US" dirty="0"/>
              <a:t>Scientists from the University of Edinburgh have further claimed that it is </a:t>
            </a:r>
            <a:r>
              <a:rPr lang="en-US" dirty="0">
                <a:highlight>
                  <a:srgbClr val="FFFF00"/>
                </a:highlight>
              </a:rPr>
              <a:t>impossible to reproduce </a:t>
            </a:r>
            <a:r>
              <a:rPr lang="en-US" dirty="0"/>
              <a:t>the same results from the same data using the model. The team got different results when they used different machines, and even different results from the same machines.</a:t>
            </a:r>
          </a:p>
          <a:p>
            <a:r>
              <a:rPr lang="en-US" dirty="0"/>
              <a:t>“There appears to be a bug in either the creation or re-use of the network file. If we attempt two completely identical runs, only varying in that the second should use the network file produced by the first, the results are quite different,” the Edinburgh researchers wrote on the </a:t>
            </a:r>
            <a:r>
              <a:rPr lang="en-US" dirty="0" err="1"/>
              <a:t>Github</a:t>
            </a:r>
            <a:r>
              <a:rPr lang="en-US" dirty="0"/>
              <a:t> file.</a:t>
            </a:r>
          </a:p>
          <a:p>
            <a:r>
              <a:rPr lang="en-US" dirty="0"/>
              <a:t>A fix was provided, but it was </a:t>
            </a:r>
            <a:r>
              <a:rPr lang="en-US" dirty="0">
                <a:highlight>
                  <a:srgbClr val="FFFF00"/>
                </a:highlight>
              </a:rPr>
              <a:t>the first of many bugs </a:t>
            </a:r>
            <a:r>
              <a:rPr lang="en-US" dirty="0"/>
              <a:t>found within the program.</a:t>
            </a:r>
          </a:p>
        </p:txBody>
      </p:sp>
      <p:sp>
        <p:nvSpPr>
          <p:cNvPr id="16" name="TextBox 15">
            <a:extLst>
              <a:ext uri="{FF2B5EF4-FFF2-40B4-BE49-F238E27FC236}">
                <a16:creationId xmlns:a16="http://schemas.microsoft.com/office/drawing/2014/main" id="{2A6A05DB-8039-483A-8C18-6E63A758D369}"/>
              </a:ext>
            </a:extLst>
          </p:cNvPr>
          <p:cNvSpPr txBox="1"/>
          <p:nvPr/>
        </p:nvSpPr>
        <p:spPr>
          <a:xfrm>
            <a:off x="373787" y="907768"/>
            <a:ext cx="3430042" cy="350865"/>
          </a:xfrm>
          <a:prstGeom prst="rect">
            <a:avLst/>
          </a:prstGeom>
          <a:noFill/>
        </p:spPr>
        <p:txBody>
          <a:bodyPr wrap="none" lIns="118872" tIns="91440" rIns="118872" bIns="91440" rtlCol="0" anchor="ctr" anchorCtr="0">
            <a:spAutoFit/>
          </a:bodyPr>
          <a:lstStyle/>
          <a:p>
            <a:pPr algn="l">
              <a:lnSpc>
                <a:spcPct val="90000"/>
              </a:lnSpc>
            </a:pPr>
            <a:r>
              <a:rPr lang="en-US" sz="1200" i="1" dirty="0">
                <a:solidFill>
                  <a:schemeClr val="tx2"/>
                </a:solidFill>
              </a:rPr>
              <a:t>Headline and quotes from the Fox News article</a:t>
            </a:r>
          </a:p>
        </p:txBody>
      </p:sp>
    </p:spTree>
    <p:extLst>
      <p:ext uri="{BB962C8B-B14F-4D97-AF65-F5344CB8AC3E}">
        <p14:creationId xmlns:p14="http://schemas.microsoft.com/office/powerpoint/2010/main" val="3267181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BC4CB-2CF6-4B12-AA0F-B434DB9F521A}"/>
              </a:ext>
            </a:extLst>
          </p:cNvPr>
          <p:cNvSpPr>
            <a:spLocks noGrp="1"/>
          </p:cNvSpPr>
          <p:nvPr>
            <p:ph type="title"/>
          </p:nvPr>
        </p:nvSpPr>
        <p:spPr/>
        <p:txBody>
          <a:bodyPr/>
          <a:lstStyle/>
          <a:p>
            <a:r>
              <a:rPr lang="en-US" dirty="0"/>
              <a:t>What you May Not Have Heard</a:t>
            </a:r>
          </a:p>
        </p:txBody>
      </p:sp>
      <p:sp>
        <p:nvSpPr>
          <p:cNvPr id="4" name="Content Placeholder 3">
            <a:extLst>
              <a:ext uri="{FF2B5EF4-FFF2-40B4-BE49-F238E27FC236}">
                <a16:creationId xmlns:a16="http://schemas.microsoft.com/office/drawing/2014/main" id="{01357309-EA5B-4871-B245-254EA8DF9454}"/>
              </a:ext>
            </a:extLst>
          </p:cNvPr>
          <p:cNvSpPr>
            <a:spLocks noGrp="1"/>
          </p:cNvSpPr>
          <p:nvPr>
            <p:ph sz="half" idx="2"/>
          </p:nvPr>
        </p:nvSpPr>
        <p:spPr>
          <a:xfrm>
            <a:off x="457200" y="1534144"/>
            <a:ext cx="5588582" cy="3373229"/>
          </a:xfrm>
          <a:ln>
            <a:noFill/>
          </a:ln>
        </p:spPr>
        <p:txBody>
          <a:bodyPr/>
          <a:lstStyle/>
          <a:p>
            <a:r>
              <a:rPr lang="en-US" dirty="0"/>
              <a:t>April 22: Imperial collaborates with Microsoft to refactor and clean up the code, which is released on GitHub</a:t>
            </a:r>
          </a:p>
          <a:p>
            <a:r>
              <a:rPr lang="en-US" dirty="0"/>
              <a:t>May 10: Phil Bull rebuts criticisms of the Imperial code</a:t>
            </a:r>
          </a:p>
          <a:p>
            <a:pPr lvl="1"/>
            <a:r>
              <a:rPr lang="en-US" dirty="0"/>
              <a:t>Which spurs further discussions within some groups focused on scientific software</a:t>
            </a:r>
          </a:p>
          <a:p>
            <a:r>
              <a:rPr lang="en-US" dirty="0"/>
              <a:t>May 29: CODECHECK independently reproduces results of Imperial’s Report 9</a:t>
            </a:r>
          </a:p>
        </p:txBody>
      </p:sp>
      <p:sp>
        <p:nvSpPr>
          <p:cNvPr id="7" name="TextBox 6">
            <a:extLst>
              <a:ext uri="{FF2B5EF4-FFF2-40B4-BE49-F238E27FC236}">
                <a16:creationId xmlns:a16="http://schemas.microsoft.com/office/drawing/2014/main" id="{15D30507-6194-454F-AB00-74011ECCE6EA}"/>
              </a:ext>
            </a:extLst>
          </p:cNvPr>
          <p:cNvSpPr txBox="1"/>
          <p:nvPr/>
        </p:nvSpPr>
        <p:spPr>
          <a:xfrm>
            <a:off x="807902" y="5051400"/>
            <a:ext cx="4809128" cy="1154162"/>
          </a:xfrm>
          <a:prstGeom prst="rect">
            <a:avLst/>
          </a:prstGeom>
        </p:spPr>
        <p:style>
          <a:lnRef idx="2">
            <a:schemeClr val="dk1"/>
          </a:lnRef>
          <a:fillRef idx="1">
            <a:schemeClr val="lt1"/>
          </a:fillRef>
          <a:effectRef idx="0">
            <a:schemeClr val="dk1"/>
          </a:effectRef>
          <a:fontRef idx="minor">
            <a:schemeClr val="dk1"/>
          </a:fontRef>
        </p:style>
        <p:txBody>
          <a:bodyPr wrap="square" lIns="118872" tIns="91440" rIns="118872" bIns="91440" rtlCol="0" anchor="ctr" anchorCtr="0">
            <a:spAutoFit/>
          </a:bodyPr>
          <a:lstStyle/>
          <a:p>
            <a:pPr>
              <a:lnSpc>
                <a:spcPct val="90000"/>
              </a:lnSpc>
            </a:pPr>
            <a:r>
              <a:rPr lang="en-US" sz="1400" dirty="0">
                <a:hlinkClick r:id="rId2"/>
              </a:rPr>
              <a:t>https://github.com/mrc-ide/covid-sim/</a:t>
            </a:r>
            <a:endParaRPr lang="en-US" sz="1400" dirty="0"/>
          </a:p>
          <a:p>
            <a:pPr>
              <a:lnSpc>
                <a:spcPct val="90000"/>
              </a:lnSpc>
            </a:pPr>
            <a:r>
              <a:rPr lang="en-US" sz="1400" dirty="0">
                <a:hlinkClick r:id="rId3"/>
              </a:rPr>
              <a:t>https://philbull.wordpress.com/2020/05/10/why-you-can-ignore-reviews-of-scientific-code-by-commercial-software-developers/amp/</a:t>
            </a:r>
            <a:endParaRPr lang="en-US" sz="1400" dirty="0"/>
          </a:p>
          <a:p>
            <a:pPr>
              <a:lnSpc>
                <a:spcPct val="90000"/>
              </a:lnSpc>
            </a:pPr>
            <a:r>
              <a:rPr lang="en-US" sz="1400" dirty="0">
                <a:hlinkClick r:id="rId4"/>
              </a:rPr>
              <a:t>http://doi.org/10.5281/zenodo.3865491</a:t>
            </a:r>
            <a:endParaRPr lang="en-US" sz="1400" dirty="0"/>
          </a:p>
        </p:txBody>
      </p:sp>
      <p:sp>
        <p:nvSpPr>
          <p:cNvPr id="8" name="Rectangle 7">
            <a:extLst>
              <a:ext uri="{FF2B5EF4-FFF2-40B4-BE49-F238E27FC236}">
                <a16:creationId xmlns:a16="http://schemas.microsoft.com/office/drawing/2014/main" id="{28B0AE1F-B199-489E-BB28-CE689B7DE1EE}"/>
              </a:ext>
            </a:extLst>
          </p:cNvPr>
          <p:cNvSpPr/>
          <p:nvPr/>
        </p:nvSpPr>
        <p:spPr>
          <a:xfrm>
            <a:off x="6045782" y="1050899"/>
            <a:ext cx="5975243" cy="2308324"/>
          </a:xfrm>
          <a:prstGeom prst="rect">
            <a:avLst/>
          </a:prstGeom>
          <a:solidFill>
            <a:schemeClr val="bg1"/>
          </a:solid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a:effectLst>
            <a:outerShdw blurRad="50800" dist="38100" dir="2700000" algn="tl" rotWithShape="0">
              <a:prstClr val="black">
                <a:alpha val="40000"/>
              </a:prstClr>
            </a:outerShdw>
          </a:effectLst>
        </p:spPr>
        <p:txBody>
          <a:bodyPr wrap="square">
            <a:spAutoFit/>
          </a:bodyPr>
          <a:lstStyle/>
          <a:p>
            <a:r>
              <a:rPr lang="en-US" i="1" dirty="0" err="1">
                <a:solidFill>
                  <a:srgbClr val="353535"/>
                </a:solidFill>
                <a:latin typeface="+mn-lt"/>
              </a:rPr>
              <a:t>tl;dr</a:t>
            </a:r>
            <a:r>
              <a:rPr lang="en-US" i="1" dirty="0">
                <a:solidFill>
                  <a:srgbClr val="353535"/>
                </a:solidFill>
                <a:latin typeface="+mn-lt"/>
              </a:rPr>
              <a:t>: Many </a:t>
            </a:r>
            <a:r>
              <a:rPr lang="en-US" i="1" dirty="0">
                <a:solidFill>
                  <a:srgbClr val="353535"/>
                </a:solidFill>
                <a:highlight>
                  <a:srgbClr val="FFFF00"/>
                </a:highlight>
                <a:latin typeface="+mn-lt"/>
              </a:rPr>
              <a:t>scientists write code that is crappy stylistically, but which is nevertheless scientifically correct </a:t>
            </a:r>
            <a:r>
              <a:rPr lang="en-US" i="1" dirty="0">
                <a:solidFill>
                  <a:srgbClr val="353535"/>
                </a:solidFill>
                <a:latin typeface="+mn-lt"/>
              </a:rPr>
              <a:t>(following rigorous checking/validation of outputs </a:t>
            </a:r>
            <a:r>
              <a:rPr lang="en-US" i="1" dirty="0" err="1">
                <a:solidFill>
                  <a:srgbClr val="353535"/>
                </a:solidFill>
                <a:latin typeface="+mn-lt"/>
              </a:rPr>
              <a:t>etc</a:t>
            </a:r>
            <a:r>
              <a:rPr lang="en-US" i="1" dirty="0">
                <a:solidFill>
                  <a:srgbClr val="353535"/>
                </a:solidFill>
                <a:latin typeface="+mn-lt"/>
              </a:rPr>
              <a:t>). Professional </a:t>
            </a:r>
            <a:r>
              <a:rPr lang="en-US" i="1" dirty="0">
                <a:solidFill>
                  <a:srgbClr val="353535"/>
                </a:solidFill>
                <a:highlight>
                  <a:srgbClr val="FFFF00"/>
                </a:highlight>
                <a:latin typeface="+mn-lt"/>
              </a:rPr>
              <a:t>commercial software developers are well-qualified to review code style, but most don’t have a clue about checking scientific validity or what counts as good scientific practice</a:t>
            </a:r>
            <a:r>
              <a:rPr lang="en-US" i="1" dirty="0">
                <a:solidFill>
                  <a:srgbClr val="353535"/>
                </a:solidFill>
                <a:latin typeface="+mn-lt"/>
              </a:rPr>
              <a:t>. Criticisms of the </a:t>
            </a:r>
            <a:r>
              <a:rPr lang="en-US" i="1" dirty="0">
                <a:latin typeface="+mn-lt"/>
              </a:rPr>
              <a:t>Imperial </a:t>
            </a:r>
            <a:r>
              <a:rPr lang="en-US" i="1" dirty="0" err="1">
                <a:latin typeface="+mn-lt"/>
              </a:rPr>
              <a:t>Covid</a:t>
            </a:r>
            <a:r>
              <a:rPr lang="en-US" i="1" dirty="0">
                <a:latin typeface="+mn-lt"/>
              </a:rPr>
              <a:t>-Sim </a:t>
            </a:r>
            <a:r>
              <a:rPr lang="en-US" i="1" dirty="0">
                <a:solidFill>
                  <a:srgbClr val="353535"/>
                </a:solidFill>
                <a:latin typeface="+mn-lt"/>
              </a:rPr>
              <a:t>model from some of the latter are overstated at best.</a:t>
            </a:r>
            <a:endParaRPr lang="en-US" dirty="0">
              <a:latin typeface="+mn-lt"/>
            </a:endParaRPr>
          </a:p>
        </p:txBody>
      </p:sp>
      <p:pic>
        <p:nvPicPr>
          <p:cNvPr id="12" name="Picture 11" descr="A screenshot of a cell phone&#10;&#10;Description automatically generated">
            <a:extLst>
              <a:ext uri="{FF2B5EF4-FFF2-40B4-BE49-F238E27FC236}">
                <a16:creationId xmlns:a16="http://schemas.microsoft.com/office/drawing/2014/main" id="{55130320-93E9-4928-8D3D-88B5FA347BC5}"/>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9196" t="12341" r="18661" b="52281"/>
          <a:stretch/>
        </p:blipFill>
        <p:spPr>
          <a:xfrm>
            <a:off x="7386795" y="3565479"/>
            <a:ext cx="3293215" cy="2426253"/>
          </a:xfrm>
          <a:prstGeom prst="rect">
            <a:avLst/>
          </a:prstGeom>
          <a:ln w="190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441288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9328965-75A8-4374-82D5-A2BF03690E41}"/>
              </a:ext>
            </a:extLst>
          </p:cNvPr>
          <p:cNvSpPr>
            <a:spLocks noGrp="1"/>
          </p:cNvSpPr>
          <p:nvPr>
            <p:ph type="title"/>
          </p:nvPr>
        </p:nvSpPr>
        <p:spPr/>
        <p:txBody>
          <a:bodyPr/>
          <a:lstStyle/>
          <a:p>
            <a:r>
              <a:rPr lang="en-US" dirty="0"/>
              <a:t>Some Observations</a:t>
            </a:r>
          </a:p>
        </p:txBody>
      </p:sp>
      <p:sp>
        <p:nvSpPr>
          <p:cNvPr id="8" name="Content Placeholder 7">
            <a:extLst>
              <a:ext uri="{FF2B5EF4-FFF2-40B4-BE49-F238E27FC236}">
                <a16:creationId xmlns:a16="http://schemas.microsoft.com/office/drawing/2014/main" id="{20324307-6414-484B-8953-D8554EF97306}"/>
              </a:ext>
            </a:extLst>
          </p:cNvPr>
          <p:cNvSpPr>
            <a:spLocks noGrp="1"/>
          </p:cNvSpPr>
          <p:nvPr>
            <p:ph idx="1"/>
          </p:nvPr>
        </p:nvSpPr>
        <p:spPr/>
        <p:txBody>
          <a:bodyPr/>
          <a:lstStyle/>
          <a:p>
            <a:r>
              <a:rPr lang="en-US" dirty="0"/>
              <a:t>Your code is likely to live longer than you expect, and may be used in ways you don’t expect by people you don’t know – plan for it!</a:t>
            </a:r>
          </a:p>
          <a:p>
            <a:r>
              <a:rPr lang="en-US" dirty="0"/>
              <a:t>Increasingly, consequential decisions are made based on computational results</a:t>
            </a:r>
          </a:p>
          <a:p>
            <a:pPr lvl="1"/>
            <a:r>
              <a:rPr lang="en-US" dirty="0"/>
              <a:t>The codes generating those results may (justifiably) be subject to greater scrutiny</a:t>
            </a:r>
          </a:p>
          <a:p>
            <a:r>
              <a:rPr lang="en-US" dirty="0"/>
              <a:t>The scientific credibility of software is strongly connected to good software engineering practices</a:t>
            </a:r>
          </a:p>
          <a:p>
            <a:pPr lvl="1"/>
            <a:r>
              <a:rPr lang="en-US" dirty="0"/>
              <a:t>Documentation</a:t>
            </a:r>
          </a:p>
          <a:p>
            <a:pPr lvl="1"/>
            <a:r>
              <a:rPr lang="en-US" dirty="0"/>
              <a:t>Testing, verification, and (where possible) validation</a:t>
            </a:r>
          </a:p>
          <a:p>
            <a:pPr lvl="1"/>
            <a:r>
              <a:rPr lang="en-US" dirty="0"/>
              <a:t>Code readability and quality metrics</a:t>
            </a:r>
          </a:p>
        </p:txBody>
      </p:sp>
      <p:sp>
        <p:nvSpPr>
          <p:cNvPr id="9" name="TextBox 8">
            <a:extLst>
              <a:ext uri="{FF2B5EF4-FFF2-40B4-BE49-F238E27FC236}">
                <a16:creationId xmlns:a16="http://schemas.microsoft.com/office/drawing/2014/main" id="{F7A973BB-506E-4A1B-8268-0ECF0419F34A}"/>
              </a:ext>
            </a:extLst>
          </p:cNvPr>
          <p:cNvSpPr txBox="1"/>
          <p:nvPr/>
        </p:nvSpPr>
        <p:spPr>
          <a:xfrm>
            <a:off x="365760" y="5360406"/>
            <a:ext cx="10869579" cy="849463"/>
          </a:xfrm>
          <a:prstGeom prst="rect">
            <a:avLst/>
          </a:prstGeom>
          <a:noFill/>
        </p:spPr>
        <p:txBody>
          <a:bodyPr wrap="none" lIns="118872" tIns="91440" rIns="118872" bIns="91440" rtlCol="0" anchor="ctr" anchorCtr="0">
            <a:spAutoFit/>
          </a:bodyPr>
          <a:lstStyle/>
          <a:p>
            <a:pPr algn="l">
              <a:lnSpc>
                <a:spcPct val="90000"/>
              </a:lnSpc>
            </a:pPr>
            <a:r>
              <a:rPr lang="en-US" sz="2400" dirty="0">
                <a:solidFill>
                  <a:schemeClr val="tx2"/>
                </a:solidFill>
              </a:rPr>
              <a:t>Question: Should we excuse scientific software for being “crappy stylistically”?</a:t>
            </a:r>
          </a:p>
          <a:p>
            <a:pPr algn="l">
              <a:lnSpc>
                <a:spcPct val="90000"/>
              </a:lnSpc>
            </a:pPr>
            <a:r>
              <a:rPr lang="en-US" sz="2400" dirty="0">
                <a:solidFill>
                  <a:schemeClr val="tx2">
                    <a:lumMod val="40000"/>
                    <a:lumOff val="60000"/>
                  </a:schemeClr>
                </a:solidFill>
              </a:rPr>
              <a:t>Hint: crappy code can hide bugs</a:t>
            </a:r>
          </a:p>
        </p:txBody>
      </p:sp>
    </p:spTree>
    <p:extLst>
      <p:ext uri="{BB962C8B-B14F-4D97-AF65-F5344CB8AC3E}">
        <p14:creationId xmlns:p14="http://schemas.microsoft.com/office/powerpoint/2010/main" val="739991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Science through computing is, </a:t>
            </a:r>
            <a:br>
              <a:rPr lang="en-US" sz="4400" dirty="0"/>
            </a:br>
            <a:r>
              <a:rPr lang="en-US" sz="4400" dirty="0"/>
              <a:t>at best, </a:t>
            </a:r>
            <a:br>
              <a:rPr lang="en-US" sz="4400" dirty="0"/>
            </a:br>
            <a:r>
              <a:rPr lang="en-US" sz="4400" dirty="0"/>
              <a:t>as credible as the software that produces it!</a:t>
            </a:r>
          </a:p>
        </p:txBody>
      </p:sp>
    </p:spTree>
    <p:extLst>
      <p:ext uri="{BB962C8B-B14F-4D97-AF65-F5344CB8AC3E}">
        <p14:creationId xmlns:p14="http://schemas.microsoft.com/office/powerpoint/2010/main" val="242292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B3257-4000-436D-A7C3-75FA1E751AA5}"/>
              </a:ext>
            </a:extLst>
          </p:cNvPr>
          <p:cNvSpPr>
            <a:spLocks noGrp="1"/>
          </p:cNvSpPr>
          <p:nvPr>
            <p:ph type="title"/>
          </p:nvPr>
        </p:nvSpPr>
        <p:spPr/>
        <p:txBody>
          <a:bodyPr/>
          <a:lstStyle/>
          <a:p>
            <a:r>
              <a:rPr lang="en-US" dirty="0"/>
              <a:t>Today, We Covered Many Topics…</a:t>
            </a:r>
          </a:p>
        </p:txBody>
      </p:sp>
      <p:sp>
        <p:nvSpPr>
          <p:cNvPr id="3" name="Content Placeholder 2">
            <a:extLst>
              <a:ext uri="{FF2B5EF4-FFF2-40B4-BE49-F238E27FC236}">
                <a16:creationId xmlns:a16="http://schemas.microsoft.com/office/drawing/2014/main" id="{83604F36-B0F4-4052-B41C-CEB4982754BF}"/>
              </a:ext>
            </a:extLst>
          </p:cNvPr>
          <p:cNvSpPr>
            <a:spLocks noGrp="1"/>
          </p:cNvSpPr>
          <p:nvPr>
            <p:ph idx="1"/>
          </p:nvPr>
        </p:nvSpPr>
        <p:spPr/>
        <p:txBody>
          <a:bodyPr/>
          <a:lstStyle/>
          <a:p>
            <a:r>
              <a:rPr lang="en-US" dirty="0"/>
              <a:t>Project management</a:t>
            </a:r>
          </a:p>
          <a:p>
            <a:r>
              <a:rPr lang="en-US" dirty="0"/>
              <a:t>Collaboration around software development</a:t>
            </a:r>
          </a:p>
          <a:p>
            <a:r>
              <a:rPr lang="en-US" dirty="0"/>
              <a:t>Designing software for flexibility and extensibility</a:t>
            </a:r>
          </a:p>
          <a:p>
            <a:r>
              <a:rPr lang="en-US" dirty="0"/>
              <a:t>Testing strategies for complex software systems</a:t>
            </a:r>
          </a:p>
          <a:p>
            <a:r>
              <a:rPr lang="en-US" dirty="0"/>
              <a:t>Systematic refactoring of large, complex software systems</a:t>
            </a:r>
          </a:p>
          <a:p>
            <a:r>
              <a:rPr lang="en-US" dirty="0"/>
              <a:t>Continuous integration testing</a:t>
            </a:r>
          </a:p>
          <a:p>
            <a:r>
              <a:rPr lang="en-US" dirty="0"/>
              <a:t>Reproducibility</a:t>
            </a:r>
          </a:p>
        </p:txBody>
      </p:sp>
    </p:spTree>
    <p:extLst>
      <p:ext uri="{BB962C8B-B14F-4D97-AF65-F5344CB8AC3E}">
        <p14:creationId xmlns:p14="http://schemas.microsoft.com/office/powerpoint/2010/main" val="4009266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6E6A3-96EC-4523-A436-014C2E270151}"/>
              </a:ext>
            </a:extLst>
          </p:cNvPr>
          <p:cNvSpPr>
            <a:spLocks noGrp="1"/>
          </p:cNvSpPr>
          <p:nvPr>
            <p:ph type="title"/>
          </p:nvPr>
        </p:nvSpPr>
        <p:spPr/>
        <p:txBody>
          <a:bodyPr/>
          <a:lstStyle/>
          <a:p>
            <a:r>
              <a:rPr lang="en-US" dirty="0"/>
              <a:t>And there are Many More We Didn’t Have Time For</a:t>
            </a:r>
          </a:p>
        </p:txBody>
      </p:sp>
      <p:sp>
        <p:nvSpPr>
          <p:cNvPr id="3" name="Content Placeholder 2">
            <a:extLst>
              <a:ext uri="{FF2B5EF4-FFF2-40B4-BE49-F238E27FC236}">
                <a16:creationId xmlns:a16="http://schemas.microsoft.com/office/drawing/2014/main" id="{BD1F1B50-97F3-4784-88FE-6A4FC215ACCF}"/>
              </a:ext>
            </a:extLst>
          </p:cNvPr>
          <p:cNvSpPr>
            <a:spLocks noGrp="1"/>
          </p:cNvSpPr>
          <p:nvPr>
            <p:ph sz="half" idx="2"/>
          </p:nvPr>
        </p:nvSpPr>
        <p:spPr>
          <a:xfrm>
            <a:off x="457200" y="1217891"/>
            <a:ext cx="5588582" cy="3373229"/>
          </a:xfrm>
          <a:ln>
            <a:noFill/>
          </a:ln>
        </p:spPr>
        <p:txBody>
          <a:bodyPr/>
          <a:lstStyle/>
          <a:p>
            <a:pPr>
              <a:spcBef>
                <a:spcPts val="800"/>
              </a:spcBef>
            </a:pPr>
            <a:r>
              <a:rPr lang="en-US" dirty="0"/>
              <a:t>Documentation</a:t>
            </a:r>
          </a:p>
          <a:p>
            <a:pPr>
              <a:spcBef>
                <a:spcPts val="800"/>
              </a:spcBef>
            </a:pPr>
            <a:r>
              <a:rPr lang="en-US" dirty="0"/>
              <a:t>Licensing</a:t>
            </a:r>
          </a:p>
          <a:p>
            <a:pPr>
              <a:spcBef>
                <a:spcPts val="800"/>
              </a:spcBef>
            </a:pPr>
            <a:r>
              <a:rPr lang="en-US" dirty="0"/>
              <a:t>Packaging and distribution</a:t>
            </a:r>
          </a:p>
          <a:p>
            <a:pPr>
              <a:spcBef>
                <a:spcPts val="800"/>
              </a:spcBef>
            </a:pPr>
            <a:r>
              <a:rPr lang="en-US" dirty="0"/>
              <a:t>Issue tracking</a:t>
            </a:r>
          </a:p>
          <a:p>
            <a:pPr>
              <a:spcBef>
                <a:spcPts val="800"/>
              </a:spcBef>
            </a:pPr>
            <a:r>
              <a:rPr lang="en-US" dirty="0"/>
              <a:t>Configuration and build</a:t>
            </a:r>
          </a:p>
          <a:p>
            <a:pPr>
              <a:spcBef>
                <a:spcPts val="800"/>
              </a:spcBef>
            </a:pPr>
            <a:r>
              <a:rPr lang="en-US" dirty="0"/>
              <a:t>Debugging strategies</a:t>
            </a:r>
          </a:p>
          <a:p>
            <a:pPr>
              <a:spcBef>
                <a:spcPts val="800"/>
              </a:spcBef>
            </a:pPr>
            <a:r>
              <a:rPr lang="en-US" dirty="0"/>
              <a:t>Building and sustaining communities around software</a:t>
            </a:r>
          </a:p>
          <a:p>
            <a:pPr>
              <a:spcBef>
                <a:spcPts val="800"/>
              </a:spcBef>
            </a:pPr>
            <a:r>
              <a:rPr lang="en-US" dirty="0"/>
              <a:t>Software publication and citation</a:t>
            </a:r>
          </a:p>
          <a:p>
            <a:pPr>
              <a:spcBef>
                <a:spcPts val="800"/>
              </a:spcBef>
            </a:pPr>
            <a:r>
              <a:rPr lang="en-US" dirty="0"/>
              <a:t>Requirements gathering</a:t>
            </a:r>
          </a:p>
          <a:p>
            <a:pPr>
              <a:spcBef>
                <a:spcPts val="800"/>
              </a:spcBef>
            </a:pPr>
            <a:r>
              <a:rPr lang="en-US" dirty="0"/>
              <a:t>Understanding and debugging floating-point math</a:t>
            </a:r>
          </a:p>
          <a:p>
            <a:pPr>
              <a:spcBef>
                <a:spcPts val="800"/>
              </a:spcBef>
            </a:pPr>
            <a:r>
              <a:rPr lang="en-US" dirty="0"/>
              <a:t>Performance and performance portability</a:t>
            </a:r>
          </a:p>
          <a:p>
            <a:pPr>
              <a:spcBef>
                <a:spcPts val="800"/>
              </a:spcBef>
            </a:pPr>
            <a:r>
              <a:rPr lang="en-US" dirty="0"/>
              <a:t>…</a:t>
            </a:r>
          </a:p>
        </p:txBody>
      </p:sp>
      <p:sp>
        <p:nvSpPr>
          <p:cNvPr id="7" name="Content Placeholder 6">
            <a:extLst>
              <a:ext uri="{FF2B5EF4-FFF2-40B4-BE49-F238E27FC236}">
                <a16:creationId xmlns:a16="http://schemas.microsoft.com/office/drawing/2014/main" id="{F1C4C0C8-A19F-42A3-BF4E-B009E8F99501}"/>
              </a:ext>
            </a:extLst>
          </p:cNvPr>
          <p:cNvSpPr>
            <a:spLocks noGrp="1"/>
          </p:cNvSpPr>
          <p:nvPr>
            <p:ph sz="quarter" idx="4"/>
          </p:nvPr>
        </p:nvSpPr>
        <p:spPr>
          <a:xfrm>
            <a:off x="6218914" y="1217891"/>
            <a:ext cx="5531934" cy="3373229"/>
          </a:xfrm>
          <a:ln>
            <a:noFill/>
          </a:ln>
        </p:spPr>
        <p:txBody>
          <a:bodyPr/>
          <a:lstStyle/>
          <a:p>
            <a:pPr>
              <a:spcBef>
                <a:spcPts val="2400"/>
              </a:spcBef>
            </a:pPr>
            <a:r>
              <a:rPr lang="en-US" b="1" dirty="0">
                <a:solidFill>
                  <a:schemeClr val="tx2"/>
                </a:solidFill>
              </a:rPr>
              <a:t>Also important topics, but…</a:t>
            </a:r>
          </a:p>
          <a:p>
            <a:pPr>
              <a:spcBef>
                <a:spcPts val="800"/>
              </a:spcBef>
            </a:pPr>
            <a:r>
              <a:rPr lang="en-US" dirty="0">
                <a:solidFill>
                  <a:schemeClr val="tx2"/>
                </a:solidFill>
              </a:rPr>
              <a:t>Less distinction between research software and other software</a:t>
            </a:r>
          </a:p>
          <a:p>
            <a:pPr>
              <a:spcBef>
                <a:spcPts val="800"/>
              </a:spcBef>
            </a:pPr>
            <a:r>
              <a:rPr lang="en-US" dirty="0">
                <a:solidFill>
                  <a:schemeClr val="tx2"/>
                </a:solidFill>
              </a:rPr>
              <a:t>More informational resources available</a:t>
            </a:r>
          </a:p>
          <a:p>
            <a:pPr>
              <a:spcBef>
                <a:spcPts val="800"/>
              </a:spcBef>
            </a:pPr>
            <a:r>
              <a:rPr lang="en-US" dirty="0">
                <a:solidFill>
                  <a:schemeClr val="tx2"/>
                </a:solidFill>
              </a:rPr>
              <a:t>Next-level concerns for starting researchers</a:t>
            </a:r>
          </a:p>
          <a:p>
            <a:pPr>
              <a:spcBef>
                <a:spcPts val="800"/>
              </a:spcBef>
            </a:pPr>
            <a:r>
              <a:rPr lang="en-US" dirty="0">
                <a:solidFill>
                  <a:schemeClr val="tx2"/>
                </a:solidFill>
              </a:rPr>
              <a:t>There’s only so much time in the day!</a:t>
            </a:r>
          </a:p>
          <a:p>
            <a:endParaRPr lang="en-US" dirty="0"/>
          </a:p>
        </p:txBody>
      </p:sp>
    </p:spTree>
    <p:extLst>
      <p:ext uri="{BB962C8B-B14F-4D97-AF65-F5344CB8AC3E}">
        <p14:creationId xmlns:p14="http://schemas.microsoft.com/office/powerpoint/2010/main" val="4072028838"/>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50EC660-24D0-43A0-AE5E-E274115E726B}">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3957</TotalTime>
  <Words>1320</Words>
  <Application>Microsoft Office PowerPoint</Application>
  <PresentationFormat>Custom</PresentationFormat>
  <Paragraphs>100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Arial Black</vt:lpstr>
      <vt:lpstr>Calibri</vt:lpstr>
      <vt:lpstr>Presentations (Wide Screen)</vt:lpstr>
      <vt:lpstr>Summary</vt:lpstr>
      <vt:lpstr>License, Citation and Acknowledgements</vt:lpstr>
      <vt:lpstr>Software Under the Microscope</vt:lpstr>
      <vt:lpstr>The Press Picks Up the Story</vt:lpstr>
      <vt:lpstr>What you May Not Have Heard</vt:lpstr>
      <vt:lpstr>Some Observations</vt:lpstr>
      <vt:lpstr>PowerPoint Presentation</vt:lpstr>
      <vt:lpstr>Today, We Covered Many Topics…</vt:lpstr>
      <vt:lpstr>And there are Many More We Didn’t Have Time For</vt:lpstr>
      <vt:lpstr>PowerPoint Presentation</vt:lpstr>
      <vt:lpstr>A Final Recommendation:  Continual, Incremental Software Process Improvement</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916</cp:revision>
  <cp:lastPrinted>2017-11-02T18:35:01Z</cp:lastPrinted>
  <dcterms:created xsi:type="dcterms:W3CDTF">2018-11-06T17:28:56Z</dcterms:created>
  <dcterms:modified xsi:type="dcterms:W3CDTF">2020-07-30T00:58:28Z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