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0"/>
  </p:notesMasterIdLst>
  <p:handoutMasterIdLst>
    <p:handoutMasterId r:id="rId11"/>
  </p:handoutMasterIdLst>
  <p:sldIdLst>
    <p:sldId id="318" r:id="rId5"/>
    <p:sldId id="320" r:id="rId6"/>
    <p:sldId id="1839" r:id="rId7"/>
    <p:sldId id="1819" r:id="rId8"/>
    <p:sldId id="1830" r:id="rId9"/>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6" autoAdjust="0"/>
    <p:restoredTop sz="96571" autoAdjust="0"/>
  </p:normalViewPr>
  <p:slideViewPr>
    <p:cSldViewPr snapToGrid="0" showGuides="1">
      <p:cViewPr varScale="1">
        <p:scale>
          <a:sx n="121" d="100"/>
          <a:sy n="121" d="100"/>
        </p:scale>
        <p:origin x="418" y="86"/>
      </p:cViewPr>
      <p:guideLst>
        <p:guide orient="horz" pos="888"/>
        <p:guide pos="3839"/>
      </p:guideLst>
    </p:cSldViewPr>
  </p:slideViewPr>
  <p:notesTextViewPr>
    <p:cViewPr>
      <p:scale>
        <a:sx n="1" d="1"/>
        <a:sy n="1" d="1"/>
      </p:scale>
      <p:origin x="0" y="0"/>
    </p:cViewPr>
  </p:notesTextViewPr>
  <p:sorterViewPr>
    <p:cViewPr varScale="1">
      <p:scale>
        <a:sx n="1" d="1"/>
        <a:sy n="1" d="1"/>
      </p:scale>
      <p:origin x="0" y="-6368"/>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7/25/2020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7/25/2020</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oi.org/10.6084/m9.figshare.11918397"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nicholaslewis.org/imperial-college-uk-covid-19-numbers-dont-seem-to-add-up/" TargetMode="External"/><Relationship Id="rId7" Type="http://schemas.openxmlformats.org/officeDocument/2006/relationships/hyperlink" Target="http://doi.org/10.5281/zenodo.3865491" TargetMode="External"/><Relationship Id="rId2" Type="http://schemas.openxmlformats.org/officeDocument/2006/relationships/hyperlink" Target="https://www.nature.com/articles/d41586-020-01003-6" TargetMode="External"/><Relationship Id="rId1" Type="http://schemas.openxmlformats.org/officeDocument/2006/relationships/slideLayout" Target="../slideLayouts/slideLayout2.xml"/><Relationship Id="rId6" Type="http://schemas.openxmlformats.org/officeDocument/2006/relationships/hyperlink" Target="https://philbull.wordpress.com/2020/05/10/why-you-can-ignore-reviews-of-scientific-code-by-commercial-software-developers/amp/" TargetMode="External"/><Relationship Id="rId5" Type="http://schemas.openxmlformats.org/officeDocument/2006/relationships/hyperlink" Target="https://github.com/mrc-ide/covid-sim/issues/116" TargetMode="External"/><Relationship Id="rId4" Type="http://schemas.openxmlformats.org/officeDocument/2006/relationships/hyperlink" Target="https://www.foxnews.com/world/imperial-college-britain-coronavirus-lockdown-buggy-mess-unreliabl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Final Summary</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a:xfrm>
            <a:off x="3177632" y="1844224"/>
            <a:ext cx="8292317" cy="2855300"/>
          </a:xfrm>
        </p:spPr>
        <p:txBody>
          <a:bodyPr/>
          <a:lstStyle/>
          <a:p>
            <a:r>
              <a:rPr lang="en-US" u="sng" dirty="0"/>
              <a:t>David E. Bernholdt</a:t>
            </a:r>
            <a:r>
              <a:rPr lang="en-US" dirty="0"/>
              <a:t>, David Rogers</a:t>
            </a:r>
            <a:br>
              <a:rPr lang="en-US" u="sng" dirty="0"/>
            </a:br>
            <a:r>
              <a:rPr lang="en-US" sz="2000" dirty="0"/>
              <a:t>Oak Ridge National Laboratory</a:t>
            </a:r>
          </a:p>
          <a:p>
            <a:r>
              <a:rPr lang="en-US" dirty="0"/>
              <a:t>Michael A. </a:t>
            </a:r>
            <a:r>
              <a:rPr lang="en-US" dirty="0" err="1"/>
              <a:t>Heroux</a:t>
            </a:r>
            <a:br>
              <a:rPr lang="en-US" sz="2000" dirty="0"/>
            </a:br>
            <a:r>
              <a:rPr lang="en-US" sz="2000" dirty="0"/>
              <a:t>Sandia National Laboratories</a:t>
            </a:r>
          </a:p>
          <a:p>
            <a:r>
              <a:rPr lang="en-US" sz="2000" dirty="0"/>
              <a:t>Better Scientific Software Tutorial</a:t>
            </a:r>
            <a:br>
              <a:rPr lang="en-US" sz="2000" dirty="0"/>
            </a:br>
            <a:r>
              <a:rPr lang="en-US" sz="2000" dirty="0"/>
              <a:t>RF </a:t>
            </a:r>
            <a:r>
              <a:rPr lang="en-US" sz="2000" dirty="0" err="1"/>
              <a:t>SciDAC</a:t>
            </a:r>
            <a:r>
              <a:rPr lang="en-US" sz="2000" dirty="0"/>
              <a:t> 2020 Workshop</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8" name="Picture 7">
            <a:extLst>
              <a:ext uri="{FF2B5EF4-FFF2-40B4-BE49-F238E27FC236}">
                <a16:creationId xmlns:a16="http://schemas.microsoft.com/office/drawing/2014/main" id="{5E19A2B9-BE5E-4ECD-965E-E23196D86A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136510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365760" y="862719"/>
            <a:ext cx="11369809" cy="4047778"/>
          </a:xfrm>
        </p:spPr>
        <p:txBody>
          <a:bodyPr/>
          <a:lstStyle/>
          <a:p>
            <a:pPr marL="0" indent="0">
              <a:buNone/>
            </a:pPr>
            <a:r>
              <a:rPr lang="en-US" sz="2000" b="1" dirty="0"/>
              <a:t>License and Citation</a:t>
            </a:r>
          </a:p>
          <a:p>
            <a:pPr>
              <a:spcBef>
                <a:spcPts val="400"/>
              </a:spcBef>
            </a:pPr>
            <a:r>
              <a:rPr lang="en-US" sz="1800" dirty="0"/>
              <a:t>This work is licensed under a </a:t>
            </a:r>
            <a:r>
              <a:rPr lang="en-US" sz="1800" dirty="0">
                <a:hlinkClick r:id="rId2"/>
              </a:rPr>
              <a:t>Creative</a:t>
            </a:r>
            <a:r>
              <a:rPr lang="en-US" sz="1800" dirty="0">
                <a:hlinkClick r:id="rId3"/>
              </a:rPr>
              <a:t> Commons Attribution 4.0 International License</a:t>
            </a:r>
            <a:r>
              <a:rPr lang="en-US" sz="1800" dirty="0"/>
              <a:t> (CC BY 4.0).</a:t>
            </a:r>
          </a:p>
          <a:p>
            <a:pPr>
              <a:spcBef>
                <a:spcPts val="400"/>
              </a:spcBef>
            </a:pPr>
            <a:r>
              <a:rPr lang="en-US" sz="1800" b="1" dirty="0"/>
              <a:t>The requested citation the overall tutorial is: David E. Bernholdt, Better Scientific Software tutorial, in RF </a:t>
            </a:r>
            <a:r>
              <a:rPr lang="en-US" sz="1800" b="1" dirty="0" err="1"/>
              <a:t>SciDAC</a:t>
            </a:r>
            <a:r>
              <a:rPr lang="en-US" sz="1800" b="1" dirty="0"/>
              <a:t> 2020 Workshop, Knoxville, Tennessee. DOI: </a:t>
            </a:r>
            <a:r>
              <a:rPr lang="en-US" sz="1800" b="1" dirty="0">
                <a:hlinkClick r:id="rId4"/>
              </a:rPr>
              <a:t>10.6084/m9.figshare.11918397</a:t>
            </a:r>
            <a:endParaRPr lang="en-US" sz="1800" b="1" dirty="0"/>
          </a:p>
          <a:p>
            <a:pPr>
              <a:spcBef>
                <a:spcPts val="400"/>
              </a:spcBef>
            </a:pPr>
            <a:r>
              <a:rPr lang="en-US" sz="1800" dirty="0"/>
              <a:t>Individual modules may be cited as </a:t>
            </a:r>
            <a:r>
              <a:rPr lang="en-US" sz="1800" i="1" dirty="0"/>
              <a:t>Speaker, Module Title</a:t>
            </a:r>
            <a:r>
              <a:rPr lang="en-US" sz="1800" dirty="0"/>
              <a:t>, in Better Scientific Software Tutorial…</a:t>
            </a:r>
          </a:p>
          <a:p>
            <a:pPr marL="0" indent="0">
              <a:buNone/>
            </a:pPr>
            <a:r>
              <a:rPr lang="en-US" sz="2000" b="1" dirty="0"/>
              <a:t>Acknowledgements</a:t>
            </a:r>
          </a:p>
          <a:p>
            <a:pPr>
              <a:spcBef>
                <a:spcPts val="0"/>
              </a:spcBef>
            </a:pPr>
            <a:r>
              <a:rPr lang="en-US" sz="1600" dirty="0"/>
              <a:t>Additional contributors to this this tutorial include: Anshu Dubey, Mike </a:t>
            </a:r>
            <a:r>
              <a:rPr lang="en-US" sz="1600" dirty="0" err="1"/>
              <a:t>Heroux</a:t>
            </a:r>
            <a:r>
              <a:rPr lang="en-US" sz="1600" dirty="0"/>
              <a:t>, Alicia </a:t>
            </a:r>
            <a:r>
              <a:rPr lang="en-US" sz="1600" dirty="0" err="1"/>
              <a:t>Klinvex</a:t>
            </a:r>
            <a:r>
              <a:rPr lang="en-US" sz="1600" dirty="0"/>
              <a:t>, Jared O’Neal, and Katherine Riley, James M. </a:t>
            </a:r>
            <a:r>
              <a:rPr lang="en-US" sz="1600" dirty="0" err="1"/>
              <a:t>Willenbring</a:t>
            </a:r>
            <a:endParaRPr lang="en-US" sz="1600" dirty="0"/>
          </a:p>
          <a:p>
            <a:pPr>
              <a:spcBef>
                <a:spcPts val="600"/>
              </a:spcBef>
            </a:pPr>
            <a:r>
              <a:rPr lang="en-US" sz="1600" dirty="0"/>
              <a:t>This work was supported by the U.S. Department of Energy Office of Science, Office of Advanced Scientific Computing Research (ASCR), and by the </a:t>
            </a:r>
            <a:r>
              <a:rPr lang="en-US" sz="1600" dirty="0" err="1"/>
              <a:t>Exascale</a:t>
            </a:r>
            <a:r>
              <a:rPr lang="en-US" sz="1600" dirty="0"/>
              <a:t> Computing Project (17-SC-20-SC), a collaborative effort of the U.S. Department of Energy Office of Science and the National Nuclear Security Administration</a:t>
            </a:r>
            <a:r>
              <a:rPr lang="en-US" sz="1600" i="1" dirty="0"/>
              <a:t>.</a:t>
            </a:r>
            <a:endParaRPr lang="en-US" sz="1600" dirty="0"/>
          </a:p>
          <a:p>
            <a:pPr>
              <a:spcBef>
                <a:spcPts val="600"/>
              </a:spcBef>
            </a:pPr>
            <a:r>
              <a:rPr lang="en-US" sz="1600" dirty="0"/>
              <a:t>This work was performed in part at the Argonne National Laboratory, which is managed </a:t>
            </a:r>
            <a:r>
              <a:rPr lang="en-US" sz="1600" dirty="0" err="1"/>
              <a:t>managed</a:t>
            </a:r>
            <a:r>
              <a:rPr lang="en-US" sz="1600" dirty="0"/>
              <a:t> by </a:t>
            </a:r>
            <a:r>
              <a:rPr lang="en-US" sz="1600" dirty="0" err="1"/>
              <a:t>UChicago</a:t>
            </a:r>
            <a:r>
              <a:rPr lang="en-US" sz="1600" dirty="0"/>
              <a:t> Argonne, LLC for the U.S. Department of Energy under Contract No. DE-AC02-06CH11357.</a:t>
            </a:r>
          </a:p>
          <a:p>
            <a:pPr>
              <a:spcBef>
                <a:spcPts val="600"/>
              </a:spcBef>
            </a:pPr>
            <a:r>
              <a:rPr lang="en-US" sz="1600" dirty="0"/>
              <a:t>This work was performed in part at the Oak Ridge National Laboratory, which is managed by UT-Battelle, LLC for the U.S. Department of Energy under Contract No. DE-AC05-00OR22725.</a:t>
            </a:r>
          </a:p>
          <a:p>
            <a:pPr>
              <a:spcBef>
                <a:spcPts val="600"/>
              </a:spcBef>
            </a:pPr>
            <a:r>
              <a:rPr lang="en-US" sz="16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 SAND NO SAND2017-5474 PE</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924B-5B6D-0D48-84F3-4320D88EE221}"/>
              </a:ext>
            </a:extLst>
          </p:cNvPr>
          <p:cNvSpPr>
            <a:spLocks noGrp="1"/>
          </p:cNvSpPr>
          <p:nvPr>
            <p:ph type="title"/>
          </p:nvPr>
        </p:nvSpPr>
        <p:spPr>
          <a:xfrm>
            <a:off x="285616" y="127001"/>
            <a:ext cx="11372473" cy="914400"/>
          </a:xfrm>
        </p:spPr>
        <p:txBody>
          <a:bodyPr/>
          <a:lstStyle/>
          <a:p>
            <a:r>
              <a:rPr lang="en-US" dirty="0"/>
              <a:t>Research Software Used in Policymaking gets Scrutiny</a:t>
            </a:r>
          </a:p>
        </p:txBody>
      </p:sp>
      <p:sp>
        <p:nvSpPr>
          <p:cNvPr id="3" name="Content Placeholder 2">
            <a:extLst>
              <a:ext uri="{FF2B5EF4-FFF2-40B4-BE49-F238E27FC236}">
                <a16:creationId xmlns:a16="http://schemas.microsoft.com/office/drawing/2014/main" id="{1E46A525-C218-8F40-A882-286AE2FD48FB}"/>
              </a:ext>
            </a:extLst>
          </p:cNvPr>
          <p:cNvSpPr>
            <a:spLocks noGrp="1"/>
          </p:cNvSpPr>
          <p:nvPr>
            <p:ph idx="1"/>
          </p:nvPr>
        </p:nvSpPr>
        <p:spPr>
          <a:xfrm>
            <a:off x="595967" y="736600"/>
            <a:ext cx="11369809" cy="4383038"/>
          </a:xfrm>
        </p:spPr>
        <p:txBody>
          <a:bodyPr/>
          <a:lstStyle/>
          <a:p>
            <a:r>
              <a:rPr lang="en-US" sz="2000" dirty="0"/>
              <a:t>Mar. 16: Neil Ferguson (Imperial College) briefed UK Parliament on epidemiological modeling of COVID-19 pandemic</a:t>
            </a:r>
          </a:p>
          <a:p>
            <a:pPr lvl="1">
              <a:spcBef>
                <a:spcPts val="200"/>
              </a:spcBef>
            </a:pPr>
            <a:r>
              <a:rPr lang="en-US" sz="1600" dirty="0"/>
              <a:t>Epidemiological models like this helped prompt government action, but have lots of assumptions</a:t>
            </a:r>
          </a:p>
          <a:p>
            <a:pPr>
              <a:spcBef>
                <a:spcPts val="800"/>
              </a:spcBef>
            </a:pPr>
            <a:r>
              <a:rPr lang="en-US" sz="2000" dirty="0"/>
              <a:t>April 1: Nicholas Lewis (independent climate science researcher in UK) can’t easily see where some of the assumptions come from – publishes a blog article</a:t>
            </a:r>
          </a:p>
          <a:p>
            <a:pPr>
              <a:spcBef>
                <a:spcPts val="800"/>
              </a:spcBef>
            </a:pPr>
            <a:r>
              <a:rPr lang="en-US" sz="2000" dirty="0"/>
              <a:t>April 22: Imperial collaborates with Microsoft to refactor and clean up the code, which is released on GitHub</a:t>
            </a:r>
          </a:p>
          <a:p>
            <a:pPr>
              <a:spcBef>
                <a:spcPts val="800"/>
              </a:spcBef>
            </a:pPr>
            <a:r>
              <a:rPr lang="en-US" sz="2000" dirty="0"/>
              <a:t>May 16: Daily Telegraph and Fox News sensationalize the story</a:t>
            </a:r>
            <a:r>
              <a:rPr lang="en-US" sz="1600" dirty="0"/>
              <a:t> </a:t>
            </a:r>
          </a:p>
          <a:p>
            <a:pPr lvl="1">
              <a:spcBef>
                <a:spcPts val="200"/>
              </a:spcBef>
            </a:pPr>
            <a:r>
              <a:rPr lang="en-US" sz="1600" dirty="0"/>
              <a:t>“In our commercial reality, we would fire anyone for developing code like this and any business that relied on it to produce software for sale would likely go bust,” David Richards, co-founder of British data technology company </a:t>
            </a:r>
            <a:r>
              <a:rPr lang="en-US" sz="1600" dirty="0" err="1"/>
              <a:t>WANdisco</a:t>
            </a:r>
            <a:endParaRPr lang="en-US" sz="1600" dirty="0"/>
          </a:p>
          <a:p>
            <a:pPr>
              <a:spcBef>
                <a:spcPts val="800"/>
              </a:spcBef>
            </a:pPr>
            <a:r>
              <a:rPr lang="en-US" sz="2000" dirty="0"/>
              <a:t>May 29: CODECHECK independently reproduces paper reporting Imperial’s results</a:t>
            </a:r>
          </a:p>
          <a:p>
            <a:pPr>
              <a:spcBef>
                <a:spcPts val="800"/>
              </a:spcBef>
            </a:pPr>
            <a:r>
              <a:rPr lang="en-US" sz="2000" i="1" dirty="0"/>
              <a:t>Documentation and test cases become more critical as the code’s results became more relevant!</a:t>
            </a:r>
          </a:p>
        </p:txBody>
      </p:sp>
      <p:sp>
        <p:nvSpPr>
          <p:cNvPr id="5" name="TextBox 4">
            <a:extLst>
              <a:ext uri="{FF2B5EF4-FFF2-40B4-BE49-F238E27FC236}">
                <a16:creationId xmlns:a16="http://schemas.microsoft.com/office/drawing/2014/main" id="{36CF2F71-DEDB-F441-8D41-E2C0586ABB9A}"/>
              </a:ext>
            </a:extLst>
          </p:cNvPr>
          <p:cNvSpPr txBox="1"/>
          <p:nvPr/>
        </p:nvSpPr>
        <p:spPr>
          <a:xfrm>
            <a:off x="921409" y="4775697"/>
            <a:ext cx="10573023" cy="1348061"/>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hlinkClick r:id="rId2"/>
              </a:rPr>
              <a:t>https://www.nature.com/articles/d41586-020-01003-6</a:t>
            </a:r>
            <a:endParaRPr lang="en-US" sz="1400" dirty="0"/>
          </a:p>
          <a:p>
            <a:pPr>
              <a:lnSpc>
                <a:spcPct val="90000"/>
              </a:lnSpc>
            </a:pPr>
            <a:r>
              <a:rPr lang="en-US" sz="1400" dirty="0">
                <a:hlinkClick r:id="rId3"/>
              </a:rPr>
              <a:t>https://www.nicholaslewis.org/imperial-college-uk-covid-19-numbers-dont-seem-to-add-up/</a:t>
            </a:r>
            <a:endParaRPr lang="en-US" sz="1400" dirty="0"/>
          </a:p>
          <a:p>
            <a:pPr>
              <a:lnSpc>
                <a:spcPct val="90000"/>
              </a:lnSpc>
            </a:pPr>
            <a:r>
              <a:rPr lang="en-US" sz="1400" dirty="0">
                <a:hlinkClick r:id="rId4"/>
              </a:rPr>
              <a:t>https://www.foxnews.com/world/imperial-college-britain-coronavirus-lockdown-buggy-mess-unreliable</a:t>
            </a:r>
            <a:endParaRPr lang="en-US" sz="1400" dirty="0"/>
          </a:p>
          <a:p>
            <a:pPr>
              <a:lnSpc>
                <a:spcPct val="90000"/>
              </a:lnSpc>
            </a:pPr>
            <a:r>
              <a:rPr lang="en-US" sz="1400" dirty="0">
                <a:hlinkClick r:id="rId5"/>
              </a:rPr>
              <a:t>https://github.com/mrc-ide/covid-sim/issues/116</a:t>
            </a:r>
            <a:r>
              <a:rPr lang="en-US" sz="1400" dirty="0"/>
              <a:t> ‘’There appears to be a bug in either the creation or re-use of the network file’’</a:t>
            </a:r>
          </a:p>
          <a:p>
            <a:pPr>
              <a:lnSpc>
                <a:spcPct val="90000"/>
              </a:lnSpc>
            </a:pPr>
            <a:r>
              <a:rPr lang="en-US" sz="1400" dirty="0">
                <a:hlinkClick r:id="rId6"/>
              </a:rPr>
              <a:t>https://philbull.wordpress.com/2020/05/10/why-you-can-ignore-reviews-of-scientific-code-by-commercial-software-developers/amp/</a:t>
            </a:r>
            <a:endParaRPr lang="en-US" sz="1400" dirty="0"/>
          </a:p>
          <a:p>
            <a:pPr>
              <a:lnSpc>
                <a:spcPct val="90000"/>
              </a:lnSpc>
            </a:pPr>
            <a:r>
              <a:rPr lang="en-US" sz="1400" dirty="0">
                <a:hlinkClick r:id="rId7"/>
              </a:rPr>
              <a:t>http://doi.org/10.5281/zenodo.3865491</a:t>
            </a:r>
            <a:endParaRPr lang="en-US" sz="1400" dirty="0"/>
          </a:p>
        </p:txBody>
      </p:sp>
    </p:spTree>
    <p:extLst>
      <p:ext uri="{BB962C8B-B14F-4D97-AF65-F5344CB8AC3E}">
        <p14:creationId xmlns:p14="http://schemas.microsoft.com/office/powerpoint/2010/main" val="3297713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idx="1"/>
          </p:nvPr>
        </p:nvSpPr>
        <p:spPr>
          <a:xfrm>
            <a:off x="365760" y="961292"/>
            <a:ext cx="11369809" cy="4047778"/>
          </a:xfrm>
        </p:spPr>
        <p:txBody>
          <a:bodyPr/>
          <a:lstStyle/>
          <a:p>
            <a:pPr>
              <a:spcBef>
                <a:spcPts val="200"/>
              </a:spcBef>
            </a:pPr>
            <a:r>
              <a:rPr lang="en-US" dirty="0"/>
              <a:t>There are many beneficial software development practices that we don’t have time to cover in this tutorial.  </a:t>
            </a:r>
            <a:r>
              <a:rPr lang="en-US" b="1" dirty="0"/>
              <a:t>That doesn’t mean they’re </a:t>
            </a:r>
            <a:r>
              <a:rPr lang="en-US" b="1" i="1" dirty="0"/>
              <a:t>not</a:t>
            </a:r>
            <a:r>
              <a:rPr lang="en-US" b="1" dirty="0"/>
              <a:t> useful and important!</a:t>
            </a:r>
          </a:p>
        </p:txBody>
      </p:sp>
    </p:spTree>
    <p:extLst>
      <p:ext uri="{BB962C8B-B14F-4D97-AF65-F5344CB8AC3E}">
        <p14:creationId xmlns:p14="http://schemas.microsoft.com/office/powerpoint/2010/main" val="4072028838"/>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3351</TotalTime>
  <Words>637</Words>
  <Application>Microsoft Office PowerPoint</Application>
  <PresentationFormat>Custom</PresentationFormat>
  <Paragraphs>34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Arial Black</vt:lpstr>
      <vt:lpstr>Calibri</vt:lpstr>
      <vt:lpstr>Presentations (Wide Screen)</vt:lpstr>
      <vt:lpstr>Final Summary</vt:lpstr>
      <vt:lpstr>License, Citation and Acknowledgements</vt:lpstr>
      <vt:lpstr>Research Software Used in Policymaking gets Scrutiny</vt:lpstr>
      <vt:lpstr>PowerPoint Presentation</vt:lpstr>
      <vt:lpstr>Summary</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751</cp:revision>
  <cp:lastPrinted>2017-11-02T18:35:01Z</cp:lastPrinted>
  <dcterms:created xsi:type="dcterms:W3CDTF">2018-11-06T17:28:56Z</dcterms:created>
  <dcterms:modified xsi:type="dcterms:W3CDTF">2020-07-26T00:55:23Z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