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318" r:id="rId5"/>
    <p:sldId id="320" r:id="rId6"/>
    <p:sldId id="586" r:id="rId7"/>
    <p:sldId id="593" r:id="rId8"/>
    <p:sldId id="610" r:id="rId9"/>
    <p:sldId id="611" r:id="rId10"/>
    <p:sldId id="592" r:id="rId11"/>
    <p:sldId id="594" r:id="rId12"/>
    <p:sldId id="612" r:id="rId13"/>
    <p:sldId id="613" r:id="rId14"/>
    <p:sldId id="562" r:id="rId15"/>
    <p:sldId id="595" r:id="rId16"/>
    <p:sldId id="596" r:id="rId17"/>
    <p:sldId id="597" r:id="rId18"/>
    <p:sldId id="598" r:id="rId19"/>
    <p:sldId id="570" r:id="rId20"/>
    <p:sldId id="563" r:id="rId21"/>
    <p:sldId id="605" r:id="rId22"/>
    <p:sldId id="614" r:id="rId23"/>
    <p:sldId id="603" r:id="rId24"/>
    <p:sldId id="604" r:id="rId25"/>
    <p:sldId id="607" r:id="rId26"/>
    <p:sldId id="608" r:id="rId27"/>
    <p:sldId id="601" r:id="rId28"/>
    <p:sldId id="571"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1701" autoAdjust="0"/>
  </p:normalViewPr>
  <p:slideViewPr>
    <p:cSldViewPr snapToGrid="0" showGuides="1">
      <p:cViewPr varScale="1">
        <p:scale>
          <a:sx n="117" d="100"/>
          <a:sy n="117" d="100"/>
        </p:scale>
        <p:origin x="904"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10/23/20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10/23/20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24</a:t>
            </a:fld>
            <a:endParaRPr lang="en-US"/>
          </a:p>
        </p:txBody>
      </p:sp>
    </p:spTree>
    <p:extLst>
      <p:ext uri="{BB962C8B-B14F-4D97-AF65-F5344CB8AC3E}">
        <p14:creationId xmlns:p14="http://schemas.microsoft.com/office/powerpoint/2010/main" val="268582423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847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5" r:id="rId9"/>
    <p:sldLayoutId id="2147483958" r:id="rId10"/>
    <p:sldLayoutId id="2147483956" r:id="rId11"/>
    <p:sldLayoutId id="2147483957"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994376"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b="1" dirty="0"/>
              <a:t>Better Scientific Software Tutorial, SC20, November 2020</a:t>
            </a:r>
            <a:br>
              <a:rPr lang="en-US" sz="2000" dirty="0"/>
            </a:br>
            <a:endParaRPr lang="en-US" sz="2000" dirty="0"/>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mc:AlternateContent xmlns:mc="http://schemas.openxmlformats.org/markup-compatibility/2006" xmlns:p14="http://schemas.microsoft.com/office/powerpoint/2010/main">
    <mc:Choice Requires="p14">
      <p:transition spd="slow" p14:dur="2000" advTm="20927"/>
    </mc:Choice>
    <mc:Fallback xmlns="">
      <p:transition spd="slow" advTm="20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Wrong incentives</a:t>
            </a:r>
          </a:p>
          <a:p>
            <a:pPr algn="ctr"/>
            <a:r>
              <a:rPr lang="en-US" sz="2000" dirty="0">
                <a:solidFill>
                  <a:schemeClr val="accent1"/>
                </a:solidFill>
              </a:rPr>
              <a:t>Designing good tests is hard</a:t>
            </a:r>
          </a:p>
        </p:txBody>
      </p:sp>
    </p:spTree>
    <p:extLst>
      <p:ext uri="{BB962C8B-B14F-4D97-AF65-F5344CB8AC3E}">
        <p14:creationId xmlns:p14="http://schemas.microsoft.com/office/powerpoint/2010/main" val="93140092"/>
      </p:ext>
    </p:extLst>
  </p:cSld>
  <p:clrMapOvr>
    <a:masterClrMapping/>
  </p:clrMapOvr>
  <mc:AlternateContent xmlns:mc="http://schemas.openxmlformats.org/markup-compatibility/2006" xmlns:p14="http://schemas.microsoft.com/office/powerpoint/2010/main">
    <mc:Choice Requires="p14">
      <p:transition spd="slow" p14:dur="2000" advTm="39311"/>
    </mc:Choice>
    <mc:Fallback xmlns="">
      <p:transition spd="slow" advTm="393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Tree>
    <p:extLst>
      <p:ext uri="{BB962C8B-B14F-4D97-AF65-F5344CB8AC3E}">
        <p14:creationId xmlns:p14="http://schemas.microsoft.com/office/powerpoint/2010/main" val="1289229211"/>
      </p:ext>
    </p:extLst>
  </p:cSld>
  <p:clrMapOvr>
    <a:masterClrMapping/>
  </p:clrMapOvr>
  <mc:AlternateContent xmlns:mc="http://schemas.openxmlformats.org/markup-compatibility/2006" xmlns:p14="http://schemas.microsoft.com/office/powerpoint/2010/main">
    <mc:Choice Requires="p14">
      <p:transition spd="slow" p14:dur="2000" advTm="69150"/>
    </mc:Choice>
    <mc:Fallback xmlns="">
      <p:transition spd="slow" advTm="691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Tree>
    <p:extLst>
      <p:ext uri="{BB962C8B-B14F-4D97-AF65-F5344CB8AC3E}">
        <p14:creationId xmlns:p14="http://schemas.microsoft.com/office/powerpoint/2010/main" val="334607759"/>
      </p:ext>
    </p:extLst>
  </p:cSld>
  <p:clrMapOvr>
    <a:masterClrMapping/>
  </p:clrMapOvr>
  <mc:AlternateContent xmlns:mc="http://schemas.openxmlformats.org/markup-compatibility/2006" xmlns:p14="http://schemas.microsoft.com/office/powerpoint/2010/main">
    <mc:Choice Requires="p14">
      <p:transition spd="slow" p14:dur="2000" advTm="5350"/>
    </mc:Choice>
    <mc:Fallback xmlns="">
      <p:transition spd="slow" advTm="535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Tree>
    <p:extLst>
      <p:ext uri="{BB962C8B-B14F-4D97-AF65-F5344CB8AC3E}">
        <p14:creationId xmlns:p14="http://schemas.microsoft.com/office/powerpoint/2010/main" val="3213464366"/>
      </p:ext>
    </p:extLst>
  </p:cSld>
  <p:clrMapOvr>
    <a:masterClrMapping/>
  </p:clrMapOvr>
  <mc:AlternateContent xmlns:mc="http://schemas.openxmlformats.org/markup-compatibility/2006" xmlns:p14="http://schemas.microsoft.com/office/powerpoint/2010/main">
    <mc:Choice Requires="p14">
      <p:transition spd="slow" p14:dur="2000" advTm="66884"/>
    </mc:Choice>
    <mc:Fallback xmlns="">
      <p:transition spd="slow" advTm="6688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Tree>
    <p:extLst>
      <p:ext uri="{BB962C8B-B14F-4D97-AF65-F5344CB8AC3E}">
        <p14:creationId xmlns:p14="http://schemas.microsoft.com/office/powerpoint/2010/main" val="1881196902"/>
      </p:ext>
    </p:extLst>
  </p:cSld>
  <p:clrMapOvr>
    <a:masterClrMapping/>
  </p:clrMapOvr>
  <mc:AlternateContent xmlns:mc="http://schemas.openxmlformats.org/markup-compatibility/2006" xmlns:p14="http://schemas.microsoft.com/office/powerpoint/2010/main">
    <mc:Choice Requires="p14">
      <p:transition spd="slow" p14:dur="2000" advTm="13592"/>
    </mc:Choice>
    <mc:Fallback xmlns="">
      <p:transition spd="slow" advTm="1359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68201"/>
      </p:ext>
    </p:extLst>
  </p:cSld>
  <p:clrMapOvr>
    <a:masterClrMapping/>
  </p:clrMapOvr>
  <mc:AlternateContent xmlns:mc="http://schemas.openxmlformats.org/markup-compatibility/2006" xmlns:p14="http://schemas.microsoft.com/office/powerpoint/2010/main">
    <mc:Choice Requires="p14">
      <p:transition spd="slow" p14:dur="2000" advTm="50103"/>
    </mc:Choice>
    <mc:Fallback xmlns="">
      <p:transition spd="slow" advTm="501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1067268" y="220141"/>
            <a:ext cx="7772400" cy="674688"/>
          </a:xfrm>
        </p:spPr>
        <p:txBody>
          <a:bodyPr>
            <a:noAutofit/>
          </a:bodyPr>
          <a:lstStyle/>
          <a:p>
            <a:r>
              <a:rPr lang="en-US" sz="4000" dirty="0"/>
              <a:t>Other Considerations</a:t>
            </a:r>
          </a:p>
        </p:txBody>
      </p:sp>
      <p:sp>
        <p:nvSpPr>
          <p:cNvPr id="51202" name="Content Placeholder 3"/>
          <p:cNvSpPr>
            <a:spLocks noGrp="1"/>
          </p:cNvSpPr>
          <p:nvPr>
            <p:ph sz="half" idx="1"/>
          </p:nvPr>
        </p:nvSpPr>
        <p:spPr>
          <a:xfrm>
            <a:off x="693175" y="1047135"/>
            <a:ext cx="10146890" cy="393673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693174" y="4983871"/>
            <a:ext cx="10146891" cy="82699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Institute a rigorous verification regime at the outset</a:t>
            </a:r>
          </a:p>
        </p:txBody>
      </p:sp>
    </p:spTree>
    <p:custDataLst>
      <p:tags r:id="rId1"/>
    </p:custDataLst>
    <p:extLst>
      <p:ext uri="{BB962C8B-B14F-4D97-AF65-F5344CB8AC3E}">
        <p14:creationId xmlns:p14="http://schemas.microsoft.com/office/powerpoint/2010/main" val="435531034"/>
      </p:ext>
    </p:extLst>
  </p:cSld>
  <p:clrMapOvr>
    <a:masterClrMapping/>
  </p:clrMapOvr>
  <p:transition advTm="2051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485639106"/>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10/23/20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18</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Tree>
    <p:extLst>
      <p:ext uri="{BB962C8B-B14F-4D97-AF65-F5344CB8AC3E}">
        <p14:creationId xmlns:p14="http://schemas.microsoft.com/office/powerpoint/2010/main" val="1425732872"/>
      </p:ext>
    </p:extLst>
  </p:cSld>
  <p:clrMapOvr>
    <a:masterClrMapping/>
  </p:clrMapOvr>
  <mc:AlternateContent xmlns:mc="http://schemas.openxmlformats.org/markup-compatibility/2006" xmlns:p14="http://schemas.microsoft.com/office/powerpoint/2010/main">
    <mc:Choice Requires="p14">
      <p:transition spd="slow" p14:dur="2000" advTm="61777"/>
    </mc:Choice>
    <mc:Fallback xmlns="">
      <p:transition spd="slow" advTm="6177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pPr lvl="1"/>
            <a:r>
              <a:rPr lang="en-US" dirty="0"/>
              <a:t>Keep API independent of </a:t>
            </a:r>
            <a:r>
              <a:rPr lang="en-US" dirty="0" err="1"/>
              <a:t>numerics</a:t>
            </a:r>
            <a:endParaRPr lang="en-US" dirty="0"/>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10/23/20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19</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
        <p:nvSpPr>
          <p:cNvPr id="9" name="Rectangle 8">
            <a:extLst>
              <a:ext uri="{FF2B5EF4-FFF2-40B4-BE49-F238E27FC236}">
                <a16:creationId xmlns:a16="http://schemas.microsoft.com/office/drawing/2014/main" id="{046F6058-BCE8-5241-9582-E23D3AFF2344}"/>
              </a:ext>
            </a:extLst>
          </p:cNvPr>
          <p:cNvSpPr/>
          <p:nvPr/>
        </p:nvSpPr>
        <p:spPr>
          <a:xfrm>
            <a:off x="6213763" y="1550176"/>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Content Placeholder 2">
            <a:extLst>
              <a:ext uri="{FF2B5EF4-FFF2-40B4-BE49-F238E27FC236}">
                <a16:creationId xmlns:a16="http://schemas.microsoft.com/office/drawing/2014/main" id="{27A468A4-B2BE-5B44-984F-6018D939EC02}"/>
              </a:ext>
            </a:extLst>
          </p:cNvPr>
          <p:cNvSpPr txBox="1">
            <a:spLocks/>
          </p:cNvSpPr>
          <p:nvPr/>
        </p:nvSpPr>
        <p:spPr bwMode="auto">
          <a:xfrm>
            <a:off x="6271951" y="1631951"/>
            <a:ext cx="5286895" cy="4102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Model/</a:t>
            </a:r>
            <a:r>
              <a:rPr lang="en-US" dirty="0" err="1"/>
              <a:t>numerics</a:t>
            </a:r>
            <a:r>
              <a:rPr lang="en-US" dirty="0"/>
              <a:t> design</a:t>
            </a:r>
          </a:p>
          <a:p>
            <a:pPr lvl="1"/>
            <a:r>
              <a:rPr lang="en-US" dirty="0"/>
              <a:t>Abstract away the infrastructure knowledge as much as possible</a:t>
            </a:r>
          </a:p>
          <a:p>
            <a:pPr lvl="1"/>
            <a:r>
              <a:rPr lang="en-US" dirty="0"/>
              <a:t>Encapsulate</a:t>
            </a:r>
          </a:p>
          <a:p>
            <a:pPr lvl="1"/>
            <a:r>
              <a:rPr lang="en-US" dirty="0"/>
              <a:t>Let model needs guide API</a:t>
            </a:r>
          </a:p>
          <a:p>
            <a:pPr lvl="1"/>
            <a:r>
              <a:rPr lang="en-US" dirty="0"/>
              <a:t>Design flexible API to accommodate quick upgrades to methods</a:t>
            </a:r>
          </a:p>
          <a:p>
            <a:r>
              <a:rPr lang="en-US" dirty="0"/>
              <a:t>Simple is better</a:t>
            </a:r>
          </a:p>
          <a:p>
            <a:pPr lvl="1"/>
            <a:r>
              <a:rPr lang="en-US" dirty="0"/>
              <a:t>Flexibility Vs transparent to the user</a:t>
            </a:r>
          </a:p>
          <a:p>
            <a:pPr lvl="2"/>
            <a:r>
              <a:rPr lang="en-US" dirty="0"/>
              <a:t>Flexibility wins</a:t>
            </a:r>
          </a:p>
        </p:txBody>
      </p:sp>
    </p:spTree>
    <p:extLst>
      <p:ext uri="{BB962C8B-B14F-4D97-AF65-F5344CB8AC3E}">
        <p14:creationId xmlns:p14="http://schemas.microsoft.com/office/powerpoint/2010/main" val="3142201076"/>
      </p:ext>
    </p:extLst>
  </p:cSld>
  <p:clrMapOvr>
    <a:masterClrMapping/>
  </p:clrMapOvr>
  <mc:AlternateContent xmlns:mc="http://schemas.openxmlformats.org/markup-compatibility/2006" xmlns:p14="http://schemas.microsoft.com/office/powerpoint/2010/main">
    <mc:Choice Requires="p14">
      <p:transition spd="slow" p14:dur="2000" advTm="51604"/>
    </mc:Choice>
    <mc:Fallback xmlns="">
      <p:transition spd="slow" advTm="516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05829"/>
      </p:ext>
    </p:extLst>
  </p:cSld>
  <p:clrMapOvr>
    <a:masterClrMapping/>
  </p:clrMapOvr>
  <mc:AlternateContent xmlns:mc="http://schemas.openxmlformats.org/markup-compatibility/2006" xmlns:p14="http://schemas.microsoft.com/office/powerpoint/2010/main">
    <mc:Choice Requires="p14">
      <p:transition spd="slow" p14:dur="2000" advTm="22654"/>
    </mc:Choice>
    <mc:Fallback xmlns="">
      <p:transition spd="slow" advTm="2265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mc:AlternateContent xmlns:mc="http://schemas.openxmlformats.org/markup-compatibility/2006" xmlns:p14="http://schemas.microsoft.com/office/powerpoint/2010/main">
    <mc:Choice Requires="p14">
      <p:transition spd="slow" p14:dur="2000" advTm="61030"/>
    </mc:Choice>
    <mc:Fallback xmlns="">
      <p:transition spd="slow" advTm="610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mc:AlternateContent xmlns:mc="http://schemas.openxmlformats.org/markup-compatibility/2006" xmlns:p14="http://schemas.microsoft.com/office/powerpoint/2010/main">
    <mc:Choice Requires="p14">
      <p:transition spd="slow" p14:dur="2000" advTm="93020"/>
    </mc:Choice>
    <mc:Fallback xmlns="">
      <p:transition spd="slow" advTm="930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10/23/20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22</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mc:AlternateContent xmlns:mc="http://schemas.openxmlformats.org/markup-compatibility/2006" xmlns:p14="http://schemas.microsoft.com/office/powerpoint/2010/main">
    <mc:Choice Requires="p14">
      <p:transition spd="slow" p14:dur="2000" advTm="30929"/>
    </mc:Choice>
    <mc:Fallback xmlns="">
      <p:transition spd="slow" advTm="3092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mc:AlternateContent xmlns:mc="http://schemas.openxmlformats.org/markup-compatibility/2006" xmlns:p14="http://schemas.microsoft.com/office/powerpoint/2010/main">
    <mc:Choice Requires="p14">
      <p:transition spd="slow" p14:dur="2000" advTm="73779"/>
    </mc:Choice>
    <mc:Fallback xmlns="">
      <p:transition spd="slow" advTm="737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161866">
        <p:fade/>
      </p:transition>
    </mc:Choice>
    <mc:Fallback xmlns="">
      <p:transition advTm="16186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Tree>
    <p:extLst>
      <p:ext uri="{BB962C8B-B14F-4D97-AF65-F5344CB8AC3E}">
        <p14:creationId xmlns:p14="http://schemas.microsoft.com/office/powerpoint/2010/main" val="718866651"/>
      </p:ext>
    </p:extLst>
  </p:cSld>
  <p:clrMapOvr>
    <a:masterClrMapping/>
  </p:clrMapOvr>
  <mc:AlternateContent xmlns:mc="http://schemas.openxmlformats.org/markup-compatibility/2006" xmlns:p14="http://schemas.microsoft.com/office/powerpoint/2010/main">
    <mc:Choice Requires="p14">
      <p:transition spd="slow" p14:dur="2000" advTm="35673"/>
    </mc:Choice>
    <mc:Fallback xmlns="">
      <p:transition spd="slow" advTm="3567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3811306476"/>
      </p:ext>
    </p:extLst>
  </p:cSld>
  <p:clrMapOvr>
    <a:masterClrMapping/>
  </p:clrMapOvr>
  <mc:AlternateContent xmlns:mc="http://schemas.openxmlformats.org/markup-compatibility/2006" xmlns:p14="http://schemas.microsoft.com/office/powerpoint/2010/main">
    <mc:Choice Requires="p14">
      <p:transition spd="slow" p14:dur="2000" advTm="3724"/>
    </mc:Choice>
    <mc:Fallback xmlns="">
      <p:transition spd="slow" advTm="37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8" name="Rounded Rectangle 7">
            <a:extLst>
              <a:ext uri="{FF2B5EF4-FFF2-40B4-BE49-F238E27FC236}">
                <a16:creationId xmlns:a16="http://schemas.microsoft.com/office/drawing/2014/main" id="{1FE254B2-1CC5-D64F-B786-05C76F3D55A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927348338"/>
      </p:ext>
    </p:extLst>
  </p:cSld>
  <p:clrMapOvr>
    <a:masterClrMapping/>
  </p:clrMapOvr>
  <mc:AlternateContent xmlns:mc="http://schemas.openxmlformats.org/markup-compatibility/2006" xmlns:p14="http://schemas.microsoft.com/office/powerpoint/2010/main">
    <mc:Choice Requires="p14">
      <p:transition spd="slow" p14:dur="2000" advTm="28285"/>
    </mc:Choice>
    <mc:Fallback xmlns="">
      <p:transition spd="slow" advTm="282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Low arithmetic intensity solvers with hard dependencies. Proximity and work distribution at cross purposes</a:t>
            </a:r>
          </a:p>
        </p:txBody>
      </p:sp>
    </p:spTree>
    <p:extLst>
      <p:ext uri="{BB962C8B-B14F-4D97-AF65-F5344CB8AC3E}">
        <p14:creationId xmlns:p14="http://schemas.microsoft.com/office/powerpoint/2010/main" val="4258597434"/>
      </p:ext>
    </p:extLst>
  </p:cSld>
  <p:clrMapOvr>
    <a:masterClrMapping/>
  </p:clrMapOvr>
  <mc:AlternateContent xmlns:mc="http://schemas.openxmlformats.org/markup-compatibility/2006" xmlns:p14="http://schemas.microsoft.com/office/powerpoint/2010/main">
    <mc:Choice Requires="p14">
      <p:transition spd="slow" p14:dur="2000" advTm="61942"/>
    </mc:Choice>
    <mc:Fallback xmlns="">
      <p:transition spd="slow" advTm="619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Tree>
    <p:extLst>
      <p:ext uri="{BB962C8B-B14F-4D97-AF65-F5344CB8AC3E}">
        <p14:creationId xmlns:p14="http://schemas.microsoft.com/office/powerpoint/2010/main" val="428699451"/>
      </p:ext>
    </p:extLst>
  </p:cSld>
  <p:clrMapOvr>
    <a:masterClrMapping/>
  </p:clrMapOvr>
  <mc:AlternateContent xmlns:mc="http://schemas.openxmlformats.org/markup-compatibility/2006" xmlns:p14="http://schemas.microsoft.com/office/powerpoint/2010/main">
    <mc:Choice Requires="p14">
      <p:transition spd="slow" p14:dur="2000" advTm="28822"/>
    </mc:Choice>
    <mc:Fallback xmlns="">
      <p:transition spd="slow" advTm="28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0116526"/>
      </p:ext>
    </p:extLst>
  </p:cSld>
  <p:clrMapOvr>
    <a:masterClrMapping/>
  </p:clrMapOvr>
  <mc:AlternateContent xmlns:mc="http://schemas.openxmlformats.org/markup-compatibility/2006" xmlns:p14="http://schemas.microsoft.com/office/powerpoint/2010/main">
    <mc:Choice Requires="p14">
      <p:transition spd="slow" p14:dur="2000" advTm="59186"/>
    </mc:Choice>
    <mc:Fallback xmlns="">
      <p:transition spd="slow" advTm="5918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8" name="Rounded Rectangle 7">
            <a:extLst>
              <a:ext uri="{FF2B5EF4-FFF2-40B4-BE49-F238E27FC236}">
                <a16:creationId xmlns:a16="http://schemas.microsoft.com/office/drawing/2014/main" id="{3899DF7C-0BE0-0843-BC05-770FAC03F6B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97705695"/>
      </p:ext>
    </p:extLst>
  </p:cSld>
  <p:clrMapOvr>
    <a:masterClrMapping/>
  </p:clrMapOvr>
  <mc:AlternateContent xmlns:mc="http://schemas.openxmlformats.org/markup-compatibility/2006" xmlns:p14="http://schemas.microsoft.com/office/powerpoint/2010/main">
    <mc:Choice Requires="p14">
      <p:transition spd="slow" p14:dur="2000" advTm="20378"/>
    </mc:Choice>
    <mc:Fallback xmlns="">
      <p:transition spd="slow" advTm="203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74.3"/>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1591</TotalTime>
  <Words>1585</Words>
  <Application>Microsoft Macintosh PowerPoint</Application>
  <PresentationFormat>Custom</PresentationFormat>
  <Paragraphs>279</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Wingdings</vt:lpstr>
      <vt:lpstr>Presentations (Wide Screen)</vt:lpstr>
      <vt:lpstr>Scientific Software Design</vt:lpstr>
      <vt:lpstr>License, Citation and Acknowledgements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Other Considerations</vt:lpstr>
      <vt:lpstr>A Design Model for Separation of Concerns</vt:lpstr>
      <vt:lpstr>Design Considerations</vt:lpstr>
      <vt:lpstr>Design Considerations</vt:lpstr>
      <vt:lpstr> The Running Example</vt:lpstr>
      <vt:lpstr>Problem Specification - Design Considerations</vt:lpstr>
      <vt:lpstr>Infrastructure API</vt:lpstr>
      <vt:lpstr>Numerics API</vt:lpstr>
      <vt:lpstr>Example: Architecting Multiphysics PDEs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371</cp:revision>
  <cp:lastPrinted>2017-11-02T18:35:01Z</cp:lastPrinted>
  <dcterms:created xsi:type="dcterms:W3CDTF">2018-11-06T17:28:56Z</dcterms:created>
  <dcterms:modified xsi:type="dcterms:W3CDTF">2020-10-23T19:09:17Z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