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5"/>
  </p:notesMasterIdLst>
  <p:handoutMasterIdLst>
    <p:handoutMasterId r:id="rId26"/>
  </p:handoutMasterIdLst>
  <p:sldIdLst>
    <p:sldId id="523" r:id="rId5"/>
    <p:sldId id="530" r:id="rId6"/>
    <p:sldId id="309" r:id="rId7"/>
    <p:sldId id="310" r:id="rId8"/>
    <p:sldId id="311" r:id="rId9"/>
    <p:sldId id="312" r:id="rId10"/>
    <p:sldId id="313" r:id="rId11"/>
    <p:sldId id="314" r:id="rId12"/>
    <p:sldId id="327" r:id="rId13"/>
    <p:sldId id="315" r:id="rId14"/>
    <p:sldId id="316" r:id="rId15"/>
    <p:sldId id="317" r:id="rId16"/>
    <p:sldId id="322" r:id="rId17"/>
    <p:sldId id="321" r:id="rId18"/>
    <p:sldId id="323" r:id="rId19"/>
    <p:sldId id="325" r:id="rId20"/>
    <p:sldId id="326" r:id="rId21"/>
    <p:sldId id="332" r:id="rId22"/>
    <p:sldId id="333" r:id="rId23"/>
    <p:sldId id="264" r:id="rId2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75" autoAdjust="0"/>
    <p:restoredTop sz="71770" autoAdjust="0"/>
  </p:normalViewPr>
  <p:slideViewPr>
    <p:cSldViewPr snapToGrid="0" showGuides="1">
      <p:cViewPr>
        <p:scale>
          <a:sx n="80" d="100"/>
          <a:sy n="80" d="100"/>
        </p:scale>
        <p:origin x="464" y="-104"/>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94" d="100"/>
          <a:sy n="94" d="100"/>
        </p:scale>
        <p:origin x="3680" y="19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2/2/20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2/2/20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Designed to be 30 Minute Talk.</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225512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Fast-forward merge means that there has been no divergence between the two branches.  This can happen between two branches in a single repo or the same branch on two local repos.</a:t>
            </a:r>
          </a:p>
          <a:p>
            <a:endParaRPr lang="en-US" dirty="0"/>
          </a:p>
          <a:p>
            <a:r>
              <a:rPr lang="en-US" dirty="0"/>
              <a:t>Alice has fast-forward merge, which is simple to understand, has no merge conflicts.  Her repo is synchronized with remote.</a:t>
            </a:r>
          </a:p>
          <a:p>
            <a:endParaRPr lang="en-US" dirty="0"/>
          </a:p>
          <a:p>
            <a:r>
              <a:rPr lang="en-US" dirty="0"/>
              <a:t>Let’s imagine that they both made changes to the same part of </a:t>
            </a:r>
            <a:r>
              <a:rPr lang="en-US" dirty="0" err="1"/>
              <a:t>loops.cpp</a:t>
            </a:r>
            <a:r>
              <a:rPr lang="en-US" dirty="0"/>
              <a:t>.   Therefore, we again have a merge conflict.  Therefore, Bob’s repository is in a difficult state.</a:t>
            </a:r>
          </a:p>
        </p:txBody>
      </p:sp>
      <p:sp>
        <p:nvSpPr>
          <p:cNvPr id="4" name="Slide Number Placeholder 3"/>
          <p:cNvSpPr>
            <a:spLocks noGrp="1"/>
          </p:cNvSpPr>
          <p:nvPr>
            <p:ph type="sldNum" sz="quarter" idx="10"/>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347507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Majority of participants were aware of rebase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Leverages local vs. remote dimension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necessary to understand the details of rebase.  Just the idea of rebasing to get fast-forward merge and that we get merge conflicts at rebase.</a:t>
            </a:r>
          </a:p>
          <a:p>
            <a:endParaRPr lang="en-US" dirty="0"/>
          </a:p>
          <a:p>
            <a:r>
              <a:rPr lang="en-US" dirty="0"/>
              <a:t>Bob will use rebase to slide his feature branch along so that it is now based off of latest commit on master.  This is not for free.  We create E’ from E </a:t>
            </a:r>
            <a:r>
              <a:rPr lang="en-US" dirty="0" err="1"/>
              <a:t>intergrated</a:t>
            </a:r>
            <a:r>
              <a:rPr lang="en-US" dirty="0"/>
              <a:t> with C-I.  This means that version control system will discover the merge conflict when establishing E’, pause rebase, let user resolve conflict.</a:t>
            </a:r>
          </a:p>
          <a:p>
            <a:endParaRPr lang="en-US" dirty="0"/>
          </a:p>
          <a:p>
            <a:r>
              <a:rPr lang="en-US" dirty="0"/>
              <a:t>Gloss over rebase here.  In previous talks, it appears that many people are aware of rebase.  Main idea is that we are controlling where, when, and how we find conflicts and resolve these.</a:t>
            </a:r>
          </a:p>
        </p:txBody>
      </p:sp>
      <p:sp>
        <p:nvSpPr>
          <p:cNvPr id="4" name="Slide Number Placeholder 3"/>
          <p:cNvSpPr>
            <a:spLocks noGrp="1"/>
          </p:cNvSpPr>
          <p:nvPr>
            <p:ph type="sldNum" sz="quarter" idx="10"/>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6497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using local-only feature branches, why is this an improvement?  Why not just stick with the centralized and only push changes to remote when everything is good?</a:t>
            </a:r>
          </a:p>
          <a:p>
            <a:endParaRPr lang="en-US" dirty="0"/>
          </a:p>
          <a:p>
            <a:r>
              <a:rPr lang="en-US" dirty="0"/>
              <a:t>This is what was used with FLASH5 repo at the beginning.  Only 3 developers.  Each worked on separate part of code =&gt; no merge conflicts.  </a:t>
            </a:r>
          </a:p>
          <a:p>
            <a:r>
              <a:rPr lang="en-US" dirty="0"/>
              <a:t>However, rapid integration meant rebasing testing over and over before I could finally get my changes into master.  </a:t>
            </a:r>
            <a:r>
              <a:rPr lang="en-US" b="1" dirty="0"/>
              <a:t>I skipped over team size and frequency questions.  This statement was made later when talking about FLASH.</a:t>
            </a:r>
            <a:endParaRPr lang="en-US" dirty="0"/>
          </a:p>
          <a:p>
            <a:endParaRPr lang="en-US" dirty="0"/>
          </a:p>
          <a:p>
            <a:r>
              <a:rPr lang="en-US" dirty="0"/>
              <a:t>As lead in to next slide, point out that as we develop, some commits might leave code in a broken state.  And with the schemes developed so far, those same commits end up on master.  Therefore, users of the repo need to know which to use for science and which to avoid. </a:t>
            </a:r>
          </a:p>
          <a:p>
            <a:endParaRPr lang="en-US" dirty="0"/>
          </a:p>
          <a:p>
            <a:r>
              <a:rPr lang="en-US" dirty="0"/>
              <a:t>Note that the workflow could be enhanced to use </a:t>
            </a:r>
            <a:r>
              <a:rPr lang="en-US" b="1" dirty="0"/>
              <a:t>merge –no-</a:t>
            </a:r>
            <a:r>
              <a:rPr lang="en-US" b="1" dirty="0" err="1"/>
              <a:t>ff</a:t>
            </a:r>
            <a:r>
              <a:rPr lang="en-US" b="1" dirty="0"/>
              <a:t> </a:t>
            </a:r>
            <a:r>
              <a:rPr lang="en-US" dirty="0"/>
              <a:t>so that we force merge commits.  In this way, we are protecting master and we can publish feature branches.  </a:t>
            </a:r>
            <a:r>
              <a:rPr lang="en-US" b="1" dirty="0"/>
              <a:t>I did not mention this, but it might come up as a question or is something that could be added if related questions are made at this slide.</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738873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two rules.  Raise the topic of why impose rules such as these?  Why not let users capitalize on full expressivity of git?  These are valid questions.  For this case, imposing these rules limits complexity and we find common, simple use patterns emerging.  Because of this, we can make well-defined statements such as “all changes made to master were first made to development”.  Therefore, </a:t>
            </a:r>
            <a:r>
              <a:rPr lang="en-US" b="1" dirty="0"/>
              <a:t>master is a subset of development and these two infinite lifetime branches cannot diverge in a significant way</a:t>
            </a:r>
            <a:r>
              <a:rPr lang="en-US" dirty="0"/>
              <a:t>.</a:t>
            </a:r>
          </a:p>
          <a:p>
            <a:endParaRPr lang="en-US" dirty="0"/>
          </a:p>
          <a:p>
            <a:r>
              <a:rPr lang="en-US" dirty="0"/>
              <a:t>For the graphic, the workflow was simple.  There is no possibility of a merge conflict.  No real integration occurring since second branch is based off of first branch’s commit merge on master.</a:t>
            </a:r>
          </a:p>
          <a:p>
            <a:endParaRPr lang="en-US" dirty="0"/>
          </a:p>
          <a:p>
            <a:r>
              <a:rPr lang="en-US" dirty="0"/>
              <a:t>I did not mention this, but if we get simple use patterns emerging, the graph history can be simpler – no rats nest of branches.  This can mean that it is easier to follow the progression of work and make it easier and less error prone for those who must approve merges into master.</a:t>
            </a:r>
          </a:p>
        </p:txBody>
      </p:sp>
      <p:sp>
        <p:nvSpPr>
          <p:cNvPr id="4" name="Slide Number Placeholder 3"/>
          <p:cNvSpPr>
            <a:spLocks noGrp="1"/>
          </p:cNvSpPr>
          <p:nvPr>
            <p:ph type="sldNum" sz="quarter" idx="10"/>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4077151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word current here. We started with Feature Branch Workflow and opted for something more complex.  This presently works, but might not as team grows/code grows.</a:t>
            </a:r>
          </a:p>
          <a:p>
            <a:endParaRPr lang="en-US" dirty="0"/>
          </a:p>
          <a:p>
            <a:r>
              <a:rPr lang="en-US" dirty="0"/>
              <a:t>We started with little policy during initial exploration/prototyping feature branch.  We were only three developers and could easily coordinate work so that our efforts were non-overlapping.  As more developers began working and our efforts changed, we began stepping on each others’ toes.  This necessitated increasing the complexity.  Also, desire to protect 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Development should contain everything in master and possibly more.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Staged should contain everything in master and possibly more.</a:t>
            </a:r>
          </a:p>
        </p:txBody>
      </p:sp>
      <p:sp>
        <p:nvSpPr>
          <p:cNvPr id="4" name="Slide Number Placeholder 3"/>
          <p:cNvSpPr>
            <a:spLocks noGrp="1"/>
          </p:cNvSpPr>
          <p:nvPr>
            <p:ph type="sldNum" sz="quarter" idx="10"/>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1739437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1768817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2295497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downside to Git Flow for them is that</a:t>
            </a:r>
          </a:p>
          <a:p>
            <a:pPr marL="171450" indent="-171450">
              <a:buFont typeface="Arial" panose="020B0604020202020204" pitchFamily="34" charset="0"/>
              <a:buChar char="•"/>
            </a:pPr>
            <a:r>
              <a:rPr lang="en-US" dirty="0"/>
              <a:t>It is more complex than needed</a:t>
            </a:r>
          </a:p>
          <a:p>
            <a:pPr marL="171450" indent="-171450">
              <a:buFont typeface="Arial" panose="020B0604020202020204" pitchFamily="34" charset="0"/>
              <a:buChar char="•"/>
            </a:pPr>
            <a:r>
              <a:rPr lang="en-US" dirty="0"/>
              <a:t>You have to make certain that hot fixes and releases are merged back into develop (</a:t>
            </a:r>
            <a:r>
              <a:rPr lang="en-US" b="1" dirty="0"/>
              <a:t>synchronize infinite lifetime branches</a:t>
            </a:r>
            <a:r>
              <a:rPr lang="en-US" dirty="0"/>
              <a:t>).  </a:t>
            </a:r>
            <a:r>
              <a:rPr lang="en-US" b="1" dirty="0"/>
              <a:t>Common point of failure!</a:t>
            </a:r>
          </a:p>
          <a:p>
            <a:pPr marL="171450" indent="-171450">
              <a:buFont typeface="Arial" panose="020B0604020202020204" pitchFamily="34" charset="0"/>
              <a:buChar char="•"/>
            </a:pPr>
            <a:r>
              <a:rPr lang="en-US" b="0" dirty="0"/>
              <a:t>Having development on develop branch is annoying as many tools default to master as the main branch.</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 main downside of GitHub flow is that it assumes that every commit to master is deployable.  This might be overly simplified for most real cases.  They incorporate other infinite branches to deal with this shortcoming.  They also allow for the possibility of releases.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Flow downstream is like what we have with FLASH.</a:t>
            </a:r>
          </a:p>
        </p:txBody>
      </p:sp>
      <p:sp>
        <p:nvSpPr>
          <p:cNvPr id="4" name="Slide Number Placeholder 3"/>
          <p:cNvSpPr>
            <a:spLocks noGrp="1"/>
          </p:cNvSpPr>
          <p:nvPr>
            <p:ph type="sldNum" sz="quarter" idx="10"/>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3622371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is more of a conversation where we form a common understanding of workflows and related issues by looking at different examples.  These workflows are meant to serve as examples and might not be appropriate for others talks.</a:t>
            </a:r>
          </a:p>
          <a:p>
            <a:endParaRPr lang="en-US" dirty="0"/>
          </a:p>
          <a:p>
            <a:r>
              <a:rPr lang="en-US" b="1" dirty="0"/>
              <a:t>I received positive comments regarding this talk when given at ATPESC.  It appears that conversation by example is more interesting and engaging.  I found that compared to the testing talk, many people were following the talk rather than working on their laptops.</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3413212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talk is not too technical to not get bogged down in git details.  We will hit high-level abstractions.  Also mention that some of the examples and steps taken were chosen for this talk.  There are likely other and better steps.</a:t>
            </a:r>
          </a:p>
          <a:p>
            <a:endParaRPr lang="en-US" dirty="0"/>
          </a:p>
          <a:p>
            <a:r>
              <a:rPr lang="en-US" dirty="0"/>
              <a:t>Understand how having local and remote repositories helps and what challenges it brings – integration of independent work.</a:t>
            </a:r>
          </a:p>
          <a:p>
            <a:endParaRPr lang="en-US" dirty="0"/>
          </a:p>
          <a:p>
            <a:r>
              <a:rPr lang="en-US" dirty="0"/>
              <a:t>Introduction of divergence of work.  Here divergence of local/remote branches rather than of two branches on the same repo.</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748646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introduction of idea of conflict and need to resolve these quickly/easily without creating bugs.</a:t>
            </a:r>
          </a:p>
        </p:txBody>
      </p:sp>
      <p:sp>
        <p:nvSpPr>
          <p:cNvPr id="4" name="Slide Number Placeholder 3"/>
          <p:cNvSpPr>
            <a:spLocks noGrp="1"/>
          </p:cNvSpPr>
          <p:nvPr>
            <p:ph type="sldNum" sz="quarter" idx="10"/>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694412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will not allow push because the contents of Bob’s repo is not a fast-forward situation.  In other words, there is a non trivial divergence.  Git recognizes that commits E, H, and J are not </a:t>
            </a:r>
            <a:r>
              <a:rPr lang="en-US" dirty="0" err="1"/>
              <a:t>descendents</a:t>
            </a:r>
            <a:r>
              <a:rPr lang="en-US" dirty="0"/>
              <a:t> of commits D, F, G, I.</a:t>
            </a:r>
          </a:p>
          <a:p>
            <a:endParaRPr lang="en-US" dirty="0"/>
          </a:p>
          <a:p>
            <a:r>
              <a:rPr lang="en-US" dirty="0"/>
              <a:t>The pull initiates a merge on the local repo, which can be aborted.  The resolution could result in a merge commit.  Best to avoid this conversation if possible, here, as it is overly complex.  Wait for Feature branches to introduce merges and merge commits.</a:t>
            </a:r>
          </a:p>
          <a:p>
            <a:endParaRPr lang="en-US" dirty="0"/>
          </a:p>
          <a:p>
            <a:r>
              <a:rPr lang="en-US" dirty="0"/>
              <a:t>Use </a:t>
            </a:r>
            <a:r>
              <a:rPr lang="en-US" dirty="0" err="1"/>
              <a:t>loops.cpp</a:t>
            </a:r>
            <a:r>
              <a:rPr lang="en-US" dirty="0"/>
              <a:t> to emphasize that resolving conflicts requires that both versions be studied deeply to understand fully which implementation is the best and why the other should be ignored.  The second loop conflict is meant to broach this subject.</a:t>
            </a:r>
          </a:p>
        </p:txBody>
      </p:sp>
      <p:sp>
        <p:nvSpPr>
          <p:cNvPr id="4" name="Slide Number Placeholder 3"/>
          <p:cNvSpPr>
            <a:spLocks noGrp="1"/>
          </p:cNvSpPr>
          <p:nvPr>
            <p:ph type="sldNum" sz="quarter" idx="10"/>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992206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simple and easy here do not imply that it is simple and easy for those just introduced to DVCS.  Rather, it means relative to those workflows that will be introduced.</a:t>
            </a:r>
          </a:p>
          <a:p>
            <a:endParaRPr lang="en-US" dirty="0"/>
          </a:p>
          <a:p>
            <a:r>
              <a:rPr lang="en-US" dirty="0"/>
              <a:t>Many team members means that with a single pull I might have conflicts related to work by five different developers.  I would need to work with each to resolve.</a:t>
            </a:r>
          </a:p>
          <a:p>
            <a:endParaRPr lang="en-US" dirty="0"/>
          </a:p>
          <a:p>
            <a:r>
              <a:rPr lang="en-US" dirty="0"/>
              <a:t>Only pushing once a month means that all repos could start to diverge significantly.  Harder to resolve.  Also, their work is hidden.  I might be working on same code or I might want something that they have done.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Skip over “What if team members works on different parts of the code?” for the interest of time.</a:t>
            </a:r>
          </a:p>
          <a:p>
            <a:endParaRPr lang="en-US" dirty="0"/>
          </a:p>
          <a:p>
            <a:r>
              <a:rPr lang="en-US" dirty="0"/>
              <a:t>Last point is described in words by explaining that, as can occur with development, some commits will be broken.  This means that a user of the repository that would like to use a historic commit needs to know which are good and which are bad.  While we can accomplish this to some degree with commit messages and tags (what happens if we find out it is broken much later?), we want to work toward something better.  We introduce branches as a step in that direction.  Therefore, this flows into the next slide.</a:t>
            </a:r>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996617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Point of a branch is independent development and protecting master to some level.  However, working with branches is only sensible if we can add the work into master once it has matured to a good state and could be used by users.  In this sense, we are expressing that the latest commit on master should always be working.</a:t>
            </a:r>
          </a:p>
          <a:p>
            <a:endParaRPr lang="en-US" dirty="0"/>
          </a:p>
          <a:p>
            <a:r>
              <a:rPr lang="en-US" dirty="0"/>
              <a:t> fast-forward scenario as nice understanding of branch.  Dog-leg is only to emphasize that </a:t>
            </a:r>
            <a:r>
              <a:rPr lang="en-US" dirty="0" err="1"/>
              <a:t>FeatureA</a:t>
            </a:r>
            <a:r>
              <a:rPr lang="en-US" dirty="0"/>
              <a:t> is a branch.  However, we realize that it still represents a linear history of work.  We like fast-forward merges as these do not have an associated conflict.</a:t>
            </a:r>
          </a:p>
          <a:p>
            <a:endParaRPr lang="en-US" dirty="0"/>
          </a:p>
          <a:p>
            <a:r>
              <a:rPr lang="en-US" dirty="0"/>
              <a:t>Use second case to highlight normal branch states and to introduce merge commits.  Graph show two long-lived feature branches and race condition.  Cannot do a fast forward on one branch without losing other commits.</a:t>
            </a:r>
          </a:p>
          <a:p>
            <a:endParaRPr lang="en-US" b="0" dirty="0"/>
          </a:p>
          <a:p>
            <a:r>
              <a:rPr lang="en-US" b="0" dirty="0"/>
              <a:t>For the first branch, the merge commit was simple as </a:t>
            </a:r>
            <a:r>
              <a:rPr lang="en-US" b="0" dirty="0" err="1"/>
              <a:t>FeatureA</a:t>
            </a:r>
            <a:r>
              <a:rPr lang="en-US" b="0" dirty="0"/>
              <a:t> and master did not diverge – everything in master is also in </a:t>
            </a:r>
            <a:r>
              <a:rPr lang="en-US" b="0" dirty="0" err="1"/>
              <a:t>FeatureA</a:t>
            </a:r>
            <a:r>
              <a:rPr lang="en-US" b="0" dirty="0"/>
              <a:t>.  </a:t>
            </a:r>
          </a:p>
          <a:p>
            <a:r>
              <a:rPr lang="en-US" b="0" dirty="0"/>
              <a:t>However, when </a:t>
            </a:r>
            <a:r>
              <a:rPr lang="en-US" b="0" dirty="0" err="1"/>
              <a:t>FeatureB</a:t>
            </a:r>
            <a:r>
              <a:rPr lang="en-US" b="0" dirty="0"/>
              <a:t> is to be merged into master, there is a commit on master that is not on </a:t>
            </a:r>
            <a:r>
              <a:rPr lang="en-US" b="0" dirty="0" err="1"/>
              <a:t>FeatureB</a:t>
            </a:r>
            <a:r>
              <a:rPr lang="en-US" b="0" dirty="0"/>
              <a:t> =&gt; the two branches have diverged slightly.  The VCA must study the divergence and determine if there were conflicting changes made.</a:t>
            </a:r>
            <a:endParaRPr lang="en-US" b="1" dirty="0"/>
          </a:p>
        </p:txBody>
      </p:sp>
      <p:sp>
        <p:nvSpPr>
          <p:cNvPr id="4" name="Slide Number Placeholder 3"/>
          <p:cNvSpPr>
            <a:spLocks noGrp="1"/>
          </p:cNvSpPr>
          <p:nvPr>
            <p:ph type="sldNum" sz="quarter" idx="10"/>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468792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stuff was being developed by Dev1 and Dev2 decided to merge in a without communicating?  Consider that case that stuff was just for tinkering and was not necessarily meant to ever be in master.</a:t>
            </a:r>
          </a:p>
          <a:p>
            <a:endParaRPr lang="en-US" dirty="0"/>
          </a:p>
          <a:p>
            <a:r>
              <a:rPr lang="en-US" dirty="0"/>
              <a:t>Don’t dwell much on this.  Naming rule is clear and we can point out here that having unexpressive names like </a:t>
            </a:r>
            <a:r>
              <a:rPr lang="en-US" dirty="0" err="1"/>
              <a:t>a,b,stuff</a:t>
            </a:r>
            <a:r>
              <a:rPr lang="en-US" dirty="0"/>
              <a:t> is missing the opportunity to use the graph as communication to other developers.  Point out that basing a branch off of a branch other than master might be a good or a bad thing depending on team.  As an example, mention that a and stuff are being developed by different people.  If a is merged into stuff without prior consent, that this could lead to both technical and social difficulties.</a:t>
            </a:r>
          </a:p>
        </p:txBody>
      </p:sp>
      <p:sp>
        <p:nvSpPr>
          <p:cNvPr id="4" name="Slide Number Placeholder 3"/>
          <p:cNvSpPr>
            <a:spLocks noGrp="1"/>
          </p:cNvSpPr>
          <p:nvPr>
            <p:ph type="sldNum" sz="quarter" idx="10"/>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4199176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this we are creating a new variant of the Centralized workflow.</a:t>
            </a:r>
          </a:p>
          <a:p>
            <a:endParaRPr lang="en-US" dirty="0"/>
          </a:p>
          <a:p>
            <a:r>
              <a:rPr lang="en-US" dirty="0"/>
              <a:t>Walk through entire timeline in detail to help understand what can happen when collaborating via git and to hammer home the idea of local/remote synchronization.</a:t>
            </a:r>
          </a:p>
        </p:txBody>
      </p:sp>
      <p:sp>
        <p:nvSpPr>
          <p:cNvPr id="4" name="Slide Number Placeholder 3"/>
          <p:cNvSpPr>
            <a:spLocks noGrp="1"/>
          </p:cNvSpPr>
          <p:nvPr>
            <p:ph type="sldNum" sz="quarter" idx="10"/>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74465450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CC8C5CC8-8690-884D-B068-6A2CD155D7B3}"/>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
        <p:nvSpPr>
          <p:cNvPr id="11" name="Rectangle 256">
            <a:extLst>
              <a:ext uri="{FF2B5EF4-FFF2-40B4-BE49-F238E27FC236}">
                <a16:creationId xmlns:a16="http://schemas.microsoft.com/office/drawing/2014/main" id="{6407780F-DC08-3848-A536-C82805C7F8A1}"/>
              </a:ext>
            </a:extLst>
          </p:cNvPr>
          <p:cNvSpPr txBox="1">
            <a:spLocks noChangeArrowheads="1"/>
          </p:cNvSpPr>
          <p:nvPr userDrawn="1"/>
        </p:nvSpPr>
        <p:spPr>
          <a:xfrm>
            <a:off x="363827" y="6477581"/>
            <a:ext cx="3315547" cy="182562"/>
          </a:xfrm>
          <a:prstGeom prst="rect">
            <a:avLst/>
          </a:prstGeom>
          <a:ln/>
        </p:spPr>
        <p:txBody>
          <a:bodyPr anchor="ctr"/>
          <a:lstStyle/>
          <a:p>
            <a:pPr algn="l"/>
            <a:endParaRPr lang="en-US" sz="1000" dirty="0">
              <a:solidFill>
                <a:schemeClr val="tx1"/>
              </a:solidFill>
              <a:latin typeface="Arial" pitchFamily="34" charset="0"/>
              <a:cs typeface="Arial" pitchFamily="34" charset="0"/>
            </a:endParaRPr>
          </a:p>
        </p:txBody>
      </p:sp>
      <p:pic>
        <p:nvPicPr>
          <p:cNvPr id="12" name="Picture 11" descr="IDEAS_logo.png">
            <a:extLst>
              <a:ext uri="{FF2B5EF4-FFF2-40B4-BE49-F238E27FC236}">
                <a16:creationId xmlns:a16="http://schemas.microsoft.com/office/drawing/2014/main" id="{17DEFBC4-AA31-4448-A623-8E6DF8AB037B}"/>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scm.com/book/en/v2/Git-Branching-Rebasi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atlassian.com/git/tutorials/comparing-workflow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github.com/nvie/gitflow" TargetMode="Externa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hyperlink" Target="http://scottchacon.com/2011/08/31/github-flow.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itlab.com/ee/workflow/gitlab_flow.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oi.org/10.6084/m9.figshare.1178686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Git Workflows</a:t>
            </a:r>
          </a:p>
        </p:txBody>
      </p:sp>
      <p:sp>
        <p:nvSpPr>
          <p:cNvPr id="2" name="Subtitle 1">
            <a:extLst>
              <a:ext uri="{FF2B5EF4-FFF2-40B4-BE49-F238E27FC236}">
                <a16:creationId xmlns:a16="http://schemas.microsoft.com/office/drawing/2014/main" id="{3CC0C520-4F64-4602-B6D4-1175D64E9894}"/>
              </a:ext>
            </a:extLst>
          </p:cNvPr>
          <p:cNvSpPr>
            <a:spLocks noGrp="1"/>
          </p:cNvSpPr>
          <p:nvPr>
            <p:ph type="subTitle" idx="1"/>
          </p:nvPr>
        </p:nvSpPr>
        <p:spPr/>
        <p:txBody>
          <a:bodyPr/>
          <a:lstStyle/>
          <a:p>
            <a:pPr>
              <a:lnSpc>
                <a:spcPct val="100000"/>
              </a:lnSpc>
              <a:spcBef>
                <a:spcPts val="2400"/>
              </a:spcBef>
            </a:pPr>
            <a:r>
              <a:rPr lang="en-US" u="sng" dirty="0"/>
              <a:t>James M. </a:t>
            </a:r>
            <a:r>
              <a:rPr lang="en-US" u="sng" dirty="0" err="1"/>
              <a:t>Willenbring</a:t>
            </a:r>
            <a:br>
              <a:rPr lang="en-US" u="sng" dirty="0"/>
            </a:br>
            <a:r>
              <a:rPr lang="en-US" sz="2000" dirty="0"/>
              <a:t>Sandia National Laboratories</a:t>
            </a:r>
            <a:endParaRPr lang="en-US" dirty="0"/>
          </a:p>
          <a:p>
            <a:pPr>
              <a:lnSpc>
                <a:spcPct val="100000"/>
              </a:lnSpc>
              <a:spcBef>
                <a:spcPts val="2400"/>
              </a:spcBef>
            </a:pPr>
            <a:r>
              <a:rPr lang="en-US" dirty="0"/>
              <a:t>Jared O’Neal</a:t>
            </a:r>
          </a:p>
          <a:p>
            <a:pPr>
              <a:lnSpc>
                <a:spcPct val="100000"/>
              </a:lnSpc>
              <a:spcBef>
                <a:spcPts val="0"/>
              </a:spcBef>
            </a:pPr>
            <a:r>
              <a:rPr lang="en-US" sz="2000" dirty="0"/>
              <a:t>Argonne National Laboratory</a:t>
            </a:r>
          </a:p>
          <a:p>
            <a:pPr>
              <a:spcBef>
                <a:spcPts val="2400"/>
              </a:spcBef>
            </a:pPr>
            <a:r>
              <a:rPr lang="en-US" sz="2000" dirty="0"/>
              <a:t>Better Scientific Software Tutorial</a:t>
            </a:r>
            <a:br>
              <a:rPr lang="en-US" sz="2000" dirty="0"/>
            </a:br>
            <a:r>
              <a:rPr lang="en-US" sz="2000" dirty="0"/>
              <a:t>ECP 4</a:t>
            </a:r>
            <a:r>
              <a:rPr lang="en-US" sz="2000" baseline="30000" dirty="0"/>
              <a:t>th</a:t>
            </a:r>
            <a:r>
              <a:rPr lang="en-US" sz="2000" dirty="0"/>
              <a:t> Annual Meeting, Houston, Texas</a:t>
            </a:r>
          </a:p>
        </p:txBody>
      </p:sp>
      <p:pic>
        <p:nvPicPr>
          <p:cNvPr id="4" name="Picture 3">
            <a:extLst>
              <a:ext uri="{FF2B5EF4-FFF2-40B4-BE49-F238E27FC236}">
                <a16:creationId xmlns:a16="http://schemas.microsoft.com/office/drawing/2014/main" id="{1DB1A495-500F-4087-A25F-C970D4BE50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pic>
        <p:nvPicPr>
          <p:cNvPr id="5" name="Picture 2" descr="https://licensebuttons.net/l/by/4.0/88x31.png">
            <a:extLst>
              <a:ext uri="{FF2B5EF4-FFF2-40B4-BE49-F238E27FC236}">
                <a16:creationId xmlns:a16="http://schemas.microsoft.com/office/drawing/2014/main" id="{7D545C8E-E77C-460E-B165-EF6B0CB54D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A2E1B98-3A9E-49BD-A94D-FC6E5B170830}"/>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Tree>
    <p:extLst>
      <p:ext uri="{BB962C8B-B14F-4D97-AF65-F5344CB8AC3E}">
        <p14:creationId xmlns:p14="http://schemas.microsoft.com/office/powerpoint/2010/main" val="33404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83978-C37D-B543-9210-EFD77EE5A241}"/>
              </a:ext>
            </a:extLst>
          </p:cNvPr>
          <p:cNvSpPr>
            <a:spLocks noGrp="1"/>
          </p:cNvSpPr>
          <p:nvPr>
            <p:ph type="title"/>
          </p:nvPr>
        </p:nvSpPr>
        <p:spPr/>
        <p:txBody>
          <a:bodyPr/>
          <a:lstStyle/>
          <a:p>
            <a:r>
              <a:rPr lang="en-US" dirty="0"/>
              <a:t>Feature Branches</a:t>
            </a:r>
          </a:p>
        </p:txBody>
      </p:sp>
      <p:sp>
        <p:nvSpPr>
          <p:cNvPr id="3" name="Content Placeholder 2">
            <a:extLst>
              <a:ext uri="{FF2B5EF4-FFF2-40B4-BE49-F238E27FC236}">
                <a16:creationId xmlns:a16="http://schemas.microsoft.com/office/drawing/2014/main" id="{0B6F2AEF-2300-F84B-BB99-ECEC425AFCAD}"/>
              </a:ext>
            </a:extLst>
          </p:cNvPr>
          <p:cNvSpPr>
            <a:spLocks noGrp="1"/>
          </p:cNvSpPr>
          <p:nvPr>
            <p:ph idx="1"/>
          </p:nvPr>
        </p:nvSpPr>
        <p:spPr>
          <a:xfrm>
            <a:off x="365761" y="1207973"/>
            <a:ext cx="6961796" cy="4047778"/>
          </a:xfrm>
        </p:spPr>
        <p:txBody>
          <a:bodyPr/>
          <a:lstStyle/>
          <a:p>
            <a:pPr marL="0" indent="0">
              <a:buNone/>
            </a:pPr>
            <a:r>
              <a:rPr lang="en-US" sz="2000" dirty="0"/>
              <a:t>Extend Centralized Workflow</a:t>
            </a:r>
          </a:p>
          <a:p>
            <a:r>
              <a:rPr lang="en-US" sz="2000" dirty="0"/>
              <a:t>Remote repo has commits A &amp; B</a:t>
            </a:r>
          </a:p>
          <a:p>
            <a:r>
              <a:rPr lang="en-US" sz="2000" dirty="0"/>
              <a:t>Bob pulls remote to synchronize local repo to remote</a:t>
            </a:r>
          </a:p>
          <a:p>
            <a:r>
              <a:rPr lang="en-US" sz="2000" dirty="0"/>
              <a:t>Bob creates local feature branch based on commit B</a:t>
            </a:r>
          </a:p>
          <a:p>
            <a:r>
              <a:rPr lang="en-US" sz="2000" dirty="0"/>
              <a:t>Commit C pushed to remote repo</a:t>
            </a:r>
          </a:p>
          <a:p>
            <a:r>
              <a:rPr lang="en-US" sz="2000" dirty="0"/>
              <a:t>Alice pulls remote to synchronize local repo to remote</a:t>
            </a:r>
          </a:p>
          <a:p>
            <a:r>
              <a:rPr lang="en-US" sz="2000" dirty="0"/>
              <a:t>Alice creates local feature branch based on commit C</a:t>
            </a:r>
          </a:p>
          <a:p>
            <a:r>
              <a:rPr lang="en-US" sz="2000" dirty="0"/>
              <a:t>Both develop independently on local feature branches</a:t>
            </a:r>
          </a:p>
          <a:p>
            <a:pPr marL="0" indent="0">
              <a:buNone/>
            </a:pPr>
            <a:endParaRPr lang="en-US" sz="2000" dirty="0"/>
          </a:p>
          <a:p>
            <a:endParaRPr lang="en-US" sz="2000" dirty="0"/>
          </a:p>
        </p:txBody>
      </p:sp>
      <p:pic>
        <p:nvPicPr>
          <p:cNvPr id="4" name="Picture 3">
            <a:extLst>
              <a:ext uri="{FF2B5EF4-FFF2-40B4-BE49-F238E27FC236}">
                <a16:creationId xmlns:a16="http://schemas.microsoft.com/office/drawing/2014/main" id="{7879D0D5-49A1-054D-AEA9-083492052DF4}"/>
              </a:ext>
            </a:extLst>
          </p:cNvPr>
          <p:cNvPicPr>
            <a:picLocks noChangeAspect="1"/>
          </p:cNvPicPr>
          <p:nvPr/>
        </p:nvPicPr>
        <p:blipFill rotWithShape="1">
          <a:blip r:embed="rId3"/>
          <a:srcRect r="56578" b="12291"/>
          <a:stretch/>
        </p:blipFill>
        <p:spPr>
          <a:xfrm>
            <a:off x="7543800" y="914400"/>
            <a:ext cx="3572469" cy="5278438"/>
          </a:xfrm>
          <a:prstGeom prst="rect">
            <a:avLst/>
          </a:prstGeom>
        </p:spPr>
      </p:pic>
    </p:spTree>
    <p:extLst>
      <p:ext uri="{BB962C8B-B14F-4D97-AF65-F5344CB8AC3E}">
        <p14:creationId xmlns:p14="http://schemas.microsoft.com/office/powerpoint/2010/main" val="76723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9BCD-1562-4542-961E-43799AD6FB46}"/>
              </a:ext>
            </a:extLst>
          </p:cNvPr>
          <p:cNvSpPr>
            <a:spLocks noGrp="1"/>
          </p:cNvSpPr>
          <p:nvPr>
            <p:ph type="title"/>
          </p:nvPr>
        </p:nvSpPr>
        <p:spPr/>
        <p:txBody>
          <a:bodyPr/>
          <a:lstStyle/>
          <a:p>
            <a:r>
              <a:rPr lang="en-US" dirty="0"/>
              <a:t>Feature Branch Divergence</a:t>
            </a:r>
          </a:p>
        </p:txBody>
      </p:sp>
      <p:sp>
        <p:nvSpPr>
          <p:cNvPr id="3" name="Content Placeholder 2">
            <a:extLst>
              <a:ext uri="{FF2B5EF4-FFF2-40B4-BE49-F238E27FC236}">
                <a16:creationId xmlns:a16="http://schemas.microsoft.com/office/drawing/2014/main" id="{871D40ED-5186-C94B-A814-B0077884D00F}"/>
              </a:ext>
            </a:extLst>
          </p:cNvPr>
          <p:cNvSpPr>
            <a:spLocks noGrp="1"/>
          </p:cNvSpPr>
          <p:nvPr>
            <p:ph idx="1"/>
          </p:nvPr>
        </p:nvSpPr>
        <p:spPr>
          <a:xfrm>
            <a:off x="365760" y="1737360"/>
            <a:ext cx="6937083" cy="4047778"/>
          </a:xfrm>
        </p:spPr>
        <p:txBody>
          <a:bodyPr/>
          <a:lstStyle/>
          <a:p>
            <a:pPr marL="0" indent="0">
              <a:buNone/>
            </a:pPr>
            <a:r>
              <a:rPr lang="en-US" dirty="0"/>
              <a:t>Alice integrates first without issue</a:t>
            </a:r>
          </a:p>
          <a:p>
            <a:r>
              <a:rPr lang="en-US" dirty="0"/>
              <a:t>Alice does fast-forward merge to local master</a:t>
            </a:r>
          </a:p>
          <a:p>
            <a:r>
              <a:rPr lang="en-US" dirty="0"/>
              <a:t>Alice deletes local feature branch</a:t>
            </a:r>
          </a:p>
          <a:p>
            <a:r>
              <a:rPr lang="en-US" dirty="0"/>
              <a:t>Alice pushes master to remote</a:t>
            </a:r>
          </a:p>
          <a:p>
            <a:r>
              <a:rPr lang="en-US" dirty="0"/>
              <a:t>Meanwhile, Bob pulls master from remote and finds Alice’s changes</a:t>
            </a:r>
          </a:p>
          <a:p>
            <a:r>
              <a:rPr lang="en-US" dirty="0"/>
              <a:t>Merge conflict between commits D and E</a:t>
            </a:r>
          </a:p>
        </p:txBody>
      </p:sp>
      <p:pic>
        <p:nvPicPr>
          <p:cNvPr id="7" name="Picture 6">
            <a:extLst>
              <a:ext uri="{FF2B5EF4-FFF2-40B4-BE49-F238E27FC236}">
                <a16:creationId xmlns:a16="http://schemas.microsoft.com/office/drawing/2014/main" id="{AD9086A0-DEE9-E447-BB4B-37CD831AEAA9}"/>
              </a:ext>
            </a:extLst>
          </p:cNvPr>
          <p:cNvPicPr>
            <a:picLocks noChangeAspect="1"/>
          </p:cNvPicPr>
          <p:nvPr/>
        </p:nvPicPr>
        <p:blipFill rotWithShape="1">
          <a:blip r:embed="rId3">
            <a:extLst>
              <a:ext uri="{28A0092B-C50C-407E-A947-70E740481C1C}">
                <a14:useLocalDpi xmlns:a14="http://schemas.microsoft.com/office/drawing/2010/main" val="0"/>
              </a:ext>
            </a:extLst>
          </a:blip>
          <a:srcRect r="52495" b="19192"/>
          <a:stretch/>
        </p:blipFill>
        <p:spPr>
          <a:xfrm>
            <a:off x="7543800" y="914400"/>
            <a:ext cx="4108638" cy="5112327"/>
          </a:xfrm>
          <a:prstGeom prst="rect">
            <a:avLst/>
          </a:prstGeom>
        </p:spPr>
      </p:pic>
    </p:spTree>
    <p:extLst>
      <p:ext uri="{BB962C8B-B14F-4D97-AF65-F5344CB8AC3E}">
        <p14:creationId xmlns:p14="http://schemas.microsoft.com/office/powerpoint/2010/main" val="2883724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24D0-D0B5-A64E-9BB5-4FF8D0A80CA3}"/>
              </a:ext>
            </a:extLst>
          </p:cNvPr>
          <p:cNvSpPr>
            <a:spLocks noGrp="1"/>
          </p:cNvSpPr>
          <p:nvPr>
            <p:ph type="title"/>
          </p:nvPr>
        </p:nvSpPr>
        <p:spPr/>
        <p:txBody>
          <a:bodyPr/>
          <a:lstStyle/>
          <a:p>
            <a:r>
              <a:rPr lang="en-US" dirty="0"/>
              <a:t>Feature Race Condition</a:t>
            </a:r>
          </a:p>
        </p:txBody>
      </p:sp>
      <p:sp>
        <p:nvSpPr>
          <p:cNvPr id="3" name="Content Placeholder 2">
            <a:extLst>
              <a:ext uri="{FF2B5EF4-FFF2-40B4-BE49-F238E27FC236}">
                <a16:creationId xmlns:a16="http://schemas.microsoft.com/office/drawing/2014/main" id="{7D23096A-BE81-5C4B-873F-5CDBBBD47487}"/>
              </a:ext>
            </a:extLst>
          </p:cNvPr>
          <p:cNvSpPr>
            <a:spLocks noGrp="1"/>
          </p:cNvSpPr>
          <p:nvPr>
            <p:ph idx="1"/>
          </p:nvPr>
        </p:nvSpPr>
        <p:spPr>
          <a:xfrm>
            <a:off x="365760" y="1325880"/>
            <a:ext cx="6578737" cy="4047778"/>
          </a:xfrm>
        </p:spPr>
        <p:txBody>
          <a:bodyPr/>
          <a:lstStyle/>
          <a:p>
            <a:pPr marL="0" indent="0">
              <a:buNone/>
            </a:pPr>
            <a:r>
              <a:rPr lang="en-US" sz="1800" dirty="0"/>
              <a:t>Integration occurs on Bob’s local repo</a:t>
            </a:r>
          </a:p>
          <a:p>
            <a:r>
              <a:rPr lang="en-US" sz="1800" dirty="0"/>
              <a:t>Bob laments not having fast-forward merge</a:t>
            </a:r>
          </a:p>
          <a:p>
            <a:r>
              <a:rPr lang="en-US" sz="1800" dirty="0"/>
              <a:t>Bob </a:t>
            </a:r>
            <a:r>
              <a:rPr lang="en-US" sz="1800" b="1" dirty="0"/>
              <a:t>rebases</a:t>
            </a:r>
            <a:r>
              <a:rPr lang="en-US" sz="1800" dirty="0"/>
              <a:t> local feature branch to latest commit on master</a:t>
            </a:r>
          </a:p>
          <a:p>
            <a:pPr lvl="1"/>
            <a:r>
              <a:rPr lang="en-US" sz="1800" dirty="0"/>
              <a:t>E based off of commit B</a:t>
            </a:r>
          </a:p>
          <a:p>
            <a:pPr lvl="1"/>
            <a:r>
              <a:rPr lang="en-US" sz="1800" dirty="0"/>
              <a:t>E’ based off of Alice’s commit I</a:t>
            </a:r>
          </a:p>
          <a:p>
            <a:pPr lvl="1"/>
            <a:r>
              <a:rPr lang="en-US" sz="1800" dirty="0"/>
              <a:t>E’ is E integrated with commits C, D, F, G, I</a:t>
            </a:r>
          </a:p>
          <a:p>
            <a:r>
              <a:rPr lang="en-US" sz="1800" dirty="0"/>
              <a:t>Merge conflict resolved by Bob &amp; Alice on Bob’s local branch when converting commit E into E’</a:t>
            </a:r>
          </a:p>
          <a:p>
            <a:r>
              <a:rPr lang="en-US" sz="1800" dirty="0"/>
              <a:t>Can test on feature branch and merge easily and cleanly</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F9B7AE99-A7E9-BB4D-9635-C82C9229FB63}"/>
              </a:ext>
            </a:extLst>
          </p:cNvPr>
          <p:cNvPicPr>
            <a:picLocks noChangeAspect="1"/>
          </p:cNvPicPr>
          <p:nvPr/>
        </p:nvPicPr>
        <p:blipFill rotWithShape="1">
          <a:blip r:embed="rId3">
            <a:extLst>
              <a:ext uri="{28A0092B-C50C-407E-A947-70E740481C1C}">
                <a14:useLocalDpi xmlns:a14="http://schemas.microsoft.com/office/drawing/2010/main" val="0"/>
              </a:ext>
            </a:extLst>
          </a:blip>
          <a:srcRect r="52729" b="18960"/>
          <a:stretch/>
        </p:blipFill>
        <p:spPr>
          <a:xfrm>
            <a:off x="7543801" y="914399"/>
            <a:ext cx="4068751" cy="5102352"/>
          </a:xfrm>
          <a:prstGeom prst="rect">
            <a:avLst/>
          </a:prstGeom>
        </p:spPr>
      </p:pic>
    </p:spTree>
    <p:extLst>
      <p:ext uri="{BB962C8B-B14F-4D97-AF65-F5344CB8AC3E}">
        <p14:creationId xmlns:p14="http://schemas.microsoft.com/office/powerpoint/2010/main" val="3133443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0FEE-670A-0543-851A-091781067B8B}"/>
              </a:ext>
            </a:extLst>
          </p:cNvPr>
          <p:cNvSpPr>
            <a:spLocks noGrp="1"/>
          </p:cNvSpPr>
          <p:nvPr>
            <p:ph type="title"/>
          </p:nvPr>
        </p:nvSpPr>
        <p:spPr/>
        <p:txBody>
          <a:bodyPr/>
          <a:lstStyle/>
          <a:p>
            <a:r>
              <a:rPr lang="en-US" dirty="0"/>
              <a:t>Feature Branches Summary</a:t>
            </a:r>
          </a:p>
        </p:txBody>
      </p:sp>
      <p:sp>
        <p:nvSpPr>
          <p:cNvPr id="3" name="Content Placeholder 2">
            <a:extLst>
              <a:ext uri="{FF2B5EF4-FFF2-40B4-BE49-F238E27FC236}">
                <a16:creationId xmlns:a16="http://schemas.microsoft.com/office/drawing/2014/main" id="{5FC6E16D-2F44-C945-BE62-A1DBB0CCC36D}"/>
              </a:ext>
            </a:extLst>
          </p:cNvPr>
          <p:cNvSpPr>
            <a:spLocks noGrp="1"/>
          </p:cNvSpPr>
          <p:nvPr>
            <p:ph idx="1"/>
          </p:nvPr>
        </p:nvSpPr>
        <p:spPr>
          <a:xfrm>
            <a:off x="365760" y="959434"/>
            <a:ext cx="11369809" cy="4047778"/>
          </a:xfrm>
        </p:spPr>
        <p:txBody>
          <a:bodyPr/>
          <a:lstStyle/>
          <a:p>
            <a:r>
              <a:rPr lang="en-US" sz="1800" dirty="0"/>
              <a:t>Multiple, parallel lines of development possible on single local repo</a:t>
            </a:r>
          </a:p>
          <a:p>
            <a:r>
              <a:rPr lang="en-US" sz="1800" dirty="0"/>
              <a:t>Easily maintain local master up-to-date and useable</a:t>
            </a:r>
          </a:p>
          <a:p>
            <a:r>
              <a:rPr lang="en-US" sz="1800" dirty="0"/>
              <a:t>Integration with rebase on local repo is safe and can be aborted</a:t>
            </a:r>
          </a:p>
          <a:p>
            <a:r>
              <a:rPr lang="en-US" sz="1800" dirty="0"/>
              <a:t>Testing before updating local and remote master branches</a:t>
            </a:r>
          </a:p>
          <a:p>
            <a:r>
              <a:rPr lang="en-US" sz="1800" dirty="0"/>
              <a:t>Rebase is advanced Git command</a:t>
            </a:r>
          </a:p>
          <a:p>
            <a:pPr lvl="1"/>
            <a:r>
              <a:rPr lang="en-US" sz="1800" dirty="0"/>
              <a:t>Rebase can cause complications and should be </a:t>
            </a:r>
            <a:r>
              <a:rPr lang="en-US" sz="1800" dirty="0">
                <a:hlinkClick r:id="rId3"/>
              </a:rPr>
              <a:t>used carefully</a:t>
            </a:r>
            <a:r>
              <a:rPr lang="en-US" sz="1800" dirty="0"/>
              <a:t>.</a:t>
            </a:r>
          </a:p>
          <a:p>
            <a:r>
              <a:rPr lang="en-US" sz="1800" dirty="0"/>
              <a:t>Hide actual workflow</a:t>
            </a:r>
          </a:p>
          <a:p>
            <a:pPr lvl="1"/>
            <a:r>
              <a:rPr lang="en-US" sz="1800" dirty="0"/>
              <a:t>History in repo does not represent actual development history</a:t>
            </a:r>
          </a:p>
          <a:p>
            <a:pPr lvl="1"/>
            <a:r>
              <a:rPr lang="en-US" sz="1800" dirty="0"/>
              <a:t>Less communication</a:t>
            </a:r>
          </a:p>
          <a:p>
            <a:pPr lvl="1"/>
            <a:r>
              <a:rPr lang="en-US" sz="1800" dirty="0"/>
              <a:t>Fewer back-ups using remote repo</a:t>
            </a:r>
          </a:p>
          <a:p>
            <a:r>
              <a:rPr lang="en-US" sz="1800" dirty="0"/>
              <a:t>Does it scale with team size?  What if team integrates frequently?</a:t>
            </a:r>
          </a:p>
          <a:p>
            <a:r>
              <a:rPr lang="en-US" sz="1800" dirty="0"/>
              <a:t>Commits on master can be broken</a:t>
            </a:r>
          </a:p>
          <a:p>
            <a:r>
              <a:rPr lang="en-US" sz="1800" dirty="0"/>
              <a:t>See </a:t>
            </a:r>
            <a:r>
              <a:rPr lang="en-US" sz="1800" dirty="0">
                <a:hlinkClick r:id="rId4"/>
              </a:rPr>
              <a:t>Atlassian/BitBucket</a:t>
            </a:r>
            <a:r>
              <a:rPr lang="en-US" sz="1800" dirty="0"/>
              <a:t> for a richer Feature Branch Workflow</a:t>
            </a:r>
          </a:p>
          <a:p>
            <a:endParaRPr lang="en-US" sz="1800" dirty="0"/>
          </a:p>
          <a:p>
            <a:endParaRPr lang="en-US" sz="1800" dirty="0"/>
          </a:p>
        </p:txBody>
      </p:sp>
    </p:spTree>
    <p:extLst>
      <p:ext uri="{BB962C8B-B14F-4D97-AF65-F5344CB8AC3E}">
        <p14:creationId xmlns:p14="http://schemas.microsoft.com/office/powerpoint/2010/main" val="3681194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DB01-506C-2448-9D32-40AE24ED5E5B}"/>
              </a:ext>
            </a:extLst>
          </p:cNvPr>
          <p:cNvSpPr>
            <a:spLocks noGrp="1"/>
          </p:cNvSpPr>
          <p:nvPr>
            <p:ph type="title"/>
          </p:nvPr>
        </p:nvSpPr>
        <p:spPr/>
        <p:txBody>
          <a:bodyPr/>
          <a:lstStyle/>
          <a:p>
            <a:r>
              <a:rPr lang="en-US" dirty="0"/>
              <a:t>More Branches</a:t>
            </a:r>
          </a:p>
        </p:txBody>
      </p:sp>
      <p:sp>
        <p:nvSpPr>
          <p:cNvPr id="3" name="Content Placeholder 2">
            <a:extLst>
              <a:ext uri="{FF2B5EF4-FFF2-40B4-BE49-F238E27FC236}">
                <a16:creationId xmlns:a16="http://schemas.microsoft.com/office/drawing/2014/main" id="{AB1E63D6-6FAD-4145-81C6-9BCC413E2E16}"/>
              </a:ext>
            </a:extLst>
          </p:cNvPr>
          <p:cNvSpPr>
            <a:spLocks noGrp="1"/>
          </p:cNvSpPr>
          <p:nvPr>
            <p:ph idx="1"/>
          </p:nvPr>
        </p:nvSpPr>
        <p:spPr>
          <a:xfrm>
            <a:off x="365761" y="958883"/>
            <a:ext cx="5997969" cy="4047778"/>
          </a:xfrm>
        </p:spPr>
        <p:txBody>
          <a:bodyPr/>
          <a:lstStyle/>
          <a:p>
            <a:pPr marL="0" indent="0">
              <a:buNone/>
            </a:pPr>
            <a:r>
              <a:rPr lang="en-US" dirty="0"/>
              <a:t>Branches with infinite lifetime</a:t>
            </a:r>
          </a:p>
          <a:p>
            <a:r>
              <a:rPr lang="en-US" dirty="0"/>
              <a:t>Base off of master branch</a:t>
            </a:r>
          </a:p>
          <a:p>
            <a:r>
              <a:rPr lang="en-US" dirty="0"/>
              <a:t>Exist in all copies of a repository</a:t>
            </a:r>
          </a:p>
          <a:p>
            <a:r>
              <a:rPr lang="en-US" dirty="0"/>
              <a:t>Each provides a distinct </a:t>
            </a:r>
            <a:r>
              <a:rPr lang="en-US" b="1" dirty="0"/>
              <a:t>environment</a:t>
            </a:r>
          </a:p>
          <a:p>
            <a:pPr lvl="1"/>
            <a:r>
              <a:rPr lang="en-US" dirty="0"/>
              <a:t>Development vs. pre-production</a:t>
            </a:r>
          </a:p>
        </p:txBody>
      </p:sp>
      <p:pic>
        <p:nvPicPr>
          <p:cNvPr id="6" name="Content Placeholder 4">
            <a:extLst>
              <a:ext uri="{FF2B5EF4-FFF2-40B4-BE49-F238E27FC236}">
                <a16:creationId xmlns:a16="http://schemas.microsoft.com/office/drawing/2014/main" id="{8EDC29C2-D834-984E-A36C-09D78A54F493}"/>
              </a:ext>
            </a:extLst>
          </p:cNvPr>
          <p:cNvPicPr>
            <a:picLocks noChangeAspect="1"/>
          </p:cNvPicPr>
          <p:nvPr/>
        </p:nvPicPr>
        <p:blipFill rotWithShape="1">
          <a:blip r:embed="rId3">
            <a:extLst>
              <a:ext uri="{28A0092B-C50C-407E-A947-70E740481C1C}">
                <a14:useLocalDpi xmlns:a14="http://schemas.microsoft.com/office/drawing/2010/main" val="0"/>
              </a:ext>
            </a:extLst>
          </a:blip>
          <a:srcRect l="2737" t="5952" r="27330" b="53074"/>
          <a:stretch/>
        </p:blipFill>
        <p:spPr bwMode="auto">
          <a:xfrm>
            <a:off x="3470636" y="3548820"/>
            <a:ext cx="5780564" cy="2477385"/>
          </a:xfrm>
          <a:prstGeom prst="rect">
            <a:avLst/>
          </a:prstGeom>
          <a:noFill/>
          <a:ln w="9525">
            <a:noFill/>
            <a:miter lim="800000"/>
            <a:headEnd/>
            <a:tailEnd/>
          </a:ln>
        </p:spPr>
      </p:pic>
    </p:spTree>
    <p:extLst>
      <p:ext uri="{BB962C8B-B14F-4D97-AF65-F5344CB8AC3E}">
        <p14:creationId xmlns:p14="http://schemas.microsoft.com/office/powerpoint/2010/main" val="88559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p:txBody>
          <a:bodyPr/>
          <a:lstStyle/>
          <a:p>
            <a:r>
              <a:rPr lang="en-US" dirty="0"/>
              <a:t>Current Trilinos Workflow</a:t>
            </a:r>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65761" y="1156586"/>
            <a:ext cx="6093096" cy="4047778"/>
          </a:xfrm>
        </p:spPr>
        <p:txBody>
          <a:bodyPr/>
          <a:lstStyle/>
          <a:p>
            <a:pPr marL="0" indent="0">
              <a:buNone/>
            </a:pPr>
            <a:r>
              <a:rPr lang="en-US" sz="2000" dirty="0"/>
              <a:t>Test-driven workflow</a:t>
            </a:r>
          </a:p>
          <a:p>
            <a:r>
              <a:rPr lang="en-US" sz="2000" dirty="0"/>
              <a:t>Feature branches start and end with develop</a:t>
            </a:r>
          </a:p>
          <a:p>
            <a:r>
              <a:rPr lang="en-US" sz="2000" dirty="0"/>
              <a:t>All changes to develop must come from GitHub pull requests</a:t>
            </a:r>
          </a:p>
          <a:p>
            <a:r>
              <a:rPr lang="en-US" sz="2000" dirty="0"/>
              <a:t>Feature branches are merged into develop only after passing pull request test suite</a:t>
            </a:r>
          </a:p>
          <a:p>
            <a:r>
              <a:rPr lang="en-US" sz="2000" dirty="0"/>
              <a:t>Change sets from develop are tested daily for integration into master</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7013903" y="1018087"/>
            <a:ext cx="3992168" cy="3118803"/>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commits in master are in develop</a:t>
            </a:r>
          </a:p>
          <a:p>
            <a:pPr marL="285750" indent="-285750">
              <a:lnSpc>
                <a:spcPct val="90000"/>
              </a:lnSpc>
              <a:spcBef>
                <a:spcPts val="1400"/>
              </a:spcBef>
              <a:buFont typeface="Arial" panose="020B0604020202020204" pitchFamily="34" charset="0"/>
              <a:buChar char="•"/>
            </a:pPr>
            <a:r>
              <a:rPr lang="en-US" sz="2000" dirty="0"/>
              <a:t>Merge conflicts exposed when integrating into develop</a:t>
            </a:r>
          </a:p>
          <a:p>
            <a:pPr marL="285750" indent="-285750">
              <a:lnSpc>
                <a:spcPct val="90000"/>
              </a:lnSpc>
              <a:spcBef>
                <a:spcPts val="1400"/>
              </a:spcBef>
              <a:buFont typeface="Arial" panose="020B0604020202020204" pitchFamily="34" charset="0"/>
              <a:buChar char="•"/>
            </a:pPr>
            <a:r>
              <a:rPr lang="en-US" sz="2000" dirty="0"/>
              <a:t>Merge conflicts never occur when promoting to master</a:t>
            </a:r>
          </a:p>
          <a:p>
            <a:pPr algn="l">
              <a:lnSpc>
                <a:spcPct val="90000"/>
              </a:lnSpc>
              <a:spcBef>
                <a:spcPts val="1400"/>
              </a:spcBef>
            </a:pPr>
            <a:endParaRPr lang="en-US" sz="2000" dirty="0"/>
          </a:p>
        </p:txBody>
      </p:sp>
      <p:cxnSp>
        <p:nvCxnSpPr>
          <p:cNvPr id="7" name="Straight Arrow Connector 6">
            <a:extLst>
              <a:ext uri="{FF2B5EF4-FFF2-40B4-BE49-F238E27FC236}">
                <a16:creationId xmlns:a16="http://schemas.microsoft.com/office/drawing/2014/main" id="{1D7C4B87-8570-8A42-AF8A-CA152401EEC4}"/>
              </a:ext>
            </a:extLst>
          </p:cNvPr>
          <p:cNvCxnSpPr>
            <a:cxnSpLocks/>
          </p:cNvCxnSpPr>
          <p:nvPr/>
        </p:nvCxnSpPr>
        <p:spPr>
          <a:xfrm>
            <a:off x="3409950" y="4514850"/>
            <a:ext cx="49530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9FC5928-3BC6-604D-9003-903AB8252569}"/>
              </a:ext>
            </a:extLst>
          </p:cNvPr>
          <p:cNvCxnSpPr>
            <a:cxnSpLocks/>
          </p:cNvCxnSpPr>
          <p:nvPr/>
        </p:nvCxnSpPr>
        <p:spPr>
          <a:xfrm>
            <a:off x="3409950" y="5295900"/>
            <a:ext cx="4953000" cy="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B99A0C-DE40-CA40-AAA0-AA4192C7B9AD}"/>
              </a:ext>
            </a:extLst>
          </p:cNvPr>
          <p:cNvSpPr txBox="1"/>
          <p:nvPr/>
        </p:nvSpPr>
        <p:spPr>
          <a:xfrm>
            <a:off x="3409950" y="4796881"/>
            <a:ext cx="1047979"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00B050"/>
                </a:solidFill>
              </a:rPr>
              <a:t>develop</a:t>
            </a:r>
          </a:p>
        </p:txBody>
      </p:sp>
      <p:sp>
        <p:nvSpPr>
          <p:cNvPr id="11" name="TextBox 10">
            <a:extLst>
              <a:ext uri="{FF2B5EF4-FFF2-40B4-BE49-F238E27FC236}">
                <a16:creationId xmlns:a16="http://schemas.microsoft.com/office/drawing/2014/main" id="{2A66388E-2522-D94B-971D-EE362521B81F}"/>
              </a:ext>
            </a:extLst>
          </p:cNvPr>
          <p:cNvSpPr txBox="1"/>
          <p:nvPr/>
        </p:nvSpPr>
        <p:spPr>
          <a:xfrm>
            <a:off x="3461245" y="3957969"/>
            <a:ext cx="945387" cy="433965"/>
          </a:xfrm>
          <a:prstGeom prst="rect">
            <a:avLst/>
          </a:prstGeom>
          <a:noFill/>
        </p:spPr>
        <p:txBody>
          <a:bodyPr wrap="none" lIns="118872" tIns="91440" rIns="118872" bIns="91440" rtlCol="0" anchor="ctr" anchorCtr="0">
            <a:spAutoFit/>
          </a:bodyPr>
          <a:lstStyle/>
          <a:p>
            <a:pPr algn="l">
              <a:lnSpc>
                <a:spcPct val="90000"/>
              </a:lnSpc>
            </a:pPr>
            <a:r>
              <a:rPr lang="en-US" dirty="0"/>
              <a:t>master</a:t>
            </a:r>
          </a:p>
        </p:txBody>
      </p:sp>
      <p:cxnSp>
        <p:nvCxnSpPr>
          <p:cNvPr id="13" name="Straight Connector 12">
            <a:extLst>
              <a:ext uri="{FF2B5EF4-FFF2-40B4-BE49-F238E27FC236}">
                <a16:creationId xmlns:a16="http://schemas.microsoft.com/office/drawing/2014/main" id="{82F3E04A-F833-7045-8ABB-421A760306C5}"/>
              </a:ext>
            </a:extLst>
          </p:cNvPr>
          <p:cNvCxnSpPr>
            <a:cxnSpLocks/>
          </p:cNvCxnSpPr>
          <p:nvPr/>
        </p:nvCxnSpPr>
        <p:spPr>
          <a:xfrm>
            <a:off x="3676650" y="5295900"/>
            <a:ext cx="419100" cy="5715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8EB2A2-9623-B340-9297-42A81AF5BF2E}"/>
              </a:ext>
            </a:extLst>
          </p:cNvPr>
          <p:cNvCxnSpPr>
            <a:cxnSpLocks/>
          </p:cNvCxnSpPr>
          <p:nvPr/>
        </p:nvCxnSpPr>
        <p:spPr>
          <a:xfrm>
            <a:off x="4095979" y="5867400"/>
            <a:ext cx="95227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E5CEF-281D-CC45-8C7B-949846442D4B}"/>
              </a:ext>
            </a:extLst>
          </p:cNvPr>
          <p:cNvCxnSpPr>
            <a:cxnSpLocks/>
          </p:cNvCxnSpPr>
          <p:nvPr/>
        </p:nvCxnSpPr>
        <p:spPr>
          <a:xfrm>
            <a:off x="5048250" y="5295900"/>
            <a:ext cx="419100" cy="5715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D51E5B-22BC-3348-B0F4-1509E38998B4}"/>
              </a:ext>
            </a:extLst>
          </p:cNvPr>
          <p:cNvCxnSpPr>
            <a:cxnSpLocks/>
          </p:cNvCxnSpPr>
          <p:nvPr/>
        </p:nvCxnSpPr>
        <p:spPr>
          <a:xfrm>
            <a:off x="5467579" y="5867400"/>
            <a:ext cx="95227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85ECDF-63D2-E645-91B6-C0DE04E5DC01}"/>
              </a:ext>
            </a:extLst>
          </p:cNvPr>
          <p:cNvSpPr txBox="1"/>
          <p:nvPr/>
        </p:nvSpPr>
        <p:spPr>
          <a:xfrm>
            <a:off x="3943350" y="6012368"/>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65000"/>
                  </a:schemeClr>
                </a:solidFill>
              </a:rPr>
              <a:t>Issue 1</a:t>
            </a:r>
          </a:p>
        </p:txBody>
      </p:sp>
      <p:sp>
        <p:nvSpPr>
          <p:cNvPr id="27" name="TextBox 26">
            <a:extLst>
              <a:ext uri="{FF2B5EF4-FFF2-40B4-BE49-F238E27FC236}">
                <a16:creationId xmlns:a16="http://schemas.microsoft.com/office/drawing/2014/main" id="{0EE41CE4-F60E-384E-B773-4426088BBE5D}"/>
              </a:ext>
            </a:extLst>
          </p:cNvPr>
          <p:cNvSpPr txBox="1"/>
          <p:nvPr/>
        </p:nvSpPr>
        <p:spPr>
          <a:xfrm>
            <a:off x="5486400" y="6012368"/>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Issue 2</a:t>
            </a:r>
          </a:p>
        </p:txBody>
      </p:sp>
      <p:sp>
        <p:nvSpPr>
          <p:cNvPr id="28" name="TextBox 27">
            <a:extLst>
              <a:ext uri="{FF2B5EF4-FFF2-40B4-BE49-F238E27FC236}">
                <a16:creationId xmlns:a16="http://schemas.microsoft.com/office/drawing/2014/main" id="{31560B04-5F9B-F341-B649-39BEE5653C29}"/>
              </a:ext>
            </a:extLst>
          </p:cNvPr>
          <p:cNvSpPr txBox="1"/>
          <p:nvPr/>
        </p:nvSpPr>
        <p:spPr>
          <a:xfrm>
            <a:off x="7867650" y="4688391"/>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develop -&gt; master testing</a:t>
            </a:r>
          </a:p>
        </p:txBody>
      </p:sp>
      <p:sp>
        <p:nvSpPr>
          <p:cNvPr id="29" name="TextBox 28">
            <a:extLst>
              <a:ext uri="{FF2B5EF4-FFF2-40B4-BE49-F238E27FC236}">
                <a16:creationId xmlns:a16="http://schemas.microsoft.com/office/drawing/2014/main" id="{66D693F1-5F6A-854F-9641-6AF3EA902FD9}"/>
              </a:ext>
            </a:extLst>
          </p:cNvPr>
          <p:cNvSpPr txBox="1"/>
          <p:nvPr/>
        </p:nvSpPr>
        <p:spPr>
          <a:xfrm>
            <a:off x="7867649" y="5448298"/>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Pull request testing</a:t>
            </a:r>
          </a:p>
        </p:txBody>
      </p:sp>
      <p:cxnSp>
        <p:nvCxnSpPr>
          <p:cNvPr id="31" name="Straight Arrow Connector 30">
            <a:extLst>
              <a:ext uri="{FF2B5EF4-FFF2-40B4-BE49-F238E27FC236}">
                <a16:creationId xmlns:a16="http://schemas.microsoft.com/office/drawing/2014/main" id="{C45F68CD-797A-6040-B616-ECAC8C712BEC}"/>
              </a:ext>
            </a:extLst>
          </p:cNvPr>
          <p:cNvCxnSpPr>
            <a:cxnSpLocks/>
          </p:cNvCxnSpPr>
          <p:nvPr/>
        </p:nvCxnSpPr>
        <p:spPr>
          <a:xfrm flipV="1">
            <a:off x="7337423" y="4530184"/>
            <a:ext cx="530226" cy="74341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73C0051-C5C6-A041-899E-E914D60E2402}"/>
              </a:ext>
            </a:extLst>
          </p:cNvPr>
          <p:cNvCxnSpPr>
            <a:cxnSpLocks/>
          </p:cNvCxnSpPr>
          <p:nvPr/>
        </p:nvCxnSpPr>
        <p:spPr>
          <a:xfrm flipV="1">
            <a:off x="6420243" y="5325758"/>
            <a:ext cx="434978" cy="53978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C74B2B2-470A-5648-8893-F829A49E0B09}"/>
              </a:ext>
            </a:extLst>
          </p:cNvPr>
          <p:cNvCxnSpPr>
            <a:cxnSpLocks/>
          </p:cNvCxnSpPr>
          <p:nvPr/>
        </p:nvCxnSpPr>
        <p:spPr>
          <a:xfrm flipV="1">
            <a:off x="5035380" y="5324997"/>
            <a:ext cx="434978" cy="540545"/>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3F74C51C-F3BB-A941-9437-1C1408FE15CC}"/>
              </a:ext>
            </a:extLst>
          </p:cNvPr>
          <p:cNvSpPr/>
          <p:nvPr/>
        </p:nvSpPr>
        <p:spPr>
          <a:xfrm>
            <a:off x="3645941" y="5240435"/>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6" name="Oval 45">
            <a:extLst>
              <a:ext uri="{FF2B5EF4-FFF2-40B4-BE49-F238E27FC236}">
                <a16:creationId xmlns:a16="http://schemas.microsoft.com/office/drawing/2014/main" id="{BD1D11F2-3EF4-A84B-B188-79CB63A40A9C}"/>
              </a:ext>
            </a:extLst>
          </p:cNvPr>
          <p:cNvSpPr/>
          <p:nvPr/>
        </p:nvSpPr>
        <p:spPr>
          <a:xfrm>
            <a:off x="5446228" y="5250758"/>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7" name="Oval 46">
            <a:extLst>
              <a:ext uri="{FF2B5EF4-FFF2-40B4-BE49-F238E27FC236}">
                <a16:creationId xmlns:a16="http://schemas.microsoft.com/office/drawing/2014/main" id="{6D273ADD-638B-174D-B0D4-C932872B7BB1}"/>
              </a:ext>
            </a:extLst>
          </p:cNvPr>
          <p:cNvSpPr/>
          <p:nvPr/>
        </p:nvSpPr>
        <p:spPr>
          <a:xfrm>
            <a:off x="5017541" y="5256477"/>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8" name="Oval 47">
            <a:extLst>
              <a:ext uri="{FF2B5EF4-FFF2-40B4-BE49-F238E27FC236}">
                <a16:creationId xmlns:a16="http://schemas.microsoft.com/office/drawing/2014/main" id="{DE156C6E-3C60-604E-9F58-44EBA49DA3C4}"/>
              </a:ext>
            </a:extLst>
          </p:cNvPr>
          <p:cNvSpPr/>
          <p:nvPr/>
        </p:nvSpPr>
        <p:spPr>
          <a:xfrm>
            <a:off x="6830862" y="5255208"/>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9" name="Oval 48">
            <a:extLst>
              <a:ext uri="{FF2B5EF4-FFF2-40B4-BE49-F238E27FC236}">
                <a16:creationId xmlns:a16="http://schemas.microsoft.com/office/drawing/2014/main" id="{80D9B3C6-7F22-CD4E-8A72-485D44D3EF5F}"/>
              </a:ext>
            </a:extLst>
          </p:cNvPr>
          <p:cNvSpPr/>
          <p:nvPr/>
        </p:nvSpPr>
        <p:spPr>
          <a:xfrm>
            <a:off x="7276298" y="5255208"/>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0" name="Oval 49">
            <a:extLst>
              <a:ext uri="{FF2B5EF4-FFF2-40B4-BE49-F238E27FC236}">
                <a16:creationId xmlns:a16="http://schemas.microsoft.com/office/drawing/2014/main" id="{4E589F2D-E93E-E248-846C-9EDB96EE0B5A}"/>
              </a:ext>
            </a:extLst>
          </p:cNvPr>
          <p:cNvSpPr/>
          <p:nvPr/>
        </p:nvSpPr>
        <p:spPr>
          <a:xfrm>
            <a:off x="7851140" y="4472888"/>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Tree>
    <p:extLst>
      <p:ext uri="{BB962C8B-B14F-4D97-AF65-F5344CB8AC3E}">
        <p14:creationId xmlns:p14="http://schemas.microsoft.com/office/powerpoint/2010/main" val="810230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C519-1EB3-8846-B9E7-B3E551D14DB0}"/>
              </a:ext>
            </a:extLst>
          </p:cNvPr>
          <p:cNvSpPr>
            <a:spLocks noGrp="1"/>
          </p:cNvSpPr>
          <p:nvPr>
            <p:ph type="title"/>
          </p:nvPr>
        </p:nvSpPr>
        <p:spPr/>
        <p:txBody>
          <a:bodyPr/>
          <a:lstStyle/>
          <a:p>
            <a:r>
              <a:rPr lang="en-US" dirty="0"/>
              <a:t>Git Flow</a:t>
            </a:r>
          </a:p>
        </p:txBody>
      </p:sp>
      <p:pic>
        <p:nvPicPr>
          <p:cNvPr id="6" name="Picture 5">
            <a:extLst>
              <a:ext uri="{FF2B5EF4-FFF2-40B4-BE49-F238E27FC236}">
                <a16:creationId xmlns:a16="http://schemas.microsoft.com/office/drawing/2014/main" id="{A7BB5875-5A78-514C-BC28-AE201208981F}"/>
              </a:ext>
            </a:extLst>
          </p:cNvPr>
          <p:cNvPicPr>
            <a:picLocks noChangeAspect="1"/>
          </p:cNvPicPr>
          <p:nvPr/>
        </p:nvPicPr>
        <p:blipFill>
          <a:blip r:embed="rId3"/>
          <a:stretch>
            <a:fillRect/>
          </a:stretch>
        </p:blipFill>
        <p:spPr>
          <a:xfrm>
            <a:off x="748146" y="847188"/>
            <a:ext cx="4087090" cy="5544372"/>
          </a:xfrm>
          <a:prstGeom prst="rect">
            <a:avLst/>
          </a:prstGeom>
        </p:spPr>
      </p:pic>
      <p:pic>
        <p:nvPicPr>
          <p:cNvPr id="9" name="Picture 8">
            <a:extLst>
              <a:ext uri="{FF2B5EF4-FFF2-40B4-BE49-F238E27FC236}">
                <a16:creationId xmlns:a16="http://schemas.microsoft.com/office/drawing/2014/main" id="{8546862F-FE2E-DD43-9B5D-C8EB96DF9AD8}"/>
              </a:ext>
            </a:extLst>
          </p:cNvPr>
          <p:cNvPicPr>
            <a:picLocks noChangeAspect="1"/>
          </p:cNvPicPr>
          <p:nvPr/>
        </p:nvPicPr>
        <p:blipFill>
          <a:blip r:embed="rId4"/>
          <a:stretch>
            <a:fillRect/>
          </a:stretch>
        </p:blipFill>
        <p:spPr>
          <a:xfrm>
            <a:off x="4313043" y="5681704"/>
            <a:ext cx="2588919" cy="1031358"/>
          </a:xfrm>
          <a:prstGeom prst="rect">
            <a:avLst/>
          </a:prstGeom>
        </p:spPr>
      </p:pic>
      <p:sp>
        <p:nvSpPr>
          <p:cNvPr id="12" name="Content Placeholder 2">
            <a:extLst>
              <a:ext uri="{FF2B5EF4-FFF2-40B4-BE49-F238E27FC236}">
                <a16:creationId xmlns:a16="http://schemas.microsoft.com/office/drawing/2014/main" id="{F7E13A38-2353-E14A-841B-4D9CC88C8EA3}"/>
              </a:ext>
            </a:extLst>
          </p:cNvPr>
          <p:cNvSpPr>
            <a:spLocks noGrp="1"/>
          </p:cNvSpPr>
          <p:nvPr>
            <p:ph idx="1"/>
          </p:nvPr>
        </p:nvSpPr>
        <p:spPr>
          <a:xfrm>
            <a:off x="5607503" y="925604"/>
            <a:ext cx="6368671" cy="4047778"/>
          </a:xfrm>
        </p:spPr>
        <p:txBody>
          <a:bodyPr/>
          <a:lstStyle/>
          <a:p>
            <a:pPr marL="285750" indent="-285750">
              <a:buFont typeface="Arial" panose="020B0604020202020204" pitchFamily="34" charset="0"/>
              <a:buChar char="•"/>
            </a:pPr>
            <a:r>
              <a:rPr lang="en-US" dirty="0"/>
              <a:t>Full-featured workflow</a:t>
            </a:r>
          </a:p>
          <a:p>
            <a:pPr marL="285750" indent="-285750">
              <a:buFont typeface="Arial" panose="020B0604020202020204" pitchFamily="34" charset="0"/>
              <a:buChar char="•"/>
            </a:pPr>
            <a:r>
              <a:rPr lang="en-US" dirty="0"/>
              <a:t>Increased complexity</a:t>
            </a:r>
          </a:p>
          <a:p>
            <a:pPr marL="285750" indent="-285750">
              <a:buFont typeface="Arial" panose="020B0604020202020204" pitchFamily="34" charset="0"/>
              <a:buChar char="•"/>
            </a:pPr>
            <a:r>
              <a:rPr lang="en-US" dirty="0"/>
              <a:t>Designed for SW with official releases</a:t>
            </a:r>
          </a:p>
          <a:p>
            <a:pPr marL="285750" indent="-285750">
              <a:buFont typeface="Arial" panose="020B0604020202020204" pitchFamily="34" charset="0"/>
              <a:buChar char="•"/>
            </a:pPr>
            <a:r>
              <a:rPr lang="en-US" dirty="0"/>
              <a:t>Feature branches based off of develop</a:t>
            </a:r>
          </a:p>
          <a:p>
            <a:pPr marL="285750" indent="-285750">
              <a:buFont typeface="Arial" panose="020B0604020202020204" pitchFamily="34" charset="0"/>
              <a:buChar char="•"/>
            </a:pPr>
            <a:r>
              <a:rPr lang="en-US" dirty="0">
                <a:hlinkClick r:id="rId5"/>
              </a:rPr>
              <a:t>Git extensions</a:t>
            </a:r>
            <a:r>
              <a:rPr lang="en-US" dirty="0"/>
              <a:t> to enforce policy</a:t>
            </a:r>
          </a:p>
          <a:p>
            <a:pPr marL="285750" indent="-285750">
              <a:buFont typeface="Arial" panose="020B0604020202020204" pitchFamily="34" charset="0"/>
              <a:buChar char="•"/>
            </a:pPr>
            <a:r>
              <a:rPr lang="en-US" dirty="0"/>
              <a:t>How are develop and master synchronized?</a:t>
            </a:r>
          </a:p>
          <a:p>
            <a:pPr marL="285750" indent="-285750">
              <a:buFont typeface="Arial" panose="020B0604020202020204" pitchFamily="34" charset="0"/>
              <a:buChar char="•"/>
            </a:pPr>
            <a:r>
              <a:rPr lang="en-US" dirty="0"/>
              <a:t>Where do merge conflicts occur and how are they resolved?</a:t>
            </a:r>
          </a:p>
        </p:txBody>
      </p:sp>
    </p:spTree>
    <p:extLst>
      <p:ext uri="{BB962C8B-B14F-4D97-AF65-F5344CB8AC3E}">
        <p14:creationId xmlns:p14="http://schemas.microsoft.com/office/powerpoint/2010/main" val="1539049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GitHub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5760" y="1197717"/>
            <a:ext cx="11369809" cy="4047778"/>
          </a:xfrm>
        </p:spPr>
        <p:txBody>
          <a:bodyPr/>
          <a:lstStyle/>
          <a:p>
            <a:pPr marL="0" indent="0">
              <a:buNone/>
            </a:pPr>
            <a:r>
              <a:rPr lang="en-US" dirty="0">
                <a:hlinkClick r:id="rId3"/>
              </a:rPr>
              <a:t>http://scottchacon.com/2011/08/31/github-flow.html</a:t>
            </a:r>
            <a:endParaRPr lang="en-US" dirty="0"/>
          </a:p>
          <a:p>
            <a:pPr lvl="1"/>
            <a:r>
              <a:rPr lang="en-US" dirty="0"/>
              <a:t>Published as viable alternative to Git Flow</a:t>
            </a:r>
          </a:p>
          <a:p>
            <a:pPr lvl="1"/>
            <a:r>
              <a:rPr lang="en-US" dirty="0"/>
              <a:t>No structured release schedule</a:t>
            </a:r>
          </a:p>
          <a:p>
            <a:pPr lvl="1"/>
            <a:r>
              <a:rPr lang="en-US" dirty="0"/>
              <a:t>Continuous deployment &amp; continuous integration allows for simpler workflow</a:t>
            </a:r>
          </a:p>
          <a:p>
            <a:pPr marL="346075" lvl="1" indent="0">
              <a:buNone/>
            </a:pPr>
            <a:endParaRPr lang="en-US" dirty="0"/>
          </a:p>
          <a:p>
            <a:pPr marL="0" indent="-49212">
              <a:buNone/>
            </a:pPr>
            <a:r>
              <a:rPr lang="en-US" dirty="0"/>
              <a:t>Main Ideas</a:t>
            </a:r>
          </a:p>
          <a:p>
            <a:pPr marL="457200" indent="-457200">
              <a:buFont typeface="+mj-lt"/>
              <a:buAutoNum type="arabicPeriod"/>
            </a:pPr>
            <a:r>
              <a:rPr lang="en-US" sz="2000" dirty="0"/>
              <a:t>All commits in master are </a:t>
            </a:r>
            <a:r>
              <a:rPr lang="en-US" sz="2000" b="1" dirty="0"/>
              <a:t>deployable</a:t>
            </a:r>
          </a:p>
          <a:p>
            <a:pPr marL="457200" indent="-457200">
              <a:buFont typeface="+mj-lt"/>
              <a:buAutoNum type="arabicPeriod"/>
            </a:pPr>
            <a:r>
              <a:rPr lang="en-US" sz="2000" dirty="0"/>
              <a:t>Base feature branches off of master</a:t>
            </a:r>
          </a:p>
          <a:p>
            <a:pPr marL="457200" indent="-457200">
              <a:buFont typeface="+mj-lt"/>
              <a:buAutoNum type="arabicPeriod"/>
            </a:pPr>
            <a:r>
              <a:rPr lang="en-US" sz="2000" dirty="0"/>
              <a:t>Push local repository to remote constantly</a:t>
            </a:r>
          </a:p>
          <a:p>
            <a:pPr marL="457200" indent="-457200">
              <a:buFont typeface="+mj-lt"/>
              <a:buAutoNum type="arabicPeriod"/>
            </a:pPr>
            <a:r>
              <a:rPr lang="en-US" sz="2000" dirty="0"/>
              <a:t>Open Pull Requests early to start dialogue</a:t>
            </a:r>
          </a:p>
          <a:p>
            <a:pPr marL="457200" indent="-457200">
              <a:buFont typeface="+mj-lt"/>
              <a:buAutoNum type="arabicPeriod"/>
            </a:pPr>
            <a:r>
              <a:rPr lang="en-US" sz="2000" dirty="0"/>
              <a:t>Merge into master after Pull Request review </a:t>
            </a:r>
          </a:p>
        </p:txBody>
      </p:sp>
    </p:spTree>
    <p:extLst>
      <p:ext uri="{BB962C8B-B14F-4D97-AF65-F5344CB8AC3E}">
        <p14:creationId xmlns:p14="http://schemas.microsoft.com/office/powerpoint/2010/main" val="3917958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GitLab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5761" y="1212707"/>
            <a:ext cx="10067394" cy="4047778"/>
          </a:xfrm>
        </p:spPr>
        <p:txBody>
          <a:bodyPr/>
          <a:lstStyle/>
          <a:p>
            <a:pPr marL="0" indent="0">
              <a:buNone/>
            </a:pPr>
            <a:r>
              <a:rPr lang="en-US" dirty="0">
                <a:hlinkClick r:id="rId3"/>
              </a:rPr>
              <a:t>https://docs.gitlab.com/ee/workflow/gitlab_flow.html</a:t>
            </a:r>
            <a:endParaRPr lang="en-US" dirty="0"/>
          </a:p>
          <a:p>
            <a:pPr lvl="1"/>
            <a:r>
              <a:rPr lang="en-US" dirty="0"/>
              <a:t>Published as viable alternative to Git Flow &amp; GitHub Flow</a:t>
            </a:r>
          </a:p>
          <a:p>
            <a:pPr lvl="1"/>
            <a:r>
              <a:rPr lang="en-US" dirty="0"/>
              <a:t>Semi-structured release schedule</a:t>
            </a:r>
          </a:p>
          <a:p>
            <a:pPr lvl="1"/>
            <a:r>
              <a:rPr lang="en-US" dirty="0"/>
              <a:t>Workflow that simplifies difficulties and common failures in synchronizing infinite lifetime branches</a:t>
            </a:r>
          </a:p>
          <a:p>
            <a:pPr marL="346075" lvl="1" indent="0">
              <a:buNone/>
            </a:pPr>
            <a:endParaRPr lang="en-US" dirty="0"/>
          </a:p>
          <a:p>
            <a:pPr marL="0" indent="0">
              <a:buNone/>
            </a:pPr>
            <a:r>
              <a:rPr lang="en-US" dirty="0"/>
              <a:t>Main Ideas</a:t>
            </a:r>
          </a:p>
          <a:p>
            <a:r>
              <a:rPr lang="en-US" sz="2000" dirty="0"/>
              <a:t>Master branch is staging area</a:t>
            </a:r>
          </a:p>
          <a:p>
            <a:r>
              <a:rPr lang="en-US" sz="2000" dirty="0"/>
              <a:t>Mature code in master flows downstream into pre-production &amp; production infinite lifetime branches</a:t>
            </a:r>
          </a:p>
          <a:p>
            <a:r>
              <a:rPr lang="en-US" sz="2000" dirty="0"/>
              <a:t>Allow for release branches with downstream flow</a:t>
            </a:r>
          </a:p>
          <a:p>
            <a:pPr lvl="1"/>
            <a:r>
              <a:rPr lang="en-US" dirty="0"/>
              <a:t>Fixes made upstream &amp; merged into master.</a:t>
            </a:r>
          </a:p>
          <a:p>
            <a:pPr lvl="1"/>
            <a:r>
              <a:rPr lang="en-US" dirty="0"/>
              <a:t>Fixes cherry picked into release branch</a:t>
            </a:r>
          </a:p>
          <a:p>
            <a:pPr marL="0" indent="0">
              <a:buNone/>
            </a:pPr>
            <a:endParaRPr lang="en-US" dirty="0"/>
          </a:p>
          <a:p>
            <a:endParaRPr lang="en-US" dirty="0"/>
          </a:p>
        </p:txBody>
      </p:sp>
    </p:spTree>
    <p:extLst>
      <p:ext uri="{BB962C8B-B14F-4D97-AF65-F5344CB8AC3E}">
        <p14:creationId xmlns:p14="http://schemas.microsoft.com/office/powerpoint/2010/main" val="3212859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D05A-6C93-8845-BA24-E011CCDF87C2}"/>
              </a:ext>
            </a:extLst>
          </p:cNvPr>
          <p:cNvSpPr>
            <a:spLocks noGrp="1"/>
          </p:cNvSpPr>
          <p:nvPr>
            <p:ph type="title"/>
          </p:nvPr>
        </p:nvSpPr>
        <p:spPr/>
        <p:txBody>
          <a:bodyPr/>
          <a:lstStyle/>
          <a:p>
            <a:r>
              <a:rPr lang="en-US" dirty="0"/>
              <a:t>Considerations for Choosing a Git Workflow</a:t>
            </a:r>
          </a:p>
        </p:txBody>
      </p:sp>
      <p:sp>
        <p:nvSpPr>
          <p:cNvPr id="3" name="Content Placeholder 2">
            <a:extLst>
              <a:ext uri="{FF2B5EF4-FFF2-40B4-BE49-F238E27FC236}">
                <a16:creationId xmlns:a16="http://schemas.microsoft.com/office/drawing/2014/main" id="{F2C1C2A6-F586-9A4C-B246-CEFD0831BBF5}"/>
              </a:ext>
            </a:extLst>
          </p:cNvPr>
          <p:cNvSpPr>
            <a:spLocks noGrp="1"/>
          </p:cNvSpPr>
          <p:nvPr>
            <p:ph idx="1"/>
          </p:nvPr>
        </p:nvSpPr>
        <p:spPr>
          <a:xfrm>
            <a:off x="365760" y="1292515"/>
            <a:ext cx="8554955" cy="4047778"/>
          </a:xfrm>
        </p:spPr>
        <p:txBody>
          <a:bodyPr/>
          <a:lstStyle/>
          <a:p>
            <a:pPr marL="0" indent="0">
              <a:buNone/>
            </a:pPr>
            <a:r>
              <a:rPr lang="en-US" sz="1800" dirty="0"/>
              <a:t>Want to establish a clear set of polices that</a:t>
            </a:r>
          </a:p>
          <a:p>
            <a:r>
              <a:rPr lang="en-US" sz="1800" dirty="0"/>
              <a:t>results in correct code on a particular branch (usually master),</a:t>
            </a:r>
          </a:p>
          <a:p>
            <a:r>
              <a:rPr lang="en-US" sz="1800" dirty="0"/>
              <a:t>ensures that a team can develop in parallel and communicate well,</a:t>
            </a:r>
          </a:p>
          <a:p>
            <a:r>
              <a:rPr lang="en-US" sz="1800" dirty="0"/>
              <a:t>minimizes difficulties associated with parallel and distributed work, and</a:t>
            </a:r>
          </a:p>
          <a:p>
            <a:r>
              <a:rPr lang="en-US" sz="1800" dirty="0"/>
              <a:t>minimizes overhead associated with learning, following, and enforcing policies.</a:t>
            </a:r>
          </a:p>
          <a:p>
            <a:pPr marL="0" indent="0">
              <a:buNone/>
            </a:pPr>
            <a:endParaRPr lang="en-US" sz="1800" b="1" dirty="0"/>
          </a:p>
          <a:p>
            <a:pPr marL="0" indent="0">
              <a:buNone/>
            </a:pPr>
            <a:r>
              <a:rPr lang="en-US" sz="1800" b="1" dirty="0"/>
              <a:t>Adopt what is good for your team</a:t>
            </a:r>
          </a:p>
          <a:p>
            <a:pPr marL="342900" indent="-342900">
              <a:buFont typeface="Arial" panose="020B0604020202020204" pitchFamily="34" charset="0"/>
              <a:buChar char="•"/>
            </a:pPr>
            <a:r>
              <a:rPr lang="en-US" sz="1800" dirty="0"/>
              <a:t>Consider team culture and project challenges</a:t>
            </a:r>
          </a:p>
          <a:p>
            <a:pPr marL="342900" indent="-342900">
              <a:buFont typeface="Arial" panose="020B0604020202020204" pitchFamily="34" charset="0"/>
              <a:buChar char="•"/>
            </a:pPr>
            <a:r>
              <a:rPr lang="en-US" sz="1800" dirty="0"/>
              <a:t>Assess what is and isn’t feasible/acceptable</a:t>
            </a:r>
          </a:p>
          <a:p>
            <a:pPr marL="342900" indent="-342900">
              <a:buFont typeface="Arial" panose="020B0604020202020204" pitchFamily="34" charset="0"/>
              <a:buChar char="•"/>
            </a:pPr>
            <a:r>
              <a:rPr lang="en-US" sz="1800" dirty="0"/>
              <a:t>Start with simplest and add complexity where and when necessary</a:t>
            </a:r>
          </a:p>
          <a:p>
            <a:endParaRPr lang="en-US" dirty="0"/>
          </a:p>
        </p:txBody>
      </p:sp>
    </p:spTree>
    <p:extLst>
      <p:ext uri="{BB962C8B-B14F-4D97-AF65-F5344CB8AC3E}">
        <p14:creationId xmlns:p14="http://schemas.microsoft.com/office/powerpoint/2010/main" val="571517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800" dirty="0"/>
              <a:t>This work is licensed under a </a:t>
            </a:r>
            <a:r>
              <a:rPr lang="en-US" sz="1800" dirty="0">
                <a:hlinkClick r:id="rId2"/>
              </a:rPr>
              <a:t>Creative</a:t>
            </a:r>
            <a:r>
              <a:rPr lang="en-US" sz="1800" dirty="0">
                <a:hlinkClick r:id="rId3"/>
              </a:rPr>
              <a:t> Commons Attribution 4.0 International License</a:t>
            </a:r>
            <a:r>
              <a:rPr lang="en-US" sz="1800" dirty="0"/>
              <a:t> (CC BY 4.0).</a:t>
            </a:r>
          </a:p>
          <a:p>
            <a:pPr>
              <a:spcBef>
                <a:spcPts val="400"/>
              </a:spcBef>
            </a:pPr>
            <a:r>
              <a:rPr lang="en-US" sz="1800" b="1" dirty="0"/>
              <a:t>The requested citation the overall tutorial is: David E. Bernholdt, </a:t>
            </a:r>
            <a:r>
              <a:rPr lang="en-US" sz="1800" b="1" dirty="0" err="1"/>
              <a:t>Anshu</a:t>
            </a:r>
            <a:r>
              <a:rPr lang="en-US" sz="1800" b="1" dirty="0"/>
              <a:t> Dubey, James M. </a:t>
            </a:r>
            <a:r>
              <a:rPr lang="en-US" sz="1800" b="1" dirty="0" err="1"/>
              <a:t>Willenbring</a:t>
            </a:r>
            <a:r>
              <a:rPr lang="en-US" sz="1800" b="1" dirty="0"/>
              <a:t>, Better Scientific Software tutorial, in </a:t>
            </a:r>
            <a:r>
              <a:rPr lang="en-US" sz="1800" b="1" dirty="0" err="1"/>
              <a:t>Exascale</a:t>
            </a:r>
            <a:r>
              <a:rPr lang="en-US" sz="1800" b="1" dirty="0"/>
              <a:t> Computing Project Fourth Annual Meeting, Houston, Texas. DOI: </a:t>
            </a:r>
            <a:r>
              <a:rPr lang="en-US" sz="1800" b="1" dirty="0">
                <a:hlinkClick r:id="rId4"/>
              </a:rPr>
              <a:t>10.6084/m9.figshare.11786868</a:t>
            </a:r>
            <a:endParaRPr lang="en-US" sz="1800" b="1" dirty="0"/>
          </a:p>
          <a:p>
            <a:pPr>
              <a:spcBef>
                <a:spcPts val="400"/>
              </a:spcBef>
            </a:pPr>
            <a:r>
              <a:rPr lang="en-US" sz="1800" dirty="0"/>
              <a:t>Individual modules may be cited as </a:t>
            </a:r>
            <a:r>
              <a:rPr lang="en-US" sz="1800" i="1" dirty="0"/>
              <a:t>Module Authors, Module Title</a:t>
            </a:r>
            <a:r>
              <a:rPr lang="en-US" sz="1800" dirty="0"/>
              <a:t>, in Better Scientific Software Tutorial…</a:t>
            </a:r>
            <a:endParaRPr lang="en-US" sz="1800" b="1" dirty="0"/>
          </a:p>
          <a:p>
            <a:pPr marL="0" indent="0">
              <a:buNone/>
            </a:pPr>
            <a:r>
              <a:rPr lang="en-US" sz="2000" b="1" dirty="0"/>
              <a:t>Acknowledgements</a:t>
            </a:r>
          </a:p>
          <a:p>
            <a:r>
              <a:rPr lang="en-US" sz="1600" dirty="0" err="1"/>
              <a:t>Anshu</a:t>
            </a:r>
            <a:r>
              <a:rPr lang="en-US" sz="1600" dirty="0"/>
              <a:t> Dubey, Klaus </a:t>
            </a:r>
            <a:r>
              <a:rPr lang="en-US" sz="1600" dirty="0" err="1"/>
              <a:t>Weide</a:t>
            </a:r>
            <a:r>
              <a:rPr lang="en-US" sz="1600" dirty="0"/>
              <a:t>, Saurabh </a:t>
            </a:r>
            <a:r>
              <a:rPr lang="en-US" sz="1600" dirty="0" err="1"/>
              <a:t>Chawdhary</a:t>
            </a:r>
            <a:r>
              <a:rPr lang="en-US" sz="1600" dirty="0"/>
              <a:t>, Carlo Graziani, and Iulian </a:t>
            </a:r>
            <a:r>
              <a:rPr lang="en-US" sz="1600" dirty="0" err="1"/>
              <a:t>Grindeanu</a:t>
            </a:r>
            <a:endParaRPr lang="en-US" sz="1600" dirty="0"/>
          </a:p>
          <a:p>
            <a:pPr>
              <a:spcBef>
                <a:spcPts val="6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6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 SAND NO SAND2017-5474 PE</a:t>
            </a:r>
          </a:p>
          <a:p>
            <a:pPr>
              <a:spcBef>
                <a:spcPts val="600"/>
              </a:spcBef>
            </a:pPr>
            <a:r>
              <a:rPr lang="en-US" sz="1600" dirty="0"/>
              <a:t>This work was performed in part at the Argonne National Laboratory, which is managed </a:t>
            </a:r>
            <a:r>
              <a:rPr lang="en-US" sz="1600" dirty="0" err="1"/>
              <a:t>managed</a:t>
            </a:r>
            <a:r>
              <a:rPr lang="en-US" sz="1600" dirty="0"/>
              <a:t> by </a:t>
            </a:r>
            <a:r>
              <a:rPr lang="en-US" sz="1600" dirty="0" err="1"/>
              <a:t>UChicago</a:t>
            </a:r>
            <a:r>
              <a:rPr lang="en-US" sz="1600" dirty="0"/>
              <a:t> Argonne, LLC for the U.S. Department of Energy under Contract No. DE-AC02-06CH11357.</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628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530679" y="1113288"/>
          <a:ext cx="11127467" cy="3545840"/>
        </p:xfrm>
        <a:graphic>
          <a:graphicData uri="http://schemas.openxmlformats.org/drawingml/2006/table">
            <a:tbl>
              <a:tblPr firstRow="1" bandRow="1">
                <a:tableStyleId>{5C22544A-7EE6-4342-B048-85BDC9FD1C3A}</a:tableStyleId>
              </a:tblPr>
              <a:tblGrid>
                <a:gridCol w="1856903">
                  <a:extLst>
                    <a:ext uri="{9D8B030D-6E8A-4147-A177-3AD203B41FA5}">
                      <a16:colId xmlns:a16="http://schemas.microsoft.com/office/drawing/2014/main" val="3446576009"/>
                    </a:ext>
                  </a:extLst>
                </a:gridCol>
                <a:gridCol w="927652">
                  <a:extLst>
                    <a:ext uri="{9D8B030D-6E8A-4147-A177-3AD203B41FA5}">
                      <a16:colId xmlns:a16="http://schemas.microsoft.com/office/drawing/2014/main" val="339314737"/>
                    </a:ext>
                  </a:extLst>
                </a:gridCol>
                <a:gridCol w="5502418">
                  <a:extLst>
                    <a:ext uri="{9D8B030D-6E8A-4147-A177-3AD203B41FA5}">
                      <a16:colId xmlns:a16="http://schemas.microsoft.com/office/drawing/2014/main" val="1263998808"/>
                    </a:ext>
                  </a:extLst>
                </a:gridCol>
                <a:gridCol w="2840494">
                  <a:extLst>
                    <a:ext uri="{9D8B030D-6E8A-4147-A177-3AD203B41FA5}">
                      <a16:colId xmlns:a16="http://schemas.microsoft.com/office/drawing/2014/main" val="4097899022"/>
                    </a:ext>
                  </a:extLst>
                </a:gridCol>
              </a:tblGrid>
              <a:tr h="370840">
                <a:tc>
                  <a:txBody>
                    <a:bodyPr/>
                    <a:lstStyle/>
                    <a:p>
                      <a:pPr algn="l">
                        <a:lnSpc>
                          <a:spcPct val="100000"/>
                        </a:lnSpc>
                      </a:pPr>
                      <a:r>
                        <a:rPr lang="en-US" sz="1600" dirty="0"/>
                        <a:t>Time</a:t>
                      </a:r>
                    </a:p>
                  </a:txBody>
                  <a:tcPr/>
                </a:tc>
                <a:tc>
                  <a:txBody>
                    <a:bodyPr/>
                    <a:lstStyle/>
                    <a:p>
                      <a:pPr>
                        <a:lnSpc>
                          <a:spcPct val="100000"/>
                        </a:lnSpc>
                      </a:pPr>
                      <a:r>
                        <a:rPr lang="en-US" sz="1600" dirty="0"/>
                        <a:t>Module</a:t>
                      </a:r>
                    </a:p>
                  </a:txBody>
                  <a:tcPr/>
                </a:tc>
                <a:tc>
                  <a:txBody>
                    <a:bodyPr/>
                    <a:lstStyle/>
                    <a:p>
                      <a:pPr>
                        <a:lnSpc>
                          <a:spcPct val="100000"/>
                        </a:lnSpc>
                      </a:pPr>
                      <a:r>
                        <a:rPr lang="en-US" sz="1600" dirty="0"/>
                        <a:t>Topic</a:t>
                      </a:r>
                    </a:p>
                  </a:txBody>
                  <a:tcPr/>
                </a:tc>
                <a:tc>
                  <a:txBody>
                    <a:bodyPr/>
                    <a:lstStyle/>
                    <a:p>
                      <a:pPr>
                        <a:lnSpc>
                          <a:spcPct val="100000"/>
                        </a:lnSpc>
                      </a:pPr>
                      <a:r>
                        <a:rPr lang="en-US" sz="1600" dirty="0"/>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2:30pm-2:35pm</a:t>
                      </a:r>
                      <a:endParaRPr lang="en-US" sz="3600" dirty="0">
                        <a:effectLst/>
                      </a:endParaRPr>
                    </a:p>
                  </a:txBody>
                  <a:tcPr marL="63500" marR="63500" marT="63500" marB="63500"/>
                </a:tc>
                <a:tc>
                  <a:txBody>
                    <a:bodyPr/>
                    <a:lstStyle/>
                    <a:p>
                      <a:pPr>
                        <a:lnSpc>
                          <a:spcPct val="100000"/>
                        </a:lnSpc>
                      </a:pPr>
                      <a:r>
                        <a:rPr lang="en-US" sz="1600" dirty="0"/>
                        <a:t>00</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Introduction</a:t>
                      </a:r>
                      <a:endParaRPr lang="en-US" sz="1600" dirty="0"/>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2:35pm-3:00pm</a:t>
                      </a:r>
                      <a:endParaRPr lang="en-US" sz="3600" dirty="0">
                        <a:effectLs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a:t>
                      </a:r>
                      <a:r>
                        <a:rPr lang="en-US" sz="1600" b="0" i="0" u="none" strike="noStrike" kern="1200">
                          <a:solidFill>
                            <a:schemeClr val="dk1"/>
                          </a:solidFill>
                          <a:effectLst/>
                          <a:latin typeface="+mn-lt"/>
                          <a:ea typeface="+mn-ea"/>
                          <a:cs typeface="+mn-cs"/>
                        </a:rPr>
                        <a:t>Software Development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David E. Bernholdt, ORNL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3:00pm-3:30pm</a:t>
                      </a:r>
                      <a:endParaRPr lang="en-US" sz="3600" dirty="0">
                        <a:effectLst/>
                      </a:endParaRPr>
                    </a:p>
                  </a:txBody>
                  <a:tcPr marL="63500" marR="63500" marT="63500" marB="63500"/>
                </a:tc>
                <a:tc>
                  <a:txBody>
                    <a:bodyPr/>
                    <a:lstStyle/>
                    <a:p>
                      <a:pPr>
                        <a:lnSpc>
                          <a:spcPct val="100000"/>
                        </a:lnSpc>
                      </a:pPr>
                      <a:r>
                        <a:rPr lang="en-US" sz="1600" dirty="0"/>
                        <a:t>02</a:t>
                      </a:r>
                    </a:p>
                  </a:txBody>
                  <a:tcPr/>
                </a:tc>
                <a:tc>
                  <a:txBody>
                    <a:bodyPr/>
                    <a:lstStyle/>
                    <a:p>
                      <a:pPr>
                        <a:lnSpc>
                          <a:spcPct val="100000"/>
                        </a:lnSpc>
                      </a:pPr>
                      <a:r>
                        <a:rPr lang="en-US" sz="1600" dirty="0"/>
                        <a:t>Agile Methodologies and Useful GitHub Tools</a:t>
                      </a:r>
                    </a:p>
                  </a:txBody>
                  <a:tcPr/>
                </a:tc>
                <a:tc>
                  <a:txBody>
                    <a:bodyPr/>
                    <a:lstStyle/>
                    <a:p>
                      <a:pPr>
                        <a:lnSpc>
                          <a:spcPct val="100000"/>
                        </a:lnSpc>
                      </a:pPr>
                      <a:r>
                        <a:rPr lang="en-US" sz="1600" dirty="0"/>
                        <a:t>Jim </a:t>
                      </a:r>
                      <a:r>
                        <a:rPr lang="en-US" sz="1600" dirty="0" err="1"/>
                        <a:t>Willenbring</a:t>
                      </a:r>
                      <a:r>
                        <a:rPr lang="en-US" sz="1600" dirty="0"/>
                        <a:t>, SNL</a:t>
                      </a:r>
                    </a:p>
                  </a:txBody>
                  <a:tcPr/>
                </a:tc>
                <a:extLst>
                  <a:ext uri="{0D108BD9-81ED-4DB2-BD59-A6C34878D82A}">
                    <a16:rowId xmlns:a16="http://schemas.microsoft.com/office/drawing/2014/main" val="3991164013"/>
                  </a:ext>
                </a:extLst>
              </a:tr>
              <a:tr h="370840">
                <a:tc>
                  <a:txBody>
                    <a:bodyPr/>
                    <a:lstStyle/>
                    <a:p>
                      <a:pPr rtl="0" fontAlgn="t">
                        <a:spcBef>
                          <a:spcPts val="0"/>
                        </a:spcBef>
                        <a:spcAft>
                          <a:spcPts val="0"/>
                        </a:spcAft>
                      </a:pPr>
                      <a:r>
                        <a:rPr lang="en-US" sz="1600" b="0" i="1" u="none" strike="noStrike" dirty="0">
                          <a:solidFill>
                            <a:srgbClr val="266093"/>
                          </a:solidFill>
                          <a:effectLst/>
                          <a:latin typeface="Arial" panose="020B0604020202020204" pitchFamily="34" charset="0"/>
                        </a:rPr>
                        <a:t>3:30pm-4:00pm</a:t>
                      </a:r>
                      <a:endParaRPr lang="en-US" sz="3600" dirty="0">
                        <a:effectLst/>
                      </a:endParaRP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b="0" i="1" u="none" strike="noStrike" kern="1200" dirty="0">
                          <a:solidFill>
                            <a:schemeClr val="tx2"/>
                          </a:solidFill>
                          <a:effectLst/>
                          <a:latin typeface="+mn-lt"/>
                          <a:ea typeface="+mn-ea"/>
                          <a:cs typeface="+mn-cs"/>
                        </a:rPr>
                        <a:t>Break</a:t>
                      </a:r>
                      <a:endParaRPr lang="en-US" sz="1600" i="1" dirty="0">
                        <a:solidFill>
                          <a:schemeClr val="tx2"/>
                        </a:solidFill>
                      </a:endParaRP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192261388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4:00pm-4:30pm</a:t>
                      </a:r>
                      <a:endParaRPr lang="en-US" sz="3600" dirty="0">
                        <a:effectLst/>
                      </a:endParaRPr>
                    </a:p>
                  </a:txBody>
                  <a:tcPr marL="63500" marR="63500" marT="63500" marB="63500"/>
                </a:tc>
                <a:tc>
                  <a:txBody>
                    <a:bodyPr/>
                    <a:lstStyle/>
                    <a:p>
                      <a:pPr>
                        <a:lnSpc>
                          <a:spcPct val="100000"/>
                        </a:lnSpc>
                      </a:pPr>
                      <a:r>
                        <a:rPr lang="en-US" sz="1600" dirty="0"/>
                        <a:t>03</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Improving Reproducibility through Better Software Practices</a:t>
                      </a:r>
                      <a:endParaRPr lang="en-US" sz="1600" dirty="0"/>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91071861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4:30pm-5:15pm</a:t>
                      </a:r>
                      <a:endParaRPr lang="en-US" sz="3600" dirty="0">
                        <a:effectLst/>
                      </a:endParaRPr>
                    </a:p>
                  </a:txBody>
                  <a:tcPr marL="63500" marR="63500" marT="63500" marB="63500"/>
                </a:tc>
                <a:tc>
                  <a:txBody>
                    <a:bodyPr/>
                    <a:lstStyle/>
                    <a:p>
                      <a:pPr>
                        <a:lnSpc>
                          <a:spcPct val="100000"/>
                        </a:lnSpc>
                      </a:pPr>
                      <a:r>
                        <a:rPr lang="en-US" sz="1600" i="0" dirty="0"/>
                        <a:t>04</a:t>
                      </a:r>
                    </a:p>
                  </a:txBody>
                  <a:tcPr/>
                </a:tc>
                <a:tc>
                  <a:txBody>
                    <a:bodyPr/>
                    <a:lstStyle/>
                    <a:p>
                      <a:pPr>
                        <a:lnSpc>
                          <a:spcPct val="100000"/>
                        </a:lnSpc>
                      </a:pPr>
                      <a:r>
                        <a:rPr lang="en-US" sz="1600" i="0" dirty="0"/>
                        <a:t>Software Design and Testing</a:t>
                      </a:r>
                    </a:p>
                  </a:txBody>
                  <a:tcPr/>
                </a:tc>
                <a:tc>
                  <a:txBody>
                    <a:bodyPr/>
                    <a:lstStyle/>
                    <a:p>
                      <a:pPr>
                        <a:lnSpc>
                          <a:spcPct val="100000"/>
                        </a:lnSpc>
                      </a:pPr>
                      <a:r>
                        <a:rPr lang="en-US" sz="1600" i="0" dirty="0" err="1"/>
                        <a:t>Anshu</a:t>
                      </a:r>
                      <a:r>
                        <a:rPr lang="en-US" sz="1600" i="0" dirty="0"/>
                        <a:t> Dubey, ANL</a:t>
                      </a:r>
                    </a:p>
                  </a:txBody>
                  <a:tcPr/>
                </a:tc>
                <a:extLst>
                  <a:ext uri="{0D108BD9-81ED-4DB2-BD59-A6C34878D82A}">
                    <a16:rowId xmlns:a16="http://schemas.microsoft.com/office/drawing/2014/main" val="419388006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5:15pm-5:45pm</a:t>
                      </a:r>
                      <a:endParaRPr lang="en-US" sz="3600" dirty="0">
                        <a:effectLst/>
                      </a:endParaRPr>
                    </a:p>
                  </a:txBody>
                  <a:tcPr marL="63500" marR="63500" marT="63500" marB="63500"/>
                </a:tc>
                <a:tc>
                  <a:txBody>
                    <a:bodyPr/>
                    <a:lstStyle/>
                    <a:p>
                      <a:pPr>
                        <a:lnSpc>
                          <a:spcPct val="100000"/>
                        </a:lnSpc>
                      </a:pPr>
                      <a:r>
                        <a:rPr lang="en-US" sz="1600" i="0" dirty="0"/>
                        <a:t>05</a:t>
                      </a:r>
                    </a:p>
                  </a:txBody>
                  <a:tcPr/>
                </a:tc>
                <a:tc>
                  <a:txBody>
                    <a:bodyPr/>
                    <a:lstStyle/>
                    <a:p>
                      <a:pPr>
                        <a:lnSpc>
                          <a:spcPct val="100000"/>
                        </a:lnSpc>
                      </a:pPr>
                      <a:r>
                        <a:rPr lang="en-US" sz="1600" i="0" dirty="0"/>
                        <a:t>Git Workflows</a:t>
                      </a:r>
                    </a:p>
                  </a:txBody>
                  <a:tcPr/>
                </a:tc>
                <a:tc>
                  <a:txBody>
                    <a:bodyPr/>
                    <a:lstStyle/>
                    <a:p>
                      <a:pPr>
                        <a:lnSpc>
                          <a:spcPct val="100000"/>
                        </a:lnSpc>
                      </a:pPr>
                      <a:r>
                        <a:rPr lang="en-US" sz="1600" dirty="0"/>
                        <a:t>Jim </a:t>
                      </a:r>
                      <a:r>
                        <a:rPr lang="en-US" sz="1600" dirty="0" err="1"/>
                        <a:t>Willenbring</a:t>
                      </a:r>
                      <a:r>
                        <a:rPr lang="en-US" sz="1600" dirty="0"/>
                        <a:t>, SNL</a:t>
                      </a:r>
                    </a:p>
                  </a:txBody>
                  <a:tcPr/>
                </a:tc>
                <a:extLst>
                  <a:ext uri="{0D108BD9-81ED-4DB2-BD59-A6C34878D82A}">
                    <a16:rowId xmlns:a16="http://schemas.microsoft.com/office/drawing/2014/main" val="1451415273"/>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5:45pm-6:00pm</a:t>
                      </a:r>
                      <a:endParaRPr lang="en-US" sz="3600" dirty="0">
                        <a:effectLst/>
                      </a:endParaRPr>
                    </a:p>
                  </a:txBody>
                  <a:tcPr marL="63500" marR="63500" marT="63500" marB="63500"/>
                </a:tc>
                <a:tc>
                  <a:txBody>
                    <a:bodyPr/>
                    <a:lstStyle/>
                    <a:p>
                      <a:pPr>
                        <a:lnSpc>
                          <a:spcPct val="100000"/>
                        </a:lnSpc>
                      </a:pPr>
                      <a:r>
                        <a:rPr lang="en-US" sz="1600" i="0" dirty="0"/>
                        <a:t>06</a:t>
                      </a:r>
                    </a:p>
                  </a:txBody>
                  <a:tcPr/>
                </a:tc>
                <a:tc>
                  <a:txBody>
                    <a:bodyPr/>
                    <a:lstStyle/>
                    <a:p>
                      <a:pPr>
                        <a:lnSpc>
                          <a:spcPct val="100000"/>
                        </a:lnSpc>
                      </a:pPr>
                      <a:r>
                        <a:rPr lang="en-US" sz="1600" i="0" dirty="0"/>
                        <a:t>Continuous Integration</a:t>
                      </a:r>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2444169840"/>
                  </a:ext>
                </a:extLst>
              </a:tr>
            </a:tbl>
          </a:graphicData>
        </a:graphic>
      </p:graphicFrame>
      <p:grpSp>
        <p:nvGrpSpPr>
          <p:cNvPr id="5" name="Group 4">
            <a:extLst>
              <a:ext uri="{FF2B5EF4-FFF2-40B4-BE49-F238E27FC236}">
                <a16:creationId xmlns:a16="http://schemas.microsoft.com/office/drawing/2014/main" id="{93E934B0-5AF1-4732-B988-CEBC9AEB1C51}"/>
              </a:ext>
            </a:extLst>
          </p:cNvPr>
          <p:cNvGrpSpPr/>
          <p:nvPr/>
        </p:nvGrpSpPr>
        <p:grpSpPr>
          <a:xfrm>
            <a:off x="79513" y="4075391"/>
            <a:ext cx="12029799" cy="390939"/>
            <a:chOff x="79513" y="1653208"/>
            <a:chExt cx="12029799" cy="390939"/>
          </a:xfrm>
        </p:grpSpPr>
        <p:cxnSp>
          <p:nvCxnSpPr>
            <p:cNvPr id="6" name="Straight Connector 5">
              <a:extLst>
                <a:ext uri="{FF2B5EF4-FFF2-40B4-BE49-F238E27FC236}">
                  <a16:creationId xmlns:a16="http://schemas.microsoft.com/office/drawing/2014/main" id="{6DBA4CE6-6494-4E7A-87A7-D9ACD3EF6AB3}"/>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790B86C2-C521-4209-B341-CEF82F7DCBF2}"/>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8">
              <a:extLst>
                <a:ext uri="{FF2B5EF4-FFF2-40B4-BE49-F238E27FC236}">
                  <a16:creationId xmlns:a16="http://schemas.microsoft.com/office/drawing/2014/main" id="{1C01F38B-2C75-4658-90E2-676FFBCA60C3}"/>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Tree>
    <p:extLst>
      <p:ext uri="{BB962C8B-B14F-4D97-AF65-F5344CB8AC3E}">
        <p14:creationId xmlns:p14="http://schemas.microsoft.com/office/powerpoint/2010/main" val="355963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1" y="1227000"/>
            <a:ext cx="8802954" cy="4047778"/>
          </a:xfrm>
        </p:spPr>
        <p:txBody>
          <a:bodyPr/>
          <a:lstStyle/>
          <a:p>
            <a:pPr marL="0" indent="0">
              <a:buNone/>
            </a:pPr>
            <a:r>
              <a:rPr lang="en-US" dirty="0"/>
              <a:t>Development teams would like to use version control to collaborate productively and ensure correct code</a:t>
            </a:r>
          </a:p>
          <a:p>
            <a:r>
              <a:rPr lang="en-US" sz="1800" dirty="0"/>
              <a:t>Understand challenges related to parallel code development </a:t>
            </a:r>
            <a:r>
              <a:rPr lang="en-US" sz="1800" i="1" dirty="0"/>
              <a:t>via</a:t>
            </a:r>
            <a:r>
              <a:rPr lang="en-US" sz="1800" dirty="0"/>
              <a:t> distributed version control</a:t>
            </a:r>
          </a:p>
          <a:p>
            <a:r>
              <a:rPr lang="en-US" sz="1800" dirty="0"/>
              <a:t>Understand extra dimensions of distributed version control &amp; how to use them</a:t>
            </a:r>
          </a:p>
          <a:p>
            <a:pPr lvl="1"/>
            <a:r>
              <a:rPr lang="en-US" sz="1800" dirty="0"/>
              <a:t>Local vs. remote repositories</a:t>
            </a:r>
          </a:p>
          <a:p>
            <a:pPr lvl="1"/>
            <a:r>
              <a:rPr lang="en-US" sz="1800" dirty="0"/>
              <a:t>Branches</a:t>
            </a:r>
          </a:p>
          <a:p>
            <a:pPr lvl="1"/>
            <a:r>
              <a:rPr lang="en-US" sz="1800" dirty="0"/>
              <a:t>Issues, Pull Requests, &amp; Code Reviews (Previous talk)</a:t>
            </a:r>
          </a:p>
          <a:p>
            <a:r>
              <a:rPr lang="en-US" sz="1800" dirty="0"/>
              <a:t>Exposure to workflows of different complexity</a:t>
            </a:r>
          </a:p>
          <a:p>
            <a:r>
              <a:rPr lang="en-US" sz="1800" dirty="0"/>
              <a:t>What to think about when evaluating different workflows</a:t>
            </a:r>
          </a:p>
          <a:p>
            <a:r>
              <a:rPr lang="en-US" sz="1800" dirty="0"/>
              <a:t>Motivate continuous integration</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658328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DDF4-1E58-8D44-8D23-D293CCA5DA70}"/>
              </a:ext>
            </a:extLst>
          </p:cNvPr>
          <p:cNvSpPr>
            <a:spLocks noGrp="1"/>
          </p:cNvSpPr>
          <p:nvPr>
            <p:ph type="title"/>
          </p:nvPr>
        </p:nvSpPr>
        <p:spPr/>
        <p:txBody>
          <a:bodyPr/>
          <a:lstStyle/>
          <a:p>
            <a:r>
              <a:rPr lang="en-US" dirty="0"/>
              <a:t>Distributed Version Control System (DVCS)</a:t>
            </a:r>
          </a:p>
        </p:txBody>
      </p:sp>
      <p:sp>
        <p:nvSpPr>
          <p:cNvPr id="3" name="Content Placeholder 2">
            <a:extLst>
              <a:ext uri="{FF2B5EF4-FFF2-40B4-BE49-F238E27FC236}">
                <a16:creationId xmlns:a16="http://schemas.microsoft.com/office/drawing/2014/main" id="{EB69C450-DC1F-B74E-A7E5-C993E9679B4D}"/>
              </a:ext>
            </a:extLst>
          </p:cNvPr>
          <p:cNvSpPr>
            <a:spLocks noGrp="1"/>
          </p:cNvSpPr>
          <p:nvPr>
            <p:ph idx="1"/>
          </p:nvPr>
        </p:nvSpPr>
        <p:spPr>
          <a:xfrm>
            <a:off x="365760" y="1737360"/>
            <a:ext cx="6997565" cy="4047778"/>
          </a:xfrm>
        </p:spPr>
        <p:txBody>
          <a:bodyPr/>
          <a:lstStyle/>
          <a:p>
            <a:pPr marL="0" indent="0">
              <a:buNone/>
            </a:pPr>
            <a:r>
              <a:rPr lang="en-US" dirty="0"/>
              <a:t>Two developers collaborating </a:t>
            </a:r>
            <a:r>
              <a:rPr lang="en-US" i="1" dirty="0"/>
              <a:t>via</a:t>
            </a:r>
            <a:r>
              <a:rPr lang="en-US" dirty="0"/>
              <a:t> Git</a:t>
            </a:r>
          </a:p>
          <a:p>
            <a:r>
              <a:rPr lang="en-US" dirty="0"/>
              <a:t>Local copies of master branch synched to origin</a:t>
            </a:r>
          </a:p>
          <a:p>
            <a:r>
              <a:rPr lang="en-US" dirty="0"/>
              <a:t>Each develops on </a:t>
            </a:r>
            <a:r>
              <a:rPr lang="en-US" b="1" dirty="0"/>
              <a:t>local</a:t>
            </a:r>
            <a:r>
              <a:rPr lang="en-US" dirty="0"/>
              <a:t> copy of master branch</a:t>
            </a:r>
          </a:p>
          <a:p>
            <a:r>
              <a:rPr lang="en-US" dirty="0"/>
              <a:t>All copies of master immediately diverge</a:t>
            </a:r>
          </a:p>
          <a:p>
            <a:r>
              <a:rPr lang="en-US" dirty="0"/>
              <a:t>How to </a:t>
            </a:r>
            <a:r>
              <a:rPr lang="en-US" b="1" dirty="0"/>
              <a:t>integrate</a:t>
            </a:r>
            <a:r>
              <a:rPr lang="en-US" dirty="0"/>
              <a:t> work on origin?</a:t>
            </a:r>
          </a:p>
          <a:p>
            <a:pPr marL="0" indent="0">
              <a:buNone/>
            </a:pPr>
            <a:endParaRPr lang="en-US" dirty="0"/>
          </a:p>
        </p:txBody>
      </p:sp>
      <p:pic>
        <p:nvPicPr>
          <p:cNvPr id="4" name="Picture 3">
            <a:extLst>
              <a:ext uri="{FF2B5EF4-FFF2-40B4-BE49-F238E27FC236}">
                <a16:creationId xmlns:a16="http://schemas.microsoft.com/office/drawing/2014/main" id="{E17D94F3-02B2-A74C-8E1C-CAED796A5960}"/>
              </a:ext>
            </a:extLst>
          </p:cNvPr>
          <p:cNvPicPr>
            <a:picLocks noChangeAspect="1"/>
          </p:cNvPicPr>
          <p:nvPr/>
        </p:nvPicPr>
        <p:blipFill rotWithShape="1">
          <a:blip r:embed="rId3">
            <a:extLst>
              <a:ext uri="{28A0092B-C50C-407E-A947-70E740481C1C}">
                <a14:useLocalDpi xmlns:a14="http://schemas.microsoft.com/office/drawing/2010/main" val="0"/>
              </a:ext>
            </a:extLst>
          </a:blip>
          <a:srcRect r="58627" b="27242"/>
          <a:stretch/>
        </p:blipFill>
        <p:spPr>
          <a:xfrm>
            <a:off x="7543800" y="914400"/>
            <a:ext cx="3909636" cy="5029200"/>
          </a:xfrm>
          <a:prstGeom prst="rect">
            <a:avLst/>
          </a:prstGeom>
        </p:spPr>
      </p:pic>
    </p:spTree>
    <p:extLst>
      <p:ext uri="{BB962C8B-B14F-4D97-AF65-F5344CB8AC3E}">
        <p14:creationId xmlns:p14="http://schemas.microsoft.com/office/powerpoint/2010/main" val="931295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990A1-432A-7741-B41C-776CBB049796}"/>
              </a:ext>
            </a:extLst>
          </p:cNvPr>
          <p:cNvSpPr>
            <a:spLocks noGrp="1"/>
          </p:cNvSpPr>
          <p:nvPr>
            <p:ph type="title"/>
          </p:nvPr>
        </p:nvSpPr>
        <p:spPr/>
        <p:txBody>
          <a:bodyPr/>
          <a:lstStyle/>
          <a:p>
            <a:r>
              <a:rPr lang="en-US" dirty="0"/>
              <a:t>DVCS Race Condition</a:t>
            </a:r>
          </a:p>
        </p:txBody>
      </p:sp>
      <p:sp>
        <p:nvSpPr>
          <p:cNvPr id="3" name="Content Placeholder 2">
            <a:extLst>
              <a:ext uri="{FF2B5EF4-FFF2-40B4-BE49-F238E27FC236}">
                <a16:creationId xmlns:a16="http://schemas.microsoft.com/office/drawing/2014/main" id="{B58B0DDE-BC4A-F24F-AE80-9FBCABCB7CCF}"/>
              </a:ext>
            </a:extLst>
          </p:cNvPr>
          <p:cNvSpPr>
            <a:spLocks noGrp="1"/>
          </p:cNvSpPr>
          <p:nvPr>
            <p:ph idx="1"/>
          </p:nvPr>
        </p:nvSpPr>
        <p:spPr>
          <a:xfrm>
            <a:off x="365761" y="1737360"/>
            <a:ext cx="6319519" cy="4047778"/>
          </a:xfrm>
        </p:spPr>
        <p:txBody>
          <a:bodyPr/>
          <a:lstStyle/>
          <a:p>
            <a:pPr marL="0" indent="0">
              <a:buNone/>
            </a:pPr>
            <a:r>
              <a:rPr lang="en-US" dirty="0"/>
              <a:t>Integration of independent work occurs when local repos interact with remote repo</a:t>
            </a:r>
          </a:p>
          <a:p>
            <a:r>
              <a:rPr lang="en-US" dirty="0"/>
              <a:t>Alice pushes her local commits to remote repo first</a:t>
            </a:r>
          </a:p>
          <a:p>
            <a:r>
              <a:rPr lang="en-US" dirty="0"/>
              <a:t>No integration conflicts</a:t>
            </a:r>
          </a:p>
          <a:p>
            <a:r>
              <a:rPr lang="en-US" dirty="0"/>
              <a:t>No risk</a:t>
            </a:r>
          </a:p>
          <a:p>
            <a:r>
              <a:rPr lang="en-US" dirty="0"/>
              <a:t>Alice’s local repo identical to remote repo</a:t>
            </a:r>
          </a:p>
          <a:p>
            <a:pPr marL="0" indent="0">
              <a:buNone/>
            </a:pPr>
            <a:endParaRPr lang="en-US" dirty="0"/>
          </a:p>
        </p:txBody>
      </p:sp>
      <p:pic>
        <p:nvPicPr>
          <p:cNvPr id="4" name="Picture 3">
            <a:extLst>
              <a:ext uri="{FF2B5EF4-FFF2-40B4-BE49-F238E27FC236}">
                <a16:creationId xmlns:a16="http://schemas.microsoft.com/office/drawing/2014/main" id="{D87998E9-824F-8E41-8605-B5DB07FCF577}"/>
              </a:ext>
            </a:extLst>
          </p:cNvPr>
          <p:cNvPicPr>
            <a:picLocks noChangeAspect="1"/>
          </p:cNvPicPr>
          <p:nvPr/>
        </p:nvPicPr>
        <p:blipFill rotWithShape="1">
          <a:blip r:embed="rId3">
            <a:extLst>
              <a:ext uri="{28A0092B-C50C-407E-A947-70E740481C1C}">
                <a14:useLocalDpi xmlns:a14="http://schemas.microsoft.com/office/drawing/2010/main" val="0"/>
              </a:ext>
            </a:extLst>
          </a:blip>
          <a:srcRect r="58120" b="26243"/>
          <a:stretch/>
        </p:blipFill>
        <p:spPr>
          <a:xfrm>
            <a:off x="7543800" y="914400"/>
            <a:ext cx="3953546" cy="5093208"/>
          </a:xfrm>
          <a:prstGeom prst="rect">
            <a:avLst/>
          </a:prstGeom>
        </p:spPr>
      </p:pic>
    </p:spTree>
    <p:extLst>
      <p:ext uri="{BB962C8B-B14F-4D97-AF65-F5344CB8AC3E}">
        <p14:creationId xmlns:p14="http://schemas.microsoft.com/office/powerpoint/2010/main" val="1714567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61171-BBBB-ED44-AE22-449B97958B8B}"/>
              </a:ext>
            </a:extLst>
          </p:cNvPr>
          <p:cNvSpPr>
            <a:spLocks noGrp="1"/>
          </p:cNvSpPr>
          <p:nvPr>
            <p:ph type="title"/>
          </p:nvPr>
        </p:nvSpPr>
        <p:spPr/>
        <p:txBody>
          <a:bodyPr/>
          <a:lstStyle/>
          <a:p>
            <a:r>
              <a:rPr lang="en-US" dirty="0"/>
              <a:t>Integration Conflicts Happen</a:t>
            </a:r>
          </a:p>
        </p:txBody>
      </p:sp>
      <p:sp>
        <p:nvSpPr>
          <p:cNvPr id="3" name="Content Placeholder 2">
            <a:extLst>
              <a:ext uri="{FF2B5EF4-FFF2-40B4-BE49-F238E27FC236}">
                <a16:creationId xmlns:a16="http://schemas.microsoft.com/office/drawing/2014/main" id="{C4C5F406-A913-A641-9D82-6FA6FB20B8A3}"/>
              </a:ext>
            </a:extLst>
          </p:cNvPr>
          <p:cNvSpPr>
            <a:spLocks noGrp="1"/>
          </p:cNvSpPr>
          <p:nvPr>
            <p:ph idx="1"/>
          </p:nvPr>
        </p:nvSpPr>
        <p:spPr>
          <a:xfrm>
            <a:off x="365761" y="1168947"/>
            <a:ext cx="6974154" cy="3230058"/>
          </a:xfrm>
        </p:spPr>
        <p:txBody>
          <a:bodyPr/>
          <a:lstStyle/>
          <a:p>
            <a:pPr marL="0" indent="0">
              <a:buNone/>
            </a:pPr>
            <a:r>
              <a:rPr lang="en-US" dirty="0"/>
              <a:t>Bob’s push to remote repo is rejected</a:t>
            </a:r>
          </a:p>
          <a:p>
            <a:r>
              <a:rPr lang="en-US" dirty="0"/>
              <a:t>Alice updated code in commit D</a:t>
            </a:r>
          </a:p>
          <a:p>
            <a:r>
              <a:rPr lang="en-US" dirty="0"/>
              <a:t>Bob updated same code in commit E</a:t>
            </a:r>
          </a:p>
          <a:p>
            <a:r>
              <a:rPr lang="en-US" dirty="0"/>
              <a:t>Alice and Bob need to study conflict and decide on resolution at pull (time-consuming)</a:t>
            </a:r>
          </a:p>
          <a:p>
            <a:r>
              <a:rPr lang="en-US" dirty="0"/>
              <a:t>Possibility of introducing bug on master branch (risky)</a:t>
            </a:r>
          </a:p>
          <a:p>
            <a:pPr marL="0" indent="0">
              <a:buNone/>
            </a:pPr>
            <a:endParaRPr lang="en-US" dirty="0"/>
          </a:p>
        </p:txBody>
      </p:sp>
      <p:pic>
        <p:nvPicPr>
          <p:cNvPr id="4" name="Picture 3">
            <a:extLst>
              <a:ext uri="{FF2B5EF4-FFF2-40B4-BE49-F238E27FC236}">
                <a16:creationId xmlns:a16="http://schemas.microsoft.com/office/drawing/2014/main" id="{D5E94AF6-62EE-A344-99D9-F689349F75DE}"/>
              </a:ext>
            </a:extLst>
          </p:cNvPr>
          <p:cNvPicPr>
            <a:picLocks noChangeAspect="1"/>
          </p:cNvPicPr>
          <p:nvPr/>
        </p:nvPicPr>
        <p:blipFill rotWithShape="1">
          <a:blip r:embed="rId3">
            <a:extLst>
              <a:ext uri="{28A0092B-C50C-407E-A947-70E740481C1C}">
                <a14:useLocalDpi xmlns:a14="http://schemas.microsoft.com/office/drawing/2010/main" val="0"/>
              </a:ext>
            </a:extLst>
          </a:blip>
          <a:srcRect r="58599" b="53527"/>
          <a:stretch/>
        </p:blipFill>
        <p:spPr>
          <a:xfrm>
            <a:off x="7543801" y="914400"/>
            <a:ext cx="3897751" cy="3200400"/>
          </a:xfrm>
          <a:prstGeom prst="rect">
            <a:avLst/>
          </a:prstGeom>
        </p:spPr>
      </p:pic>
      <p:grpSp>
        <p:nvGrpSpPr>
          <p:cNvPr id="5" name="Group 4">
            <a:extLst>
              <a:ext uri="{FF2B5EF4-FFF2-40B4-BE49-F238E27FC236}">
                <a16:creationId xmlns:a16="http://schemas.microsoft.com/office/drawing/2014/main" id="{0AA645ED-BDBB-224C-A76B-38A93CDA5653}"/>
              </a:ext>
            </a:extLst>
          </p:cNvPr>
          <p:cNvGrpSpPr/>
          <p:nvPr/>
        </p:nvGrpSpPr>
        <p:grpSpPr>
          <a:xfrm>
            <a:off x="721085" y="4367315"/>
            <a:ext cx="2961518" cy="1342853"/>
            <a:chOff x="721085" y="5022227"/>
            <a:chExt cx="2961518" cy="1342853"/>
          </a:xfrm>
        </p:grpSpPr>
        <p:pic>
          <p:nvPicPr>
            <p:cNvPr id="6" name="Picture 5">
              <a:extLst>
                <a:ext uri="{FF2B5EF4-FFF2-40B4-BE49-F238E27FC236}">
                  <a16:creationId xmlns:a16="http://schemas.microsoft.com/office/drawing/2014/main" id="{DEBC48CB-D50E-C146-BDD1-2D9AD4131A3B}"/>
                </a:ext>
              </a:extLst>
            </p:cNvPr>
            <p:cNvPicPr>
              <a:picLocks noChangeAspect="1"/>
            </p:cNvPicPr>
            <p:nvPr/>
          </p:nvPicPr>
          <p:blipFill>
            <a:blip r:embed="rId4"/>
            <a:stretch>
              <a:fillRect/>
            </a:stretch>
          </p:blipFill>
          <p:spPr>
            <a:xfrm>
              <a:off x="794147" y="5391559"/>
              <a:ext cx="2888456" cy="920341"/>
            </a:xfrm>
            <a:prstGeom prst="rect">
              <a:avLst/>
            </a:prstGeom>
          </p:spPr>
        </p:pic>
        <p:sp>
          <p:nvSpPr>
            <p:cNvPr id="7" name="TextBox 6">
              <a:extLst>
                <a:ext uri="{FF2B5EF4-FFF2-40B4-BE49-F238E27FC236}">
                  <a16:creationId xmlns:a16="http://schemas.microsoft.com/office/drawing/2014/main" id="{42815152-474D-C147-B7B8-559C4933C447}"/>
                </a:ext>
              </a:extLst>
            </p:cNvPr>
            <p:cNvSpPr txBox="1"/>
            <p:nvPr/>
          </p:nvSpPr>
          <p:spPr>
            <a:xfrm>
              <a:off x="721085" y="5022227"/>
              <a:ext cx="2177327" cy="369332"/>
            </a:xfrm>
            <a:prstGeom prst="rect">
              <a:avLst/>
            </a:prstGeom>
            <a:noFill/>
          </p:spPr>
          <p:txBody>
            <a:bodyPr wrap="none" rtlCol="0">
              <a:spAutoFit/>
            </a:bodyPr>
            <a:lstStyle/>
            <a:p>
              <a:r>
                <a:rPr lang="en-US" dirty="0" err="1"/>
                <a:t>loops.cpp</a:t>
              </a:r>
              <a:r>
                <a:rPr lang="en-US" dirty="0"/>
                <a:t> (commit C)</a:t>
              </a:r>
            </a:p>
          </p:txBody>
        </p:sp>
        <p:sp>
          <p:nvSpPr>
            <p:cNvPr id="8" name="Rectangle 7">
              <a:extLst>
                <a:ext uri="{FF2B5EF4-FFF2-40B4-BE49-F238E27FC236}">
                  <a16:creationId xmlns:a16="http://schemas.microsoft.com/office/drawing/2014/main" id="{2AE6ABF1-537D-E74F-8EB8-EB4BCF8FC6EC}"/>
                </a:ext>
              </a:extLst>
            </p:cNvPr>
            <p:cNvSpPr/>
            <p:nvPr/>
          </p:nvSpPr>
          <p:spPr>
            <a:xfrm>
              <a:off x="774027" y="5340951"/>
              <a:ext cx="2908576" cy="10241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9D46E764-609E-364E-A73D-63941026873F}"/>
              </a:ext>
            </a:extLst>
          </p:cNvPr>
          <p:cNvGrpSpPr/>
          <p:nvPr/>
        </p:nvGrpSpPr>
        <p:grpSpPr>
          <a:xfrm>
            <a:off x="4381601" y="4367315"/>
            <a:ext cx="2961518" cy="1507161"/>
            <a:chOff x="4588770" y="5022227"/>
            <a:chExt cx="2961518" cy="1507161"/>
          </a:xfrm>
        </p:grpSpPr>
        <p:pic>
          <p:nvPicPr>
            <p:cNvPr id="10" name="Picture 9">
              <a:extLst>
                <a:ext uri="{FF2B5EF4-FFF2-40B4-BE49-F238E27FC236}">
                  <a16:creationId xmlns:a16="http://schemas.microsoft.com/office/drawing/2014/main" id="{61E95829-1607-6048-931F-B85794D2C1C6}"/>
                </a:ext>
              </a:extLst>
            </p:cNvPr>
            <p:cNvPicPr>
              <a:picLocks noChangeAspect="1"/>
            </p:cNvPicPr>
            <p:nvPr/>
          </p:nvPicPr>
          <p:blipFill>
            <a:blip r:embed="rId5"/>
            <a:stretch>
              <a:fillRect/>
            </a:stretch>
          </p:blipFill>
          <p:spPr>
            <a:xfrm>
              <a:off x="4736307" y="5391559"/>
              <a:ext cx="2017852" cy="1062027"/>
            </a:xfrm>
            <a:prstGeom prst="rect">
              <a:avLst/>
            </a:prstGeom>
          </p:spPr>
        </p:pic>
        <p:sp>
          <p:nvSpPr>
            <p:cNvPr id="11" name="Rectangle 10">
              <a:extLst>
                <a:ext uri="{FF2B5EF4-FFF2-40B4-BE49-F238E27FC236}">
                  <a16:creationId xmlns:a16="http://schemas.microsoft.com/office/drawing/2014/main" id="{EF5481E2-F337-ED4C-8724-DC17DDC5247F}"/>
                </a:ext>
              </a:extLst>
            </p:cNvPr>
            <p:cNvSpPr/>
            <p:nvPr/>
          </p:nvSpPr>
          <p:spPr>
            <a:xfrm>
              <a:off x="4641712" y="5339664"/>
              <a:ext cx="2908576" cy="11897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3302725-B3AB-2144-AE0F-1155304E7607}"/>
                </a:ext>
              </a:extLst>
            </p:cNvPr>
            <p:cNvSpPr txBox="1"/>
            <p:nvPr/>
          </p:nvSpPr>
          <p:spPr>
            <a:xfrm>
              <a:off x="4588770" y="5022227"/>
              <a:ext cx="2196563" cy="369332"/>
            </a:xfrm>
            <a:prstGeom prst="rect">
              <a:avLst/>
            </a:prstGeom>
            <a:noFill/>
          </p:spPr>
          <p:txBody>
            <a:bodyPr wrap="none" rtlCol="0">
              <a:spAutoFit/>
            </a:bodyPr>
            <a:lstStyle/>
            <a:p>
              <a:r>
                <a:rPr lang="en-US" dirty="0" err="1"/>
                <a:t>loops.cpp</a:t>
              </a:r>
              <a:r>
                <a:rPr lang="en-US" dirty="0"/>
                <a:t> (commit D)</a:t>
              </a:r>
            </a:p>
          </p:txBody>
        </p:sp>
      </p:grpSp>
      <p:grpSp>
        <p:nvGrpSpPr>
          <p:cNvPr id="13" name="Group 12">
            <a:extLst>
              <a:ext uri="{FF2B5EF4-FFF2-40B4-BE49-F238E27FC236}">
                <a16:creationId xmlns:a16="http://schemas.microsoft.com/office/drawing/2014/main" id="{779799D0-7075-2148-A8D4-76292E00652B}"/>
              </a:ext>
            </a:extLst>
          </p:cNvPr>
          <p:cNvGrpSpPr/>
          <p:nvPr/>
        </p:nvGrpSpPr>
        <p:grpSpPr>
          <a:xfrm>
            <a:off x="8034112" y="4367315"/>
            <a:ext cx="2918982" cy="1507161"/>
            <a:chOff x="8034112" y="5022227"/>
            <a:chExt cx="2918982" cy="1507161"/>
          </a:xfrm>
        </p:grpSpPr>
        <p:pic>
          <p:nvPicPr>
            <p:cNvPr id="14" name="Picture 13">
              <a:extLst>
                <a:ext uri="{FF2B5EF4-FFF2-40B4-BE49-F238E27FC236}">
                  <a16:creationId xmlns:a16="http://schemas.microsoft.com/office/drawing/2014/main" id="{F71EB93B-DC54-B047-AD53-CE949F8E5553}"/>
                </a:ext>
              </a:extLst>
            </p:cNvPr>
            <p:cNvPicPr>
              <a:picLocks noChangeAspect="1"/>
            </p:cNvPicPr>
            <p:nvPr/>
          </p:nvPicPr>
          <p:blipFill>
            <a:blip r:embed="rId6"/>
            <a:stretch>
              <a:fillRect/>
            </a:stretch>
          </p:blipFill>
          <p:spPr>
            <a:xfrm>
              <a:off x="8101011" y="5391559"/>
              <a:ext cx="2243139" cy="1027502"/>
            </a:xfrm>
            <a:prstGeom prst="rect">
              <a:avLst/>
            </a:prstGeom>
          </p:spPr>
        </p:pic>
        <p:sp>
          <p:nvSpPr>
            <p:cNvPr id="15" name="Rectangle 14">
              <a:extLst>
                <a:ext uri="{FF2B5EF4-FFF2-40B4-BE49-F238E27FC236}">
                  <a16:creationId xmlns:a16="http://schemas.microsoft.com/office/drawing/2014/main" id="{3FB59469-0BA4-3544-91A9-1594E3E918FF}"/>
                </a:ext>
              </a:extLst>
            </p:cNvPr>
            <p:cNvSpPr/>
            <p:nvPr/>
          </p:nvSpPr>
          <p:spPr>
            <a:xfrm>
              <a:off x="8044518" y="5339664"/>
              <a:ext cx="2908576" cy="11897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CCE632D-AA4F-A644-A957-A056FBF38D02}"/>
                </a:ext>
              </a:extLst>
            </p:cNvPr>
            <p:cNvSpPr txBox="1"/>
            <p:nvPr/>
          </p:nvSpPr>
          <p:spPr>
            <a:xfrm>
              <a:off x="8034112" y="5022227"/>
              <a:ext cx="2166106" cy="369332"/>
            </a:xfrm>
            <a:prstGeom prst="rect">
              <a:avLst/>
            </a:prstGeom>
            <a:noFill/>
          </p:spPr>
          <p:txBody>
            <a:bodyPr wrap="none" rtlCol="0">
              <a:spAutoFit/>
            </a:bodyPr>
            <a:lstStyle/>
            <a:p>
              <a:r>
                <a:rPr lang="en-US" dirty="0" err="1"/>
                <a:t>loops.cpp</a:t>
              </a:r>
              <a:r>
                <a:rPr lang="en-US" dirty="0"/>
                <a:t> (commit E)</a:t>
              </a:r>
            </a:p>
          </p:txBody>
        </p:sp>
      </p:grpSp>
    </p:spTree>
    <p:extLst>
      <p:ext uri="{BB962C8B-B14F-4D97-AF65-F5344CB8AC3E}">
        <p14:creationId xmlns:p14="http://schemas.microsoft.com/office/powerpoint/2010/main" val="327963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7C0A-7591-A44A-BA28-B27788DF1A70}"/>
              </a:ext>
            </a:extLst>
          </p:cNvPr>
          <p:cNvSpPr>
            <a:spLocks noGrp="1"/>
          </p:cNvSpPr>
          <p:nvPr>
            <p:ph type="title"/>
          </p:nvPr>
        </p:nvSpPr>
        <p:spPr/>
        <p:txBody>
          <a:bodyPr/>
          <a:lstStyle/>
          <a:p>
            <a:r>
              <a:rPr lang="en-US" dirty="0"/>
              <a:t>Our First Workflow</a:t>
            </a:r>
          </a:p>
        </p:txBody>
      </p:sp>
      <p:sp>
        <p:nvSpPr>
          <p:cNvPr id="3" name="Content Placeholder 2">
            <a:extLst>
              <a:ext uri="{FF2B5EF4-FFF2-40B4-BE49-F238E27FC236}">
                <a16:creationId xmlns:a16="http://schemas.microsoft.com/office/drawing/2014/main" id="{F1DB1E7F-C262-8A45-9DAC-7AF28B8267E9}"/>
              </a:ext>
            </a:extLst>
          </p:cNvPr>
          <p:cNvSpPr>
            <a:spLocks noGrp="1"/>
          </p:cNvSpPr>
          <p:nvPr>
            <p:ph idx="1"/>
          </p:nvPr>
        </p:nvSpPr>
        <p:spPr>
          <a:xfrm>
            <a:off x="365760" y="1267798"/>
            <a:ext cx="11369809" cy="4047778"/>
          </a:xfrm>
        </p:spPr>
        <p:txBody>
          <a:bodyPr/>
          <a:lstStyle/>
          <a:p>
            <a:pPr marL="0" indent="0">
              <a:buNone/>
            </a:pPr>
            <a:r>
              <a:rPr lang="en-US" dirty="0"/>
              <a:t>This process of collaborating </a:t>
            </a:r>
            <a:r>
              <a:rPr lang="en-US" i="1" dirty="0"/>
              <a:t>via</a:t>
            </a:r>
            <a:r>
              <a:rPr lang="en-US" dirty="0"/>
              <a:t> Git is called the </a:t>
            </a:r>
            <a:r>
              <a:rPr lang="en-US" b="1" dirty="0"/>
              <a:t>Centralized</a:t>
            </a:r>
            <a:r>
              <a:rPr lang="en-US" dirty="0"/>
              <a:t> </a:t>
            </a:r>
            <a:r>
              <a:rPr lang="en-US" b="1" dirty="0"/>
              <a:t>Workflow</a:t>
            </a:r>
          </a:p>
          <a:p>
            <a:r>
              <a:rPr lang="en-US" dirty="0"/>
              <a:t>See </a:t>
            </a:r>
            <a:r>
              <a:rPr lang="en-US" dirty="0">
                <a:hlinkClick r:id="rId3"/>
              </a:rPr>
              <a:t>Atlassian/BitBucket</a:t>
            </a:r>
            <a:r>
              <a:rPr lang="en-US" dirty="0"/>
              <a:t> for more information</a:t>
            </a:r>
          </a:p>
          <a:p>
            <a:r>
              <a:rPr lang="en-US" dirty="0"/>
              <a:t>“Simple” to learn and “easy” to use</a:t>
            </a:r>
          </a:p>
          <a:p>
            <a:r>
              <a:rPr lang="en-US" dirty="0"/>
              <a:t>Leverages local vs. remote repo dimension</a:t>
            </a:r>
          </a:p>
          <a:p>
            <a:pPr lvl="1"/>
            <a:r>
              <a:rPr lang="en-US" dirty="0"/>
              <a:t>Integration in local repo when local repos interact with remote repo</a:t>
            </a:r>
          </a:p>
          <a:p>
            <a:r>
              <a:rPr lang="en-US" dirty="0"/>
              <a:t>What if you have many team members?</a:t>
            </a:r>
          </a:p>
          <a:p>
            <a:r>
              <a:rPr lang="en-US" dirty="0"/>
              <a:t>What if developers only push once a month?</a:t>
            </a:r>
          </a:p>
          <a:p>
            <a:pPr lvl="1"/>
            <a:r>
              <a:rPr lang="en-US" dirty="0"/>
              <a:t>Lengthy development efforts without integrating</a:t>
            </a:r>
          </a:p>
          <a:p>
            <a:pPr lvl="1"/>
            <a:r>
              <a:rPr lang="en-US" dirty="0"/>
              <a:t>Occasional contributors</a:t>
            </a:r>
          </a:p>
          <a:p>
            <a:r>
              <a:rPr lang="en-US" dirty="0"/>
              <a:t>What if team members works on different parts of the code?</a:t>
            </a:r>
          </a:p>
          <a:p>
            <a:r>
              <a:rPr lang="en-US" dirty="0"/>
              <a:t>Working directly on master</a:t>
            </a:r>
          </a:p>
          <a:p>
            <a:pPr marL="0" indent="0">
              <a:buNone/>
            </a:pPr>
            <a:endParaRPr lang="en-US" dirty="0"/>
          </a:p>
        </p:txBody>
      </p:sp>
    </p:spTree>
    <p:extLst>
      <p:ext uri="{BB962C8B-B14F-4D97-AF65-F5344CB8AC3E}">
        <p14:creationId xmlns:p14="http://schemas.microsoft.com/office/powerpoint/2010/main" val="788690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3D76-09F2-E949-BFE4-5D90160A680F}"/>
              </a:ext>
            </a:extLst>
          </p:cNvPr>
          <p:cNvSpPr>
            <a:spLocks noGrp="1"/>
          </p:cNvSpPr>
          <p:nvPr>
            <p:ph type="title"/>
          </p:nvPr>
        </p:nvSpPr>
        <p:spPr/>
        <p:txBody>
          <a:bodyPr/>
          <a:lstStyle/>
          <a:p>
            <a:r>
              <a:rPr lang="en-US" dirty="0"/>
              <a:t>Branches</a:t>
            </a:r>
          </a:p>
        </p:txBody>
      </p:sp>
      <p:sp>
        <p:nvSpPr>
          <p:cNvPr id="3" name="Content Placeholder 2">
            <a:extLst>
              <a:ext uri="{FF2B5EF4-FFF2-40B4-BE49-F238E27FC236}">
                <a16:creationId xmlns:a16="http://schemas.microsoft.com/office/drawing/2014/main" id="{3F10EFBA-41D9-104F-9ADE-9AA77C5312AC}"/>
              </a:ext>
            </a:extLst>
          </p:cNvPr>
          <p:cNvSpPr>
            <a:spLocks noGrp="1"/>
          </p:cNvSpPr>
          <p:nvPr>
            <p:ph idx="1"/>
          </p:nvPr>
        </p:nvSpPr>
        <p:spPr>
          <a:xfrm>
            <a:off x="365760" y="1057734"/>
            <a:ext cx="6925377" cy="4651085"/>
          </a:xfrm>
        </p:spPr>
        <p:txBody>
          <a:bodyPr/>
          <a:lstStyle/>
          <a:p>
            <a:pPr marL="0" indent="0">
              <a:buNone/>
            </a:pPr>
            <a:r>
              <a:rPr lang="en-US" dirty="0"/>
              <a:t>Branches are independent lines of development</a:t>
            </a:r>
          </a:p>
          <a:p>
            <a:r>
              <a:rPr lang="en-US" dirty="0"/>
              <a:t>Use branches to protect master branch</a:t>
            </a:r>
          </a:p>
          <a:p>
            <a:r>
              <a:rPr lang="en-US" dirty="0"/>
              <a:t>Feature branches</a:t>
            </a:r>
          </a:p>
          <a:p>
            <a:pPr lvl="1"/>
            <a:r>
              <a:rPr lang="en-US" dirty="0"/>
              <a:t>Organize a new feature as a sequence of related commits in a branch</a:t>
            </a:r>
          </a:p>
          <a:p>
            <a:r>
              <a:rPr lang="en-US" dirty="0"/>
              <a:t>Branches are usually combined or </a:t>
            </a:r>
            <a:r>
              <a:rPr lang="en-US" b="1" dirty="0"/>
              <a:t>merged</a:t>
            </a:r>
          </a:p>
          <a:p>
            <a:r>
              <a:rPr lang="en-US" dirty="0"/>
              <a:t>Develop on a branch, test on the branch, and merge into master</a:t>
            </a:r>
          </a:p>
          <a:p>
            <a:r>
              <a:rPr lang="en-US" dirty="0"/>
              <a:t>Integration occurs at merge commits</a:t>
            </a:r>
          </a:p>
        </p:txBody>
      </p:sp>
      <p:pic>
        <p:nvPicPr>
          <p:cNvPr id="8" name="Picture 7">
            <a:extLst>
              <a:ext uri="{FF2B5EF4-FFF2-40B4-BE49-F238E27FC236}">
                <a16:creationId xmlns:a16="http://schemas.microsoft.com/office/drawing/2014/main" id="{F1835F05-49A2-5E4D-913F-5CE57F1DB2A1}"/>
              </a:ext>
            </a:extLst>
          </p:cNvPr>
          <p:cNvPicPr>
            <a:picLocks noChangeAspect="1"/>
          </p:cNvPicPr>
          <p:nvPr/>
        </p:nvPicPr>
        <p:blipFill rotWithShape="1">
          <a:blip r:embed="rId3">
            <a:extLst>
              <a:ext uri="{28A0092B-C50C-407E-A947-70E740481C1C}">
                <a14:useLocalDpi xmlns:a14="http://schemas.microsoft.com/office/drawing/2010/main" val="0"/>
              </a:ext>
            </a:extLst>
          </a:blip>
          <a:srcRect l="3348" t="3509" r="37236" b="72632"/>
          <a:stretch/>
        </p:blipFill>
        <p:spPr>
          <a:xfrm>
            <a:off x="7291137" y="1637876"/>
            <a:ext cx="4487781" cy="1318224"/>
          </a:xfrm>
          <a:prstGeom prst="rect">
            <a:avLst/>
          </a:prstGeom>
        </p:spPr>
      </p:pic>
      <p:pic>
        <p:nvPicPr>
          <p:cNvPr id="14" name="Picture 13">
            <a:extLst>
              <a:ext uri="{FF2B5EF4-FFF2-40B4-BE49-F238E27FC236}">
                <a16:creationId xmlns:a16="http://schemas.microsoft.com/office/drawing/2014/main" id="{DDDAD887-FD41-BD40-846B-9B1E2B00800A}"/>
              </a:ext>
            </a:extLst>
          </p:cNvPr>
          <p:cNvPicPr>
            <a:picLocks noChangeAspect="1"/>
          </p:cNvPicPr>
          <p:nvPr/>
        </p:nvPicPr>
        <p:blipFill rotWithShape="1">
          <a:blip r:embed="rId4">
            <a:extLst>
              <a:ext uri="{28A0092B-C50C-407E-A947-70E740481C1C}">
                <a14:useLocalDpi xmlns:a14="http://schemas.microsoft.com/office/drawing/2010/main" val="0"/>
              </a:ext>
            </a:extLst>
          </a:blip>
          <a:srcRect r="45713" b="69950"/>
          <a:stretch/>
        </p:blipFill>
        <p:spPr>
          <a:xfrm>
            <a:off x="7291138" y="3268096"/>
            <a:ext cx="4062964" cy="1645098"/>
          </a:xfrm>
          <a:prstGeom prst="rect">
            <a:avLst/>
          </a:prstGeom>
        </p:spPr>
      </p:pic>
    </p:spTree>
    <p:extLst>
      <p:ext uri="{BB962C8B-B14F-4D97-AF65-F5344CB8AC3E}">
        <p14:creationId xmlns:p14="http://schemas.microsoft.com/office/powerpoint/2010/main" val="2731798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0D0E-7BDD-A64B-9889-50CEFF9B0A30}"/>
              </a:ext>
            </a:extLst>
          </p:cNvPr>
          <p:cNvSpPr>
            <a:spLocks noGrp="1"/>
          </p:cNvSpPr>
          <p:nvPr>
            <p:ph type="title"/>
          </p:nvPr>
        </p:nvSpPr>
        <p:spPr/>
        <p:txBody>
          <a:bodyPr/>
          <a:lstStyle/>
          <a:p>
            <a:r>
              <a:rPr lang="en-US" dirty="0"/>
              <a:t>Control Branch Complexity</a:t>
            </a:r>
          </a:p>
        </p:txBody>
      </p:sp>
      <p:sp>
        <p:nvSpPr>
          <p:cNvPr id="3" name="Content Placeholder 2">
            <a:extLst>
              <a:ext uri="{FF2B5EF4-FFF2-40B4-BE49-F238E27FC236}">
                <a16:creationId xmlns:a16="http://schemas.microsoft.com/office/drawing/2014/main" id="{B29BC53D-F779-0F4F-A6A8-27F618BB6F2D}"/>
              </a:ext>
            </a:extLst>
          </p:cNvPr>
          <p:cNvSpPr>
            <a:spLocks noGrp="1"/>
          </p:cNvSpPr>
          <p:nvPr>
            <p:ph idx="1"/>
          </p:nvPr>
        </p:nvSpPr>
        <p:spPr/>
        <p:txBody>
          <a:bodyPr/>
          <a:lstStyle/>
          <a:p>
            <a:pPr marL="0" indent="0">
              <a:buNone/>
            </a:pPr>
            <a:r>
              <a:rPr lang="en-US" dirty="0"/>
              <a:t>Workflow policy is needed</a:t>
            </a:r>
          </a:p>
          <a:p>
            <a:pPr lvl="1"/>
            <a:r>
              <a:rPr lang="en-US" dirty="0"/>
              <a:t>Descriptive names or linked to issue tracking system</a:t>
            </a:r>
          </a:p>
          <a:p>
            <a:pPr lvl="1"/>
            <a:r>
              <a:rPr lang="en-US" dirty="0"/>
              <a:t>Where do branches start and end?</a:t>
            </a:r>
          </a:p>
          <a:p>
            <a:pPr lvl="1"/>
            <a:r>
              <a:rPr lang="en-US" dirty="0"/>
              <a:t>Can multiple people work on one branch?</a:t>
            </a:r>
          </a:p>
          <a:p>
            <a:pPr marL="0" indent="0">
              <a:buNone/>
            </a:pPr>
            <a:endParaRPr lang="en-US" dirty="0"/>
          </a:p>
        </p:txBody>
      </p:sp>
      <p:pic>
        <p:nvPicPr>
          <p:cNvPr id="5" name="Picture 4">
            <a:extLst>
              <a:ext uri="{FF2B5EF4-FFF2-40B4-BE49-F238E27FC236}">
                <a16:creationId xmlns:a16="http://schemas.microsoft.com/office/drawing/2014/main" id="{5FD5C252-E8E1-3A4B-A66B-455303D445D4}"/>
              </a:ext>
            </a:extLst>
          </p:cNvPr>
          <p:cNvPicPr>
            <a:picLocks noChangeAspect="1"/>
          </p:cNvPicPr>
          <p:nvPr/>
        </p:nvPicPr>
        <p:blipFill rotWithShape="1">
          <a:blip r:embed="rId3">
            <a:extLst>
              <a:ext uri="{28A0092B-C50C-407E-A947-70E740481C1C}">
                <a14:useLocalDpi xmlns:a14="http://schemas.microsoft.com/office/drawing/2010/main" val="0"/>
              </a:ext>
            </a:extLst>
          </a:blip>
          <a:srcRect l="4616" t="20776" r="27566" b="49302"/>
          <a:stretch/>
        </p:blipFill>
        <p:spPr>
          <a:xfrm>
            <a:off x="2871529" y="3995677"/>
            <a:ext cx="6358269" cy="2052085"/>
          </a:xfrm>
          <a:prstGeom prst="rect">
            <a:avLst/>
          </a:prstGeom>
        </p:spPr>
      </p:pic>
    </p:spTree>
    <p:extLst>
      <p:ext uri="{BB962C8B-B14F-4D97-AF65-F5344CB8AC3E}">
        <p14:creationId xmlns:p14="http://schemas.microsoft.com/office/powerpoint/2010/main" val="180892867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2550</TotalTime>
  <Words>3331</Words>
  <Application>Microsoft Macintosh PowerPoint</Application>
  <PresentationFormat>Custom</PresentationFormat>
  <Paragraphs>307</Paragraphs>
  <Slides>20</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Arial Black</vt:lpstr>
      <vt:lpstr>Calibri</vt:lpstr>
      <vt:lpstr>Presentations (Wide Screen)</vt:lpstr>
      <vt:lpstr>Git Workflows</vt:lpstr>
      <vt:lpstr>License, Citation and Acknowledgements</vt:lpstr>
      <vt:lpstr>Goals</vt:lpstr>
      <vt:lpstr>Distributed Version Control System (DVCS)</vt:lpstr>
      <vt:lpstr>DVCS Race Condition</vt:lpstr>
      <vt:lpstr>Integration Conflicts Happen</vt:lpstr>
      <vt:lpstr>Our First Workflow</vt:lpstr>
      <vt:lpstr>Branches</vt:lpstr>
      <vt:lpstr>Control Branch Complexity</vt:lpstr>
      <vt:lpstr>Feature Branches</vt:lpstr>
      <vt:lpstr>Feature Branch Divergence</vt:lpstr>
      <vt:lpstr>Feature Race Condition</vt:lpstr>
      <vt:lpstr>Feature Branches Summary</vt:lpstr>
      <vt:lpstr>More Branches</vt:lpstr>
      <vt:lpstr>Current Trilinos Workflow</vt:lpstr>
      <vt:lpstr>Git Flow</vt:lpstr>
      <vt:lpstr>GitHub Flow</vt:lpstr>
      <vt:lpstr>GitLab Flow</vt:lpstr>
      <vt:lpstr>Considerations for Choosing a Git Workflow</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289</cp:revision>
  <cp:lastPrinted>2017-11-02T18:35:01Z</cp:lastPrinted>
  <dcterms:created xsi:type="dcterms:W3CDTF">2018-11-06T17:28:56Z</dcterms:created>
  <dcterms:modified xsi:type="dcterms:W3CDTF">2020-02-03T03:55:51Z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