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45"/>
  </p:notesMasterIdLst>
  <p:handoutMasterIdLst>
    <p:handoutMasterId r:id="rId46"/>
  </p:handoutMasterIdLst>
  <p:sldIdLst>
    <p:sldId id="318" r:id="rId5"/>
    <p:sldId id="320" r:id="rId6"/>
    <p:sldId id="586" r:id="rId7"/>
    <p:sldId id="587" r:id="rId8"/>
    <p:sldId id="588" r:id="rId9"/>
    <p:sldId id="589" r:id="rId10"/>
    <p:sldId id="590" r:id="rId11"/>
    <p:sldId id="591" r:id="rId12"/>
    <p:sldId id="562" r:id="rId13"/>
    <p:sldId id="563" r:id="rId14"/>
    <p:sldId id="315" r:id="rId15"/>
    <p:sldId id="570" r:id="rId16"/>
    <p:sldId id="557" r:id="rId17"/>
    <p:sldId id="568" r:id="rId18"/>
    <p:sldId id="548" r:id="rId19"/>
    <p:sldId id="549" r:id="rId20"/>
    <p:sldId id="582" r:id="rId21"/>
    <p:sldId id="276" r:id="rId22"/>
    <p:sldId id="280" r:id="rId23"/>
    <p:sldId id="575" r:id="rId24"/>
    <p:sldId id="577" r:id="rId25"/>
    <p:sldId id="579" r:id="rId26"/>
    <p:sldId id="580" r:id="rId27"/>
    <p:sldId id="576" r:id="rId28"/>
    <p:sldId id="299" r:id="rId29"/>
    <p:sldId id="581" r:id="rId30"/>
    <p:sldId id="469" r:id="rId31"/>
    <p:sldId id="470" r:id="rId32"/>
    <p:sldId id="472" r:id="rId33"/>
    <p:sldId id="486" r:id="rId34"/>
    <p:sldId id="487" r:id="rId35"/>
    <p:sldId id="465" r:id="rId36"/>
    <p:sldId id="488" r:id="rId37"/>
    <p:sldId id="489" r:id="rId38"/>
    <p:sldId id="571" r:id="rId39"/>
    <p:sldId id="287" r:id="rId40"/>
    <p:sldId id="565" r:id="rId41"/>
    <p:sldId id="578" r:id="rId42"/>
    <p:sldId id="467" r:id="rId43"/>
    <p:sldId id="265" r:id="rId44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9" autoAdjust="0"/>
    <p:restoredTop sz="96571" autoAdjust="0"/>
  </p:normalViewPr>
  <p:slideViewPr>
    <p:cSldViewPr snapToGrid="0" showGuides="1">
      <p:cViewPr varScale="1">
        <p:scale>
          <a:sx n="92" d="100"/>
          <a:sy n="92" d="100"/>
        </p:scale>
        <p:origin x="672" y="72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9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A019424C-5189-C848-83CF-B45EF922D50C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or full block vectorized input and output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wrappers to vectorize and configure the data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select derivative quantities to return with masking</a:t>
            </a:r>
          </a:p>
          <a:p>
            <a:endParaRPr lang="en-US" dirty="0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91FF979-7D83-2A4A-88DD-A0493D78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7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AFFCA-476B-3D43-BA2A-8057D08F79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42ABDB4-62F0-7B4B-8A6A-8FD308A96B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C42140C9-81A5-2246-A51B-3AFFB45AAB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41750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62637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1320994" y="-1815882"/>
            <a:ext cx="5041353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228600"/>
            <a:ext cx="9243192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559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7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11484"/>
            <a:ext cx="11376442" cy="92974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442" y="1714985"/>
            <a:ext cx="1116096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1168750"/>
            <a:ext cx="1116096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99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1701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  <p:sldLayoutId id="2147483952" r:id="rId8"/>
    <p:sldLayoutId id="2147483954" r:id="rId9"/>
    <p:sldLayoutId id="2147483955" r:id="rId10"/>
    <p:sldLayoutId id="2147483958" r:id="rId11"/>
    <p:sldLayoutId id="2147483956" r:id="rId12"/>
    <p:sldLayoutId id="2147483957" r:id="rId13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doi.org/10.6084/m9.figshare.1191839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flash.uchicago.edu/site/flashcode/user_support/robodoc-FLASH4_4p6/home.py?submit=docs/source/physics/Eos/Eos_F90.html#robo39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flash.uchicago.edu/site/flashcode/user_support/robodoc-FLASH4_4p6/home.py?submit=docs/source/physics/Eos/Eos_getData_F90.html#robo398" TargetMode="External"/><Relationship Id="rId4" Type="http://schemas.openxmlformats.org/officeDocument/2006/relationships/hyperlink" Target="http://flash.uchicago.edu/site/flashcode/user_support/robodoc-FLASH4_4p6/home.py?submit=docs/source/physics/Eos/Eos_wrapped_F90.html#robo408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and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David E. Bernholdt</a:t>
            </a:r>
            <a:br>
              <a:rPr lang="en-US" dirty="0"/>
            </a:br>
            <a:r>
              <a:rPr lang="en-US" sz="2000" dirty="0"/>
              <a:t>Oak Ridge National Laboratory</a:t>
            </a:r>
            <a:endParaRPr lang="en-US" dirty="0"/>
          </a:p>
          <a:p>
            <a:r>
              <a:rPr lang="en-US" dirty="0"/>
              <a:t>Anshu Dubey</a:t>
            </a:r>
            <a:br>
              <a:rPr lang="en-US" dirty="0"/>
            </a:br>
            <a:r>
              <a:rPr lang="en-US" sz="2000" dirty="0"/>
              <a:t>Argonne National Laboratory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sz="2000" dirty="0"/>
              <a:t>Better Scientific Software Tutorial</a:t>
            </a:r>
            <a:br>
              <a:rPr lang="en-US" sz="2000" dirty="0"/>
            </a:br>
            <a:r>
              <a:rPr lang="en-US" sz="2000" dirty="0"/>
              <a:t>RF </a:t>
            </a:r>
            <a:r>
              <a:rPr lang="en-US" sz="2000" dirty="0" err="1"/>
              <a:t>SciDAC</a:t>
            </a:r>
            <a:r>
              <a:rPr lang="en-US" sz="2000" dirty="0"/>
              <a:t> 2020 Workshop</a:t>
            </a:r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0F5D5-EB80-46D1-B8E1-4DCB8E956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643262" y="2013026"/>
            <a:ext cx="2377639" cy="4017451"/>
            <a:chOff x="578459" y="643786"/>
            <a:chExt cx="3170186" cy="5356602"/>
          </a:xfrm>
        </p:grpSpPr>
        <p:sp>
          <p:nvSpPr>
            <p:cNvPr id="4" name="TextBox 3"/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8459" y="1493469"/>
              <a:ext cx="3170186" cy="861775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Software Architecture</a:t>
              </a:r>
            </a:p>
            <a:p>
              <a:r>
                <a:rPr lang="en-US" dirty="0"/>
                <a:t>API  Design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21" name="Straight Arrow Connector 20"/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163553" y="1136229"/>
              <a:ext cx="1" cy="3572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2"/>
              <a:endCxn id="10" idx="0"/>
            </p:cNvCxnSpPr>
            <p:nvPr/>
          </p:nvCxnSpPr>
          <p:spPr>
            <a:xfrm flipH="1">
              <a:off x="2158591" y="2355244"/>
              <a:ext cx="4961" cy="5230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2"/>
              <a:endCxn id="11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  <a:endCxn id="12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  <a:endCxn id="13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411495" y="2411375"/>
            <a:ext cx="1095172" cy="3619103"/>
            <a:chOff x="5164498" y="643786"/>
            <a:chExt cx="1460230" cy="4825471"/>
          </a:xfrm>
        </p:grpSpPr>
        <p:sp>
          <p:nvSpPr>
            <p:cNvPr id="14" name="TextBox 13"/>
            <p:cNvSpPr txBox="1"/>
            <p:nvPr/>
          </p:nvSpPr>
          <p:spPr>
            <a:xfrm>
              <a:off x="5324494" y="643786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4498" y="4976814"/>
              <a:ext cx="1460230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33" name="Straight Arrow Connector 32"/>
            <p:cNvCxnSpPr>
              <a:stCxn id="14" idx="2"/>
              <a:endCxn id="15" idx="0"/>
            </p:cNvCxnSpPr>
            <p:nvPr/>
          </p:nvCxnSpPr>
          <p:spPr>
            <a:xfrm>
              <a:off x="5866524" y="1136229"/>
              <a:ext cx="37357" cy="38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2"/>
              <a:endCxn id="16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6" idx="2"/>
              <a:endCxn id="18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2"/>
              <a:endCxn id="19" idx="0"/>
            </p:cNvCxnSpPr>
            <p:nvPr/>
          </p:nvCxnSpPr>
          <p:spPr>
            <a:xfrm>
              <a:off x="5893218" y="4427582"/>
              <a:ext cx="1395" cy="5492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Elbow Connector 67"/>
          <p:cNvCxnSpPr>
            <a:stCxn id="13" idx="1"/>
            <a:endCxn id="8" idx="1"/>
          </p:cNvCxnSpPr>
          <p:nvPr/>
        </p:nvCxnSpPr>
        <p:spPr>
          <a:xfrm rot="10800000">
            <a:off x="3643263" y="2973455"/>
            <a:ext cx="642721" cy="2872357"/>
          </a:xfrm>
          <a:prstGeom prst="bentConnector3">
            <a:avLst>
              <a:gd name="adj1" fmla="val 13556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8" idx="3"/>
            <a:endCxn id="16" idx="3"/>
          </p:cNvCxnSpPr>
          <p:nvPr/>
        </p:nvCxnSpPr>
        <p:spPr>
          <a:xfrm flipV="1">
            <a:off x="7458590" y="4251851"/>
            <a:ext cx="18361" cy="812705"/>
          </a:xfrm>
          <a:prstGeom prst="bentConnector3">
            <a:avLst>
              <a:gd name="adj1" fmla="val 134503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40618" y="137356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69708" y="13735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77" name="Elbow Connector 76"/>
          <p:cNvCxnSpPr>
            <a:stCxn id="19" idx="1"/>
            <a:endCxn id="13" idx="3"/>
          </p:cNvCxnSpPr>
          <p:nvPr/>
        </p:nvCxnSpPr>
        <p:spPr>
          <a:xfrm rot="10800000">
            <a:off x="5393979" y="5845812"/>
            <a:ext cx="1017516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8" idx="3"/>
            <a:endCxn id="15" idx="1"/>
          </p:cNvCxnSpPr>
          <p:nvPr/>
        </p:nvCxnSpPr>
        <p:spPr>
          <a:xfrm>
            <a:off x="6020901" y="2973454"/>
            <a:ext cx="666849" cy="28332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1" idx="1"/>
            <a:endCxn id="4" idx="1"/>
          </p:cNvCxnSpPr>
          <p:nvPr/>
        </p:nvCxnSpPr>
        <p:spPr>
          <a:xfrm rot="10800000">
            <a:off x="4021605" y="2197692"/>
            <a:ext cx="502795" cy="2296610"/>
          </a:xfrm>
          <a:prstGeom prst="bentConnector3">
            <a:avLst>
              <a:gd name="adj1" fmla="val 35495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9" idx="1"/>
            <a:endCxn id="11" idx="3"/>
          </p:cNvCxnSpPr>
          <p:nvPr/>
        </p:nvCxnSpPr>
        <p:spPr>
          <a:xfrm rot="10800000">
            <a:off x="5132323" y="4494302"/>
            <a:ext cx="1279173" cy="135151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E6F2CA-08E2-BE44-BB49-184DC2AE3E05}"/>
              </a:ext>
            </a:extLst>
          </p:cNvPr>
          <p:cNvSpPr txBox="1"/>
          <p:nvPr/>
        </p:nvSpPr>
        <p:spPr>
          <a:xfrm>
            <a:off x="8740469" y="220979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172EDB7-CE70-8B47-8CF0-8A8FF97B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802" y="422364"/>
            <a:ext cx="6435851" cy="510909"/>
          </a:xfrm>
        </p:spPr>
        <p:txBody>
          <a:bodyPr/>
          <a:lstStyle/>
          <a:p>
            <a:r>
              <a:rPr lang="en-US" dirty="0"/>
              <a:t>A successful model</a:t>
            </a:r>
          </a:p>
        </p:txBody>
      </p:sp>
    </p:spTree>
    <p:extLst>
      <p:ext uri="{BB962C8B-B14F-4D97-AF65-F5344CB8AC3E}">
        <p14:creationId xmlns:p14="http://schemas.microsoft.com/office/powerpoint/2010/main" val="148563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Preparing for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241" y="1156185"/>
            <a:ext cx="11160961" cy="4422776"/>
          </a:xfrm>
        </p:spPr>
        <p:txBody>
          <a:bodyPr/>
          <a:lstStyle/>
          <a:p>
            <a:r>
              <a:rPr lang="en-US" dirty="0"/>
              <a:t>Much larger codes</a:t>
            </a:r>
          </a:p>
          <a:p>
            <a:pPr lvl="1"/>
            <a:r>
              <a:rPr lang="en-US" dirty="0"/>
              <a:t>Transition time much longer than before</a:t>
            </a:r>
          </a:p>
          <a:p>
            <a:pPr lvl="1"/>
            <a:r>
              <a:rPr lang="en-US" dirty="0"/>
              <a:t>Platform life &lt;&lt;&lt; code lifecycle</a:t>
            </a:r>
          </a:p>
          <a:p>
            <a:pPr lvl="1"/>
            <a:r>
              <a:rPr lang="en-US" dirty="0"/>
              <a:t>Platform life ~= transition time</a:t>
            </a:r>
          </a:p>
          <a:p>
            <a:pPr lvl="1"/>
            <a:r>
              <a:rPr lang="en-US" dirty="0"/>
              <a:t>Same generation has different platforms</a:t>
            </a:r>
          </a:p>
          <a:p>
            <a:r>
              <a:rPr lang="en-US" dirty="0"/>
              <a:t>No single machine model to program to</a:t>
            </a:r>
          </a:p>
          <a:p>
            <a:r>
              <a:rPr lang="en-US" dirty="0"/>
              <a:t>Need to deepen parallel hierarchy and lift abstraction</a:t>
            </a:r>
          </a:p>
          <a:p>
            <a:pPr lvl="1"/>
            <a:r>
              <a:rPr lang="en-US" dirty="0"/>
              <a:t>Let abstraction and middle layers do the heavy lifting for portability</a:t>
            </a:r>
          </a:p>
          <a:p>
            <a:pPr lvl="1"/>
            <a:r>
              <a:rPr lang="en-US" dirty="0"/>
              <a:t>Many ideas, little convergence.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1"/>
          <p:cNvSpPr>
            <a:spLocks noGrp="1"/>
          </p:cNvSpPr>
          <p:nvPr>
            <p:ph type="title"/>
          </p:nvPr>
        </p:nvSpPr>
        <p:spPr>
          <a:xfrm>
            <a:off x="2084907" y="153297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Things to Consider</a:t>
            </a:r>
          </a:p>
        </p:txBody>
      </p:sp>
      <p:sp>
        <p:nvSpPr>
          <p:cNvPr id="51202" name="Content Placeholder 3"/>
          <p:cNvSpPr>
            <a:spLocks noGrp="1"/>
          </p:cNvSpPr>
          <p:nvPr>
            <p:ph sz="half" idx="1"/>
          </p:nvPr>
        </p:nvSpPr>
        <p:spPr>
          <a:xfrm>
            <a:off x="1799503" y="812745"/>
            <a:ext cx="8654660" cy="4171126"/>
          </a:xfrm>
        </p:spPr>
        <p:txBody>
          <a:bodyPr>
            <a:normAutofit fontScale="92500"/>
          </a:bodyPr>
          <a:lstStyle/>
          <a:p>
            <a:r>
              <a:rPr lang="en-US" dirty="0"/>
              <a:t>Leverage existing software</a:t>
            </a:r>
          </a:p>
          <a:p>
            <a:pPr lvl="1"/>
            <a:r>
              <a:rPr lang="en-US" dirty="0"/>
              <a:t>Libraries may have better solvers </a:t>
            </a:r>
          </a:p>
          <a:p>
            <a:pPr lvl="2"/>
            <a:r>
              <a:rPr lang="en-US" dirty="0"/>
              <a:t>Off-load expertise and maintenance</a:t>
            </a:r>
          </a:p>
          <a:p>
            <a:pPr lvl="1"/>
            <a:r>
              <a:rPr lang="en-US" dirty="0"/>
              <a:t>Examine the interoperability constraints</a:t>
            </a:r>
          </a:p>
          <a:p>
            <a:pPr lvl="2"/>
            <a:r>
              <a:rPr lang="en-US" dirty="0"/>
              <a:t>Many times the cost is justified even if there is more data movement</a:t>
            </a:r>
          </a:p>
          <a:p>
            <a:r>
              <a:rPr lang="en-US" dirty="0"/>
              <a:t>More available packages are attempting to achieve interoperability</a:t>
            </a:r>
          </a:p>
          <a:p>
            <a:pPr lvl="1"/>
            <a:r>
              <a:rPr lang="en-US" dirty="0"/>
              <a:t>See if a combination meets your requirements</a:t>
            </a:r>
          </a:p>
          <a:p>
            <a:r>
              <a:rPr lang="en-US" dirty="0"/>
              <a:t>May be worthwhile to let the library dictate data layout if the corresponding operations dominate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3534" y="4983871"/>
            <a:ext cx="7312129" cy="969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Institute an extremely rigorous verification regime at the outset</a:t>
            </a:r>
          </a:p>
        </p:txBody>
      </p:sp>
    </p:spTree>
    <p:extLst>
      <p:ext uri="{BB962C8B-B14F-4D97-AF65-F5344CB8AC3E}">
        <p14:creationId xmlns:p14="http://schemas.microsoft.com/office/powerpoint/2010/main" val="435531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7847-61DA-3B48-9F77-626C27F0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ED5F-A53C-1F41-95EC-B2CA8BF9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12" y="1524000"/>
            <a:ext cx="7010400" cy="4572000"/>
          </a:xfrm>
        </p:spPr>
        <p:txBody>
          <a:bodyPr/>
          <a:lstStyle/>
          <a:p>
            <a:r>
              <a:rPr lang="en-US" sz="2400" dirty="0"/>
              <a:t>Composing tasks</a:t>
            </a:r>
          </a:p>
          <a:p>
            <a:pPr lvl="1"/>
            <a:r>
              <a:rPr lang="en-US" dirty="0"/>
              <a:t>Components or kernels</a:t>
            </a:r>
          </a:p>
          <a:p>
            <a:pPr lvl="1"/>
            <a:endParaRPr lang="en-US" dirty="0"/>
          </a:p>
          <a:p>
            <a:r>
              <a:rPr lang="en-US" sz="2400" dirty="0"/>
              <a:t>Task orchestration</a:t>
            </a:r>
          </a:p>
          <a:p>
            <a:pPr lvl="1"/>
            <a:r>
              <a:rPr lang="en-US" dirty="0"/>
              <a:t>Mapping tasks to devices</a:t>
            </a:r>
          </a:p>
          <a:p>
            <a:pPr lvl="2"/>
            <a:r>
              <a:rPr lang="en-US" sz="2400" dirty="0"/>
              <a:t>CPU, accelerators, specialized devices</a:t>
            </a:r>
          </a:p>
          <a:p>
            <a:pPr lvl="1"/>
            <a:r>
              <a:rPr lang="en-US" dirty="0"/>
              <a:t>Managing data movement between devices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4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1979612" y="1361343"/>
            <a:ext cx="1752600" cy="11430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Real view : A </a:t>
            </a:r>
          </a:p>
          <a:p>
            <a:r>
              <a:rPr lang="en-US" dirty="0"/>
              <a:t>whole domain </a:t>
            </a:r>
          </a:p>
          <a:p>
            <a:r>
              <a:rPr lang="en-US" dirty="0"/>
              <a:t>with many </a:t>
            </a:r>
          </a:p>
          <a:p>
            <a:r>
              <a:rPr lang="en-US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055812" y="2963927"/>
            <a:ext cx="1600200" cy="9906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Functional </a:t>
            </a:r>
          </a:p>
          <a:p>
            <a:r>
              <a:rPr lang="en-US" dirty="0"/>
              <a:t>decomposition</a:t>
            </a:r>
          </a:p>
          <a:p>
            <a:endParaRPr lang="en-US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42012" y="1361343"/>
            <a:ext cx="1828800" cy="114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r>
              <a:rPr lang="en-US" dirty="0"/>
              <a:t>Virtual view :</a:t>
            </a:r>
          </a:p>
          <a:p>
            <a:r>
              <a:rPr lang="en-US" dirty="0"/>
              <a:t>domain sections </a:t>
            </a:r>
          </a:p>
          <a:p>
            <a:r>
              <a:rPr lang="en-US" dirty="0"/>
              <a:t>as stand-alone </a:t>
            </a:r>
          </a:p>
          <a:p>
            <a:r>
              <a:rPr lang="en-US" dirty="0"/>
              <a:t>computation unit </a:t>
            </a:r>
          </a:p>
          <a:p>
            <a:endParaRPr lang="en-US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3987190" y="4126639"/>
            <a:ext cx="1763174" cy="12954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r>
              <a:rPr lang="en-US" dirty="0"/>
              <a:t>Virtual view</a:t>
            </a:r>
          </a:p>
          <a:p>
            <a:r>
              <a:rPr lang="en-US" dirty="0"/>
              <a:t>collection of</a:t>
            </a:r>
          </a:p>
          <a:p>
            <a:r>
              <a:rPr lang="en-US" dirty="0"/>
              <a:t>components </a:t>
            </a:r>
          </a:p>
          <a:p>
            <a:endParaRPr lang="en-US" dirty="0"/>
          </a:p>
        </p:txBody>
      </p:sp>
      <p:cxnSp>
        <p:nvCxnSpPr>
          <p:cNvPr id="24" name="Elbow Connector 23"/>
          <p:cNvCxnSpPr>
            <a:stCxn id="18441" idx="2"/>
            <a:endCxn id="39" idx="1"/>
          </p:cNvCxnSpPr>
          <p:nvPr/>
        </p:nvCxnSpPr>
        <p:spPr>
          <a:xfrm rot="16200000" flipH="1">
            <a:off x="3011645" y="3798794"/>
            <a:ext cx="819812" cy="11312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561378" y="2426961"/>
            <a:ext cx="1763174" cy="2995078"/>
            <a:chOff x="7076026" y="2793833"/>
            <a:chExt cx="1763174" cy="2995078"/>
          </a:xfrm>
        </p:grpSpPr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7169698" y="2793833"/>
              <a:ext cx="1632442" cy="1143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  <a:p>
              <a:r>
                <a:rPr lang="en-US" dirty="0"/>
                <a:t>Memory</a:t>
              </a:r>
            </a:p>
            <a:p>
              <a:r>
                <a:rPr lang="en-US" dirty="0"/>
                <a:t>access and </a:t>
              </a:r>
            </a:p>
            <a:p>
              <a:r>
                <a:rPr lang="en-US" dirty="0"/>
                <a:t>compute</a:t>
              </a:r>
            </a:p>
            <a:p>
              <a:r>
                <a:rPr lang="en-US" dirty="0"/>
                <a:t>optimization</a:t>
              </a:r>
            </a:p>
            <a:p>
              <a:endParaRPr lang="en-US" dirty="0"/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7076026" y="4493510"/>
              <a:ext cx="1763174" cy="12954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  <a:p>
              <a:r>
                <a:rPr lang="en-US" dirty="0"/>
                <a:t>Parallelization</a:t>
              </a:r>
            </a:p>
            <a:p>
              <a:r>
                <a:rPr lang="en-US" dirty="0"/>
                <a:t>and scaling</a:t>
              </a:r>
            </a:p>
            <a:p>
              <a:r>
                <a:rPr lang="en-US" dirty="0"/>
                <a:t>optimization</a:t>
              </a:r>
            </a:p>
            <a:p>
              <a:endParaRPr lang="en-US" dirty="0"/>
            </a:p>
          </p:txBody>
        </p:sp>
      </p:grp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3987190" y="1361344"/>
            <a:ext cx="1731252" cy="1143794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r>
              <a:rPr lang="en-US" dirty="0"/>
              <a:t>Spatial</a:t>
            </a:r>
          </a:p>
          <a:p>
            <a:r>
              <a:rPr lang="en-US" dirty="0"/>
              <a:t>decomposition</a:t>
            </a:r>
          </a:p>
          <a:p>
            <a:endParaRPr lang="en-US" dirty="0"/>
          </a:p>
        </p:txBody>
      </p:sp>
      <p:cxnSp>
        <p:nvCxnSpPr>
          <p:cNvPr id="46" name="Straight Arrow Connector 45"/>
          <p:cNvCxnSpPr>
            <a:stCxn id="18440" idx="3"/>
            <a:endCxn id="50" idx="1"/>
          </p:cNvCxnSpPr>
          <p:nvPr/>
        </p:nvCxnSpPr>
        <p:spPr>
          <a:xfrm>
            <a:off x="3732212" y="1932843"/>
            <a:ext cx="254978" cy="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 flipV="1">
            <a:off x="5718442" y="1933241"/>
            <a:ext cx="2235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440" idx="2"/>
            <a:endCxn id="18441" idx="0"/>
          </p:cNvCxnSpPr>
          <p:nvPr/>
        </p:nvCxnSpPr>
        <p:spPr>
          <a:xfrm>
            <a:off x="2855912" y="2504343"/>
            <a:ext cx="0" cy="459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9" idx="3"/>
            <a:endCxn id="18436" idx="2"/>
          </p:cNvCxnSpPr>
          <p:nvPr/>
        </p:nvCxnSpPr>
        <p:spPr>
          <a:xfrm flipV="1">
            <a:off x="5750364" y="2505137"/>
            <a:ext cx="1106048" cy="22692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827212" y="218043"/>
            <a:ext cx="8229600" cy="510909"/>
          </a:xfrm>
        </p:spPr>
        <p:txBody>
          <a:bodyPr/>
          <a:lstStyle/>
          <a:p>
            <a:r>
              <a:rPr lang="en-US" dirty="0"/>
              <a:t>Example: PDE’s</a:t>
            </a:r>
          </a:p>
        </p:txBody>
      </p:sp>
      <p:cxnSp>
        <p:nvCxnSpPr>
          <p:cNvPr id="20" name="Elbow Connector 19"/>
          <p:cNvCxnSpPr>
            <a:stCxn id="18436" idx="3"/>
            <a:endCxn id="18437" idx="0"/>
          </p:cNvCxnSpPr>
          <p:nvPr/>
        </p:nvCxnSpPr>
        <p:spPr>
          <a:xfrm>
            <a:off x="7770813" y="1933241"/>
            <a:ext cx="1700459" cy="4937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cxnSpLocks/>
            <a:stCxn id="50" idx="2"/>
            <a:endCxn id="45" idx="0"/>
          </p:cNvCxnSpPr>
          <p:nvPr/>
        </p:nvCxnSpPr>
        <p:spPr>
          <a:xfrm rot="16200000" flipH="1">
            <a:off x="6337140" y="1020814"/>
            <a:ext cx="1621500" cy="4590149"/>
          </a:xfrm>
          <a:prstGeom prst="bentConnector3">
            <a:avLst>
              <a:gd name="adj1" fmla="val 712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5978348" y="2987382"/>
            <a:ext cx="1752600" cy="9906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Abstraction at </a:t>
            </a:r>
          </a:p>
          <a:p>
            <a:r>
              <a:rPr lang="en-US" dirty="0"/>
              <a:t>solver level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6" name="Straight Arrow Connector 85"/>
          <p:cNvCxnSpPr>
            <a:endCxn id="85" idx="0"/>
          </p:cNvCxnSpPr>
          <p:nvPr/>
        </p:nvCxnSpPr>
        <p:spPr>
          <a:xfrm>
            <a:off x="6854648" y="260638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8561379" y="1359970"/>
            <a:ext cx="1696199" cy="8573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code </a:t>
            </a:r>
          </a:p>
          <a:p>
            <a:r>
              <a:rPr lang="en-US"/>
              <a:t>transformation</a:t>
            </a:r>
          </a:p>
        </p:txBody>
      </p:sp>
      <p:cxnSp>
        <p:nvCxnSpPr>
          <p:cNvPr id="88" name="Elbow Connector 87"/>
          <p:cNvCxnSpPr>
            <a:endCxn id="87" idx="1"/>
          </p:cNvCxnSpPr>
          <p:nvPr/>
        </p:nvCxnSpPr>
        <p:spPr>
          <a:xfrm flipV="1">
            <a:off x="7730948" y="1788654"/>
            <a:ext cx="830430" cy="16940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87" idx="2"/>
          </p:cNvCxnSpPr>
          <p:nvPr/>
        </p:nvCxnSpPr>
        <p:spPr>
          <a:xfrm>
            <a:off x="9409479" y="2217338"/>
            <a:ext cx="0" cy="209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  <a:endCxn id="87" idx="1"/>
          </p:cNvCxnSpPr>
          <p:nvPr/>
        </p:nvCxnSpPr>
        <p:spPr>
          <a:xfrm>
            <a:off x="7770812" y="1788654"/>
            <a:ext cx="7905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6187558" y="4213928"/>
            <a:ext cx="1763174" cy="647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Fusing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6187558" y="5029634"/>
            <a:ext cx="1763174" cy="647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Dynamic </a:t>
            </a:r>
          </a:p>
          <a:p>
            <a:r>
              <a:rPr lang="en-US" dirty="0"/>
              <a:t>Scheduling</a:t>
            </a:r>
          </a:p>
        </p:txBody>
      </p:sp>
      <p:cxnSp>
        <p:nvCxnSpPr>
          <p:cNvPr id="93" name="Elbow Connector 92"/>
          <p:cNvCxnSpPr>
            <a:endCxn id="91" idx="1"/>
          </p:cNvCxnSpPr>
          <p:nvPr/>
        </p:nvCxnSpPr>
        <p:spPr>
          <a:xfrm flipV="1">
            <a:off x="5748600" y="4537778"/>
            <a:ext cx="438958" cy="33780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92" idx="1"/>
          </p:cNvCxnSpPr>
          <p:nvPr/>
        </p:nvCxnSpPr>
        <p:spPr>
          <a:xfrm>
            <a:off x="5748600" y="4875584"/>
            <a:ext cx="438958" cy="477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91" idx="3"/>
          </p:cNvCxnSpPr>
          <p:nvPr/>
        </p:nvCxnSpPr>
        <p:spPr>
          <a:xfrm flipV="1">
            <a:off x="7950732" y="2998462"/>
            <a:ext cx="704318" cy="153931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cxnSpLocks/>
            <a:stCxn id="92" idx="3"/>
          </p:cNvCxnSpPr>
          <p:nvPr/>
        </p:nvCxnSpPr>
        <p:spPr>
          <a:xfrm flipV="1">
            <a:off x="7950732" y="4774340"/>
            <a:ext cx="610646" cy="5791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0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91" grpId="0" animBg="1"/>
      <p:bldP spid="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407277" y="1876825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80083" y="1877854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 :</a:t>
            </a:r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7726648" y="2836097"/>
            <a:ext cx="1322725" cy="971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Parallelization</a:t>
            </a:r>
          </a:p>
          <a:p>
            <a:r>
              <a:rPr lang="en-US" sz="1350" dirty="0"/>
              <a:t>and scaling</a:t>
            </a:r>
          </a:p>
          <a:p>
            <a:endParaRPr lang="en-US" sz="1350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3996782" y="1877855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r>
              <a:rPr lang="en-US" sz="1350" dirty="0"/>
              <a:t>Blocks/tiles</a:t>
            </a:r>
          </a:p>
          <a:p>
            <a:endParaRPr lang="en-US" sz="1350" dirty="0"/>
          </a:p>
        </p:txBody>
      </p:sp>
      <p:cxnSp>
        <p:nvCxnSpPr>
          <p:cNvPr id="46" name="Straight Arrow Connector 45"/>
          <p:cNvCxnSpPr>
            <a:stCxn id="18440" idx="3"/>
            <a:endCxn id="50" idx="1"/>
          </p:cNvCxnSpPr>
          <p:nvPr/>
        </p:nvCxnSpPr>
        <p:spPr>
          <a:xfrm>
            <a:off x="3722069" y="2305561"/>
            <a:ext cx="274712" cy="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 flipV="1">
            <a:off x="5295558" y="2306889"/>
            <a:ext cx="6845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751012" y="290129"/>
            <a:ext cx="8686800" cy="510909"/>
          </a:xfrm>
        </p:spPr>
        <p:txBody>
          <a:bodyPr/>
          <a:lstStyle/>
          <a:p>
            <a:r>
              <a:rPr lang="en-US" dirty="0"/>
              <a:t>Components in play: infrastructure </a:t>
            </a:r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6004698" y="3079048"/>
            <a:ext cx="1322725" cy="485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Scheduling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98C148C5-93D1-C84D-9797-6866394F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774" y="2062609"/>
            <a:ext cx="1412472" cy="499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Load Distribution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152625-100D-6546-9A61-D18126F37FA6}"/>
              </a:ext>
            </a:extLst>
          </p:cNvPr>
          <p:cNvCxnSpPr>
            <a:stCxn id="18436" idx="2"/>
            <a:endCxn id="92" idx="0"/>
          </p:cNvCxnSpPr>
          <p:nvPr/>
        </p:nvCxnSpPr>
        <p:spPr>
          <a:xfrm flipH="1">
            <a:off x="6666061" y="2735922"/>
            <a:ext cx="1" cy="343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3F185C-DAB0-FF47-AAA3-F9FC5A829C76}"/>
              </a:ext>
            </a:extLst>
          </p:cNvPr>
          <p:cNvCxnSpPr>
            <a:cxnSpLocks/>
          </p:cNvCxnSpPr>
          <p:nvPr/>
        </p:nvCxnSpPr>
        <p:spPr>
          <a:xfrm>
            <a:off x="7352040" y="2322128"/>
            <a:ext cx="329735" cy="5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B08934-EC7D-514C-B936-8DF75A1F6D00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8388010" y="2562447"/>
            <a:ext cx="0" cy="273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8F453C-EB27-9249-86B6-F85672E17544}"/>
              </a:ext>
            </a:extLst>
          </p:cNvPr>
          <p:cNvCxnSpPr>
            <a:stCxn id="92" idx="3"/>
            <a:endCxn id="45" idx="1"/>
          </p:cNvCxnSpPr>
          <p:nvPr/>
        </p:nvCxnSpPr>
        <p:spPr>
          <a:xfrm>
            <a:off x="7327423" y="3321999"/>
            <a:ext cx="399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BE40DF-5E46-6447-B9BA-A01260550913}"/>
              </a:ext>
            </a:extLst>
          </p:cNvPr>
          <p:cNvCxnSpPr>
            <a:cxnSpLocks/>
          </p:cNvCxnSpPr>
          <p:nvPr/>
        </p:nvCxnSpPr>
        <p:spPr>
          <a:xfrm>
            <a:off x="7506881" y="1369501"/>
            <a:ext cx="0" cy="1518052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0A5B2-6E4E-FD49-BE02-E82FE56FCEA0}"/>
              </a:ext>
            </a:extLst>
          </p:cNvPr>
          <p:cNvSpPr txBox="1"/>
          <p:nvPr/>
        </p:nvSpPr>
        <p:spPr>
          <a:xfrm>
            <a:off x="3425640" y="1456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FBFDC7E-F5F4-764D-A12F-F52B9AB6C9CA}"/>
              </a:ext>
            </a:extLst>
          </p:cNvPr>
          <p:cNvCxnSpPr>
            <a:cxnSpLocks/>
          </p:cNvCxnSpPr>
          <p:nvPr/>
        </p:nvCxnSpPr>
        <p:spPr>
          <a:xfrm flipV="1">
            <a:off x="5776862" y="2887553"/>
            <a:ext cx="1778395" cy="8922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40146FC2-CC34-3F4C-B0EE-4B90040AC3E7}"/>
              </a:ext>
            </a:extLst>
          </p:cNvPr>
          <p:cNvSpPr txBox="1">
            <a:spLocks noChangeArrowheads="1"/>
          </p:cNvSpPr>
          <p:nvPr/>
        </p:nvSpPr>
        <p:spPr>
          <a:xfrm>
            <a:off x="2118497" y="4050852"/>
            <a:ext cx="7785915" cy="24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AMR infrastructure: refinement, load balancing, work redistribution</a:t>
            </a:r>
          </a:p>
          <a:p>
            <a:r>
              <a:rPr lang="en-US" sz="2400" dirty="0"/>
              <a:t>Scheduling and data movement at block and operator level</a:t>
            </a:r>
          </a:p>
        </p:txBody>
      </p:sp>
    </p:spTree>
    <p:extLst>
      <p:ext uri="{BB962C8B-B14F-4D97-AF65-F5344CB8AC3E}">
        <p14:creationId xmlns:p14="http://schemas.microsoft.com/office/powerpoint/2010/main" val="154915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407277" y="1876825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462532" y="3080104"/>
            <a:ext cx="1200463" cy="743144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204862" y="2965774"/>
            <a:ext cx="1322725" cy="971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</a:t>
            </a:r>
          </a:p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  <a:p>
            <a:endParaRPr lang="en-US" sz="1350" dirty="0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7712851" y="4107280"/>
            <a:ext cx="1224650" cy="857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Memory</a:t>
            </a:r>
          </a:p>
          <a:p>
            <a:r>
              <a:rPr lang="en-US" sz="1350" dirty="0"/>
              <a:t>access and </a:t>
            </a:r>
          </a:p>
          <a:p>
            <a:r>
              <a:rPr lang="en-US" sz="1350" dirty="0"/>
              <a:t>compute</a:t>
            </a:r>
          </a:p>
          <a:p>
            <a:endParaRPr lang="en-US" sz="1350" dirty="0"/>
          </a:p>
        </p:txBody>
      </p:sp>
      <p:cxnSp>
        <p:nvCxnSpPr>
          <p:cNvPr id="46" name="Straight Arrow Connector 45"/>
          <p:cNvCxnSpPr>
            <a:cxnSpLocks/>
            <a:stCxn id="18440" idx="3"/>
          </p:cNvCxnSpPr>
          <p:nvPr/>
        </p:nvCxnSpPr>
        <p:spPr>
          <a:xfrm>
            <a:off x="3722069" y="2305561"/>
            <a:ext cx="274712" cy="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440" idx="2"/>
            <a:endCxn id="18441" idx="0"/>
          </p:cNvCxnSpPr>
          <p:nvPr/>
        </p:nvCxnSpPr>
        <p:spPr>
          <a:xfrm flipH="1">
            <a:off x="3062763" y="2734298"/>
            <a:ext cx="1910" cy="345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751012" y="290129"/>
            <a:ext cx="8686800" cy="510909"/>
          </a:xfrm>
        </p:spPr>
        <p:txBody>
          <a:bodyPr/>
          <a:lstStyle/>
          <a:p>
            <a:r>
              <a:rPr lang="en-US" dirty="0"/>
              <a:t>Components in Play: operators</a:t>
            </a:r>
          </a:p>
        </p:txBody>
      </p: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4271537" y="4294824"/>
            <a:ext cx="1189372" cy="66993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Abstraction at </a:t>
            </a:r>
          </a:p>
          <a:p>
            <a:r>
              <a:rPr lang="en-US" sz="1350" dirty="0"/>
              <a:t>solver level</a:t>
            </a:r>
          </a:p>
          <a:p>
            <a:endParaRPr lang="en-US" sz="1350" dirty="0"/>
          </a:p>
          <a:p>
            <a:endParaRPr lang="en-US" sz="1350" dirty="0"/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5942866" y="3819500"/>
            <a:ext cx="1272481" cy="643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code </a:t>
            </a:r>
          </a:p>
          <a:p>
            <a:r>
              <a:rPr lang="en-US" sz="1350" dirty="0"/>
              <a:t>transformation</a:t>
            </a:r>
          </a:p>
        </p:txBody>
      </p: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5917745" y="4773772"/>
            <a:ext cx="1322725" cy="485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 </a:t>
            </a:r>
          </a:p>
          <a:p>
            <a:r>
              <a:rPr lang="en-US" sz="1350" dirty="0"/>
              <a:t>Fusing/</a:t>
            </a:r>
            <a:r>
              <a:rPr lang="en-US" sz="1350" dirty="0" err="1"/>
              <a:t>inlining</a:t>
            </a:r>
            <a:endParaRPr lang="en-US" sz="1350" dirty="0"/>
          </a:p>
          <a:p>
            <a:r>
              <a:rPr lang="en-US" sz="1350" dirty="0"/>
              <a:t>Functions</a:t>
            </a:r>
          </a:p>
          <a:p>
            <a:endParaRPr lang="en-US" sz="135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4546F4-8CF2-7942-A794-96594BF08A99}"/>
              </a:ext>
            </a:extLst>
          </p:cNvPr>
          <p:cNvCxnSpPr>
            <a:cxnSpLocks/>
            <a:stCxn id="18441" idx="3"/>
            <a:endCxn id="39" idx="1"/>
          </p:cNvCxnSpPr>
          <p:nvPr/>
        </p:nvCxnSpPr>
        <p:spPr>
          <a:xfrm>
            <a:off x="3662995" y="3451676"/>
            <a:ext cx="541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E1C4F6-6AE7-CB4F-8436-F6421E1096B3}"/>
              </a:ext>
            </a:extLst>
          </p:cNvPr>
          <p:cNvCxnSpPr>
            <a:stCxn id="39" idx="2"/>
            <a:endCxn id="85" idx="0"/>
          </p:cNvCxnSpPr>
          <p:nvPr/>
        </p:nvCxnSpPr>
        <p:spPr>
          <a:xfrm flipH="1">
            <a:off x="4866224" y="3937578"/>
            <a:ext cx="1" cy="357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8637E84-2200-4A44-9449-679EC1183DC3}"/>
              </a:ext>
            </a:extLst>
          </p:cNvPr>
          <p:cNvCxnSpPr>
            <a:stCxn id="85" idx="3"/>
            <a:endCxn id="87" idx="1"/>
          </p:cNvCxnSpPr>
          <p:nvPr/>
        </p:nvCxnSpPr>
        <p:spPr>
          <a:xfrm flipV="1">
            <a:off x="5460909" y="4141097"/>
            <a:ext cx="481956" cy="488693"/>
          </a:xfrm>
          <a:prstGeom prst="bentConnector3">
            <a:avLst>
              <a:gd name="adj1" fmla="val 632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2B509EF-B8A9-124C-9630-FE6AF871C24A}"/>
              </a:ext>
            </a:extLst>
          </p:cNvPr>
          <p:cNvCxnSpPr>
            <a:stCxn id="85" idx="3"/>
            <a:endCxn id="91" idx="1"/>
          </p:cNvCxnSpPr>
          <p:nvPr/>
        </p:nvCxnSpPr>
        <p:spPr>
          <a:xfrm>
            <a:off x="5460910" y="4629789"/>
            <a:ext cx="456835" cy="386934"/>
          </a:xfrm>
          <a:prstGeom prst="bentConnector3">
            <a:avLst>
              <a:gd name="adj1" fmla="val 686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E8911D4-3C26-FA4A-8797-FBDF36D90A4A}"/>
              </a:ext>
            </a:extLst>
          </p:cNvPr>
          <p:cNvCxnSpPr>
            <a:stCxn id="87" idx="3"/>
            <a:endCxn id="18437" idx="1"/>
          </p:cNvCxnSpPr>
          <p:nvPr/>
        </p:nvCxnSpPr>
        <p:spPr>
          <a:xfrm>
            <a:off x="7215347" y="4141097"/>
            <a:ext cx="497505" cy="3949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703A58D-C192-C744-ABEC-539B92961447}"/>
              </a:ext>
            </a:extLst>
          </p:cNvPr>
          <p:cNvCxnSpPr>
            <a:stCxn id="91" idx="3"/>
            <a:endCxn id="18437" idx="1"/>
          </p:cNvCxnSpPr>
          <p:nvPr/>
        </p:nvCxnSpPr>
        <p:spPr>
          <a:xfrm flipV="1">
            <a:off x="7240469" y="4536017"/>
            <a:ext cx="472382" cy="4807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0A5B2-6E4E-FD49-BE02-E82FE56FCEA0}"/>
              </a:ext>
            </a:extLst>
          </p:cNvPr>
          <p:cNvSpPr txBox="1"/>
          <p:nvPr/>
        </p:nvSpPr>
        <p:spPr>
          <a:xfrm>
            <a:off x="3425640" y="1456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DC1997-9772-F443-ACED-F530D87DB4C5}"/>
              </a:ext>
            </a:extLst>
          </p:cNvPr>
          <p:cNvCxnSpPr>
            <a:cxnSpLocks/>
          </p:cNvCxnSpPr>
          <p:nvPr/>
        </p:nvCxnSpPr>
        <p:spPr>
          <a:xfrm flipH="1">
            <a:off x="5689327" y="2907200"/>
            <a:ext cx="1" cy="2444488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8BDA7804-8C46-DD42-B5C6-21D24FED1DBB}"/>
              </a:ext>
            </a:extLst>
          </p:cNvPr>
          <p:cNvSpPr txBox="1">
            <a:spLocks noChangeArrowheads="1"/>
          </p:cNvSpPr>
          <p:nvPr/>
        </p:nvSpPr>
        <p:spPr>
          <a:xfrm>
            <a:off x="5943161" y="1602678"/>
            <a:ext cx="4472881" cy="237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Abstractions for performance portability</a:t>
            </a:r>
          </a:p>
          <a:p>
            <a:r>
              <a:rPr lang="en-US" sz="2400" dirty="0"/>
              <a:t>Data orchestration for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16840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alpha val="90000"/>
            </a:schemeClr>
          </a:solidFill>
        </p:spPr>
        <p:txBody>
          <a:bodyPr/>
          <a:lstStyle/>
          <a:p>
            <a:r>
              <a:rPr lang="en-US" dirty="0"/>
              <a:t>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52158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verification uses tests </a:t>
            </a:r>
          </a:p>
          <a:p>
            <a:pPr lvl="1"/>
            <a:r>
              <a:rPr lang="en-US" dirty="0"/>
              <a:t>It is much more than a collection of tests</a:t>
            </a:r>
          </a:p>
          <a:p>
            <a:r>
              <a:rPr lang="en-US" dirty="0"/>
              <a:t>It is the holistic process through which you ensure that </a:t>
            </a:r>
          </a:p>
          <a:p>
            <a:pPr lvl="1"/>
            <a:r>
              <a:rPr lang="en-US" dirty="0"/>
              <a:t>Your implementation shows expected behavior,</a:t>
            </a:r>
          </a:p>
          <a:p>
            <a:pPr lvl="1"/>
            <a:r>
              <a:rPr lang="en-US" dirty="0"/>
              <a:t>Your implementation is consistent with your model,</a:t>
            </a:r>
          </a:p>
          <a:p>
            <a:pPr lvl="1"/>
            <a:r>
              <a:rPr lang="en-US" dirty="0"/>
              <a:t>Science you are trying to do with the code can be done.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9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initial code development</a:t>
            </a:r>
          </a:p>
          <a:p>
            <a:pPr lvl="1"/>
            <a:r>
              <a:rPr lang="en-US" dirty="0"/>
              <a:t>Accuracy and stability </a:t>
            </a:r>
          </a:p>
          <a:p>
            <a:pPr lvl="1"/>
            <a:r>
              <a:rPr lang="en-US" dirty="0"/>
              <a:t>Matching the algorithm to the model</a:t>
            </a:r>
          </a:p>
          <a:p>
            <a:pPr lvl="1"/>
            <a:r>
              <a:rPr lang="en-US" dirty="0"/>
              <a:t>Interoperability of algorithms</a:t>
            </a:r>
          </a:p>
          <a:p>
            <a:r>
              <a:rPr lang="en-US" dirty="0"/>
              <a:t>In later stages</a:t>
            </a:r>
          </a:p>
          <a:p>
            <a:pPr lvl="1"/>
            <a:r>
              <a:rPr lang="en-US" dirty="0"/>
              <a:t>While adding new major capabilities or modifying existing capabilities </a:t>
            </a:r>
          </a:p>
          <a:p>
            <a:pPr lvl="1"/>
            <a:r>
              <a:rPr lang="en-US" dirty="0"/>
              <a:t>Ongoing maintenance </a:t>
            </a:r>
          </a:p>
          <a:p>
            <a:pPr lvl="1"/>
            <a:r>
              <a:rPr lang="en-US" dirty="0"/>
              <a:t>Preparing for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 is: David E. Bernholdt, Better Scientific Software tutorial, in RF </a:t>
            </a:r>
            <a:r>
              <a:rPr lang="en-US" sz="1800" b="1" dirty="0" err="1"/>
              <a:t>SciDAC</a:t>
            </a:r>
            <a:r>
              <a:rPr lang="en-US" sz="1800" b="1" dirty="0"/>
              <a:t> 2020 Workshop, Knoxville, Tennessee. DOI: </a:t>
            </a:r>
            <a:r>
              <a:rPr lang="en-US" sz="1800" b="1" dirty="0">
                <a:hlinkClick r:id="rId4"/>
              </a:rPr>
              <a:t>10.6084/m9.figshare.11918397</a:t>
            </a:r>
            <a:endParaRPr lang="en-US" sz="1800" b="1" dirty="0"/>
          </a:p>
          <a:p>
            <a:pPr>
              <a:spcBef>
                <a:spcPts val="400"/>
              </a:spcBef>
            </a:pPr>
            <a:r>
              <a:rPr lang="en-US" sz="1800" dirty="0"/>
              <a:t>Individual modules may be cited as </a:t>
            </a:r>
            <a:r>
              <a:rPr lang="en-US" sz="1800" i="1" dirty="0"/>
              <a:t>Speaker, Module Title</a:t>
            </a:r>
            <a:r>
              <a:rPr lang="en-US" sz="1800" dirty="0"/>
              <a:t>, in Better Scientific Software Tutorial…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tutorial include: Anshu Dubey, Mike </a:t>
            </a:r>
            <a:r>
              <a:rPr lang="en-US" sz="1600" dirty="0" err="1"/>
              <a:t>Heroux</a:t>
            </a:r>
            <a:r>
              <a:rPr lang="en-US" sz="1600" dirty="0"/>
              <a:t>, Alicia </a:t>
            </a:r>
            <a:r>
              <a:rPr lang="en-US" sz="1600" dirty="0" err="1"/>
              <a:t>Klinvex</a:t>
            </a:r>
            <a:r>
              <a:rPr lang="en-US" sz="1600" dirty="0"/>
              <a:t>, Jared O’Neal, and Katherine Riley, James M. </a:t>
            </a:r>
            <a:r>
              <a:rPr lang="en-US" sz="1600" dirty="0" err="1"/>
              <a:t>Willenbring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2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Functionality coverage</a:t>
            </a:r>
          </a:p>
          <a:p>
            <a:r>
              <a:rPr lang="en-US" dirty="0"/>
              <a:t>Particularly true of codes that allow composability in their configuration</a:t>
            </a:r>
          </a:p>
          <a:p>
            <a:r>
              <a:rPr lang="en-US" dirty="0"/>
              <a:t>Codes may incorporate some legacy components</a:t>
            </a:r>
          </a:p>
          <a:p>
            <a:pPr lvl="1"/>
            <a:r>
              <a:rPr lang="en-US" dirty="0"/>
              <a:t>Its own set of challenges</a:t>
            </a:r>
          </a:p>
          <a:p>
            <a:pPr lvl="2"/>
            <a:r>
              <a:rPr lang="en-US" dirty="0"/>
              <a:t>No existing tests at any granularity</a:t>
            </a:r>
          </a:p>
          <a:p>
            <a:r>
              <a:rPr lang="en-US" dirty="0"/>
              <a:t>Examples – </a:t>
            </a:r>
            <a:r>
              <a:rPr lang="en-US" dirty="0" err="1"/>
              <a:t>multiphysics</a:t>
            </a:r>
            <a:r>
              <a:rPr lang="en-US" dirty="0"/>
              <a:t> application codes that support multiple domains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7C86-4226-4E4F-AC9C-1BD15035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6F5A-89FB-5647-B6BB-58E2E457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92106"/>
            <a:ext cx="11372473" cy="4802294"/>
          </a:xfrm>
        </p:spPr>
        <p:txBody>
          <a:bodyPr/>
          <a:lstStyle/>
          <a:p>
            <a:r>
              <a:rPr lang="en-US" dirty="0"/>
              <a:t>Testing at various granularity</a:t>
            </a:r>
          </a:p>
          <a:p>
            <a:pPr lvl="1"/>
            <a:r>
              <a:rPr lang="en-US" dirty="0"/>
              <a:t>Individual components</a:t>
            </a:r>
          </a:p>
          <a:p>
            <a:pPr lvl="1"/>
            <a:r>
              <a:rPr lang="en-US" dirty="0"/>
              <a:t>Interoperability of components</a:t>
            </a:r>
          </a:p>
          <a:p>
            <a:pPr lvl="1"/>
            <a:r>
              <a:rPr lang="en-US" dirty="0"/>
              <a:t>Convergence, stability and accuracy</a:t>
            </a:r>
          </a:p>
          <a:p>
            <a:r>
              <a:rPr lang="en-US" dirty="0"/>
              <a:t>Validation of individual components</a:t>
            </a:r>
          </a:p>
          <a:p>
            <a:r>
              <a:rPr lang="en-US" dirty="0"/>
              <a:t>Testing practices</a:t>
            </a:r>
          </a:p>
          <a:p>
            <a:r>
              <a:rPr lang="en-US" dirty="0"/>
              <a:t>Error bars</a:t>
            </a:r>
          </a:p>
          <a:p>
            <a:pPr lvl="1"/>
            <a:r>
              <a:rPr lang="en-US" dirty="0"/>
              <a:t>Necessary for differentiating between drift and round-off</a:t>
            </a:r>
          </a:p>
          <a:p>
            <a:r>
              <a:rPr lang="en-US" dirty="0"/>
              <a:t>Selection of tests for coverage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Testing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177290"/>
            <a:ext cx="11369809" cy="4047778"/>
          </a:xfrm>
        </p:spPr>
        <p:txBody>
          <a:bodyPr/>
          <a:lstStyle/>
          <a:p>
            <a:r>
              <a:rPr lang="en-US" dirty="0"/>
              <a:t>Must have consistent policy on dealing with failed tests</a:t>
            </a:r>
          </a:p>
          <a:p>
            <a:pPr lvl="1"/>
            <a:r>
              <a:rPr lang="en-US" dirty="0"/>
              <a:t>Issue tracking</a:t>
            </a:r>
          </a:p>
          <a:p>
            <a:pPr lvl="2"/>
            <a:r>
              <a:rPr lang="en-US" dirty="0"/>
              <a:t>How quickly does it need to be fixed?</a:t>
            </a:r>
          </a:p>
          <a:p>
            <a:pPr lvl="2"/>
            <a:r>
              <a:rPr lang="en-US" dirty="0"/>
              <a:t>Who is responsible for fixing it?</a:t>
            </a:r>
          </a:p>
          <a:p>
            <a:r>
              <a:rPr lang="en-US" dirty="0"/>
              <a:t>Someone should be watching the test suite</a:t>
            </a:r>
          </a:p>
          <a:p>
            <a:r>
              <a:rPr lang="en-US" dirty="0"/>
              <a:t>When refactoring or adding new features, run a regression suite before check in</a:t>
            </a:r>
          </a:p>
          <a:p>
            <a:pPr lvl="1"/>
            <a:r>
              <a:rPr lang="en-US" dirty="0"/>
              <a:t>Add new regression tests or modify existing ones for the new features</a:t>
            </a:r>
          </a:p>
          <a:p>
            <a:r>
              <a:rPr lang="en-US" dirty="0"/>
              <a:t>Code review before releasing test suite is useful</a:t>
            </a:r>
          </a:p>
          <a:p>
            <a:pPr lvl="1"/>
            <a:r>
              <a:rPr lang="en-US" dirty="0"/>
              <a:t>Another person may spot issues you didn’t</a:t>
            </a:r>
          </a:p>
          <a:p>
            <a:pPr lvl="1"/>
            <a:r>
              <a:rPr lang="en-US" dirty="0"/>
              <a:t>Incredibly cost-effective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38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922389"/>
            <a:ext cx="11372473" cy="5359878"/>
          </a:xfrm>
        </p:spPr>
        <p:txBody>
          <a:bodyPr>
            <a:normAutofit/>
          </a:bodyPr>
          <a:lstStyle/>
          <a:p>
            <a:r>
              <a:rPr lang="en-US" dirty="0"/>
              <a:t>Development of tests and diagnostics goes hand-in-hand with code development</a:t>
            </a:r>
          </a:p>
          <a:p>
            <a:pPr lvl="1"/>
            <a:r>
              <a:rPr lang="en-US" dirty="0"/>
              <a:t>Non-trivial to devise good tests, but extremely important</a:t>
            </a:r>
          </a:p>
          <a:p>
            <a:pPr lvl="1"/>
            <a:r>
              <a:rPr lang="en-US" dirty="0"/>
              <a:t>Compare against simpler analytical or semi-analytical solutions</a:t>
            </a:r>
          </a:p>
          <a:p>
            <a:r>
              <a:rPr lang="en-US" dirty="0"/>
              <a:t>When faced with legacy codes with no existing tests</a:t>
            </a:r>
          </a:p>
          <a:p>
            <a:pPr lvl="1"/>
            <a:r>
              <a:rPr lang="en-US" dirty="0"/>
              <a:t>Isolate a small area of the code</a:t>
            </a:r>
          </a:p>
          <a:p>
            <a:pPr lvl="1"/>
            <a:r>
              <a:rPr lang="en-US" dirty="0"/>
              <a:t>Dump a useful state snapshot</a:t>
            </a:r>
          </a:p>
          <a:p>
            <a:pPr lvl="1"/>
            <a:r>
              <a:rPr lang="en-US" dirty="0"/>
              <a:t>Build a test driver</a:t>
            </a:r>
          </a:p>
          <a:p>
            <a:pPr lvl="2"/>
            <a:r>
              <a:rPr lang="en-US" dirty="0"/>
              <a:t>Start with only the files in the area</a:t>
            </a:r>
          </a:p>
          <a:p>
            <a:pPr lvl="2"/>
            <a:r>
              <a:rPr lang="en-US" dirty="0"/>
              <a:t>Link in dependencies</a:t>
            </a:r>
          </a:p>
          <a:p>
            <a:pPr lvl="4"/>
            <a:r>
              <a:rPr lang="en-US" dirty="0"/>
              <a:t>Copy if any customizations needed</a:t>
            </a:r>
          </a:p>
          <a:p>
            <a:pPr lvl="1"/>
            <a:r>
              <a:rPr lang="en-US" dirty="0"/>
              <a:t>Read in the state snapshot</a:t>
            </a:r>
          </a:p>
          <a:p>
            <a:pPr lvl="1"/>
            <a:r>
              <a:rPr lang="en-US" dirty="0"/>
              <a:t>Verify correctness</a:t>
            </a:r>
          </a:p>
          <a:p>
            <a:pPr lvl="2"/>
            <a:r>
              <a:rPr lang="en-US" dirty="0"/>
              <a:t>Always inject errors to verify that the test is working</a:t>
            </a:r>
          </a:p>
          <a:p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77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2270"/>
            <a:ext cx="11376442" cy="510904"/>
          </a:xfrm>
        </p:spPr>
        <p:txBody>
          <a:bodyPr/>
          <a:lstStyle/>
          <a:p>
            <a:r>
              <a:rPr lang="en-US" b="0" dirty="0"/>
              <a:t>Challenges with legacy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922" y="1487375"/>
            <a:ext cx="8284276" cy="4905967"/>
          </a:xfrm>
        </p:spPr>
        <p:txBody>
          <a:bodyPr>
            <a:normAutofit/>
          </a:bodyPr>
          <a:lstStyle/>
          <a:p>
            <a:r>
              <a:rPr lang="en-US" dirty="0"/>
              <a:t>Legacy codes can have many gotchas</a:t>
            </a:r>
          </a:p>
          <a:p>
            <a:pPr lvl="1"/>
            <a:r>
              <a:rPr lang="en-US" dirty="0"/>
              <a:t>Dead code </a:t>
            </a:r>
          </a:p>
          <a:p>
            <a:pPr lvl="1"/>
            <a:r>
              <a:rPr lang="en-US" dirty="0"/>
              <a:t>Redundant branches</a:t>
            </a:r>
          </a:p>
          <a:p>
            <a:r>
              <a:rPr lang="en-US" dirty="0"/>
              <a:t>Interactions between sections of the code may be unknown</a:t>
            </a:r>
          </a:p>
          <a:p>
            <a:r>
              <a:rPr lang="en-US" dirty="0"/>
              <a:t>Can be difficult to differentiate between just bad code, or bad code for a good reason</a:t>
            </a:r>
          </a:p>
          <a:p>
            <a:pPr lvl="1"/>
            <a:r>
              <a:rPr lang="en-US" dirty="0"/>
              <a:t>Nested conditionals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    Checking for coverage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4996" y="5235087"/>
            <a:ext cx="6894644" cy="95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dirty="0">
                <a:solidFill>
                  <a:srgbClr val="DD8047"/>
                </a:solidFill>
              </a:rPr>
              <a:t>Code coverage tools are of limited help</a:t>
            </a:r>
          </a:p>
          <a:p>
            <a:endParaRPr lang="en-US" sz="2799" b="1" dirty="0"/>
          </a:p>
        </p:txBody>
      </p:sp>
    </p:spTree>
    <p:extLst>
      <p:ext uri="{BB962C8B-B14F-4D97-AF65-F5344CB8AC3E}">
        <p14:creationId xmlns:p14="http://schemas.microsoft.com/office/powerpoint/2010/main" val="247903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C6F036D0-B212-4D4C-92EB-F4E41908B8C6}"/>
              </a:ext>
            </a:extLst>
          </p:cNvPr>
          <p:cNvSpPr/>
          <p:nvPr/>
        </p:nvSpPr>
        <p:spPr>
          <a:xfrm>
            <a:off x="8246534" y="3430960"/>
            <a:ext cx="3064933" cy="1663689"/>
          </a:xfrm>
          <a:prstGeom prst="ellipse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E3SM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04584"/>
            <a:ext cx="5594773" cy="4280215"/>
          </a:xfrm>
        </p:spPr>
        <p:txBody>
          <a:bodyPr>
            <a:normAutofit/>
          </a:bodyPr>
          <a:lstStyle/>
          <a:p>
            <a:r>
              <a:rPr lang="en-US" dirty="0"/>
              <a:t>Isolate a small area of the code</a:t>
            </a:r>
          </a:p>
          <a:p>
            <a:r>
              <a:rPr lang="en-US" dirty="0"/>
              <a:t>Dump a useful state snapshot</a:t>
            </a:r>
          </a:p>
          <a:p>
            <a:r>
              <a:rPr lang="en-US" dirty="0"/>
              <a:t>Build a test driver</a:t>
            </a:r>
          </a:p>
          <a:p>
            <a:pPr lvl="1"/>
            <a:r>
              <a:rPr lang="en-US" dirty="0"/>
              <a:t>Start with only the files in the area</a:t>
            </a:r>
          </a:p>
          <a:p>
            <a:pPr lvl="1"/>
            <a:r>
              <a:rPr lang="en-US" dirty="0"/>
              <a:t>Link in dependencies</a:t>
            </a:r>
          </a:p>
          <a:p>
            <a:pPr lvl="3"/>
            <a:r>
              <a:rPr lang="en-US" dirty="0"/>
              <a:t>Copy if any customizations needed</a:t>
            </a:r>
          </a:p>
          <a:p>
            <a:r>
              <a:rPr lang="en-US" dirty="0"/>
              <a:t>Read in the state snapshot</a:t>
            </a:r>
          </a:p>
          <a:p>
            <a:r>
              <a:rPr lang="en-US" dirty="0"/>
              <a:t>Restart from the saved state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7157F6-68FB-914B-897D-D3186982AB0F}"/>
              </a:ext>
            </a:extLst>
          </p:cNvPr>
          <p:cNvGrpSpPr/>
          <p:nvPr/>
        </p:nvGrpSpPr>
        <p:grpSpPr>
          <a:xfrm>
            <a:off x="7552267" y="2344790"/>
            <a:ext cx="694267" cy="457200"/>
            <a:chOff x="8382000" y="3589867"/>
            <a:chExt cx="694267" cy="457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0765B6-92EE-374A-88A3-A231413912E5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3671EF-D4E4-534B-A906-5EA8A0FC376C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84F758-ED67-FB4C-917E-F17590BC5BAD}"/>
              </a:ext>
            </a:extLst>
          </p:cNvPr>
          <p:cNvGrpSpPr/>
          <p:nvPr/>
        </p:nvGrpSpPr>
        <p:grpSpPr>
          <a:xfrm>
            <a:off x="9059333" y="1356147"/>
            <a:ext cx="694267" cy="457200"/>
            <a:chOff x="8382000" y="3589867"/>
            <a:chExt cx="694267" cy="4572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E7D001-50DD-A445-8572-8AC23F89B1DC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FB2A67-75DE-F943-89D3-2B8964DDAE4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B89184-8F31-3448-B94E-25B9FDB9122F}"/>
              </a:ext>
            </a:extLst>
          </p:cNvPr>
          <p:cNvGrpSpPr/>
          <p:nvPr/>
        </p:nvGrpSpPr>
        <p:grpSpPr>
          <a:xfrm>
            <a:off x="7230533" y="1887590"/>
            <a:ext cx="694267" cy="457200"/>
            <a:chOff x="8382000" y="3589867"/>
            <a:chExt cx="694267" cy="4572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0A5468-2CE4-1F48-BDCD-92F9E8A123E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370E17-522F-324B-A40D-F59A80DD6F3A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B3BB53-52A3-704B-9EB9-231AA3DEC809}"/>
              </a:ext>
            </a:extLst>
          </p:cNvPr>
          <p:cNvGrpSpPr/>
          <p:nvPr/>
        </p:nvGrpSpPr>
        <p:grpSpPr>
          <a:xfrm>
            <a:off x="7636933" y="1430390"/>
            <a:ext cx="694267" cy="457200"/>
            <a:chOff x="8382000" y="3589867"/>
            <a:chExt cx="694267" cy="4572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1055DD-08C0-154E-845D-5A70BB0C554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B727DA0-AE4C-C340-A0BE-DA09AB89DA94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4C04B3-9E81-4C4D-B230-37EE6A63598B}"/>
              </a:ext>
            </a:extLst>
          </p:cNvPr>
          <p:cNvGrpSpPr/>
          <p:nvPr/>
        </p:nvGrpSpPr>
        <p:grpSpPr>
          <a:xfrm>
            <a:off x="8009466" y="956256"/>
            <a:ext cx="694267" cy="457200"/>
            <a:chOff x="8382000" y="3589867"/>
            <a:chExt cx="694267" cy="4572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2A477C-16C2-CD48-A6E8-3D6B8A8DC0A7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3A4AC5F-0305-9A4E-BA1F-34F60B6426A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B5604C-FF83-3B46-88FF-2FDFAFE0544B}"/>
              </a:ext>
            </a:extLst>
          </p:cNvPr>
          <p:cNvGrpSpPr/>
          <p:nvPr/>
        </p:nvGrpSpPr>
        <p:grpSpPr>
          <a:xfrm>
            <a:off x="8398932" y="465189"/>
            <a:ext cx="694267" cy="457200"/>
            <a:chOff x="8382000" y="3589867"/>
            <a:chExt cx="694267" cy="4572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F82FDF-D9C6-B94A-8F6E-D0D690E0B65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D64041-E257-C443-9BAE-5EF881E42AF8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9935801-F138-7640-8D95-80A8D1D12447}"/>
              </a:ext>
            </a:extLst>
          </p:cNvPr>
          <p:cNvGrpSpPr/>
          <p:nvPr/>
        </p:nvGrpSpPr>
        <p:grpSpPr>
          <a:xfrm>
            <a:off x="9389531" y="1830280"/>
            <a:ext cx="694267" cy="457200"/>
            <a:chOff x="8382000" y="3589867"/>
            <a:chExt cx="694267" cy="4572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551DC58-4E14-6842-BC81-0627237EFA7F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88D97B7-1C92-C745-94BB-01E7335874B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00A38-B359-9340-BFD4-15BC74F80C2E}"/>
              </a:ext>
            </a:extLst>
          </p:cNvPr>
          <p:cNvGrpSpPr/>
          <p:nvPr/>
        </p:nvGrpSpPr>
        <p:grpSpPr>
          <a:xfrm>
            <a:off x="8746065" y="922389"/>
            <a:ext cx="694267" cy="457200"/>
            <a:chOff x="8382000" y="3589867"/>
            <a:chExt cx="694267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1571A8-8F6C-9648-B497-C1C4A28855EB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3386662-8D92-6648-8C33-23872A5CFE03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231996-B9F7-A14C-9B46-6D84E907B913}"/>
              </a:ext>
            </a:extLst>
          </p:cNvPr>
          <p:cNvGrpSpPr/>
          <p:nvPr/>
        </p:nvGrpSpPr>
        <p:grpSpPr>
          <a:xfrm>
            <a:off x="8991598" y="2306847"/>
            <a:ext cx="694267" cy="457200"/>
            <a:chOff x="8382000" y="3589867"/>
            <a:chExt cx="694267" cy="4572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5F007A-2219-CB40-8138-5D6CAA31BBB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E77DF9-04E6-284B-8B2F-0EF85BBC94FB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45B4E7-CC48-924D-ABC3-CB20FA572B76}"/>
              </a:ext>
            </a:extLst>
          </p:cNvPr>
          <p:cNvGrpSpPr/>
          <p:nvPr/>
        </p:nvGrpSpPr>
        <p:grpSpPr>
          <a:xfrm>
            <a:off x="9338731" y="2797913"/>
            <a:ext cx="694267" cy="457200"/>
            <a:chOff x="8382000" y="3589867"/>
            <a:chExt cx="694267" cy="45720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E81909-C116-8644-8FC4-242F4F5F2D61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D20809-3E6F-5A41-8ADD-CB747F2E403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A4F3E7B2-685A-BD4B-A776-4BA1219968B5}"/>
              </a:ext>
            </a:extLst>
          </p:cNvPr>
          <p:cNvSpPr/>
          <p:nvPr/>
        </p:nvSpPr>
        <p:spPr>
          <a:xfrm>
            <a:off x="8810362" y="2581856"/>
            <a:ext cx="1654435" cy="4446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FB95790-A1AB-144C-B10E-17C0DD49D6CE}"/>
              </a:ext>
            </a:extLst>
          </p:cNvPr>
          <p:cNvSpPr/>
          <p:nvPr/>
        </p:nvSpPr>
        <p:spPr>
          <a:xfrm>
            <a:off x="9209211" y="4290316"/>
            <a:ext cx="939799" cy="54186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driver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E847AD42-38EB-F041-8F86-32E104FE8FDF}"/>
              </a:ext>
            </a:extLst>
          </p:cNvPr>
          <p:cNvCxnSpPr>
            <a:stCxn id="73" idx="2"/>
          </p:cNvCxnSpPr>
          <p:nvPr/>
        </p:nvCxnSpPr>
        <p:spPr>
          <a:xfrm rot="10800000" flipV="1">
            <a:off x="8983127" y="4561249"/>
            <a:ext cx="226085" cy="5333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9B3F9AD8-0AA2-7345-8095-8CB40DEF40E1}"/>
              </a:ext>
            </a:extLst>
          </p:cNvPr>
          <p:cNvCxnSpPr>
            <a:cxnSpLocks/>
            <a:endCxn id="73" idx="6"/>
          </p:cNvCxnSpPr>
          <p:nvPr/>
        </p:nvCxnSpPr>
        <p:spPr>
          <a:xfrm rot="16200000" flipH="1">
            <a:off x="8992679" y="3404919"/>
            <a:ext cx="2273768" cy="38894"/>
          </a:xfrm>
          <a:prstGeom prst="curvedConnector4">
            <a:avLst>
              <a:gd name="adj1" fmla="val 6805"/>
              <a:gd name="adj2" fmla="val 1863254"/>
            </a:avLst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5C20A78-026D-A540-8D67-5B41C1D07DAE}"/>
              </a:ext>
            </a:extLst>
          </p:cNvPr>
          <p:cNvSpPr/>
          <p:nvPr/>
        </p:nvSpPr>
        <p:spPr>
          <a:xfrm>
            <a:off x="8331200" y="1847213"/>
            <a:ext cx="186267" cy="2186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C91ABF6-2D03-4C44-B9FF-F1F2B192E963}"/>
              </a:ext>
            </a:extLst>
          </p:cNvPr>
          <p:cNvCxnSpPr>
            <a:stCxn id="73" idx="0"/>
          </p:cNvCxnSpPr>
          <p:nvPr/>
        </p:nvCxnSpPr>
        <p:spPr>
          <a:xfrm flipV="1">
            <a:off x="9679111" y="3826933"/>
            <a:ext cx="6754" cy="46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917E-6 -3.7037E-6 L -0.06382 0.3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1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741 L 0.11265 0.41944 " pathEditMode="relative" ptsTypes="AA">
                                      <p:cBhvr>
                                        <p:cTn id="2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009 " pathEditMode="relative" ptsTypes="AA">
                                      <p:cBhvr>
                                        <p:cTn id="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72" grpId="0" animBg="1"/>
      <p:bldP spid="72" grpId="1" animBg="1"/>
      <p:bldP spid="73" grpId="0" animBg="1"/>
      <p:bldP spid="85" grpId="0" animBg="1"/>
      <p:bldP spid="8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BC0F-AE8E-364D-829C-80FE6B24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Workarounds for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92C8-7C70-414C-96AC-F2D88843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15440"/>
            <a:ext cx="5134495" cy="4272742"/>
          </a:xfrm>
        </p:spPr>
        <p:txBody>
          <a:bodyPr/>
          <a:lstStyle/>
          <a:p>
            <a:r>
              <a:rPr lang="en-US" dirty="0"/>
              <a:t>Approach the problem sideways</a:t>
            </a:r>
          </a:p>
          <a:p>
            <a:pPr lvl="1"/>
            <a:r>
              <a:rPr lang="en-US" dirty="0"/>
              <a:t>Components can be exercised against known simpler applications</a:t>
            </a:r>
          </a:p>
          <a:p>
            <a:pPr lvl="1"/>
            <a:r>
              <a:rPr lang="en-US" dirty="0"/>
              <a:t>Same applies to combination of components</a:t>
            </a:r>
          </a:p>
          <a:p>
            <a:r>
              <a:rPr lang="en-US" dirty="0"/>
              <a:t>Build a scaffolding of verification tests to gain confidence</a:t>
            </a:r>
          </a:p>
          <a:p>
            <a:pPr marL="346075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D43FD5-A8C1-F54E-B2C6-9E9A7A00C8BB}"/>
              </a:ext>
            </a:extLst>
          </p:cNvPr>
          <p:cNvGrpSpPr/>
          <p:nvPr/>
        </p:nvGrpSpPr>
        <p:grpSpPr>
          <a:xfrm>
            <a:off x="5500255" y="661068"/>
            <a:ext cx="6591349" cy="4860015"/>
            <a:chOff x="3304135" y="1211668"/>
            <a:chExt cx="6591349" cy="4860015"/>
          </a:xfrm>
        </p:grpSpPr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8DE58AA3-6E1E-BE42-9F89-BDAE22ABC129}"/>
                </a:ext>
              </a:extLst>
            </p:cNvPr>
            <p:cNvSpPr/>
            <p:nvPr/>
          </p:nvSpPr>
          <p:spPr>
            <a:xfrm>
              <a:off x="3540904" y="4312862"/>
              <a:ext cx="1847200" cy="1758821"/>
            </a:xfrm>
            <a:prstGeom prst="don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FA657B8F-95C7-D44F-AC13-32ACCE427E9D}"/>
                </a:ext>
              </a:extLst>
            </p:cNvPr>
            <p:cNvSpPr/>
            <p:nvPr/>
          </p:nvSpPr>
          <p:spPr>
            <a:xfrm>
              <a:off x="3304135" y="2286536"/>
              <a:ext cx="2309000" cy="2026325"/>
            </a:xfrm>
            <a:prstGeom prst="blockArc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8C26E3A5-01DF-554A-9CE0-F83C73B0A51A}"/>
                </a:ext>
              </a:extLst>
            </p:cNvPr>
            <p:cNvSpPr/>
            <p:nvPr/>
          </p:nvSpPr>
          <p:spPr>
            <a:xfrm flipV="1">
              <a:off x="3304135" y="2285405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FCA895-A7E9-F949-9B76-56112C06C5BC}"/>
                </a:ext>
              </a:extLst>
            </p:cNvPr>
            <p:cNvSpPr txBox="1"/>
            <p:nvPr/>
          </p:nvSpPr>
          <p:spPr>
            <a:xfrm>
              <a:off x="3930007" y="3059544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3F9715-7634-0744-8505-079BCADA5C89}"/>
                </a:ext>
              </a:extLst>
            </p:cNvPr>
            <p:cNvSpPr/>
            <p:nvPr/>
          </p:nvSpPr>
          <p:spPr>
            <a:xfrm>
              <a:off x="7507401" y="1284297"/>
              <a:ext cx="408055" cy="202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953E38-8BCA-9640-B2FA-D0D1A572BCBA}"/>
                </a:ext>
              </a:extLst>
            </p:cNvPr>
            <p:cNvSpPr/>
            <p:nvPr/>
          </p:nvSpPr>
          <p:spPr>
            <a:xfrm>
              <a:off x="7507401" y="1783024"/>
              <a:ext cx="408055" cy="202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593106-7995-0146-A61C-AA30D3C88C1B}"/>
                </a:ext>
              </a:extLst>
            </p:cNvPr>
            <p:cNvSpPr txBox="1"/>
            <p:nvPr/>
          </p:nvSpPr>
          <p:spPr>
            <a:xfrm>
              <a:off x="7915456" y="1670987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Mocked up </a:t>
              </a:r>
            </a:p>
            <a:p>
              <a:r>
                <a:rPr lang="en-US" dirty="0"/>
                <a:t>dependency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799BDB-C20C-2443-9BB8-7F690DB08D4C}"/>
                </a:ext>
              </a:extLst>
            </p:cNvPr>
            <p:cNvSpPr txBox="1"/>
            <p:nvPr/>
          </p:nvSpPr>
          <p:spPr>
            <a:xfrm>
              <a:off x="7915455" y="1211668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 dependency</a:t>
              </a: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CE87C671-1F12-AC40-9BC4-1B091AE498DB}"/>
                </a:ext>
              </a:extLst>
            </p:cNvPr>
            <p:cNvSpPr/>
            <p:nvPr/>
          </p:nvSpPr>
          <p:spPr>
            <a:xfrm>
              <a:off x="6352900" y="2320868"/>
              <a:ext cx="2309000" cy="2026325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7BF11E91-E16B-E741-997E-AF813D313E3B}"/>
                </a:ext>
              </a:extLst>
            </p:cNvPr>
            <p:cNvSpPr/>
            <p:nvPr/>
          </p:nvSpPr>
          <p:spPr>
            <a:xfrm flipV="1">
              <a:off x="6352900" y="2319737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FEFA12-95D3-2043-A9C4-533287D19328}"/>
                </a:ext>
              </a:extLst>
            </p:cNvPr>
            <p:cNvSpPr txBox="1"/>
            <p:nvPr/>
          </p:nvSpPr>
          <p:spPr>
            <a:xfrm>
              <a:off x="6978772" y="309387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63EB76E8-8912-8543-9442-4548F1A4F1B6}"/>
                </a:ext>
              </a:extLst>
            </p:cNvPr>
            <p:cNvSpPr/>
            <p:nvPr/>
          </p:nvSpPr>
          <p:spPr>
            <a:xfrm>
              <a:off x="5767840" y="3142863"/>
              <a:ext cx="519745" cy="3693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17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6346" y="1133098"/>
            <a:ext cx="4761454" cy="47038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Grid</a:t>
            </a:r>
          </a:p>
          <a:p>
            <a:r>
              <a:rPr lang="en-US" dirty="0"/>
              <a:t>Verification of guard cell fill</a:t>
            </a:r>
          </a:p>
          <a:p>
            <a:r>
              <a:rPr lang="en-US" dirty="0"/>
              <a:t>Use two variables A &amp; B</a:t>
            </a:r>
          </a:p>
          <a:p>
            <a:r>
              <a:rPr lang="en-US" dirty="0"/>
              <a:t>Initialize A in all cells and B only in the interior cells (red)</a:t>
            </a:r>
          </a:p>
          <a:p>
            <a:r>
              <a:rPr lang="en-US" dirty="0"/>
              <a:t>Apply guard cell fill to B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22588"/>
          <a:stretch/>
        </p:blipFill>
        <p:spPr>
          <a:xfrm>
            <a:off x="5704700" y="1517589"/>
            <a:ext cx="4960523" cy="3846313"/>
          </a:xfrm>
          <a:prstGeom prst="rect">
            <a:avLst/>
          </a:prstGeom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AF11DFE6-1CA6-7B47-BB91-0A4FD7EE6189}"/>
              </a:ext>
            </a:extLst>
          </p:cNvPr>
          <p:cNvSpPr/>
          <p:nvPr/>
        </p:nvSpPr>
        <p:spPr>
          <a:xfrm>
            <a:off x="1496217" y="434782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3725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from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922388"/>
            <a:ext cx="9978149" cy="49145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Unit test for Equation of State (EOS)</a:t>
            </a:r>
          </a:p>
          <a:p>
            <a:r>
              <a:rPr lang="en-US" dirty="0"/>
              <a:t>Three modes for invoking EOS</a:t>
            </a:r>
          </a:p>
          <a:p>
            <a:pPr lvl="1"/>
            <a:r>
              <a:rPr lang="en-US" dirty="0"/>
              <a:t>MODE1: Pressure and density as input, internal energy and temperature as output</a:t>
            </a:r>
          </a:p>
          <a:p>
            <a:pPr lvl="1"/>
            <a:r>
              <a:rPr lang="en-US" dirty="0"/>
              <a:t>MODE2: Internal energy and density as input temperature and pressure as output</a:t>
            </a:r>
          </a:p>
          <a:p>
            <a:pPr lvl="1"/>
            <a:r>
              <a:rPr lang="en-US" dirty="0"/>
              <a:t>MODE3: Temperature and density as input pressure and internal energy as output</a:t>
            </a:r>
          </a:p>
          <a:p>
            <a:r>
              <a:rPr lang="en-US" dirty="0"/>
              <a:t>Use initial conditions from a known problem, initialize pressure and density</a:t>
            </a:r>
          </a:p>
          <a:p>
            <a:r>
              <a:rPr lang="en-US" dirty="0"/>
              <a:t>Apply EOS in MODE1</a:t>
            </a:r>
          </a:p>
          <a:p>
            <a:r>
              <a:rPr lang="en-US" dirty="0"/>
              <a:t>Using internal energy generated in the previous step apply EOS in MODE2</a:t>
            </a:r>
          </a:p>
          <a:p>
            <a:r>
              <a:rPr lang="en-US" dirty="0"/>
              <a:t>Using temperature generated in the previous step apply EOS in MODE3</a:t>
            </a:r>
          </a:p>
          <a:p>
            <a:r>
              <a:rPr lang="en-US" dirty="0"/>
              <a:t>At the end all variables should be consistent within tolerance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4DB73302-27B6-B44C-ABBF-DBA739634FFA}"/>
              </a:ext>
            </a:extLst>
          </p:cNvPr>
          <p:cNvSpPr/>
          <p:nvPr/>
        </p:nvSpPr>
        <p:spPr>
          <a:xfrm>
            <a:off x="7927497" y="27874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5514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46456"/>
            <a:ext cx="8224271" cy="35293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Hydrodynamics</a:t>
            </a:r>
          </a:p>
          <a:p>
            <a:r>
              <a:rPr lang="en-US" dirty="0" err="1"/>
              <a:t>Sedov</a:t>
            </a:r>
            <a:r>
              <a:rPr lang="en-US" dirty="0"/>
              <a:t> blast wave</a:t>
            </a:r>
          </a:p>
          <a:p>
            <a:r>
              <a:rPr lang="en-US" dirty="0"/>
              <a:t>High pressure at the center</a:t>
            </a:r>
          </a:p>
          <a:p>
            <a:r>
              <a:rPr lang="en-US" dirty="0"/>
              <a:t>Shock moves out spherically</a:t>
            </a:r>
          </a:p>
          <a:p>
            <a:r>
              <a:rPr lang="en-US" dirty="0"/>
              <a:t>FLASH with AMR and hydro</a:t>
            </a:r>
          </a:p>
          <a:p>
            <a:r>
              <a:rPr lang="en-US" dirty="0"/>
              <a:t>Known analytical solution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7" descr="&#10;sedov_pm3.png                                                  00238215Macintosh HD                   B746699A: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4784902" y="1146456"/>
            <a:ext cx="3209089" cy="314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4507" y="4530956"/>
            <a:ext cx="8760790" cy="13059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/>
              <a:t>Though it exercises mesh, hydro and </a:t>
            </a:r>
            <a:r>
              <a:rPr lang="en-US" sz="2799" dirty="0" err="1"/>
              <a:t>eos</a:t>
            </a:r>
            <a:r>
              <a:rPr lang="en-US" sz="2799" dirty="0"/>
              <a:t>, if mesh and </a:t>
            </a:r>
            <a:r>
              <a:rPr lang="en-US" sz="2799" dirty="0" err="1"/>
              <a:t>eos</a:t>
            </a:r>
            <a:r>
              <a:rPr lang="en-US" sz="2799" dirty="0"/>
              <a:t> are verified first, then this test verifies hydro 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08232819-788F-2F42-B6A3-E85E5A6FB5D4}"/>
              </a:ext>
            </a:extLst>
          </p:cNvPr>
          <p:cNvSpPr/>
          <p:nvPr/>
        </p:nvSpPr>
        <p:spPr>
          <a:xfrm>
            <a:off x="7993991" y="2611716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DDE60849-9D3A-0D4F-A19D-D98CF794022E}"/>
              </a:ext>
            </a:extLst>
          </p:cNvPr>
          <p:cNvSpPr/>
          <p:nvPr/>
        </p:nvSpPr>
        <p:spPr>
          <a:xfrm>
            <a:off x="9951920" y="2611715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9F26FE2B-5311-2746-90F8-AEF69966A256}"/>
              </a:ext>
            </a:extLst>
          </p:cNvPr>
          <p:cNvSpPr/>
          <p:nvPr/>
        </p:nvSpPr>
        <p:spPr>
          <a:xfrm>
            <a:off x="8781369" y="868680"/>
            <a:ext cx="2230374" cy="1957103"/>
          </a:xfrm>
          <a:prstGeom prst="don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D8C3F-0057-064B-83AF-0316849A5C6A}"/>
              </a:ext>
            </a:extLst>
          </p:cNvPr>
          <p:cNvSpPr/>
          <p:nvPr/>
        </p:nvSpPr>
        <p:spPr>
          <a:xfrm>
            <a:off x="2544257" y="5977243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More testing needed for Grid using AMR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Flux correction and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regridding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614" y="1414246"/>
            <a:ext cx="6741159" cy="47551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</a:t>
            </a:r>
          </a:p>
          <a:p>
            <a:pPr lvl="1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Well defined structure and modules </a:t>
            </a:r>
          </a:p>
          <a:p>
            <a:pPr algn="ctr"/>
            <a:r>
              <a:rPr lang="en-US" dirty="0"/>
              <a:t>Encapsulation of functionalities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General solutions that work without significant manual intervention across platforms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66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6DBD19-9A59-8442-A875-2C58BC3C471C}"/>
              </a:ext>
            </a:extLst>
          </p:cNvPr>
          <p:cNvSpPr txBox="1">
            <a:spLocks/>
          </p:cNvSpPr>
          <p:nvPr/>
        </p:nvSpPr>
        <p:spPr bwMode="auto">
          <a:xfrm>
            <a:off x="365760" y="1066800"/>
            <a:ext cx="11690773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b="1" dirty="0"/>
              <a:t>Reason about correctness for testing Flux correction and </a:t>
            </a:r>
            <a:r>
              <a:rPr lang="en-US" b="1" dirty="0" err="1"/>
              <a:t>regridding</a:t>
            </a:r>
            <a:endParaRPr lang="en-US" b="1" dirty="0"/>
          </a:p>
          <a:p>
            <a:pPr marL="0" indent="0">
              <a:buFont typeface="Arial" charset="0"/>
              <a:buNone/>
            </a:pPr>
            <a:r>
              <a:rPr lang="en-US" dirty="0"/>
              <a:t>IF </a:t>
            </a:r>
            <a:r>
              <a:rPr lang="en-US" dirty="0" err="1"/>
              <a:t>Guardcell</a:t>
            </a:r>
            <a:r>
              <a:rPr lang="en-US" dirty="0"/>
              <a:t> fill and EOS unit tests passed</a:t>
            </a:r>
          </a:p>
          <a:p>
            <a:r>
              <a:rPr lang="en-US" dirty="0"/>
              <a:t>Run Hydro without AMR</a:t>
            </a:r>
          </a:p>
          <a:p>
            <a:pPr lvl="1"/>
            <a:r>
              <a:rPr lang="en-US" dirty="0"/>
              <a:t>If failed fault is in Hydro</a:t>
            </a:r>
          </a:p>
          <a:p>
            <a:r>
              <a:rPr lang="en-US" dirty="0"/>
              <a:t>Run Hydro with AMR, but no dynamic refinement</a:t>
            </a:r>
          </a:p>
          <a:p>
            <a:pPr lvl="1"/>
            <a:r>
              <a:rPr lang="en-US" dirty="0"/>
              <a:t>If failed fault is in flux correction</a:t>
            </a:r>
          </a:p>
          <a:p>
            <a:r>
              <a:rPr lang="en-US" dirty="0"/>
              <a:t>Run Hydro with AMR and dynamic refinement</a:t>
            </a:r>
          </a:p>
          <a:p>
            <a:pPr lvl="1"/>
            <a:r>
              <a:rPr lang="en-US" dirty="0"/>
              <a:t>If failed fault is in </a:t>
            </a:r>
            <a:r>
              <a:rPr lang="en-US" dirty="0" err="1"/>
              <a:t>regridding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2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04462" y="233314"/>
            <a:ext cx="8227457" cy="510904"/>
          </a:xfrm>
        </p:spPr>
        <p:txBody>
          <a:bodyPr/>
          <a:lstStyle/>
          <a:p>
            <a:r>
              <a:rPr lang="en-US" dirty="0"/>
              <a:t>Selection of tests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"/>
          </p:nvPr>
        </p:nvSpPr>
        <p:spPr>
          <a:xfrm>
            <a:off x="880642" y="1012372"/>
            <a:ext cx="8151277" cy="4494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purposes</a:t>
            </a:r>
          </a:p>
          <a:p>
            <a:pPr lvl="1"/>
            <a:r>
              <a:rPr lang="en-US" dirty="0"/>
              <a:t>Regression testing </a:t>
            </a:r>
          </a:p>
          <a:p>
            <a:pPr lvl="2"/>
            <a:r>
              <a:rPr lang="en-US" dirty="0"/>
              <a:t>May be long running</a:t>
            </a:r>
          </a:p>
          <a:p>
            <a:pPr lvl="2"/>
            <a:r>
              <a:rPr lang="en-US" dirty="0"/>
              <a:t>Provide comprehensive coverage</a:t>
            </a:r>
          </a:p>
          <a:p>
            <a:pPr lvl="1"/>
            <a:r>
              <a:rPr lang="en-US" dirty="0"/>
              <a:t>Continuous integration</a:t>
            </a:r>
          </a:p>
          <a:p>
            <a:pPr lvl="2"/>
            <a:r>
              <a:rPr lang="en-US" dirty="0"/>
              <a:t>Quick diagnosis of error</a:t>
            </a:r>
          </a:p>
          <a:p>
            <a:r>
              <a:rPr lang="en-US" dirty="0"/>
              <a:t>A mix of different granularities works well</a:t>
            </a:r>
          </a:p>
          <a:p>
            <a:pPr lvl="1"/>
            <a:r>
              <a:rPr lang="en-US" dirty="0"/>
              <a:t>Unit tests for isolating component or sub-component level faults </a:t>
            </a:r>
          </a:p>
          <a:p>
            <a:pPr lvl="1"/>
            <a:r>
              <a:rPr lang="en-US" dirty="0"/>
              <a:t>Integration tests with simple to complex configuration and system level</a:t>
            </a:r>
          </a:p>
          <a:p>
            <a:pPr lvl="1"/>
            <a:r>
              <a:rPr lang="en-US" dirty="0"/>
              <a:t>Restart tests</a:t>
            </a:r>
          </a:p>
          <a:p>
            <a:r>
              <a:rPr lang="en-US" dirty="0"/>
              <a:t> Rules of thumb</a:t>
            </a:r>
          </a:p>
          <a:p>
            <a:pPr lvl="1"/>
            <a:r>
              <a:rPr lang="en-US" dirty="0"/>
              <a:t>Simple </a:t>
            </a:r>
          </a:p>
          <a:p>
            <a:pPr lvl="1"/>
            <a:r>
              <a:rPr lang="en-US" dirty="0"/>
              <a:t>Enable quick pin-pointing </a:t>
            </a:r>
          </a:p>
        </p:txBody>
      </p:sp>
    </p:spTree>
    <p:extLst>
      <p:ext uri="{BB962C8B-B14F-4D97-AF65-F5344CB8AC3E}">
        <p14:creationId xmlns:p14="http://schemas.microsoft.com/office/powerpoint/2010/main" val="441676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always use the most stringent testing?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039350"/>
            <a:ext cx="11534016" cy="5148089"/>
          </a:xfrm>
        </p:spPr>
        <p:txBody>
          <a:bodyPr>
            <a:normAutofit/>
          </a:bodyPr>
          <a:lstStyle/>
          <a:p>
            <a:r>
              <a:rPr lang="en-US" dirty="0"/>
              <a:t>Effort spent in devising tests and testing regime are a tax on team resources</a:t>
            </a:r>
          </a:p>
          <a:p>
            <a:r>
              <a:rPr lang="en-US" dirty="0"/>
              <a:t>When the tax is too high…</a:t>
            </a:r>
          </a:p>
          <a:p>
            <a:pPr lvl="1"/>
            <a:r>
              <a:rPr lang="en-US" dirty="0"/>
              <a:t>Team cannot meet code-use objectives</a:t>
            </a:r>
          </a:p>
          <a:p>
            <a:r>
              <a:rPr lang="en-US" dirty="0"/>
              <a:t>When is the tax is too low…</a:t>
            </a:r>
          </a:p>
          <a:p>
            <a:pPr lvl="1"/>
            <a:r>
              <a:rPr lang="en-US" dirty="0"/>
              <a:t>Necessary oversight not provided</a:t>
            </a:r>
          </a:p>
          <a:p>
            <a:pPr lvl="1"/>
            <a:r>
              <a:rPr lang="en-US" dirty="0"/>
              <a:t>Defects in code sneak through </a:t>
            </a:r>
          </a:p>
          <a:p>
            <a:r>
              <a:rPr lang="en-US" dirty="0"/>
              <a:t>Evaluate project needs </a:t>
            </a:r>
          </a:p>
          <a:p>
            <a:pPr lvl="1"/>
            <a:r>
              <a:rPr lang="en-US" dirty="0"/>
              <a:t>Objectives: expected use of the code</a:t>
            </a:r>
          </a:p>
          <a:p>
            <a:pPr lvl="1"/>
            <a:r>
              <a:rPr lang="en-US" dirty="0"/>
              <a:t>Team: size and degree of heterogeneity</a:t>
            </a:r>
          </a:p>
          <a:p>
            <a:pPr lvl="1"/>
            <a:r>
              <a:rPr lang="en-US" dirty="0"/>
              <a:t>Lifecycle stage: new or production or refactoring</a:t>
            </a:r>
          </a:p>
          <a:p>
            <a:pPr lvl="1"/>
            <a:r>
              <a:rPr lang="en-US" dirty="0"/>
              <a:t>Lifetime: one off or ongoing production</a:t>
            </a:r>
          </a:p>
          <a:p>
            <a:pPr lvl="1"/>
            <a:r>
              <a:rPr lang="en-US" dirty="0"/>
              <a:t>Complexity: modules and their interactions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31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F3E3B-8089-3A47-AFE3-819CC2E57B25}"/>
              </a:ext>
            </a:extLst>
          </p:cNvPr>
          <p:cNvSpPr/>
          <p:nvPr/>
        </p:nvSpPr>
        <p:spPr>
          <a:xfrm>
            <a:off x="3762632" y="1066800"/>
            <a:ext cx="8124567" cy="451225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271904"/>
            <a:ext cx="3122507" cy="4307152"/>
          </a:xfrm>
        </p:spPr>
        <p:txBody>
          <a:bodyPr>
            <a:normAutofit/>
          </a:bodyPr>
          <a:lstStyle/>
          <a:p>
            <a:r>
              <a:rPr lang="en-US" dirty="0"/>
              <a:t>First line of defense – code coverage tools  (demo later)</a:t>
            </a:r>
          </a:p>
          <a:p>
            <a:r>
              <a:rPr lang="en-US" dirty="0"/>
              <a:t>Necessary but not sufficient – don’t give any information about interoperability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8547341-31C4-FF4E-B34F-A69A93819094}"/>
              </a:ext>
            </a:extLst>
          </p:cNvPr>
          <p:cNvSpPr txBox="1">
            <a:spLocks/>
          </p:cNvSpPr>
          <p:nvPr/>
        </p:nvSpPr>
        <p:spPr bwMode="auto">
          <a:xfrm>
            <a:off x="3762633" y="1218193"/>
            <a:ext cx="7975600" cy="441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a matrix</a:t>
            </a:r>
          </a:p>
          <a:p>
            <a:pPr lvl="1"/>
            <a:r>
              <a:rPr lang="en-US" dirty="0"/>
              <a:t>Physics along rows</a:t>
            </a:r>
          </a:p>
          <a:p>
            <a:pPr lvl="1"/>
            <a:r>
              <a:rPr lang="en-US" dirty="0"/>
              <a:t>Infrastructure along columns</a:t>
            </a:r>
          </a:p>
          <a:p>
            <a:pPr lvl="1"/>
            <a:r>
              <a:rPr lang="en-US" dirty="0"/>
              <a:t>Alternative implementations, dimensions, geometry</a:t>
            </a:r>
          </a:p>
          <a:p>
            <a:r>
              <a:rPr lang="en-US" dirty="0"/>
              <a:t>Mark &lt;</a:t>
            </a:r>
            <a:r>
              <a:rPr lang="en-US" dirty="0" err="1"/>
              <a:t>i,j</a:t>
            </a:r>
            <a:r>
              <a:rPr lang="en-US" dirty="0"/>
              <a:t>&gt; if test covers corresponding features</a:t>
            </a:r>
          </a:p>
          <a:p>
            <a:r>
              <a:rPr lang="en-US" dirty="0"/>
              <a:t>Follow the order</a:t>
            </a:r>
          </a:p>
          <a:p>
            <a:pPr lvl="1"/>
            <a:r>
              <a:rPr lang="en-US" dirty="0"/>
              <a:t>All unit tests – including full module tests</a:t>
            </a:r>
          </a:p>
          <a:p>
            <a:pPr lvl="1"/>
            <a:r>
              <a:rPr lang="en-US" dirty="0"/>
              <a:t>Tests representing ongoing productions</a:t>
            </a:r>
          </a:p>
          <a:p>
            <a:pPr lvl="1"/>
            <a:r>
              <a:rPr lang="en-US" dirty="0"/>
              <a:t>Tests sensitive to perturbations</a:t>
            </a:r>
          </a:p>
          <a:p>
            <a:pPr lvl="1"/>
            <a:r>
              <a:rPr lang="en-US" dirty="0"/>
              <a:t>Most stringent tests for solvers</a:t>
            </a:r>
          </a:p>
          <a:p>
            <a:pPr lvl="1"/>
            <a:r>
              <a:rPr lang="en-US" dirty="0"/>
              <a:t>Least complex test to cover remaining spots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52145" y="936825"/>
            <a:ext cx="8690163" cy="2254933"/>
            <a:chOff x="0" y="1600200"/>
            <a:chExt cx="8692427" cy="2255520"/>
          </a:xfrm>
        </p:grpSpPr>
        <p:grpSp>
          <p:nvGrpSpPr>
            <p:cNvPr id="36" name="Group 35"/>
            <p:cNvGrpSpPr/>
            <p:nvPr/>
          </p:nvGrpSpPr>
          <p:grpSpPr>
            <a:xfrm>
              <a:off x="228600" y="1892808"/>
              <a:ext cx="8093964" cy="1706880"/>
              <a:chOff x="228600" y="1892808"/>
              <a:chExt cx="8093964" cy="17068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8600" y="1892808"/>
                <a:ext cx="8093964" cy="17068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9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28600" y="22860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" y="25908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" y="28956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" y="32004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47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6670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864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781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testTabl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" t="9337" r="43275" b="73331"/>
            <a:stretch/>
          </p:blipFill>
          <p:spPr>
            <a:xfrm>
              <a:off x="0" y="1600200"/>
              <a:ext cx="8692427" cy="2255520"/>
            </a:xfrm>
            <a:prstGeom prst="rect">
              <a:avLst/>
            </a:prstGeom>
          </p:spPr>
        </p:pic>
      </p:grp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8189037" y="3418335"/>
          <a:ext cx="3351926" cy="1752145"/>
        </p:xfrm>
        <a:graphic>
          <a:graphicData uri="http://schemas.openxmlformats.org/drawingml/2006/table">
            <a:tbl>
              <a:tblPr/>
              <a:tblGrid>
                <a:gridCol w="167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Symbol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Sedov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Poisson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Dwarf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WD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133044" y="196747"/>
            <a:ext cx="8227457" cy="510904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828324" y="3358503"/>
            <a:ext cx="5180251" cy="2590125"/>
          </a:xfrm>
        </p:spPr>
        <p:txBody>
          <a:bodyPr/>
          <a:lstStyle/>
          <a:p>
            <a:r>
              <a:rPr lang="en-US" sz="1999" dirty="0"/>
              <a:t>A test on the same row indicates interoperability between corresponding physics </a:t>
            </a:r>
          </a:p>
          <a:p>
            <a:r>
              <a:rPr lang="en-US" sz="1999" dirty="0"/>
              <a:t>Similar logic would apply to tests on the same column for infrastructure</a:t>
            </a:r>
          </a:p>
          <a:p>
            <a:r>
              <a:rPr lang="en-US" sz="1999" dirty="0"/>
              <a:t>More goes on, but this is the primary methodology</a:t>
            </a:r>
          </a:p>
          <a:p>
            <a:pPr marL="4570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59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75000"/>
              <a:alpha val="90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en-US" dirty="0"/>
              <a:t>Takeaways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Understand your needs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 the cost-benefit analysis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Adopt what works for you without incurring technical debt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Design with portability, extensibility, reproducibility and maintainability in mind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Verify … verify … verify</a:t>
            </a:r>
          </a:p>
          <a:p>
            <a:r>
              <a:rPr lang="en-US" dirty="0"/>
              <a:t>…….Questions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Some available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5840" y="1208315"/>
            <a:ext cx="7949966" cy="4129181"/>
          </a:xfrm>
        </p:spPr>
        <p:txBody>
          <a:bodyPr/>
          <a:lstStyle/>
          <a:p>
            <a:r>
              <a:rPr lang="en-US" dirty="0"/>
              <a:t>Many efforts to provide tools to application developers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 : Integrated Option with polymorphic arrays</a:t>
            </a:r>
          </a:p>
          <a:p>
            <a:pPr lvl="1"/>
            <a:r>
              <a:rPr lang="en-US" dirty="0"/>
              <a:t>Raja : </a:t>
            </a:r>
          </a:p>
          <a:p>
            <a:pPr lvl="1"/>
            <a:r>
              <a:rPr lang="en-US" dirty="0" err="1"/>
              <a:t>TiDA</a:t>
            </a:r>
            <a:r>
              <a:rPr lang="en-US" dirty="0"/>
              <a:t>, HTA : managing tiling abstractions</a:t>
            </a:r>
          </a:p>
          <a:p>
            <a:pPr lvl="1"/>
            <a:r>
              <a:rPr lang="en-US" dirty="0" err="1"/>
              <a:t>GridTools</a:t>
            </a:r>
            <a:r>
              <a:rPr lang="en-US" dirty="0"/>
              <a:t> : comprehensive solution from CSCS-ETH</a:t>
            </a:r>
          </a:p>
          <a:p>
            <a:pPr lvl="1"/>
            <a:r>
              <a:rPr lang="en-US" dirty="0"/>
              <a:t>Dash : managing multilevel locality</a:t>
            </a:r>
          </a:p>
          <a:p>
            <a:pPr lvl="1"/>
            <a:r>
              <a:rPr lang="en-US" dirty="0"/>
              <a:t>Task based processing – OCR, charm++, HPX, Quark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Language based solutions – Julia, Chapel, UPC++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Domain specific languages </a:t>
            </a:r>
          </a:p>
        </p:txBody>
      </p:sp>
    </p:spTree>
    <p:extLst>
      <p:ext uri="{BB962C8B-B14F-4D97-AF65-F5344CB8AC3E}">
        <p14:creationId xmlns:p14="http://schemas.microsoft.com/office/powerpoint/2010/main" val="4163035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" y="411480"/>
            <a:ext cx="11372473" cy="929485"/>
          </a:xfrm>
        </p:spPr>
        <p:txBody>
          <a:bodyPr/>
          <a:lstStyle/>
          <a:p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Example From FLASH:</a:t>
            </a:r>
            <a:b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</a:b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EOS interface Design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1468828"/>
            <a:ext cx="6903141" cy="43185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Hierarchy in complexity of interfaces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For </a:t>
            </a:r>
            <a:r>
              <a:rPr lang="en-US" dirty="0">
                <a:latin typeface="Arial" charset="0"/>
                <a:ea typeface="ヒラギノ角ゴ Pro W3" charset="0"/>
                <a:hlinkClick r:id="rId3"/>
              </a:rPr>
              <a:t>collection of points</a:t>
            </a:r>
            <a:endParaRPr lang="en-US" dirty="0">
              <a:latin typeface="Arial" charset="0"/>
              <a:ea typeface="ヒラギノ角ゴ Pro W3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For </a:t>
            </a:r>
            <a:r>
              <a:rPr lang="en-US" dirty="0">
                <a:latin typeface="Arial" charset="0"/>
                <a:ea typeface="ヒラギノ角ゴ Pro W3" charset="0"/>
                <a:hlinkClick r:id="rId4"/>
              </a:rPr>
              <a:t>sections of a block</a:t>
            </a:r>
            <a:endParaRPr lang="en-US" dirty="0">
              <a:latin typeface="Arial" charset="0"/>
              <a:ea typeface="ヒラギノ角ゴ Pro W3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Different levels in the hierarchy give different degrees of control to the client routines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Most of the complexity is completely hidden from casual users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More sophisticated users can bypass the wrappers for greater control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Done with elaborate machinery of </a:t>
            </a: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  <a:hlinkClick r:id="rId5"/>
              </a:rPr>
              <a:t>masks</a:t>
            </a: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 and defined constants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</a:endParaRPr>
          </a:p>
          <a:p>
            <a:pPr lvl="1">
              <a:lnSpc>
                <a:spcPct val="90000"/>
              </a:lnSpc>
              <a:buFont typeface="Zapf Dingbats" charset="0"/>
              <a:buNone/>
            </a:pPr>
            <a:endParaRPr lang="en-US" dirty="0">
              <a:latin typeface="Arial" charset="0"/>
              <a:ea typeface="ヒラギノ角ゴ Pro W3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2A35B-2EC2-1346-85B9-FC6B58442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71" y="1468828"/>
            <a:ext cx="4127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96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520152" y="1253969"/>
            <a:ext cx="6379056" cy="4434729"/>
          </a:xfrm>
        </p:spPr>
        <p:txBody>
          <a:bodyPr>
            <a:normAutofit/>
          </a:bodyPr>
          <a:lstStyle/>
          <a:p>
            <a:r>
              <a:rPr lang="en-US" dirty="0"/>
              <a:t>Essential for large code</a:t>
            </a:r>
          </a:p>
          <a:p>
            <a:pPr lvl="1"/>
            <a:r>
              <a:rPr lang="en-US" dirty="0"/>
              <a:t>Set up and run tests</a:t>
            </a:r>
          </a:p>
          <a:p>
            <a:pPr lvl="1"/>
            <a:r>
              <a:rPr lang="en-US" dirty="0"/>
              <a:t>Evaluate test results</a:t>
            </a:r>
          </a:p>
          <a:p>
            <a:r>
              <a:rPr lang="en-US" dirty="0"/>
              <a:t>Easy to execute a logical subset of tests</a:t>
            </a:r>
          </a:p>
          <a:p>
            <a:pPr lvl="1"/>
            <a:r>
              <a:rPr lang="en-US" dirty="0"/>
              <a:t>Pre-push</a:t>
            </a:r>
          </a:p>
          <a:p>
            <a:pPr lvl="1"/>
            <a:r>
              <a:rPr lang="en-US" dirty="0"/>
              <a:t>Nightly</a:t>
            </a:r>
          </a:p>
          <a:p>
            <a:r>
              <a:rPr lang="en-US" dirty="0"/>
              <a:t>Automation of test harness is critical for</a:t>
            </a:r>
          </a:p>
          <a:p>
            <a:pPr lvl="1"/>
            <a:r>
              <a:rPr lang="en-US" dirty="0"/>
              <a:t>Long-running test suites</a:t>
            </a:r>
          </a:p>
          <a:p>
            <a:pPr lvl="1"/>
            <a:r>
              <a:rPr lang="en-US" dirty="0"/>
              <a:t>Projects that support many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2048" y="3705543"/>
            <a:ext cx="2208772" cy="1721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/>
              <a:t>Jenkins</a:t>
            </a:r>
          </a:p>
          <a:p>
            <a:pPr algn="ctr"/>
            <a:r>
              <a:rPr lang="en-US" sz="2399" b="1" dirty="0"/>
              <a:t>C-dash</a:t>
            </a:r>
          </a:p>
          <a:p>
            <a:pPr algn="ctr"/>
            <a:r>
              <a:rPr lang="en-US" sz="2399" b="1" dirty="0"/>
              <a:t>Custom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FlashTest</a:t>
            </a:r>
            <a:r>
              <a:rPr lang="en-US" dirty="0"/>
              <a:t>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CA4D7AB-7F5E-4542-999E-4B8EA5A9F04F}"/>
              </a:ext>
            </a:extLst>
          </p:cNvPr>
          <p:cNvSpPr txBox="1">
            <a:spLocks/>
          </p:cNvSpPr>
          <p:nvPr/>
        </p:nvSpPr>
        <p:spPr bwMode="auto">
          <a:xfrm>
            <a:off x="365760" y="1288272"/>
            <a:ext cx="5035859" cy="2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 of ongoing verification</a:t>
            </a:r>
          </a:p>
          <a:p>
            <a:r>
              <a:rPr lang="en-US" dirty="0"/>
              <a:t>Automating is helpful</a:t>
            </a:r>
          </a:p>
          <a:p>
            <a:r>
              <a:rPr lang="en-US" dirty="0"/>
              <a:t>Can be just a script</a:t>
            </a:r>
          </a:p>
          <a:p>
            <a:r>
              <a:rPr lang="en-US" dirty="0"/>
              <a:t>Or a testing harness</a:t>
            </a:r>
          </a:p>
        </p:txBody>
      </p:sp>
    </p:spTree>
    <p:extLst>
      <p:ext uri="{BB962C8B-B14F-4D97-AF65-F5344CB8AC3E}">
        <p14:creationId xmlns:p14="http://schemas.microsoft.com/office/powerpoint/2010/main" val="411272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Commonalities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Unit testing is always good</a:t>
            </a:r>
          </a:p>
          <a:p>
            <a:pPr lvl="1"/>
            <a:r>
              <a:rPr lang="en-US" dirty="0"/>
              <a:t>It is never sufficient</a:t>
            </a:r>
          </a:p>
          <a:p>
            <a:r>
              <a:rPr lang="en-US" dirty="0"/>
              <a:t>Verification of expected behavior</a:t>
            </a:r>
          </a:p>
          <a:p>
            <a:r>
              <a:rPr lang="en-US" dirty="0"/>
              <a:t>Understanding the range of validity and applicability is always important</a:t>
            </a:r>
          </a:p>
          <a:p>
            <a:pPr lvl="1"/>
            <a:r>
              <a:rPr lang="en-US" dirty="0"/>
              <a:t>Especially for individual solvers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1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Well defined structure and modules </a:t>
            </a:r>
          </a:p>
          <a:p>
            <a:pPr algn="ctr"/>
            <a:r>
              <a:rPr lang="en-US" dirty="0"/>
              <a:t>Encapsulation of functionalities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General solutions that work without significant manual intervention across platforms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0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1113288"/>
          <a:ext cx="11127467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1:00pm-1:05pm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1:05pm-1:30pm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1:30pm-2:00pm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 and Useful GitHub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2:00pm-2:30pm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2:30pm-2:45pm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2:45pm-3:30pm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3:30pm-4:15pm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Design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4:14pm-4:45pm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4:45pm-5:00pm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8E9D2D2-B55B-4D73-A628-FC9C6E4D4517}"/>
              </a:ext>
            </a:extLst>
          </p:cNvPr>
          <p:cNvGrpSpPr/>
          <p:nvPr/>
        </p:nvGrpSpPr>
        <p:grpSpPr>
          <a:xfrm>
            <a:off x="79513" y="4069048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4B683D-F264-4470-869A-1ACC705951A9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EFC9DFE5-7BF6-432E-A340-A7D13A8AB6B6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6DAA1DE1-EFB0-4C3A-8050-62347824244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0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General solutions that work without significant manual intervention across platforms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7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Tremendous platform heterogeneity</a:t>
            </a:r>
          </a:p>
          <a:p>
            <a:pPr algn="ctr"/>
            <a:r>
              <a:rPr lang="en-US" dirty="0"/>
              <a:t>A version for each class of device =&gt; combinatorial explosion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Low arithmetic intensity solvers with hard dependencies. Proximity and work distribution at cross purposes</a:t>
            </a: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Tremendous platform heterogeneity</a:t>
            </a:r>
          </a:p>
          <a:p>
            <a:pPr algn="ctr"/>
            <a:r>
              <a:rPr lang="en-US" dirty="0"/>
              <a:t>A version for each class of device =&gt; combinatorial explosion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4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</a:p>
          <a:p>
            <a:pPr algn="ctr"/>
            <a:r>
              <a:rPr lang="en-US" dirty="0"/>
              <a:t>Wrong incentives</a:t>
            </a:r>
          </a:p>
          <a:p>
            <a:pPr algn="ctr"/>
            <a:r>
              <a:rPr lang="en-US" dirty="0"/>
              <a:t>Designing good tests is hard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Low arithmetic intensity solvers with hard dependencies. Proximity and work distribution at cross purposes</a:t>
            </a: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Tremendous platform heterogeneity</a:t>
            </a:r>
          </a:p>
          <a:p>
            <a:pPr algn="ctr"/>
            <a:r>
              <a:rPr lang="en-US" dirty="0"/>
              <a:t>A version for each class of device =&gt; combinatorial explosion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1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A6A-80FD-1047-A93D-117341291BC1}"/>
              </a:ext>
            </a:extLst>
          </p:cNvPr>
          <p:cNvSpPr/>
          <p:nvPr/>
        </p:nvSpPr>
        <p:spPr>
          <a:xfrm>
            <a:off x="3576552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103D-F81B-364F-962C-0F9672801BBB}"/>
              </a:ext>
            </a:extLst>
          </p:cNvPr>
          <p:cNvSpPr/>
          <p:nvPr/>
        </p:nvSpPr>
        <p:spPr>
          <a:xfrm>
            <a:off x="3576552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035120-65AA-584A-9F3D-E4B12FF9D8BC}"/>
              </a:ext>
            </a:extLst>
          </p:cNvPr>
          <p:cNvSpPr/>
          <p:nvPr/>
        </p:nvSpPr>
        <p:spPr>
          <a:xfrm>
            <a:off x="3576552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Hide from one another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9B4C7-8656-B34F-8310-943A2C8A41DB}"/>
              </a:ext>
            </a:extLst>
          </p:cNvPr>
          <p:cNvSpPr/>
          <p:nvPr/>
        </p:nvSpPr>
        <p:spPr>
          <a:xfrm>
            <a:off x="6512126" y="1850385"/>
            <a:ext cx="2548328" cy="102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logically separable functional units of computation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9FACF-1526-7040-9848-64019EEF00EF}"/>
              </a:ext>
            </a:extLst>
          </p:cNvPr>
          <p:cNvSpPr/>
          <p:nvPr/>
        </p:nvSpPr>
        <p:spPr>
          <a:xfrm>
            <a:off x="6512126" y="2926080"/>
            <a:ext cx="2548328" cy="1044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Encode into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31BA7B-9633-894D-9740-4495ABB633D9}"/>
              </a:ext>
            </a:extLst>
          </p:cNvPr>
          <p:cNvSpPr/>
          <p:nvPr/>
        </p:nvSpPr>
        <p:spPr>
          <a:xfrm>
            <a:off x="6512126" y="402336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Differentiate between private and public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13A25-0A97-5A4B-B903-F7E97D61338F}"/>
              </a:ext>
            </a:extLst>
          </p:cNvPr>
          <p:cNvSpPr/>
          <p:nvPr/>
        </p:nvSpPr>
        <p:spPr>
          <a:xfrm>
            <a:off x="6512126" y="502920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Define interfaces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1B97E8-67E8-5C4B-A065-0DD512879B70}"/>
              </a:ext>
            </a:extLst>
          </p:cNvPr>
          <p:cNvSpPr/>
          <p:nvPr/>
        </p:nvSpPr>
        <p:spPr>
          <a:xfrm rot="5400000">
            <a:off x="4427030" y="3779329"/>
            <a:ext cx="3162924" cy="3693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Applies to  both kind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9F1F9-48E0-F740-B0A5-12882FEB4E72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5450322" y="2614883"/>
            <a:ext cx="373504" cy="13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6009C-82AE-164E-9B42-C0108C5D0BBC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 flipV="1">
            <a:off x="5450322" y="3963996"/>
            <a:ext cx="373504" cy="1347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E408AC-97ED-904F-9E8A-CBF4CBBD865E}"/>
              </a:ext>
            </a:extLst>
          </p:cNvPr>
          <p:cNvCxnSpPr>
            <a:stCxn id="17" idx="0"/>
          </p:cNvCxnSpPr>
          <p:nvPr/>
        </p:nvCxnSpPr>
        <p:spPr>
          <a:xfrm flipV="1">
            <a:off x="6193158" y="2228981"/>
            <a:ext cx="318968" cy="1735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47F8F0-B6DA-4949-90A9-2E9CBD1F9D38}"/>
              </a:ext>
            </a:extLst>
          </p:cNvPr>
          <p:cNvCxnSpPr>
            <a:stCxn id="17" idx="0"/>
            <a:endCxn id="14" idx="1"/>
          </p:cNvCxnSpPr>
          <p:nvPr/>
        </p:nvCxnSpPr>
        <p:spPr>
          <a:xfrm flipV="1">
            <a:off x="6193158" y="3448343"/>
            <a:ext cx="318968" cy="515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CA5E79-F864-2F4A-A938-184F055633A8}"/>
              </a:ext>
            </a:extLst>
          </p:cNvPr>
          <p:cNvCxnSpPr>
            <a:stCxn id="17" idx="0"/>
            <a:endCxn id="15" idx="1"/>
          </p:cNvCxnSpPr>
          <p:nvPr/>
        </p:nvCxnSpPr>
        <p:spPr>
          <a:xfrm>
            <a:off x="6193158" y="3963995"/>
            <a:ext cx="318968" cy="521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56F5A6-9253-1A44-9B32-82905EE56C1E}"/>
              </a:ext>
            </a:extLst>
          </p:cNvPr>
          <p:cNvCxnSpPr>
            <a:stCxn id="17" idx="0"/>
            <a:endCxn id="16" idx="1"/>
          </p:cNvCxnSpPr>
          <p:nvPr/>
        </p:nvCxnSpPr>
        <p:spPr>
          <a:xfrm>
            <a:off x="6193158" y="3963995"/>
            <a:ext cx="318968" cy="1527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2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1122</TotalTime>
  <Words>2445</Words>
  <Application>Microsoft Office PowerPoint</Application>
  <PresentationFormat>Custom</PresentationFormat>
  <Paragraphs>553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Wingdings</vt:lpstr>
      <vt:lpstr>Zapf Dingbats</vt:lpstr>
      <vt:lpstr>Presentations (Wide Screen)</vt:lpstr>
      <vt:lpstr>Software Design and Testing</vt:lpstr>
      <vt:lpstr>License, Citation and Acknowledgements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 successful model</vt:lpstr>
      <vt:lpstr>Preparing for future</vt:lpstr>
      <vt:lpstr>Things to Consider</vt:lpstr>
      <vt:lpstr>Design Approach </vt:lpstr>
      <vt:lpstr>Example: PDE’s</vt:lpstr>
      <vt:lpstr>Components in play: infrastructure </vt:lpstr>
      <vt:lpstr>Components in Play: operators</vt:lpstr>
      <vt:lpstr>PowerPoint Presentation</vt:lpstr>
      <vt:lpstr>Verification</vt:lpstr>
      <vt:lpstr>Stages and types of verification</vt:lpstr>
      <vt:lpstr>Verification Challenges</vt:lpstr>
      <vt:lpstr>Components of Verification</vt:lpstr>
      <vt:lpstr>Good Testing Practices</vt:lpstr>
      <vt:lpstr>Test Development</vt:lpstr>
      <vt:lpstr>Challenges with legacy codes</vt:lpstr>
      <vt:lpstr>Example from E3SM </vt:lpstr>
      <vt:lpstr>Workarounds for Granularity</vt:lpstr>
      <vt:lpstr>Example from FLASH</vt:lpstr>
      <vt:lpstr>Example from Flash</vt:lpstr>
      <vt:lpstr>Example from FLASH</vt:lpstr>
      <vt:lpstr>Example from FLASH</vt:lpstr>
      <vt:lpstr>Selection of tests</vt:lpstr>
      <vt:lpstr>Why not always use the most stringent testing?</vt:lpstr>
      <vt:lpstr>Test Selection</vt:lpstr>
      <vt:lpstr>Example </vt:lpstr>
      <vt:lpstr>PowerPoint Presentation</vt:lpstr>
      <vt:lpstr>Some available Options</vt:lpstr>
      <vt:lpstr>Example From FLASH: EOS interface Design</vt:lpstr>
      <vt:lpstr>Regular Testing</vt:lpstr>
      <vt:lpstr>Commonalities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333</cp:revision>
  <cp:lastPrinted>2017-11-02T18:35:01Z</cp:lastPrinted>
  <dcterms:created xsi:type="dcterms:W3CDTF">2018-11-06T17:28:56Z</dcterms:created>
  <dcterms:modified xsi:type="dcterms:W3CDTF">2020-02-29T21:48:28Z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