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16"/>
  </p:notesMasterIdLst>
  <p:handoutMasterIdLst>
    <p:handoutMasterId r:id="rId17"/>
  </p:handoutMasterIdLst>
  <p:sldIdLst>
    <p:sldId id="332" r:id="rId3"/>
    <p:sldId id="320" r:id="rId4"/>
    <p:sldId id="289" r:id="rId5"/>
    <p:sldId id="329" r:id="rId6"/>
    <p:sldId id="271" r:id="rId7"/>
    <p:sldId id="1825" r:id="rId8"/>
    <p:sldId id="1826" r:id="rId9"/>
    <p:sldId id="1823" r:id="rId10"/>
    <p:sldId id="1827" r:id="rId11"/>
    <p:sldId id="1824" r:id="rId12"/>
    <p:sldId id="450" r:id="rId13"/>
    <p:sldId id="1820" r:id="rId14"/>
    <p:sldId id="353" r:id="rId15"/>
  </p:sldIdLst>
  <p:sldSz cx="12188825" cy="6858000"/>
  <p:notesSz cx="7010400" cy="9296400"/>
  <p:defaultTextStyle>
    <a:defPPr>
      <a:defRPr lang="en-US">
        <a:uFillTx/>
      </a:defRPr>
    </a:defPPr>
    <a:lvl1pPr algn="l" rtl="0" fontAlgn="base">
      <a:spcBef>
        <a:spcPct val="0"/>
      </a:spcBef>
      <a:spcAft>
        <a:spcPct val="0"/>
      </a:spcAft>
      <a:defRPr kern="1200">
        <a:solidFill>
          <a:schemeClr val="tx1"/>
        </a:solidFill>
        <a:uFillTx/>
        <a:latin typeface="Arial" charset="0"/>
        <a:ea typeface="+mn-ea"/>
        <a:cs typeface="Arial" charset="0"/>
      </a:defRPr>
    </a:lvl1pPr>
    <a:lvl2pPr marL="457200" algn="l" rtl="0" fontAlgn="base">
      <a:spcBef>
        <a:spcPct val="0"/>
      </a:spcBef>
      <a:spcAft>
        <a:spcPct val="0"/>
      </a:spcAft>
      <a:defRPr kern="1200">
        <a:solidFill>
          <a:schemeClr val="tx1"/>
        </a:solidFill>
        <a:uFillTx/>
        <a:latin typeface="Arial" charset="0"/>
        <a:ea typeface="+mn-ea"/>
        <a:cs typeface="Arial" charset="0"/>
      </a:defRPr>
    </a:lvl2pPr>
    <a:lvl3pPr marL="914400" algn="l" rtl="0" fontAlgn="base">
      <a:spcBef>
        <a:spcPct val="0"/>
      </a:spcBef>
      <a:spcAft>
        <a:spcPct val="0"/>
      </a:spcAft>
      <a:defRPr kern="1200">
        <a:solidFill>
          <a:schemeClr val="tx1"/>
        </a:solidFill>
        <a:uFillTx/>
        <a:latin typeface="Arial" charset="0"/>
        <a:ea typeface="+mn-ea"/>
        <a:cs typeface="Arial" charset="0"/>
      </a:defRPr>
    </a:lvl3pPr>
    <a:lvl4pPr marL="1371600" algn="l" rtl="0" fontAlgn="base">
      <a:spcBef>
        <a:spcPct val="0"/>
      </a:spcBef>
      <a:spcAft>
        <a:spcPct val="0"/>
      </a:spcAft>
      <a:defRPr kern="1200">
        <a:solidFill>
          <a:schemeClr val="tx1"/>
        </a:solidFill>
        <a:uFillTx/>
        <a:latin typeface="Arial" charset="0"/>
        <a:ea typeface="+mn-ea"/>
        <a:cs typeface="Arial" charset="0"/>
      </a:defRPr>
    </a:lvl4pPr>
    <a:lvl5pPr marL="1828800" algn="l" rtl="0" fontAlgn="base">
      <a:spcBef>
        <a:spcPct val="0"/>
      </a:spcBef>
      <a:spcAft>
        <a:spcPct val="0"/>
      </a:spcAft>
      <a:defRPr kern="1200">
        <a:solidFill>
          <a:schemeClr val="tx1"/>
        </a:solidFill>
        <a:uFillTx/>
        <a:latin typeface="Arial" charset="0"/>
        <a:ea typeface="+mn-ea"/>
        <a:cs typeface="Arial" charset="0"/>
      </a:defRPr>
    </a:lvl5pPr>
    <a:lvl6pPr marL="2286000" algn="l" defTabSz="914400" rtl="0" eaLnBrk="1" latinLnBrk="0" hangingPunct="1">
      <a:defRPr kern="1200">
        <a:solidFill>
          <a:schemeClr val="tx1"/>
        </a:solidFill>
        <a:uFillTx/>
        <a:latin typeface="Arial" charset="0"/>
        <a:ea typeface="+mn-ea"/>
        <a:cs typeface="Arial" charset="0"/>
      </a:defRPr>
    </a:lvl6pPr>
    <a:lvl7pPr marL="2743200" algn="l" defTabSz="914400" rtl="0" eaLnBrk="1" latinLnBrk="0" hangingPunct="1">
      <a:defRPr kern="1200">
        <a:solidFill>
          <a:schemeClr val="tx1"/>
        </a:solidFill>
        <a:uFillTx/>
        <a:latin typeface="Arial" charset="0"/>
        <a:ea typeface="+mn-ea"/>
        <a:cs typeface="Arial" charset="0"/>
      </a:defRPr>
    </a:lvl7pPr>
    <a:lvl8pPr marL="3200400" algn="l" defTabSz="914400" rtl="0" eaLnBrk="1" latinLnBrk="0" hangingPunct="1">
      <a:defRPr kern="1200">
        <a:solidFill>
          <a:schemeClr val="tx1"/>
        </a:solidFill>
        <a:uFillTx/>
        <a:latin typeface="Arial" charset="0"/>
        <a:ea typeface="+mn-ea"/>
        <a:cs typeface="Arial" charset="0"/>
      </a:defRPr>
    </a:lvl8pPr>
    <a:lvl9pPr marL="3657600" algn="l" defTabSz="914400" rtl="0" eaLnBrk="1" latinLnBrk="0" hangingPunct="1">
      <a:defRPr kern="1200">
        <a:solidFill>
          <a:schemeClr val="tx1"/>
        </a:solidFill>
        <a:uFillTx/>
        <a:latin typeface="Arial" charset="0"/>
        <a:ea typeface="+mn-ea"/>
        <a:cs typeface="Arial" charset="0"/>
      </a:defRPr>
    </a:lvl9pPr>
  </p:defaultTextStyle>
  <p:extLst>
    <p:ext uri="{EFAFB233-063F-42B5-8137-9DF3F51BA10A}">
      <p15:sldGuideLst xmlns:p15="http://schemas.microsoft.com/office/powerpoint/2012/main">
        <p15:guide id="1" orient="horz" pos="4153">
          <p15:clr>
            <a:srgbClr val="A4A3A4"/>
          </p15:clr>
        </p15:guide>
        <p15:guide id="2" pos="28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nholdt, David"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srgbClr val="000000"/>
        </a:fontRef>
        <a:schemeClr val="lt1"/>
      </a:tcTxStyle>
      <a:tcStyle>
        <a:tcBdr/>
        <a:fill>
          <a:solidFill>
            <a:schemeClr val="accent2"/>
          </a:solidFill>
        </a:fill>
      </a:tcStyle>
    </a:lastCol>
    <a:firstCol>
      <a:tcTxStyle b="on">
        <a:fontRef idx="minor">
          <a:srgbClr val="000000"/>
        </a:fontRef>
        <a:schemeClr val="lt1"/>
      </a:tcTxStyle>
      <a:tcStyle>
        <a:tcBdr/>
        <a:fill>
          <a:solidFill>
            <a:schemeClr val="accent2"/>
          </a:solidFill>
        </a:fill>
      </a:tcStyle>
    </a:firstCol>
    <a:lastRow>
      <a:tcTxStyle b="on">
        <a:fontRef idx="minor">
          <a:srgbClr val="000000"/>
        </a:fontRef>
        <a:schemeClr val="lt1"/>
      </a:tcTxStyle>
      <a:tcStyle>
        <a:tcBdr>
          <a:top>
            <a:ln w="38100" cmpd="sng">
              <a:solidFill>
                <a:schemeClr val="lt1"/>
              </a:solidFill>
            </a:ln>
          </a:top>
        </a:tcBdr>
        <a:fill>
          <a:solidFill>
            <a:schemeClr val="accent2"/>
          </a:solidFill>
        </a:fill>
      </a:tcStyle>
    </a:lastRow>
    <a:firstRow>
      <a:tcTxStyle b="on">
        <a:fontRef idx="minor">
          <a:srgbClr val="000000"/>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rgbClr val="000000"/>
        </a:fontRef>
        <a:schemeClr val="lt1"/>
      </a:tcTxStyle>
      <a:tcStyle>
        <a:tcBdr/>
        <a:fill>
          <a:solidFill>
            <a:schemeClr val="accent2"/>
          </a:solidFill>
        </a:fill>
      </a:tcStyle>
    </a:lastCol>
    <a:firstCol>
      <a:tcTxStyle b="on">
        <a:fontRef idx="minor">
          <a:srgbClr val="00000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rgbClr val="000000"/>
        </a:fontRef>
        <a:schemeClr val="dk1"/>
      </a:tcTxStyle>
      <a:tcStyle>
        <a:tcBdr/>
      </a:tcStyle>
    </a:seCell>
    <a:swCell>
      <a:tcTxStyle b="on">
        <a:fontRef idx="minor">
          <a:srgbClr val="000000"/>
        </a:fontRef>
        <a:schemeClr val="dk1"/>
      </a:tcTxStyle>
      <a:tcStyle>
        <a:tcBdr/>
      </a:tcStyle>
    </a:swCell>
    <a:firstRow>
      <a:tcTxStyle b="on">
        <a:fontRef idx="minor">
          <a:srgbClr val="00000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rgbClr val="00000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rgbClr val="00000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rgbClr val="00000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rgbClr val="00000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srgbClr val="000000"/>
        </a:fontRef>
        <a:schemeClr val="lt1"/>
      </a:tcTxStyle>
      <a:tcStyle>
        <a:tcBdr/>
        <a:fill>
          <a:solidFill>
            <a:schemeClr val="accent3"/>
          </a:solidFill>
        </a:fill>
      </a:tcStyle>
    </a:lastCol>
    <a:firstCol>
      <a:tcTxStyle b="on">
        <a:fontRef idx="minor">
          <a:srgbClr val="000000"/>
        </a:fontRef>
        <a:schemeClr val="lt1"/>
      </a:tcTxStyle>
      <a:tcStyle>
        <a:tcBdr/>
        <a:fill>
          <a:solidFill>
            <a:schemeClr val="accent3"/>
          </a:solidFill>
        </a:fill>
      </a:tcStyle>
    </a:firstCol>
    <a:lastRow>
      <a:tcTxStyle b="on">
        <a:fontRef idx="minor">
          <a:srgbClr val="000000"/>
        </a:fontRef>
        <a:schemeClr val="lt1"/>
      </a:tcTxStyle>
      <a:tcStyle>
        <a:tcBdr>
          <a:top>
            <a:ln w="38100" cmpd="sng">
              <a:solidFill>
                <a:schemeClr val="lt1"/>
              </a:solidFill>
            </a:ln>
          </a:top>
        </a:tcBdr>
        <a:fill>
          <a:solidFill>
            <a:schemeClr val="accent3"/>
          </a:solidFill>
        </a:fill>
      </a:tcStyle>
    </a:lastRow>
    <a:firstRow>
      <a:tcTxStyle b="on">
        <a:fontRef idx="minor">
          <a:srgbClr val="000000"/>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rgbClr val="00000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86" autoAdjust="0"/>
    <p:restoredTop sz="98749" autoAdjust="0"/>
  </p:normalViewPr>
  <p:slideViewPr>
    <p:cSldViewPr snapToGrid="0" showGuides="1">
      <p:cViewPr varScale="1">
        <p:scale>
          <a:sx n="121" d="100"/>
          <a:sy n="121" d="100"/>
        </p:scale>
        <p:origin x="418" y="86"/>
      </p:cViewPr>
      <p:guideLst>
        <p:guide orient="horz" pos="4153"/>
        <p:guide pos="282"/>
      </p:guideLst>
    </p:cSldViewPr>
  </p:slideViewPr>
  <p:notesTextViewPr>
    <p:cViewPr>
      <p:scale>
        <a:sx n="1" d="1"/>
        <a:sy n="1" d="1"/>
      </p:scale>
      <p:origin x="0" y="0"/>
    </p:cViewPr>
  </p:notesTextViewPr>
  <p:sorterViewPr>
    <p:cViewPr>
      <p:scale>
        <a:sx n="134" d="100"/>
        <a:sy n="134" d="100"/>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uFillTx/>
              </a:defRPr>
            </a:lvl1pPr>
          </a:lstStyle>
          <a:p>
            <a:endParaRPr lang="en-US" dirty="0">
              <a:uFillTx/>
            </a:endParaRPr>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uFillTx/>
              </a:defRPr>
            </a:lvl1pPr>
          </a:lstStyle>
          <a:p>
            <a:fld id="{0B842F42-2CE9-4E35-95C1-410DC08A50B1}" type="datetimeFigureOut">
              <a:rPr lang="en-US" smtClean="0">
                <a:uFillTx/>
              </a:rPr>
              <a:t>8/3/2020</a:t>
            </a:fld>
            <a:endParaRPr lang="en-US" dirty="0">
              <a:uFillTx/>
            </a:endParaRPr>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uFillTx/>
              </a:defRPr>
            </a:lvl1pPr>
          </a:lstStyle>
          <a:p>
            <a:endParaRPr lang="en-US" dirty="0">
              <a:uFillTx/>
            </a:endParaRPr>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uFillTx/>
              </a:defRPr>
            </a:lvl1pPr>
          </a:lstStyle>
          <a:p>
            <a:fld id="{26F2E89A-4FDF-4617-8DDF-BE2769EE821E}" type="slidenum">
              <a:rPr lang="en-US" smtClean="0">
                <a:uFillTx/>
              </a:rPr>
              <a:t>‹#›</a:t>
            </a:fld>
            <a:endParaRPr lang="en-US" dirty="0">
              <a:uFillTx/>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uFillTx/>
              </a:defRPr>
            </a:lvl1pPr>
          </a:lstStyle>
          <a:p>
            <a:endParaRPr lang="en-US" dirty="0">
              <a:uFillTx/>
            </a:endParaRPr>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uFillTx/>
              </a:defRPr>
            </a:lvl1pPr>
          </a:lstStyle>
          <a:p>
            <a:fld id="{6F282904-F315-4730-8D91-37D99E141A6F}" type="datetimeFigureOut">
              <a:rPr lang="en-US" smtClean="0">
                <a:uFillTx/>
              </a:rPr>
              <a:t>8/3/2020</a:t>
            </a:fld>
            <a:endParaRPr lang="en-US" dirty="0">
              <a:uFillTx/>
            </a:endParaRPr>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srgbClr val="000000"/>
            </a:solidFill>
          </a:ln>
        </p:spPr>
        <p:txBody>
          <a:bodyPr vert="horz" lIns="91440" tIns="45720" rIns="91440" bIns="45720" rtlCol="0" anchor="ctr"/>
          <a:lstStyle/>
          <a:p>
            <a:endParaRPr lang="en-US" dirty="0">
              <a:uFillTx/>
            </a:endParaRPr>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uFillTx/>
              </a:defRPr>
            </a:lvl1pPr>
          </a:lstStyle>
          <a:p>
            <a:endParaRPr lang="en-US" dirty="0">
              <a:uFillTx/>
            </a:endParaRPr>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uFillTx/>
              </a:defRPr>
            </a:lvl1pPr>
          </a:lstStyle>
          <a:p>
            <a:fld id="{54E672D7-8E2D-4611-973D-F4591A707C34}" type="slidenum">
              <a:rPr lang="en-US" smtClean="0">
                <a:uFillTx/>
              </a:rPr>
              <a:t>‹#›</a:t>
            </a:fld>
            <a:endParaRPr lang="en-US" dirty="0">
              <a:uFillTx/>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uFillTx/>
        <a:latin typeface="+mn-lt"/>
        <a:ea typeface="+mn-ea"/>
        <a:cs typeface="+mn-cs"/>
      </a:defRPr>
    </a:lvl1pPr>
    <a:lvl2pPr marL="457200" algn="l" defTabSz="914400" rtl="0" eaLnBrk="1" latinLnBrk="0" hangingPunct="1">
      <a:defRPr sz="1200" kern="1200">
        <a:solidFill>
          <a:schemeClr val="tx1"/>
        </a:solidFill>
        <a:uFillTx/>
        <a:latin typeface="+mn-lt"/>
        <a:ea typeface="+mn-ea"/>
        <a:cs typeface="+mn-cs"/>
      </a:defRPr>
    </a:lvl2pPr>
    <a:lvl3pPr marL="914400" algn="l" defTabSz="914400" rtl="0" eaLnBrk="1" latinLnBrk="0" hangingPunct="1">
      <a:defRPr sz="1200" kern="1200">
        <a:solidFill>
          <a:schemeClr val="tx1"/>
        </a:solidFill>
        <a:uFillTx/>
        <a:latin typeface="+mn-lt"/>
        <a:ea typeface="+mn-ea"/>
        <a:cs typeface="+mn-cs"/>
      </a:defRPr>
    </a:lvl3pPr>
    <a:lvl4pPr marL="1371600" algn="l" defTabSz="914400" rtl="0" eaLnBrk="1" latinLnBrk="0" hangingPunct="1">
      <a:defRPr sz="1200" kern="1200">
        <a:solidFill>
          <a:schemeClr val="tx1"/>
        </a:solidFill>
        <a:uFillTx/>
        <a:latin typeface="+mn-lt"/>
        <a:ea typeface="+mn-ea"/>
        <a:cs typeface="+mn-cs"/>
      </a:defRPr>
    </a:lvl4pPr>
    <a:lvl5pPr marL="1828800" algn="l" defTabSz="914400" rtl="0" eaLnBrk="1" latinLnBrk="0" hangingPunct="1">
      <a:defRPr sz="1200" kern="1200">
        <a:solidFill>
          <a:schemeClr val="tx1"/>
        </a:solidFill>
        <a:uFillTx/>
        <a:latin typeface="+mn-lt"/>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930653" y="8624888"/>
            <a:ext cx="3008312" cy="454025"/>
          </a:xfrm>
          <a:prstGeom prst="rect">
            <a:avLst/>
          </a:prstGeom>
          <a:noFill/>
          <a:ln>
            <a:miter lim="800000"/>
            <a:headEnd/>
            <a:tailEnd/>
          </a:ln>
        </p:spPr>
        <p:txBody>
          <a:bodyPr lIns="89974" tIns="44987" rIns="89974" bIns="44987">
            <a:prstTxWarp prst="textNoShape">
              <a:avLst/>
            </a:prstTxWarp>
          </a:bodyPr>
          <a:lstStyle/>
          <a:p>
            <a:fld id="{14C757ED-C95B-9E43-9ED9-2D00C99E7821}" type="slidenum">
              <a:rPr lang="en-US">
                <a:solidFill>
                  <a:prstClr val="black"/>
                </a:solidFill>
              </a:rPr>
              <a:pPr/>
              <a:t>11</a:t>
            </a:fld>
            <a:endParaRPr lang="en-US">
              <a:solidFill>
                <a:prstClr val="black"/>
              </a:solidFill>
            </a:endParaRPr>
          </a:p>
        </p:txBody>
      </p:sp>
      <p:sp>
        <p:nvSpPr>
          <p:cNvPr id="33795" name="Rectangle 2"/>
          <p:cNvSpPr>
            <a:spLocks noGrp="1" noRot="1" noChangeAspect="1" noChangeArrowheads="1" noTextEdit="1"/>
          </p:cNvSpPr>
          <p:nvPr>
            <p:ph type="sldImg"/>
          </p:nvPr>
        </p:nvSpPr>
        <p:spPr>
          <a:xfrm>
            <a:off x="457200" y="687388"/>
            <a:ext cx="6027738" cy="3392487"/>
          </a:xfrm>
          <a:ln/>
        </p:spPr>
      </p:sp>
      <p:sp>
        <p:nvSpPr>
          <p:cNvPr id="33796" name="Rectangle 3"/>
          <p:cNvSpPr>
            <a:spLocks noGrp="1" noChangeArrowheads="1"/>
          </p:cNvSpPr>
          <p:nvPr>
            <p:ph type="body" idx="1"/>
          </p:nvPr>
        </p:nvSpPr>
        <p:spPr>
          <a:noFill/>
          <a:ln w="9525"/>
        </p:spPr>
        <p:txBody>
          <a:bodyPr/>
          <a:lstStyle/>
          <a:p>
            <a:endParaRPr lang="en-US">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236154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7_Title Slide">
    <p:spTree>
      <p:nvGrpSpPr>
        <p:cNvPr id="1" name=""/>
        <p:cNvGrpSpPr/>
        <p:nvPr/>
      </p:nvGrpSpPr>
      <p:grpSpPr>
        <a:xfrm>
          <a:off x="0" y="0"/>
          <a:ext cx="0" cy="0"/>
          <a:chOff x="0" y="0"/>
          <a:chExt cx="0" cy="0"/>
        </a:xfrm>
      </p:grpSpPr>
      <p:sp>
        <p:nvSpPr>
          <p:cNvPr id="22" name="Rectangle 21"/>
          <p:cNvSpPr>
            <a:spLocks/>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uFillTx/>
                <a:latin typeface="+mn-lt"/>
              </a:defRPr>
            </a:lvl1pPr>
          </a:lstStyle>
          <a:p>
            <a:r>
              <a:rPr lang="en-US" dirty="0">
                <a:uFillTx/>
              </a:rPr>
              <a:t>Click to edit Master title style</a:t>
            </a:r>
          </a:p>
        </p:txBody>
      </p:sp>
      <p:sp>
        <p:nvSpPr>
          <p:cNvPr id="3" name="Subtitle 2"/>
          <p:cNvSpPr>
            <a:spLocks noGrp="1"/>
          </p:cNvSpPr>
          <p:nvPr userDrawn="1">
            <p:ph type="subTitle" idx="1"/>
          </p:nvPr>
        </p:nvSpPr>
        <p:spPr>
          <a:xfrm>
            <a:off x="365760" y="1903575"/>
            <a:ext cx="6962456" cy="2778498"/>
          </a:xfrm>
        </p:spPr>
        <p:txBody>
          <a:bodyPr/>
          <a:lstStyle>
            <a:lvl1pPr marL="0" indent="0" algn="l">
              <a:buNone/>
              <a:defRPr sz="2400">
                <a:solidFill>
                  <a:schemeClr val="tx1"/>
                </a:solidFill>
                <a:uFillTx/>
                <a:latin typeface="Arial" panose="020B0604020202020204" pitchFamily="34" charset="0"/>
                <a:cs typeface="Arial" panose="020B0604020202020204" pitchFamily="34" charset="0"/>
              </a:defRPr>
            </a:lvl1pPr>
            <a:lvl2pPr marL="457200" indent="0" algn="ctr">
              <a:buNone/>
              <a:defRPr>
                <a:solidFill>
                  <a:schemeClr val="tx1">
                    <a:tint val="75000"/>
                  </a:schemeClr>
                </a:solidFill>
                <a:uFillTx/>
              </a:defRPr>
            </a:lvl2pPr>
            <a:lvl3pPr marL="914400" indent="0" algn="ctr">
              <a:buNone/>
              <a:defRPr>
                <a:solidFill>
                  <a:schemeClr val="tx1">
                    <a:tint val="75000"/>
                  </a:schemeClr>
                </a:solidFill>
                <a:uFillTx/>
              </a:defRPr>
            </a:lvl3pPr>
            <a:lvl4pPr marL="1371600" indent="0" algn="ctr">
              <a:buNone/>
              <a:defRPr>
                <a:solidFill>
                  <a:schemeClr val="tx1">
                    <a:tint val="75000"/>
                  </a:schemeClr>
                </a:solidFill>
                <a:uFillTx/>
              </a:defRPr>
            </a:lvl4pPr>
            <a:lvl5pPr marL="1828800" indent="0" algn="ctr">
              <a:buNone/>
              <a:defRPr>
                <a:solidFill>
                  <a:schemeClr val="tx1">
                    <a:tint val="75000"/>
                  </a:schemeClr>
                </a:solidFill>
                <a:uFillTx/>
              </a:defRPr>
            </a:lvl5pPr>
            <a:lvl6pPr marL="2286000" indent="0" algn="ctr">
              <a:buNone/>
              <a:defRPr>
                <a:solidFill>
                  <a:schemeClr val="tx1">
                    <a:tint val="75000"/>
                  </a:schemeClr>
                </a:solidFill>
                <a:uFillTx/>
              </a:defRPr>
            </a:lvl6pPr>
            <a:lvl7pPr marL="2743200" indent="0" algn="ctr">
              <a:buNone/>
              <a:defRPr>
                <a:solidFill>
                  <a:schemeClr val="tx1">
                    <a:tint val="75000"/>
                  </a:schemeClr>
                </a:solidFill>
                <a:uFillTx/>
              </a:defRPr>
            </a:lvl7pPr>
            <a:lvl8pPr marL="3200400" indent="0" algn="ctr">
              <a:buNone/>
              <a:defRPr>
                <a:solidFill>
                  <a:schemeClr val="tx1">
                    <a:tint val="75000"/>
                  </a:schemeClr>
                </a:solidFill>
                <a:uFillTx/>
              </a:defRPr>
            </a:lvl8pPr>
            <a:lvl9pPr marL="3657600" indent="0" algn="ctr">
              <a:buNone/>
              <a:defRPr>
                <a:solidFill>
                  <a:schemeClr val="tx1">
                    <a:tint val="75000"/>
                  </a:schemeClr>
                </a:solidFill>
                <a:uFillTx/>
              </a:defRPr>
            </a:lvl9pPr>
          </a:lstStyle>
          <a:p>
            <a:r>
              <a:rPr lang="en-US" dirty="0">
                <a:uFillTx/>
              </a:rPr>
              <a:t>Click to edit Master subtitle style</a:t>
            </a:r>
          </a:p>
        </p:txBody>
      </p:sp>
      <p:pic>
        <p:nvPicPr>
          <p:cNvPr id="12" name="Picture 11"/>
          <p:cNvPicPr>
            <a:picLocks noChangeAspect="1"/>
          </p:cNvPicPr>
          <p:nvPr userDrawn="1"/>
        </p:nvPicPr>
        <p:blipFill>
          <a:blip r:embed="rId2" cstate="print"/>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5" name="Rectangle 14"/>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pic>
        <p:nvPicPr>
          <p:cNvPr id="16" name="Picture 15"/>
          <p:cNvPicPr>
            <a:picLocks noChangeAspect="1"/>
          </p:cNvPicPr>
          <p:nvPr userDrawn="1"/>
        </p:nvPicPr>
        <p:blipFill>
          <a:blip r:embed="rId3" cstate="print"/>
          <a:stretch>
            <a:fillRect/>
          </a:stretch>
        </p:blipFill>
        <p:spPr>
          <a:xfrm>
            <a:off x="2646465" y="6234272"/>
            <a:ext cx="2588698" cy="430836"/>
          </a:xfrm>
          <a:prstGeom prst="rect">
            <a:avLst/>
          </a:prstGeom>
        </p:spPr>
      </p:pic>
      <p:pic>
        <p:nvPicPr>
          <p:cNvPr id="17" name="Picture 16"/>
          <p:cNvPicPr>
            <a:picLocks noChangeAspect="1"/>
          </p:cNvPicPr>
          <p:nvPr userDrawn="1"/>
        </p:nvPicPr>
        <p:blipFill rotWithShape="1">
          <a:blip r:embed="rId4" cstate="print"/>
          <a:srcRect b="70693"/>
          <a:stretch/>
        </p:blipFill>
        <p:spPr>
          <a:xfrm>
            <a:off x="335845" y="6219281"/>
            <a:ext cx="1469261" cy="460818"/>
          </a:xfrm>
          <a:prstGeom prst="rect">
            <a:avLst/>
          </a:prstGeom>
        </p:spPr>
      </p:pic>
      <p:pic>
        <p:nvPicPr>
          <p:cNvPr id="18" name="Picture 17" descr="IDEAS_logo.png"/>
          <p:cNvPicPr>
            <a:picLocks noChangeAspect="1"/>
          </p:cNvPicPr>
          <p:nvPr userDrawn="1"/>
        </p:nvPicPr>
        <p:blipFill>
          <a:blip r:embed="rId5" cstate="print"/>
          <a:stretch>
            <a:fillRect/>
          </a:stretch>
        </p:blipFill>
        <p:spPr>
          <a:xfrm>
            <a:off x="7027425" y="6133571"/>
            <a:ext cx="1845330" cy="6400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114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77560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057808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317794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4104862" y="6513223"/>
            <a:ext cx="4059169" cy="218473"/>
          </a:xfrm>
          <a:prstGeom prst="rect">
            <a:avLst/>
          </a:prstGeom>
        </p:spPr>
        <p:txBody>
          <a:bodyPr/>
          <a:lstStyle>
            <a:lvl1pPr>
              <a:defRPr sz="1200">
                <a:latin typeface="Calibri"/>
                <a:cs typeface="Calibri"/>
              </a:defRPr>
            </a:lvl1pPr>
          </a:lstStyle>
          <a:p>
            <a:r>
              <a:rPr lang="en-US" dirty="0"/>
              <a:t>ATPESC, August 2017</a:t>
            </a: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82044" y="6417642"/>
            <a:ext cx="1086190" cy="376761"/>
          </a:xfrm>
          <a:prstGeom prst="rect">
            <a:avLst/>
          </a:prstGeom>
        </p:spPr>
      </p:pic>
    </p:spTree>
    <p:extLst>
      <p:ext uri="{BB962C8B-B14F-4D97-AF65-F5344CB8AC3E}">
        <p14:creationId xmlns:p14="http://schemas.microsoft.com/office/powerpoint/2010/main" val="289395415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015" cy="381000"/>
          </a:xfrm>
          <a:prstGeom prst="rect">
            <a:avLst/>
          </a:prstGeom>
        </p:spPr>
        <p:txBody>
          <a:bodyPr/>
          <a:lstStyle>
            <a:lvl1pPr>
              <a:defRPr>
                <a:solidFill>
                  <a:schemeClr val="tx2"/>
                </a:solidFill>
                <a:latin typeface="Calibri"/>
                <a:cs typeface="Calibri"/>
              </a:defRPr>
            </a:lvl1pPr>
          </a:lstStyle>
          <a:p>
            <a:fld id="{F0C94032-CD4C-4C25-B0C2-CEC720522D92}" type="slidenum">
              <a:rPr lang="en-US" smtClean="0"/>
              <a:pPr/>
              <a:t>‹#›</a:t>
            </a:fld>
            <a:endParaRPr lang="en-US" dirty="0"/>
          </a:p>
        </p:txBody>
      </p:sp>
      <p:sp>
        <p:nvSpPr>
          <p:cNvPr id="5" name="Footer Placeholder 4"/>
          <p:cNvSpPr>
            <a:spLocks noGrp="1"/>
          </p:cNvSpPr>
          <p:nvPr>
            <p:ph type="ftr" sz="quarter" idx="3"/>
          </p:nvPr>
        </p:nvSpPr>
        <p:spPr>
          <a:xfrm>
            <a:off x="4104862" y="6497543"/>
            <a:ext cx="4059169" cy="218473"/>
          </a:xfrm>
          <a:prstGeom prst="rect">
            <a:avLst/>
          </a:prstGeom>
        </p:spPr>
        <p:txBody>
          <a:bodyPr/>
          <a:lstStyle>
            <a:lvl1pPr>
              <a:defRPr sz="1400">
                <a:latin typeface="Calibri"/>
                <a:cs typeface="Calibri"/>
              </a:defRPr>
            </a:lvl1pPr>
          </a:lstStyle>
          <a:p>
            <a:endParaRPr lang="en-US" dirty="0"/>
          </a:p>
        </p:txBody>
      </p:sp>
    </p:spTree>
    <p:extLst>
      <p:ext uri="{BB962C8B-B14F-4D97-AF65-F5344CB8AC3E}">
        <p14:creationId xmlns:p14="http://schemas.microsoft.com/office/powerpoint/2010/main" val="365896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510909"/>
          </a:xfrm>
        </p:spPr>
        <p:txBody>
          <a:bodyPr anchor="t" anchorCtr="0"/>
          <a:lstStyle/>
          <a:p>
            <a:r>
              <a:rPr lang="en-US" dirty="0">
                <a:uFillTx/>
              </a:rPr>
              <a:t>Click to edit Master title style</a:t>
            </a:r>
          </a:p>
        </p:txBody>
      </p:sp>
      <p:sp>
        <p:nvSpPr>
          <p:cNvPr id="3" name="Content Placeholder 2"/>
          <p:cNvSpPr>
            <a:spLocks noGrp="1"/>
          </p:cNvSpPr>
          <p:nvPr>
            <p:ph idx="1"/>
          </p:nvPr>
        </p:nvSpPr>
        <p:spPr>
          <a:xfrm>
            <a:off x="365760" y="1615440"/>
            <a:ext cx="11369809" cy="4047778"/>
          </a:xfrm>
        </p:spPr>
        <p:txBody>
          <a:bodyPr/>
          <a:lstStyle>
            <a:lvl1pPr>
              <a:defRPr>
                <a:uFillTx/>
                <a:latin typeface="Arial" panose="020B0604020202020204" pitchFamily="34" charset="0"/>
                <a:cs typeface="Arial" panose="020B0604020202020204" pitchFamily="34" charset="0"/>
              </a:defRPr>
            </a:lvl1pPr>
            <a:lvl2pPr>
              <a:defRPr>
                <a:uFillTx/>
                <a:latin typeface="Arial" panose="020B0604020202020204" pitchFamily="34" charset="0"/>
                <a:cs typeface="Arial" panose="020B0604020202020204" pitchFamily="34" charset="0"/>
              </a:defRPr>
            </a:lvl2pPr>
            <a:lvl3pPr>
              <a:defRPr>
                <a:uFillTx/>
                <a:latin typeface="Arial" panose="020B0604020202020204" pitchFamily="34" charset="0"/>
                <a:cs typeface="Arial" panose="020B0604020202020204" pitchFamily="34" charset="0"/>
              </a:defRPr>
            </a:lvl3pPr>
            <a:lvl4pPr>
              <a:defRPr>
                <a:uFillTx/>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uFillTx/>
                <a:latin typeface="Arial" panose="020B0604020202020204" pitchFamily="34" charset="0"/>
                <a:cs typeface="Arial" panose="020B0604020202020204" pitchFamily="34" charset="0"/>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877824"/>
          </a:xfrm>
        </p:spPr>
        <p:txBody>
          <a:bodyPr/>
          <a:lstStyle>
            <a:lvl1pPr>
              <a:defRPr>
                <a:uFillTx/>
              </a:defRPr>
            </a:lvl1pPr>
          </a:lstStyle>
          <a:p>
            <a:r>
              <a:rPr lang="en-US" dirty="0">
                <a:uFillTx/>
              </a:rPr>
              <a:t>Click to edit Master title style</a:t>
            </a:r>
          </a:p>
        </p:txBody>
      </p:sp>
      <p:sp>
        <p:nvSpPr>
          <p:cNvPr id="3" name="Text Placeholder 2"/>
          <p:cNvSpPr>
            <a:spLocks noGrp="1"/>
          </p:cNvSpPr>
          <p:nvPr>
            <p:ph type="body" idx="1"/>
          </p:nvPr>
        </p:nvSpPr>
        <p:spPr>
          <a:xfrm>
            <a:off x="365760" y="1553612"/>
            <a:ext cx="5588582" cy="821190"/>
          </a:xfrm>
        </p:spPr>
        <p:txBody>
          <a:bodyPr anchor="b"/>
          <a:lstStyle>
            <a:lvl1pPr marL="0" indent="0">
              <a:buNone/>
              <a:defRPr sz="2400" b="1">
                <a:solidFill>
                  <a:schemeClr val="tx2"/>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365760" y="2379194"/>
            <a:ext cx="5588582" cy="3373229"/>
          </a:xfrm>
        </p:spPr>
        <p:txBody>
          <a:bodyPr/>
          <a:lstStyle>
            <a:lvl1pPr>
              <a:defRPr sz="2400">
                <a:uFillTx/>
              </a:defRPr>
            </a:lvl1pPr>
            <a:lvl2pPr>
              <a:defRPr sz="2000">
                <a:uFillTx/>
              </a:defRPr>
            </a:lvl2pPr>
            <a:lvl3pPr>
              <a:defRPr sz="1800">
                <a:uFillTx/>
              </a:defRPr>
            </a:lvl3pPr>
            <a:lvl4pPr>
              <a:defRPr sz="1600">
                <a:uFillTx/>
              </a:defRPr>
            </a:lvl4pPr>
            <a:lvl5pPr marL="1482725" indent="-222250">
              <a:buFont typeface="Arial" panose="020B0604020202020204" pitchFamily="34" charset="0"/>
              <a:buChar char="•"/>
              <a:defRPr sz="18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Text Placeholder 4"/>
          <p:cNvSpPr>
            <a:spLocks noGrp="1"/>
          </p:cNvSpPr>
          <p:nvPr>
            <p:ph type="body" sz="quarter" idx="3"/>
          </p:nvPr>
        </p:nvSpPr>
        <p:spPr>
          <a:xfrm>
            <a:off x="6191755" y="1553612"/>
            <a:ext cx="5531934" cy="821190"/>
          </a:xfrm>
        </p:spPr>
        <p:txBody>
          <a:bodyPr anchor="b"/>
          <a:lstStyle>
            <a:lvl1pPr marL="0" indent="0">
              <a:buNone/>
              <a:defRPr sz="2400" b="1">
                <a:solidFill>
                  <a:schemeClr val="tx2"/>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6" name="Content Placeholder 5"/>
          <p:cNvSpPr>
            <a:spLocks noGrp="1"/>
          </p:cNvSpPr>
          <p:nvPr>
            <p:ph sz="quarter" idx="4"/>
          </p:nvPr>
        </p:nvSpPr>
        <p:spPr>
          <a:xfrm>
            <a:off x="6191755" y="2379194"/>
            <a:ext cx="5531934" cy="3373229"/>
          </a:xfrm>
        </p:spPr>
        <p:txBody>
          <a:bodyPr/>
          <a:lstStyle>
            <a:lvl1pPr>
              <a:defRPr sz="2400">
                <a:uFillTx/>
              </a:defRPr>
            </a:lvl1pPr>
            <a:lvl2pPr>
              <a:defRPr sz="2000">
                <a:uFillTx/>
              </a:defRPr>
            </a:lvl2pPr>
            <a:lvl3pPr>
              <a:defRPr sz="1800">
                <a:uFillTx/>
              </a:defRPr>
            </a:lvl3pPr>
            <a:lvl4pPr>
              <a:defRPr sz="1600">
                <a:uFillTx/>
              </a:defRPr>
            </a:lvl4pPr>
            <a:lvl5pPr marL="1482725" indent="-222250">
              <a:defRPr lang="en-US" sz="1800" kern="1200" dirty="0">
                <a:solidFill>
                  <a:schemeClr val="tx1"/>
                </a:solidFill>
                <a:uFillTx/>
                <a:latin typeface="+mn-lt"/>
                <a:ea typeface="+mn-ea"/>
                <a:cs typeface="+mn-cs"/>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uFillTx/>
              </a:rPr>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break">
    <p:spTree>
      <p:nvGrpSpPr>
        <p:cNvPr id="1" name=""/>
        <p:cNvGrpSpPr/>
        <p:nvPr/>
      </p:nvGrpSpPr>
      <p:grpSpPr>
        <a:xfrm>
          <a:off x="0" y="0"/>
          <a:ext cx="0" cy="0"/>
          <a:chOff x="0" y="0"/>
          <a:chExt cx="0" cy="0"/>
        </a:xfrm>
      </p:grpSpPr>
      <p:sp>
        <p:nvSpPr>
          <p:cNvPr id="22" name="Rectangle 21"/>
          <p:cNvSpPr>
            <a:spLocks/>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uFillTx/>
                <a:latin typeface="+mn-lt"/>
              </a:defRPr>
            </a:lvl1pPr>
          </a:lstStyle>
          <a:p>
            <a:r>
              <a:rPr lang="en-US" dirty="0">
                <a:uFillTx/>
              </a:rPr>
              <a:t>Click to edit Master title style</a:t>
            </a:r>
          </a:p>
        </p:txBody>
      </p:sp>
      <p:pic>
        <p:nvPicPr>
          <p:cNvPr id="12" name="Picture 11"/>
          <p:cNvPicPr>
            <a:picLocks noChangeAspect="1"/>
          </p:cNvPicPr>
          <p:nvPr userDrawn="1"/>
        </p:nvPicPr>
        <p:blipFill>
          <a:blip r:embed="rId2" cstate="print"/>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5" name="Rectangle 14"/>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9" name="Rectangle 18"/>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uFillTx/>
              </a:rPr>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514169" y="6435568"/>
            <a:ext cx="4059169" cy="218473"/>
          </a:xfrm>
          <a:prstGeom prst="rect">
            <a:avLst/>
          </a:prstGeom>
        </p:spPr>
        <p:txBody>
          <a:bodyPr/>
          <a:lstStyle>
            <a:lvl1pPr algn="l">
              <a:defRPr sz="1200">
                <a:latin typeface="Calibri"/>
                <a:cs typeface="Calibri"/>
              </a:defRPr>
            </a:lvl1pPr>
          </a:lstStyle>
          <a:p>
            <a:endParaRPr lang="en-US" dirty="0">
              <a:latin typeface="Arial" pitchFamily="34" charset="0"/>
              <a:cs typeface="Arial" pitchFamily="34" charset="0"/>
            </a:endParaRP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30747" y="6236786"/>
            <a:ext cx="1401117" cy="485998"/>
          </a:xfrm>
          <a:prstGeom prst="rect">
            <a:avLst/>
          </a:prstGeom>
        </p:spPr>
      </p:pic>
      <p:pic>
        <p:nvPicPr>
          <p:cNvPr id="12" name="Picture 11">
            <a:extLst>
              <a:ext uri="{FF2B5EF4-FFF2-40B4-BE49-F238E27FC236}">
                <a16:creationId xmlns:a16="http://schemas.microsoft.com/office/drawing/2014/main" id="{D43F2E29-D923-E449-87DA-691D3382DA10}"/>
              </a:ext>
            </a:extLst>
          </p:cNvPr>
          <p:cNvPicPr>
            <a:picLocks noChangeAspect="1"/>
          </p:cNvPicPr>
          <p:nvPr userDrawn="1"/>
        </p:nvPicPr>
        <p:blipFill>
          <a:blip r:embed="rId3" cstate="print"/>
          <a:stretch>
            <a:fillRect/>
          </a:stretch>
        </p:blipFill>
        <p:spPr>
          <a:xfrm>
            <a:off x="9426619" y="6115528"/>
            <a:ext cx="2366963" cy="640080"/>
          </a:xfrm>
          <a:prstGeom prst="rect">
            <a:avLst/>
          </a:prstGeom>
        </p:spPr>
      </p:pic>
      <p:sp>
        <p:nvSpPr>
          <p:cNvPr id="14" name="Rectangle 6">
            <a:extLst>
              <a:ext uri="{FF2B5EF4-FFF2-40B4-BE49-F238E27FC236}">
                <a16:creationId xmlns:a16="http://schemas.microsoft.com/office/drawing/2014/main" id="{96FBCAFB-8167-4C4C-9FAA-536E2379E788}"/>
              </a:ext>
            </a:extLst>
          </p:cNvPr>
          <p:cNvSpPr>
            <a:spLocks noChangeArrowheads="1"/>
          </p:cNvSpPr>
          <p:nvPr userDrawn="1"/>
        </p:nvSpPr>
        <p:spPr bwMode="auto">
          <a:xfrm flipH="1">
            <a:off x="163375" y="6479785"/>
            <a:ext cx="210301" cy="152400"/>
          </a:xfrm>
          <a:prstGeom prst="rect">
            <a:avLst/>
          </a:prstGeom>
          <a:noFill/>
          <a:ln w="9525">
            <a:noFill/>
            <a:miter lim="800000"/>
          </a:ln>
          <a:effectLst/>
        </p:spPr>
        <p:txBody>
          <a:bodyPr lIns="0" tIns="0" rIns="0" bIns="0"/>
          <a:lstStyle/>
          <a:p>
            <a:pPr algn="r" defTabSz="173038">
              <a:lnSpc>
                <a:spcPct val="90000"/>
              </a:lnSpc>
              <a:defRPr>
                <a:uFillTx/>
              </a:defRPr>
            </a:pPr>
            <a:fld id="{040BB257-551A-4736-B50F-DCF1BA034C06}" type="slidenum">
              <a:rPr lang="en-US" sz="1000" smtClean="0">
                <a:solidFill>
                  <a:schemeClr val="tx1"/>
                </a:solidFill>
                <a:uFillTx/>
                <a:latin typeface="Arial" pitchFamily="34" charset="0"/>
                <a:cs typeface="Arial" pitchFamily="34" charset="0"/>
              </a:rPr>
              <a:pPr algn="r" defTabSz="173038">
                <a:lnSpc>
                  <a:spcPct val="90000"/>
                </a:lnSpc>
                <a:defRPr>
                  <a:uFillTx/>
                </a:defRPr>
              </a:pPr>
              <a:t>‹#›</a:t>
            </a:fld>
            <a:endParaRPr lang="en-US" sz="1000" dirty="0">
              <a:solidFill>
                <a:schemeClr val="tx1"/>
              </a:solidFill>
              <a:uFillTx/>
              <a:latin typeface="Arial" pitchFamily="34" charset="0"/>
              <a:cs typeface="Arial" pitchFamily="34" charset="0"/>
            </a:endParaRPr>
          </a:p>
        </p:txBody>
      </p:sp>
    </p:spTree>
    <p:extLst>
      <p:ext uri="{BB962C8B-B14F-4D97-AF65-F5344CB8AC3E}">
        <p14:creationId xmlns:p14="http://schemas.microsoft.com/office/powerpoint/2010/main" val="62108403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49555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2509008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2.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1.png"/><Relationship Id="rId5" Type="http://schemas.openxmlformats.org/officeDocument/2006/relationships/slideLayout" Target="../slideLayouts/slideLayout12.xml"/><Relationship Id="rId10" Type="http://schemas.openxmlformats.org/officeDocument/2006/relationships/image" Target="../media/image6.png"/><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510909"/>
          </a:xfrm>
          <a:prstGeom prst="rect">
            <a:avLst/>
          </a:prstGeom>
          <a:noFill/>
          <a:ln w="9525">
            <a:noFill/>
            <a:miter lim="800000"/>
          </a:ln>
        </p:spPr>
        <p:txBody>
          <a:bodyPr vert="horz" wrap="square" lIns="91440" tIns="45720" rIns="91440" bIns="45720" numCol="1" anchor="t" anchorCtr="0" compatLnSpc="1">
            <a:prstTxWarp prst="textNoShape">
              <a:avLst/>
            </a:prstTxWarp>
            <a:spAutoFit/>
          </a:bodyPr>
          <a:lstStyle/>
          <a:p>
            <a:pPr lvl="0"/>
            <a:r>
              <a:rPr lang="en-US" dirty="0">
                <a:uFillTx/>
              </a:rPr>
              <a:t>Click to edit Master title style</a:t>
            </a:r>
          </a:p>
        </p:txBody>
      </p:sp>
      <p:sp>
        <p:nvSpPr>
          <p:cNvPr id="1027" name="Text Placeholder 2"/>
          <p:cNvSpPr>
            <a:spLocks noGrp="1"/>
          </p:cNvSpPr>
          <p:nvPr>
            <p:ph type="body" idx="1"/>
          </p:nvPr>
        </p:nvSpPr>
        <p:spPr bwMode="auto">
          <a:xfrm>
            <a:off x="365760" y="1623066"/>
            <a:ext cx="11376442" cy="4040923"/>
          </a:xfrm>
          <a:prstGeom prst="rect">
            <a:avLst/>
          </a:prstGeom>
          <a:noFill/>
          <a:ln w="9525">
            <a:noFill/>
            <a:miter lim="800000"/>
          </a:ln>
        </p:spPr>
        <p:txBody>
          <a:bodyPr vert="horz" wrap="square" lIns="91440" tIns="45720" rIns="91440" bIns="45720" numCol="1" anchor="t" anchorCtr="0" compatLnSpc="1">
            <a:prstTxWarp prst="textNoShape">
              <a:avLst/>
            </a:prstTxWarp>
            <a:noAutofit/>
          </a:body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pic>
        <p:nvPicPr>
          <p:cNvPr id="13" name="Picture 12"/>
          <p:cNvPicPr>
            <a:picLocks noChangeAspect="1"/>
          </p:cNvPicPr>
          <p:nvPr userDrawn="1"/>
        </p:nvPicPr>
        <p:blipFill>
          <a:blip r:embed="rId9" cstate="print"/>
          <a:stretch>
            <a:fillRect/>
          </a:stretch>
        </p:blipFill>
        <p:spPr>
          <a:xfrm>
            <a:off x="9236773" y="6033555"/>
            <a:ext cx="2366963" cy="640080"/>
          </a:xfrm>
          <a:prstGeom prst="rect">
            <a:avLst/>
          </a:prstGeom>
        </p:spPr>
      </p:pic>
      <p:grpSp>
        <p:nvGrpSpPr>
          <p:cNvPr id="15" name="Group 14"/>
          <p:cNvGrpSpPr/>
          <p:nvPr userDrawn="1"/>
        </p:nvGrpSpPr>
        <p:grpSpPr>
          <a:xfrm>
            <a:off x="-4595" y="6830568"/>
            <a:ext cx="12198096" cy="27432"/>
            <a:chOff x="-9675" y="6830568"/>
            <a:chExt cx="9176303" cy="27432"/>
          </a:xfrm>
        </p:grpSpPr>
        <p:sp>
          <p:nvSpPr>
            <p:cNvPr id="16" name="Rectangle 15"/>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7" name="Rectangle 16"/>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sp>
        <p:nvSpPr>
          <p:cNvPr id="8" name="Rectangle 256"/>
          <p:cNvSpPr txBox="1">
            <a:spLocks noChangeArrowheads="1"/>
          </p:cNvSpPr>
          <p:nvPr userDrawn="1"/>
        </p:nvSpPr>
        <p:spPr>
          <a:xfrm>
            <a:off x="363828" y="6449464"/>
            <a:ext cx="3422561" cy="213042"/>
          </a:xfrm>
          <a:prstGeom prst="rect">
            <a:avLst/>
          </a:prstGeom>
        </p:spPr>
        <p:txBody>
          <a:bodyPr anchor="ctr"/>
          <a:lstStyle/>
          <a:p>
            <a:pPr algn="l"/>
            <a:endParaRPr lang="en-US" sz="1000" dirty="0">
              <a:solidFill>
                <a:schemeClr val="tx1"/>
              </a:solidFill>
              <a:uFillTx/>
              <a:latin typeface="Arial" pitchFamily="34" charset="0"/>
              <a:cs typeface="Arial" pitchFamily="34" charset="0"/>
            </a:endParaRPr>
          </a:p>
        </p:txBody>
      </p:sp>
      <p:sp>
        <p:nvSpPr>
          <p:cNvPr id="9" name="Rectangle 6"/>
          <p:cNvSpPr>
            <a:spLocks noChangeArrowheads="1"/>
          </p:cNvSpPr>
          <p:nvPr userDrawn="1"/>
        </p:nvSpPr>
        <p:spPr bwMode="auto">
          <a:xfrm flipH="1">
            <a:off x="163375" y="6479785"/>
            <a:ext cx="210301" cy="152400"/>
          </a:xfrm>
          <a:prstGeom prst="rect">
            <a:avLst/>
          </a:prstGeom>
          <a:noFill/>
          <a:ln w="9525">
            <a:noFill/>
            <a:miter lim="800000"/>
          </a:ln>
          <a:effectLst/>
        </p:spPr>
        <p:txBody>
          <a:bodyPr lIns="0" tIns="0" rIns="0" bIns="0"/>
          <a:lstStyle/>
          <a:p>
            <a:pPr algn="r" defTabSz="173038">
              <a:lnSpc>
                <a:spcPct val="90000"/>
              </a:lnSpc>
              <a:defRPr>
                <a:uFillTx/>
              </a:defRPr>
            </a:pPr>
            <a:fld id="{040BB257-551A-4736-B50F-DCF1BA034C06}" type="slidenum">
              <a:rPr lang="en-US" sz="1000" smtClean="0">
                <a:solidFill>
                  <a:schemeClr val="tx1"/>
                </a:solidFill>
                <a:uFillTx/>
                <a:latin typeface="Arial" pitchFamily="34" charset="0"/>
                <a:cs typeface="Arial" pitchFamily="34" charset="0"/>
              </a:rPr>
              <a:pPr algn="r" defTabSz="173038">
                <a:lnSpc>
                  <a:spcPct val="90000"/>
                </a:lnSpc>
                <a:defRPr>
                  <a:uFillTx/>
                </a:defRPr>
              </a:pPr>
              <a:t>‹#›</a:t>
            </a:fld>
            <a:endParaRPr lang="en-US" sz="1000" dirty="0">
              <a:solidFill>
                <a:schemeClr val="tx1"/>
              </a:solidFill>
              <a:uFillTx/>
              <a:latin typeface="Arial" pitchFamily="34" charset="0"/>
              <a:cs typeface="Arial" pitchFamily="34" charset="0"/>
            </a:endParaRPr>
          </a:p>
        </p:txBody>
      </p:sp>
      <p:pic>
        <p:nvPicPr>
          <p:cNvPr id="11" name="Picture 10" descr="IDEAS_logo.png"/>
          <p:cNvPicPr>
            <a:picLocks noChangeAspect="1"/>
          </p:cNvPicPr>
          <p:nvPr userDrawn="1"/>
        </p:nvPicPr>
        <p:blipFill>
          <a:blip r:embed="rId10" cstate="print"/>
          <a:stretch>
            <a:fillRect/>
          </a:stretch>
        </p:blipFill>
        <p:spPr>
          <a:xfrm>
            <a:off x="7027425" y="6069275"/>
            <a:ext cx="1845330" cy="64008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rtl="0" eaLnBrk="1" fontAlgn="base" hangingPunct="1">
        <a:lnSpc>
          <a:spcPct val="85000"/>
        </a:lnSpc>
        <a:spcBef>
          <a:spcPct val="0"/>
        </a:spcBef>
        <a:spcAft>
          <a:spcPct val="0"/>
        </a:spcAft>
        <a:defRPr sz="3200" b="1" kern="1200" baseline="0">
          <a:solidFill>
            <a:schemeClr val="tx1"/>
          </a:solidFill>
          <a:uFillTx/>
          <a:latin typeface="+mn-lt"/>
          <a:ea typeface="+mj-ea"/>
          <a:cs typeface="+mj-cs"/>
        </a:defRPr>
      </a:lvl1pPr>
      <a:lvl2pPr algn="l" rtl="0" eaLnBrk="1" fontAlgn="base" hangingPunct="1">
        <a:lnSpc>
          <a:spcPct val="85000"/>
        </a:lnSpc>
        <a:spcBef>
          <a:spcPct val="0"/>
        </a:spcBef>
        <a:spcAft>
          <a:spcPct val="0"/>
        </a:spcAft>
        <a:defRPr sz="3000">
          <a:solidFill>
            <a:srgbClr val="006C3A"/>
          </a:solidFill>
          <a:uFillTx/>
          <a:latin typeface="Arial Black" pitchFamily="34" charset="0"/>
        </a:defRPr>
      </a:lvl2pPr>
      <a:lvl3pPr algn="l" rtl="0" eaLnBrk="1" fontAlgn="base" hangingPunct="1">
        <a:lnSpc>
          <a:spcPct val="85000"/>
        </a:lnSpc>
        <a:spcBef>
          <a:spcPct val="0"/>
        </a:spcBef>
        <a:spcAft>
          <a:spcPct val="0"/>
        </a:spcAft>
        <a:defRPr sz="3000">
          <a:solidFill>
            <a:srgbClr val="006C3A"/>
          </a:solidFill>
          <a:uFillTx/>
          <a:latin typeface="Arial Black" pitchFamily="34" charset="0"/>
        </a:defRPr>
      </a:lvl3pPr>
      <a:lvl4pPr algn="l" rtl="0" eaLnBrk="1" fontAlgn="base" hangingPunct="1">
        <a:lnSpc>
          <a:spcPct val="85000"/>
        </a:lnSpc>
        <a:spcBef>
          <a:spcPct val="0"/>
        </a:spcBef>
        <a:spcAft>
          <a:spcPct val="0"/>
        </a:spcAft>
        <a:defRPr sz="3000">
          <a:solidFill>
            <a:srgbClr val="006C3A"/>
          </a:solidFill>
          <a:uFillTx/>
          <a:latin typeface="Arial Black" pitchFamily="34" charset="0"/>
        </a:defRPr>
      </a:lvl4pPr>
      <a:lvl5pPr algn="l" rtl="0" eaLnBrk="1" fontAlgn="base" hangingPunct="1">
        <a:lnSpc>
          <a:spcPct val="85000"/>
        </a:lnSpc>
        <a:spcBef>
          <a:spcPct val="0"/>
        </a:spcBef>
        <a:spcAft>
          <a:spcPct val="0"/>
        </a:spcAft>
        <a:defRPr sz="3000">
          <a:solidFill>
            <a:srgbClr val="006C3A"/>
          </a:solidFill>
          <a:uFillTx/>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uFillTx/>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uFillTx/>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uFillTx/>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uFillTx/>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uFillTx/>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uFillTx/>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uFillTx/>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uFillTx/>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uFillTx/>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11054096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ssw.io/blog_posts/adopting-continuous-integration-for-long-timescale-materials-simulation"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hyperlink" Target="https://doi.org/10.6084/m9.figshare.1271983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a:xfrm>
            <a:off x="3177632" y="503144"/>
            <a:ext cx="8687265" cy="623129"/>
          </a:xfrm>
        </p:spPr>
        <p:txBody>
          <a:bodyPr/>
          <a:lstStyle/>
          <a:p>
            <a:r>
              <a:rPr lang="en-US" dirty="0"/>
              <a:t>Agile Methodologies Redux</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639913"/>
            <a:ext cx="8292317" cy="2855300"/>
          </a:xfrm>
        </p:spPr>
        <p:txBody>
          <a:bodyPr/>
          <a:lstStyle/>
          <a:p>
            <a:r>
              <a:rPr lang="en-US" dirty="0"/>
              <a:t>David E. Bernholdt</a:t>
            </a:r>
            <a:br>
              <a:rPr lang="en-US" dirty="0"/>
            </a:br>
            <a:r>
              <a:rPr lang="en-US" sz="2000" dirty="0"/>
              <a:t>Oak Ridge National Laboratory</a:t>
            </a:r>
            <a:endParaRPr lang="en-US" dirty="0"/>
          </a:p>
          <a:p>
            <a:pPr>
              <a:spcBef>
                <a:spcPts val="2400"/>
              </a:spcBef>
            </a:pPr>
            <a:r>
              <a:rPr lang="en-US" dirty="0"/>
              <a:t>Michael A. </a:t>
            </a:r>
            <a:r>
              <a:rPr lang="en-US" dirty="0" err="1"/>
              <a:t>Heroux</a:t>
            </a:r>
            <a:r>
              <a:rPr lang="en-US" dirty="0"/>
              <a:t>, </a:t>
            </a:r>
            <a:r>
              <a:rPr lang="en-US" u="sng" dirty="0"/>
              <a:t>James M. </a:t>
            </a:r>
            <a:r>
              <a:rPr lang="en-US" u="sng" dirty="0" err="1"/>
              <a:t>Willenbring</a:t>
            </a:r>
            <a:br>
              <a:rPr lang="en-US" dirty="0"/>
            </a:br>
            <a:r>
              <a:rPr lang="en-US" sz="2000" dirty="0"/>
              <a:t>Sandia National Laboratories</a:t>
            </a:r>
            <a:br>
              <a:rPr lang="en-US" sz="2000" dirty="0"/>
            </a:br>
            <a:br>
              <a:rPr lang="en-US" dirty="0"/>
            </a:br>
            <a:r>
              <a:rPr lang="en-US" sz="2000" dirty="0"/>
              <a:t>Software Productivity Track, ATPESC 2020</a:t>
            </a:r>
            <a:br>
              <a:rPr lang="en-US" sz="2000" dirty="0"/>
            </a:br>
            <a:endParaRPr lang="en-US" sz="2000" dirty="0"/>
          </a:p>
          <a:p>
            <a:endParaRPr lang="en-US" sz="2000" dirty="0"/>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mn-ea"/>
                <a:cs typeface="Arial" charset="0"/>
              </a:rPr>
              <a:t>See slide 2 for license details</a:t>
            </a:r>
          </a:p>
        </p:txBody>
      </p:sp>
      <p:pic>
        <p:nvPicPr>
          <p:cNvPr id="8" name="Picture 7">
            <a:extLst>
              <a:ext uri="{FF2B5EF4-FFF2-40B4-BE49-F238E27FC236}">
                <a16:creationId xmlns:a16="http://schemas.microsoft.com/office/drawing/2014/main" id="{02B471BB-942E-4C0B-9BB8-6227F0F27F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410787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FF83-2FFF-1B44-9BD3-3A71FD204D64}"/>
              </a:ext>
            </a:extLst>
          </p:cNvPr>
          <p:cNvSpPr>
            <a:spLocks noGrp="1"/>
          </p:cNvSpPr>
          <p:nvPr>
            <p:ph type="title"/>
          </p:nvPr>
        </p:nvSpPr>
        <p:spPr/>
        <p:txBody>
          <a:bodyPr/>
          <a:lstStyle/>
          <a:p>
            <a:r>
              <a:rPr lang="en-US" dirty="0"/>
              <a:t>Agile Estimation</a:t>
            </a:r>
          </a:p>
        </p:txBody>
      </p:sp>
      <p:sp>
        <p:nvSpPr>
          <p:cNvPr id="3" name="Content Placeholder 2">
            <a:extLst>
              <a:ext uri="{FF2B5EF4-FFF2-40B4-BE49-F238E27FC236}">
                <a16:creationId xmlns:a16="http://schemas.microsoft.com/office/drawing/2014/main" id="{2539E44A-5BD1-AA47-94E8-D70047832F43}"/>
              </a:ext>
            </a:extLst>
          </p:cNvPr>
          <p:cNvSpPr>
            <a:spLocks noGrp="1"/>
          </p:cNvSpPr>
          <p:nvPr>
            <p:ph idx="1"/>
          </p:nvPr>
        </p:nvSpPr>
        <p:spPr/>
        <p:txBody>
          <a:bodyPr/>
          <a:lstStyle/>
          <a:p>
            <a:r>
              <a:rPr lang="en-US" sz="2400" dirty="0"/>
              <a:t>Estimating is hard</a:t>
            </a:r>
          </a:p>
          <a:p>
            <a:pPr lvl="1"/>
            <a:r>
              <a:rPr lang="en-US" sz="2000" dirty="0"/>
              <a:t>Requires practice</a:t>
            </a:r>
          </a:p>
          <a:p>
            <a:pPr lvl="1"/>
            <a:r>
              <a:rPr lang="en-US" sz="2000" dirty="0"/>
              <a:t>With practice, it is still hard</a:t>
            </a:r>
          </a:p>
          <a:p>
            <a:r>
              <a:rPr lang="en-US" sz="2400" dirty="0"/>
              <a:t>Stories are estimated using “story points”</a:t>
            </a:r>
          </a:p>
          <a:p>
            <a:pPr lvl="1"/>
            <a:r>
              <a:rPr lang="en-US" sz="2000" dirty="0"/>
              <a:t>Relative estimate</a:t>
            </a:r>
          </a:p>
          <a:p>
            <a:pPr lvl="1"/>
            <a:r>
              <a:rPr lang="en-US" sz="2000" dirty="0"/>
              <a:t>Many estimating techniques</a:t>
            </a:r>
          </a:p>
          <a:p>
            <a:pPr lvl="1"/>
            <a:r>
              <a:rPr lang="en-US" sz="2000" dirty="0"/>
              <a:t>Should NOT map to hours, days, </a:t>
            </a:r>
            <a:r>
              <a:rPr lang="en-US" sz="2000" dirty="0" err="1"/>
              <a:t>etc</a:t>
            </a:r>
            <a:endParaRPr lang="en-US" sz="2000" dirty="0"/>
          </a:p>
          <a:p>
            <a:pPr lvl="1"/>
            <a:r>
              <a:rPr lang="en-US" sz="2000" dirty="0"/>
              <a:t>Definition of done needed, tasking not required</a:t>
            </a:r>
          </a:p>
          <a:p>
            <a:r>
              <a:rPr lang="en-US" sz="2400" dirty="0"/>
              <a:t>Tasks are estimated in hours</a:t>
            </a:r>
          </a:p>
          <a:p>
            <a:pPr lvl="1"/>
            <a:r>
              <a:rPr lang="en-US" sz="2000" dirty="0"/>
              <a:t>Absolute estimate</a:t>
            </a:r>
          </a:p>
          <a:p>
            <a:r>
              <a:rPr lang="en-US" sz="2400" dirty="0"/>
              <a:t>Useful for planning schedules</a:t>
            </a:r>
          </a:p>
        </p:txBody>
      </p:sp>
      <p:sp>
        <p:nvSpPr>
          <p:cNvPr id="5" name="Frame 4">
            <a:extLst>
              <a:ext uri="{FF2B5EF4-FFF2-40B4-BE49-F238E27FC236}">
                <a16:creationId xmlns:a16="http://schemas.microsoft.com/office/drawing/2014/main" id="{5D89986F-08AE-A24D-97C5-D32C00164E7B}"/>
              </a:ext>
            </a:extLst>
          </p:cNvPr>
          <p:cNvSpPr/>
          <p:nvPr/>
        </p:nvSpPr>
        <p:spPr>
          <a:xfrm>
            <a:off x="6842927" y="1045028"/>
            <a:ext cx="4481565" cy="3878663"/>
          </a:xfrm>
          <a:prstGeom prst="frame">
            <a:avLst/>
          </a:prstGeom>
          <a:solidFill>
            <a:schemeClr val="accent2"/>
          </a:solidFill>
          <a:ln>
            <a:solidFill>
              <a:schemeClr val="accent1"/>
            </a:solid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7" name="TextBox 6">
            <a:extLst>
              <a:ext uri="{FF2B5EF4-FFF2-40B4-BE49-F238E27FC236}">
                <a16:creationId xmlns:a16="http://schemas.microsoft.com/office/drawing/2014/main" id="{2CE68218-92D0-E84B-AE44-F37445B94558}"/>
              </a:ext>
            </a:extLst>
          </p:cNvPr>
          <p:cNvSpPr txBox="1"/>
          <p:nvPr/>
        </p:nvSpPr>
        <p:spPr>
          <a:xfrm>
            <a:off x="7325248" y="1570842"/>
            <a:ext cx="3416440" cy="2834622"/>
          </a:xfrm>
          <a:prstGeom prst="rect">
            <a:avLst/>
          </a:prstGeom>
          <a:noFill/>
        </p:spPr>
        <p:txBody>
          <a:bodyPr wrap="square" rtlCol="0">
            <a:spAutoFit/>
          </a:bodyPr>
          <a:lstStyle/>
          <a:p>
            <a:pPr algn="ctr">
              <a:lnSpc>
                <a:spcPct val="90000"/>
              </a:lnSpc>
            </a:pPr>
            <a:r>
              <a:rPr lang="en-US" u="sng" dirty="0">
                <a:uFillTx/>
              </a:rPr>
              <a:t>Key concept</a:t>
            </a:r>
            <a:r>
              <a:rPr lang="en-US" dirty="0">
                <a:uFillTx/>
              </a:rPr>
              <a:t>:</a:t>
            </a:r>
          </a:p>
          <a:p>
            <a:pPr algn="ctr">
              <a:lnSpc>
                <a:spcPct val="90000"/>
              </a:lnSpc>
            </a:pPr>
            <a:r>
              <a:rPr lang="en-US" dirty="0"/>
              <a:t>It is easier to accurately estimate many small tasks than to estimate a large epic.</a:t>
            </a:r>
          </a:p>
          <a:p>
            <a:pPr algn="ctr">
              <a:lnSpc>
                <a:spcPct val="90000"/>
              </a:lnSpc>
            </a:pPr>
            <a:endParaRPr lang="en-US" dirty="0">
              <a:uFillTx/>
            </a:endParaRPr>
          </a:p>
          <a:p>
            <a:pPr algn="ctr">
              <a:lnSpc>
                <a:spcPct val="90000"/>
              </a:lnSpc>
            </a:pPr>
            <a:r>
              <a:rPr lang="en-US" dirty="0"/>
              <a:t>Epic: Huge refactor effort</a:t>
            </a:r>
          </a:p>
          <a:p>
            <a:pPr algn="ctr">
              <a:lnSpc>
                <a:spcPct val="90000"/>
              </a:lnSpc>
            </a:pPr>
            <a:endParaRPr lang="en-US" dirty="0">
              <a:uFillTx/>
            </a:endParaRPr>
          </a:p>
          <a:p>
            <a:pPr algn="ctr">
              <a:lnSpc>
                <a:spcPct val="90000"/>
              </a:lnSpc>
            </a:pPr>
            <a:r>
              <a:rPr lang="en-US" dirty="0">
                <a:uFillTx/>
              </a:rPr>
              <a:t>Tasks: </a:t>
            </a:r>
          </a:p>
          <a:p>
            <a:pPr marL="285750" indent="-285750">
              <a:lnSpc>
                <a:spcPct val="90000"/>
              </a:lnSpc>
              <a:buFont typeface="Arial" panose="020B0604020202020204" pitchFamily="34" charset="0"/>
              <a:buChar char="•"/>
            </a:pPr>
            <a:r>
              <a:rPr lang="en-US" dirty="0">
                <a:uFillTx/>
              </a:rPr>
              <a:t>Add tests</a:t>
            </a:r>
          </a:p>
          <a:p>
            <a:pPr marL="285750" indent="-285750">
              <a:lnSpc>
                <a:spcPct val="90000"/>
              </a:lnSpc>
              <a:buFont typeface="Arial" panose="020B0604020202020204" pitchFamily="34" charset="0"/>
              <a:buChar char="•"/>
            </a:pPr>
            <a:r>
              <a:rPr lang="en-US" dirty="0">
                <a:uFillTx/>
              </a:rPr>
              <a:t>Generalize interface</a:t>
            </a:r>
          </a:p>
          <a:p>
            <a:pPr marL="285750" indent="-285750">
              <a:lnSpc>
                <a:spcPct val="90000"/>
              </a:lnSpc>
              <a:buFont typeface="Arial" panose="020B0604020202020204" pitchFamily="34" charset="0"/>
              <a:buChar char="•"/>
            </a:pPr>
            <a:r>
              <a:rPr lang="en-US" dirty="0">
                <a:uFillTx/>
              </a:rPr>
              <a:t>Expose existing interface</a:t>
            </a:r>
          </a:p>
        </p:txBody>
      </p:sp>
    </p:spTree>
    <p:extLst>
      <p:ext uri="{BB962C8B-B14F-4D97-AF65-F5344CB8AC3E}">
        <p14:creationId xmlns:p14="http://schemas.microsoft.com/office/powerpoint/2010/main" val="317018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1900051" y="1752600"/>
            <a:ext cx="9399227" cy="563231"/>
          </a:xfrm>
        </p:spPr>
        <p:txBody>
          <a:bodyPr/>
          <a:lstStyle/>
          <a:p>
            <a:r>
              <a:rPr lang="en-US" sz="3600" dirty="0">
                <a:ea typeface="ＭＳ Ｐゴシック" pitchFamily="-107" charset="-128"/>
                <a:cs typeface="ＭＳ Ｐゴシック" pitchFamily="-107" charset="-128"/>
              </a:rPr>
              <a:t>How To Get Better</a:t>
            </a:r>
            <a:endParaRPr lang="en-US" sz="2400" dirty="0">
              <a:ea typeface="ＭＳ Ｐゴシック" pitchFamily="-107" charset="-128"/>
              <a:cs typeface="ＭＳ Ｐゴシック" pitchFamily="-107" charset="-128"/>
            </a:endParaRPr>
          </a:p>
        </p:txBody>
      </p:sp>
      <p:sp>
        <p:nvSpPr>
          <p:cNvPr id="2" name="Text Placeholder 1"/>
          <p:cNvSpPr>
            <a:spLocks noGrp="1"/>
          </p:cNvSpPr>
          <p:nvPr>
            <p:ph type="body" idx="1"/>
          </p:nvPr>
        </p:nvSpPr>
        <p:spPr>
          <a:xfrm>
            <a:off x="349321" y="3017165"/>
            <a:ext cx="11537879" cy="1490791"/>
          </a:xfrm>
        </p:spPr>
        <p:txBody>
          <a:bodyPr/>
          <a:lstStyle/>
          <a:p>
            <a:r>
              <a:rPr lang="en-US" sz="3200" i="1" dirty="0"/>
              <a:t>“Use iteration and incrementation only for projects you want to succeed.”</a:t>
            </a:r>
          </a:p>
          <a:p>
            <a:pPr marL="457200" indent="-457200" algn="r">
              <a:buFontTx/>
              <a:buChar char="-"/>
            </a:pPr>
            <a:r>
              <a:rPr lang="en-US" sz="3200" i="1" dirty="0"/>
              <a:t>Adaptation of Martin Fowler quote</a:t>
            </a:r>
          </a:p>
        </p:txBody>
      </p:sp>
      <p:sp>
        <p:nvSpPr>
          <p:cNvPr id="3" name="Slide Number Placeholder 2"/>
          <p:cNvSpPr>
            <a:spLocks noGrp="1"/>
          </p:cNvSpPr>
          <p:nvPr>
            <p:ph type="sldNum" sz="quarter" idx="11"/>
          </p:nvPr>
        </p:nvSpPr>
        <p:spPr/>
        <p:txBody>
          <a:bodyPr/>
          <a:lstStyle/>
          <a:p>
            <a:pPr>
              <a:defRPr/>
            </a:pPr>
            <a:fld id="{B03B7FD5-3AA5-D245-A6C5-1E464BB3E557}" type="slidenum">
              <a:rPr lang="en-US" smtClean="0"/>
              <a:pPr>
                <a:defRPr/>
              </a:pPr>
              <a:t>11</a:t>
            </a:fld>
            <a:endParaRPr lang="en-US"/>
          </a:p>
        </p:txBody>
      </p:sp>
    </p:spTree>
    <p:extLst>
      <p:ext uri="{BB962C8B-B14F-4D97-AF65-F5344CB8AC3E}">
        <p14:creationId xmlns:p14="http://schemas.microsoft.com/office/powerpoint/2010/main" val="36728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36353"/>
            <a:ext cx="11372473" cy="510909"/>
          </a:xfrm>
        </p:spPr>
        <p:txBody>
          <a:bodyPr/>
          <a:lstStyle/>
          <a:p>
            <a:r>
              <a:rPr lang="en-US" b="0" dirty="0"/>
              <a:t>Strategy for Incremental Productivity Improvements</a:t>
            </a:r>
          </a:p>
        </p:txBody>
      </p:sp>
      <p:grpSp>
        <p:nvGrpSpPr>
          <p:cNvPr id="24" name="Group 23"/>
          <p:cNvGrpSpPr/>
          <p:nvPr/>
        </p:nvGrpSpPr>
        <p:grpSpPr>
          <a:xfrm>
            <a:off x="365760" y="734223"/>
            <a:ext cx="9419039" cy="5238177"/>
            <a:chOff x="6447844" y="986418"/>
            <a:chExt cx="5291420" cy="4925788"/>
          </a:xfrm>
        </p:grpSpPr>
        <p:sp>
          <p:nvSpPr>
            <p:cNvPr id="23" name="Rectangle 22"/>
            <p:cNvSpPr/>
            <p:nvPr/>
          </p:nvSpPr>
          <p:spPr>
            <a:xfrm>
              <a:off x="6447844" y="996584"/>
              <a:ext cx="5291420" cy="4915622"/>
            </a:xfrm>
            <a:prstGeom prst="rect">
              <a:avLst/>
            </a:prstGeom>
            <a:solidFill>
              <a:schemeClr val="bg2"/>
            </a:solidFill>
            <a:ln>
              <a:solidFill>
                <a:schemeClr val="tx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nSpc>
                  <a:spcPct val="90000"/>
                </a:lnSpc>
              </a:pPr>
              <a:endParaRPr lang="en-US" sz="1600" dirty="0">
                <a:solidFill>
                  <a:prstClr val="black"/>
                </a:solidFill>
              </a:endParaRPr>
            </a:p>
          </p:txBody>
        </p:sp>
        <p:sp>
          <p:nvSpPr>
            <p:cNvPr id="5" name="Content Placeholder 2"/>
            <p:cNvSpPr txBox="1">
              <a:spLocks/>
            </p:cNvSpPr>
            <p:nvPr/>
          </p:nvSpPr>
          <p:spPr bwMode="auto">
            <a:xfrm>
              <a:off x="6469598" y="986418"/>
              <a:ext cx="5248323" cy="4924216"/>
            </a:xfrm>
            <a:prstGeom prst="rect">
              <a:avLst/>
            </a:prstGeom>
            <a:noFill/>
            <a:ln w="9525">
              <a:noFill/>
              <a:miter lim="800000"/>
              <a:headEnd/>
              <a:tailEnd/>
            </a:ln>
          </p:spPr>
          <p:txBody>
            <a:bodyPr vert="horz" wrap="square" lIns="68598" tIns="34299" rIns="68598" bIns="34299"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prstClr val="black"/>
                </a:buClr>
              </a:pPr>
              <a:r>
                <a:rPr lang="en-US" sz="2000" dirty="0">
                  <a:solidFill>
                    <a:prstClr val="black"/>
                  </a:solidFill>
                </a:rPr>
                <a:t>Identify, analyze, prototype, test, revise, deploy. Repeat.</a:t>
              </a:r>
            </a:p>
            <a:p>
              <a:pPr>
                <a:buClr>
                  <a:prstClr val="black"/>
                </a:buClr>
              </a:pPr>
              <a:r>
                <a:rPr lang="en-US" sz="2000" dirty="0">
                  <a:solidFill>
                    <a:prstClr val="black"/>
                  </a:solidFill>
                </a:rPr>
                <a:t>Realistic: There is a cost.</a:t>
              </a:r>
            </a:p>
            <a:p>
              <a:pPr lvl="1">
                <a:buClr>
                  <a:prstClr val="black"/>
                </a:buClr>
              </a:pPr>
              <a:r>
                <a:rPr lang="en-US" sz="2000" dirty="0">
                  <a:solidFill>
                    <a:prstClr val="black"/>
                  </a:solidFill>
                </a:rPr>
                <a:t>Startup: Overhead</a:t>
              </a:r>
            </a:p>
            <a:p>
              <a:pPr lvl="1">
                <a:buClr>
                  <a:prstClr val="black"/>
                </a:buClr>
              </a:pPr>
              <a:r>
                <a:rPr lang="en-US" sz="2000" dirty="0">
                  <a:solidFill>
                    <a:prstClr val="black"/>
                  </a:solidFill>
                </a:rPr>
                <a:t>Payoff: Best if soon, clear</a:t>
              </a: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marL="0" indent="0">
                <a:buClr>
                  <a:prstClr val="black"/>
                </a:buClr>
                <a:buNone/>
              </a:pPr>
              <a:br>
                <a:rPr lang="en-US" sz="2000" dirty="0">
                  <a:solidFill>
                    <a:prstClr val="black"/>
                  </a:solidFill>
                </a:rPr>
              </a:br>
              <a:endParaRPr lang="en-US" sz="2000" dirty="0">
                <a:solidFill>
                  <a:prstClr val="black"/>
                </a:solidFill>
              </a:endParaRPr>
            </a:p>
            <a:p>
              <a:pPr>
                <a:buClr>
                  <a:prstClr val="black"/>
                </a:buClr>
              </a:pPr>
              <a:r>
                <a:rPr lang="en-US" sz="2000" dirty="0">
                  <a:solidFill>
                    <a:prstClr val="black"/>
                  </a:solidFill>
                </a:rPr>
                <a:t>Working model:</a:t>
              </a:r>
            </a:p>
            <a:p>
              <a:pPr lvl="1">
                <a:buClr>
                  <a:prstClr val="black"/>
                </a:buClr>
              </a:pPr>
              <a:r>
                <a:rPr lang="en-US" sz="2000" dirty="0">
                  <a:solidFill>
                    <a:prstClr val="black"/>
                  </a:solidFill>
                </a:rPr>
                <a:t>Reserve acceptable time/effort for improvement.</a:t>
              </a:r>
            </a:p>
            <a:p>
              <a:pPr lvl="1">
                <a:buClr>
                  <a:prstClr val="black"/>
                </a:buClr>
              </a:pPr>
              <a:r>
                <a:rPr lang="en-US" sz="2000" b="1" i="1" dirty="0">
                  <a:solidFill>
                    <a:prstClr val="black"/>
                  </a:solidFill>
                </a:rPr>
                <a:t>Improve how you do your work on the way to getting it done.</a:t>
              </a:r>
            </a:p>
            <a:p>
              <a:pPr lvl="1">
                <a:buClr>
                  <a:prstClr val="black"/>
                </a:buClr>
              </a:pPr>
              <a:r>
                <a:rPr lang="en-US" sz="2000" dirty="0">
                  <a:solidFill>
                    <a:prstClr val="black"/>
                  </a:solidFill>
                </a:rPr>
                <a:t>Repeat.</a:t>
              </a:r>
            </a:p>
          </p:txBody>
        </p:sp>
        <p:grpSp>
          <p:nvGrpSpPr>
            <p:cNvPr id="8" name="Group 7"/>
            <p:cNvGrpSpPr/>
            <p:nvPr/>
          </p:nvGrpSpPr>
          <p:grpSpPr>
            <a:xfrm>
              <a:off x="7514083" y="2721661"/>
              <a:ext cx="3719104" cy="1805642"/>
              <a:chOff x="1328845" y="2801599"/>
              <a:chExt cx="4767155" cy="2764452"/>
            </a:xfrm>
          </p:grpSpPr>
          <p:cxnSp>
            <p:nvCxnSpPr>
              <p:cNvPr id="9" name="Straight Arrow Connector 8"/>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rot="16200000">
                <a:off x="1002286" y="3874266"/>
                <a:ext cx="910884" cy="257766"/>
              </a:xfrm>
              <a:prstGeom prst="rect">
                <a:avLst/>
              </a:prstGeom>
              <a:noFill/>
            </p:spPr>
            <p:txBody>
              <a:bodyPr wrap="none" rtlCol="0">
                <a:spAutoFit/>
              </a:bodyPr>
              <a:lstStyle/>
              <a:p>
                <a:pPr algn="l"/>
                <a:r>
                  <a:rPr lang="en-US" dirty="0">
                    <a:solidFill>
                      <a:prstClr val="black"/>
                    </a:solidFill>
                  </a:rPr>
                  <a:t>Cost</a:t>
                </a:r>
              </a:p>
            </p:txBody>
          </p:sp>
          <p:sp>
            <p:nvSpPr>
              <p:cNvPr id="12" name="TextBox 11"/>
              <p:cNvSpPr txBox="1"/>
              <p:nvPr/>
            </p:nvSpPr>
            <p:spPr>
              <a:xfrm>
                <a:off x="3228867" y="5053525"/>
                <a:ext cx="773299" cy="510379"/>
              </a:xfrm>
              <a:prstGeom prst="rect">
                <a:avLst/>
              </a:prstGeom>
              <a:noFill/>
            </p:spPr>
            <p:txBody>
              <a:bodyPr wrap="none" rtlCol="0">
                <a:spAutoFit/>
              </a:bodyPr>
              <a:lstStyle/>
              <a:p>
                <a:pPr algn="l"/>
                <a:r>
                  <a:rPr lang="en-US" dirty="0">
                    <a:solidFill>
                      <a:prstClr val="black"/>
                    </a:solidFill>
                  </a:rPr>
                  <a:t>Progress</a:t>
                </a:r>
              </a:p>
            </p:txBody>
          </p:sp>
          <p:cxnSp>
            <p:nvCxnSpPr>
              <p:cNvPr id="13" name="Straight Connector 12"/>
              <p:cNvCxnSpPr/>
              <p:nvPr/>
            </p:nvCxnSpPr>
            <p:spPr>
              <a:xfrm>
                <a:off x="5653635"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513456" y="5042028"/>
                <a:ext cx="468991" cy="510379"/>
              </a:xfrm>
              <a:prstGeom prst="rect">
                <a:avLst/>
              </a:prstGeom>
              <a:noFill/>
            </p:spPr>
            <p:txBody>
              <a:bodyPr wrap="none" rtlCol="0">
                <a:spAutoFit/>
              </a:bodyPr>
              <a:lstStyle/>
              <a:p>
                <a:pPr algn="l"/>
                <a:r>
                  <a:rPr lang="en-US" dirty="0">
                    <a:solidFill>
                      <a:prstClr val="black"/>
                    </a:solidFill>
                  </a:rPr>
                  <a:t>Start</a:t>
                </a:r>
              </a:p>
            </p:txBody>
          </p:sp>
          <p:sp>
            <p:nvSpPr>
              <p:cNvPr id="15" name="TextBox 14"/>
              <p:cNvSpPr txBox="1"/>
              <p:nvPr/>
            </p:nvSpPr>
            <p:spPr>
              <a:xfrm>
                <a:off x="5340663" y="5055672"/>
                <a:ext cx="558493" cy="510379"/>
              </a:xfrm>
              <a:prstGeom prst="rect">
                <a:avLst/>
              </a:prstGeom>
              <a:noFill/>
            </p:spPr>
            <p:txBody>
              <a:bodyPr wrap="none" rtlCol="0">
                <a:spAutoFit/>
              </a:bodyPr>
              <a:lstStyle/>
              <a:p>
                <a:pPr algn="l"/>
                <a:r>
                  <a:rPr lang="en-US" dirty="0">
                    <a:solidFill>
                      <a:prstClr val="black"/>
                    </a:solidFill>
                  </a:rPr>
                  <a:t>Finish</a:t>
                </a:r>
              </a:p>
            </p:txBody>
          </p:sp>
          <p:cxnSp>
            <p:nvCxnSpPr>
              <p:cNvPr id="16" name="Straight Connector 15"/>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2057400" y="2801599"/>
                <a:ext cx="1533959" cy="893163"/>
                <a:chOff x="6663843" y="2292594"/>
                <a:chExt cx="1533959" cy="893163"/>
              </a:xfrm>
            </p:grpSpPr>
            <p:sp>
              <p:nvSpPr>
                <p:cNvPr id="20" name="TextBox 19"/>
                <p:cNvSpPr txBox="1"/>
                <p:nvPr/>
              </p:nvSpPr>
              <p:spPr>
                <a:xfrm>
                  <a:off x="7120196" y="2292594"/>
                  <a:ext cx="1077606" cy="893163"/>
                </a:xfrm>
                <a:prstGeom prst="rect">
                  <a:avLst/>
                </a:prstGeom>
                <a:noFill/>
              </p:spPr>
              <p:txBody>
                <a:bodyPr wrap="none" rtlCol="0">
                  <a:spAutoFit/>
                </a:bodyPr>
                <a:lstStyle/>
                <a:p>
                  <a:pPr algn="l"/>
                  <a:r>
                    <a:rPr lang="en-US" dirty="0">
                      <a:solidFill>
                        <a:prstClr val="black"/>
                      </a:solidFill>
                    </a:rPr>
                    <a:t>Old Process</a:t>
                  </a:r>
                </a:p>
                <a:p>
                  <a:pPr algn="l"/>
                  <a:r>
                    <a:rPr lang="en-US" dirty="0">
                      <a:solidFill>
                        <a:prstClr val="black"/>
                      </a:solidFill>
                    </a:rPr>
                    <a:t>New Process</a:t>
                  </a:r>
                </a:p>
              </p:txBody>
            </p:sp>
            <p:cxnSp>
              <p:nvCxnSpPr>
                <p:cNvPr id="21" name="Straight Connector 20"/>
                <p:cNvCxnSpPr/>
                <p:nvPr/>
              </p:nvCxnSpPr>
              <p:spPr>
                <a:xfrm>
                  <a:off x="6663843" y="2517899"/>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663843" y="2926740"/>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243198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58DA-0952-564B-8134-FE92BEEB2909}"/>
              </a:ext>
            </a:extLst>
          </p:cNvPr>
          <p:cNvSpPr>
            <a:spLocks noGrp="1"/>
          </p:cNvSpPr>
          <p:nvPr>
            <p:ph type="title"/>
          </p:nvPr>
        </p:nvSpPr>
        <p:spPr>
          <a:xfrm>
            <a:off x="-747895" y="123005"/>
            <a:ext cx="11372473" cy="720197"/>
          </a:xfrm>
        </p:spPr>
        <p:txBody>
          <a:bodyPr/>
          <a:lstStyle/>
          <a:p>
            <a:pPr algn="r"/>
            <a:r>
              <a:rPr lang="en-US" sz="2400" dirty="0"/>
              <a:t>Productivity and Sustainability Improvement Planning (PSIP) </a:t>
            </a:r>
            <a:br>
              <a:rPr lang="en-US" sz="2400" dirty="0"/>
            </a:br>
            <a:r>
              <a:rPr lang="en-US" sz="2400" dirty="0"/>
              <a:t>Examples: EXAALT &amp; MPICH – Add PSIP URL</a:t>
            </a:r>
          </a:p>
        </p:txBody>
      </p:sp>
      <p:sp>
        <p:nvSpPr>
          <p:cNvPr id="3" name="Content Placeholder 2">
            <a:extLst>
              <a:ext uri="{FF2B5EF4-FFF2-40B4-BE49-F238E27FC236}">
                <a16:creationId xmlns:a16="http://schemas.microsoft.com/office/drawing/2014/main" id="{01C7B6AF-21FE-E54D-8634-6EFDC7666787}"/>
              </a:ext>
            </a:extLst>
          </p:cNvPr>
          <p:cNvSpPr>
            <a:spLocks noGrp="1"/>
          </p:cNvSpPr>
          <p:nvPr>
            <p:ph idx="1"/>
          </p:nvPr>
        </p:nvSpPr>
        <p:spPr>
          <a:xfrm>
            <a:off x="603550" y="3910425"/>
            <a:ext cx="5315677" cy="2391015"/>
          </a:xfrm>
          <a:solidFill>
            <a:schemeClr val="bg1"/>
          </a:solidFill>
          <a:ln>
            <a:solidFill>
              <a:schemeClr val="tx1"/>
            </a:solidFill>
          </a:ln>
          <a:effectLst>
            <a:outerShdw blurRad="50800" dist="38100" dir="2700000" algn="tl" rotWithShape="0">
              <a:prstClr val="black">
                <a:alpha val="40000"/>
              </a:prstClr>
            </a:outerShdw>
          </a:effectLst>
        </p:spPr>
        <p:txBody>
          <a:bodyPr/>
          <a:lstStyle/>
          <a:p>
            <a:pPr marL="0" indent="0">
              <a:buNone/>
            </a:pPr>
            <a:r>
              <a:rPr lang="en-US" b="1" dirty="0"/>
              <a:t>MPICH</a:t>
            </a:r>
            <a:r>
              <a:rPr lang="en-US" dirty="0"/>
              <a:t> PSIP: Onboarding new team members </a:t>
            </a:r>
            <a:endParaRPr lang="en-US" sz="2000" b="1" dirty="0">
              <a:solidFill>
                <a:schemeClr val="accent1"/>
              </a:solidFill>
            </a:endParaRPr>
          </a:p>
          <a:p>
            <a:endParaRPr lang="en-US" dirty="0"/>
          </a:p>
        </p:txBody>
      </p:sp>
      <p:pic>
        <p:nvPicPr>
          <p:cNvPr id="6" name="Picture 5">
            <a:extLst>
              <a:ext uri="{FF2B5EF4-FFF2-40B4-BE49-F238E27FC236}">
                <a16:creationId xmlns:a16="http://schemas.microsoft.com/office/drawing/2014/main" id="{996879D9-30E3-724E-A531-27E17DBFBE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400" y="4742941"/>
            <a:ext cx="3224728" cy="1558499"/>
          </a:xfrm>
          <a:prstGeom prst="rect">
            <a:avLst/>
          </a:prstGeom>
        </p:spPr>
      </p:pic>
      <p:grpSp>
        <p:nvGrpSpPr>
          <p:cNvPr id="5" name="Group 15">
            <a:extLst>
              <a:ext uri="{FF2B5EF4-FFF2-40B4-BE49-F238E27FC236}">
                <a16:creationId xmlns:a16="http://schemas.microsoft.com/office/drawing/2014/main" id="{C8605534-EFBF-FD40-A7DE-C22038791B04}"/>
              </a:ext>
            </a:extLst>
          </p:cNvPr>
          <p:cNvGrpSpPr/>
          <p:nvPr/>
        </p:nvGrpSpPr>
        <p:grpSpPr>
          <a:xfrm>
            <a:off x="6295292" y="2761878"/>
            <a:ext cx="5442941" cy="3325147"/>
            <a:chOff x="6295292" y="2919046"/>
            <a:chExt cx="5442941" cy="3325147"/>
          </a:xfrm>
        </p:grpSpPr>
        <p:sp>
          <p:nvSpPr>
            <p:cNvPr id="7" name="Content Placeholder 2">
              <a:extLst>
                <a:ext uri="{FF2B5EF4-FFF2-40B4-BE49-F238E27FC236}">
                  <a16:creationId xmlns:a16="http://schemas.microsoft.com/office/drawing/2014/main" id="{F00BC0E2-D883-354A-ACAB-972A12582F7A}"/>
                </a:ext>
              </a:extLst>
            </p:cNvPr>
            <p:cNvSpPr txBox="1">
              <a:spLocks/>
            </p:cNvSpPr>
            <p:nvPr/>
          </p:nvSpPr>
          <p:spPr bwMode="auto">
            <a:xfrm>
              <a:off x="6295292" y="2919046"/>
              <a:ext cx="5442941" cy="3325147"/>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EXAALT </a:t>
              </a:r>
              <a:r>
                <a:rPr lang="en-US" dirty="0"/>
                <a:t>PSIP: Continuous integration (CI) testing </a:t>
              </a:r>
              <a:endParaRPr lang="en-US" sz="2000" b="1" dirty="0">
                <a:solidFill>
                  <a:schemeClr val="accent1"/>
                </a:solidFill>
              </a:endParaRPr>
            </a:p>
            <a:p>
              <a:pPr marL="0" indent="0">
                <a:buNone/>
              </a:pPr>
              <a:r>
                <a:rPr lang="en-US" sz="1400" dirty="0" err="1"/>
                <a:t>BSSw</a:t>
              </a:r>
              <a:r>
                <a:rPr lang="en-US" sz="1400" dirty="0"/>
                <a:t> blog article: </a:t>
              </a:r>
              <a:r>
                <a:rPr lang="en-US" sz="1400" dirty="0">
                  <a:hlinkClick r:id="rId3"/>
                </a:rPr>
                <a:t>Adopting Continuous Integration for Long Timescale Materials Simulation</a:t>
              </a:r>
              <a:r>
                <a:rPr lang="en-US" sz="1400" dirty="0"/>
                <a:t>, Rick Zamora (Sept 2018)</a:t>
              </a:r>
            </a:p>
            <a:p>
              <a:pPr marL="0" indent="0">
                <a:buNone/>
              </a:pPr>
              <a:endParaRPr lang="en-US" dirty="0"/>
            </a:p>
          </p:txBody>
        </p:sp>
        <p:pic>
          <p:nvPicPr>
            <p:cNvPr id="4" name="Picture 3">
              <a:extLst>
                <a:ext uri="{FF2B5EF4-FFF2-40B4-BE49-F238E27FC236}">
                  <a16:creationId xmlns:a16="http://schemas.microsoft.com/office/drawing/2014/main" id="{145692DD-B683-4847-98DD-D705CF1FBF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395" y="4376923"/>
              <a:ext cx="3923628" cy="1600840"/>
            </a:xfrm>
            <a:prstGeom prst="rect">
              <a:avLst/>
            </a:prstGeom>
          </p:spPr>
        </p:pic>
      </p:grpSp>
      <p:sp>
        <p:nvSpPr>
          <p:cNvPr id="17" name="Content Placeholder 2">
            <a:extLst>
              <a:ext uri="{FF2B5EF4-FFF2-40B4-BE49-F238E27FC236}">
                <a16:creationId xmlns:a16="http://schemas.microsoft.com/office/drawing/2014/main" id="{6DDE1C4F-77AD-FE4E-B62D-96FCE6AED110}"/>
              </a:ext>
            </a:extLst>
          </p:cNvPr>
          <p:cNvSpPr txBox="1">
            <a:spLocks/>
          </p:cNvSpPr>
          <p:nvPr/>
        </p:nvSpPr>
        <p:spPr bwMode="auto">
          <a:xfrm>
            <a:off x="6126335" y="1121749"/>
            <a:ext cx="5835748" cy="14451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PSIP workflow helps a team create user stories, identify areas for improvement, select a specific area and topic for a single improvement cycle, and then develop those improvements with specific metrics for success</a:t>
            </a:r>
            <a:r>
              <a:rPr lang="en-US" sz="2000" dirty="0">
                <a:solidFill>
                  <a:schemeClr val="accent1"/>
                </a:solidFill>
              </a:rPr>
              <a:t>.  </a:t>
            </a:r>
            <a:endParaRPr lang="en-US" sz="2000" b="1" dirty="0">
              <a:solidFill>
                <a:schemeClr val="accent1"/>
              </a:solidFill>
            </a:endParaRPr>
          </a:p>
        </p:txBody>
      </p:sp>
      <p:pic>
        <p:nvPicPr>
          <p:cNvPr id="10" name="Picture 9" descr="Slide1.jpg"/>
          <p:cNvPicPr>
            <a:picLocks noChangeAspect="1"/>
          </p:cNvPicPr>
          <p:nvPr/>
        </p:nvPicPr>
        <p:blipFill>
          <a:blip r:embed="rId5"/>
          <a:stretch>
            <a:fillRect/>
          </a:stretch>
        </p:blipFill>
        <p:spPr>
          <a:xfrm>
            <a:off x="603550" y="980834"/>
            <a:ext cx="5126278" cy="2791616"/>
          </a:xfrm>
          <a:prstGeom prst="rect">
            <a:avLst/>
          </a:prstGeom>
        </p:spPr>
      </p:pic>
    </p:spTree>
    <p:extLst>
      <p:ext uri="{BB962C8B-B14F-4D97-AF65-F5344CB8AC3E}">
        <p14:creationId xmlns:p14="http://schemas.microsoft.com/office/powerpoint/2010/main" val="190913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SAND2020-7957 PE</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01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66B3-A7EF-4937-851F-47BB62B547F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030D910-81CE-4E0B-AB08-7F847797D53C}"/>
              </a:ext>
            </a:extLst>
          </p:cNvPr>
          <p:cNvSpPr>
            <a:spLocks noGrp="1"/>
          </p:cNvSpPr>
          <p:nvPr>
            <p:ph idx="1"/>
          </p:nvPr>
        </p:nvSpPr>
        <p:spPr/>
        <p:txBody>
          <a:bodyPr/>
          <a:lstStyle/>
          <a:p>
            <a:r>
              <a:rPr lang="en-US" dirty="0"/>
              <a:t>Refining our Epic</a:t>
            </a:r>
          </a:p>
          <a:p>
            <a:r>
              <a:rPr lang="en-US" dirty="0"/>
              <a:t>PSIP: Productivity and Sustainability Improvement Planning</a:t>
            </a:r>
          </a:p>
          <a:p>
            <a:endParaRPr lang="en-US" dirty="0"/>
          </a:p>
        </p:txBody>
      </p:sp>
    </p:spTree>
    <p:extLst>
      <p:ext uri="{BB962C8B-B14F-4D97-AF65-F5344CB8AC3E}">
        <p14:creationId xmlns:p14="http://schemas.microsoft.com/office/powerpoint/2010/main" val="248102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Definition of Done</a:t>
            </a:r>
          </a:p>
          <a:p>
            <a:r>
              <a:rPr lang="en-US" dirty="0"/>
              <a:t>Refining Issues</a:t>
            </a:r>
          </a:p>
          <a:p>
            <a:r>
              <a:rPr lang="en-US" dirty="0"/>
              <a:t>Agile Estimation</a:t>
            </a:r>
          </a:p>
        </p:txBody>
      </p:sp>
      <p:sp>
        <p:nvSpPr>
          <p:cNvPr id="6" name="Title 5"/>
          <p:cNvSpPr>
            <a:spLocks noGrp="1"/>
          </p:cNvSpPr>
          <p:nvPr>
            <p:ph type="title"/>
          </p:nvPr>
        </p:nvSpPr>
        <p:spPr/>
        <p:txBody>
          <a:bodyPr>
            <a:normAutofit/>
          </a:bodyPr>
          <a:lstStyle/>
          <a:p>
            <a:r>
              <a:rPr lang="en-US" dirty="0"/>
              <a:t>More on Epic, Story, Task</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4</a:t>
            </a:fld>
            <a:endParaRPr kumimoji="0" lang="en-US" dirty="0">
              <a:solidFill>
                <a:srgbClr val="FFFFFF"/>
              </a:solidFill>
            </a:endParaRPr>
          </a:p>
        </p:txBody>
      </p:sp>
    </p:spTree>
    <p:extLst>
      <p:ext uri="{BB962C8B-B14F-4D97-AF65-F5344CB8AC3E}">
        <p14:creationId xmlns:p14="http://schemas.microsoft.com/office/powerpoint/2010/main" val="296442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Epic, Story, Task Review</a:t>
            </a:r>
          </a:p>
        </p:txBody>
      </p:sp>
      <p:sp>
        <p:nvSpPr>
          <p:cNvPr id="3" name="Content Placeholder 2"/>
          <p:cNvSpPr>
            <a:spLocks noGrp="1"/>
          </p:cNvSpPr>
          <p:nvPr>
            <p:ph idx="1"/>
          </p:nvPr>
        </p:nvSpPr>
        <p:spPr/>
        <p:txBody>
          <a:bodyPr/>
          <a:lstStyle/>
          <a:p>
            <a:r>
              <a:rPr lang="en-US" sz="2400" dirty="0">
                <a:uFillTx/>
              </a:rPr>
              <a:t>Break down and refine </a:t>
            </a:r>
            <a:r>
              <a:rPr lang="en-US" sz="2400" u="sng" dirty="0">
                <a:uFillTx/>
              </a:rPr>
              <a:t>when and as needed</a:t>
            </a:r>
          </a:p>
          <a:p>
            <a:pPr lvl="1"/>
            <a:r>
              <a:rPr lang="en-US" sz="2000" dirty="0">
                <a:uFillTx/>
              </a:rPr>
              <a:t>Close to when the work will be done</a:t>
            </a:r>
          </a:p>
          <a:p>
            <a:pPr lvl="1"/>
            <a:r>
              <a:rPr lang="en-US" sz="2000" dirty="0">
                <a:uFillTx/>
              </a:rPr>
              <a:t>Only for work that will take place</a:t>
            </a:r>
          </a:p>
          <a:p>
            <a:pPr lvl="1"/>
            <a:r>
              <a:rPr lang="en-US" sz="2000" dirty="0"/>
              <a:t>Can be valuable for estimating</a:t>
            </a:r>
          </a:p>
          <a:p>
            <a:pPr lvl="1"/>
            <a:r>
              <a:rPr lang="en-US" sz="2000" dirty="0">
                <a:uFillTx/>
              </a:rPr>
              <a:t>There is no “correct” level of granularity</a:t>
            </a:r>
          </a:p>
          <a:p>
            <a:r>
              <a:rPr lang="en-US" sz="2400" dirty="0"/>
              <a:t>Epics are very high level objectives</a:t>
            </a:r>
          </a:p>
          <a:p>
            <a:r>
              <a:rPr lang="en-US" sz="2400" dirty="0">
                <a:uFillTx/>
              </a:rPr>
              <a:t>Stories should represent an increment of value to the customer</a:t>
            </a:r>
          </a:p>
          <a:p>
            <a:pPr lvl="1"/>
            <a:r>
              <a:rPr lang="en-US" sz="2000" dirty="0"/>
              <a:t>“Definition of </a:t>
            </a:r>
            <a:r>
              <a:rPr lang="en-US" sz="2000" dirty="0">
                <a:uFillTx/>
              </a:rPr>
              <a:t>Done” </a:t>
            </a:r>
            <a:r>
              <a:rPr lang="en-US" sz="2000" dirty="0"/>
              <a:t>– understandable to user</a:t>
            </a:r>
            <a:endParaRPr lang="en-US" sz="2000" dirty="0">
              <a:uFillTx/>
            </a:endParaRPr>
          </a:p>
          <a:p>
            <a:r>
              <a:rPr lang="en-US" sz="2400" dirty="0"/>
              <a:t>Tasks are the steps necessary to complete a story</a:t>
            </a:r>
          </a:p>
          <a:p>
            <a:pPr lvl="1"/>
            <a:r>
              <a:rPr lang="en-US" sz="2000" dirty="0">
                <a:uFillTx/>
              </a:rPr>
              <a:t>May not individually provide value to the customer</a:t>
            </a:r>
          </a:p>
          <a:p>
            <a:endParaRPr lang="en-US" sz="2400" dirty="0">
              <a:uFillTx/>
            </a:endParaRPr>
          </a:p>
          <a:p>
            <a:pPr lvl="3"/>
            <a:endParaRPr lang="en-US" dirty="0">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A4CF-54CB-9B46-A79D-819436CC4F95}"/>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321A2503-C8D2-1C46-BF97-E5F707C6B7A2}"/>
              </a:ext>
            </a:extLst>
          </p:cNvPr>
          <p:cNvSpPr>
            <a:spLocks noGrp="1"/>
          </p:cNvSpPr>
          <p:nvPr>
            <p:ph idx="1"/>
          </p:nvPr>
        </p:nvSpPr>
        <p:spPr/>
        <p:txBody>
          <a:bodyPr/>
          <a:lstStyle/>
          <a:p>
            <a:r>
              <a:rPr lang="en-US" dirty="0"/>
              <a:t>Simplified definition: When all acceptance criteria are met</a:t>
            </a:r>
          </a:p>
          <a:p>
            <a:r>
              <a:rPr lang="en-US" dirty="0"/>
              <a:t>Acceptance criteria</a:t>
            </a:r>
          </a:p>
          <a:p>
            <a:pPr lvl="1"/>
            <a:r>
              <a:rPr lang="en-US" dirty="0"/>
              <a:t>“Conditions that a software product must satisfy to be accepted by a user, customer or stakeholder.” – Microsoft Press</a:t>
            </a:r>
          </a:p>
          <a:p>
            <a:pPr lvl="1"/>
            <a:r>
              <a:rPr lang="en-US" dirty="0"/>
              <a:t>“Pre-established standards or requirements a product or project must meet.”       – Google</a:t>
            </a:r>
          </a:p>
          <a:p>
            <a:pPr lvl="1"/>
            <a:r>
              <a:rPr lang="en-US" dirty="0"/>
              <a:t>Can include functional, non-functional, and performance requirements.</a:t>
            </a:r>
          </a:p>
        </p:txBody>
      </p:sp>
    </p:spTree>
    <p:extLst>
      <p:ext uri="{BB962C8B-B14F-4D97-AF65-F5344CB8AC3E}">
        <p14:creationId xmlns:p14="http://schemas.microsoft.com/office/powerpoint/2010/main" val="439252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1770-32DC-044D-A741-ADC0EF5953D0}"/>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E26341A3-E94A-3A42-AD13-8279941A60BC}"/>
              </a:ext>
            </a:extLst>
          </p:cNvPr>
          <p:cNvSpPr>
            <a:spLocks noGrp="1"/>
          </p:cNvSpPr>
          <p:nvPr>
            <p:ph idx="1"/>
          </p:nvPr>
        </p:nvSpPr>
        <p:spPr/>
        <p:txBody>
          <a:bodyPr/>
          <a:lstStyle/>
          <a:p>
            <a:r>
              <a:rPr lang="en-US" dirty="0"/>
              <a:t>Important to establish for a story before estimating or beginning a task</a:t>
            </a:r>
          </a:p>
          <a:p>
            <a:r>
              <a:rPr lang="en-US" dirty="0"/>
              <a:t>Defined by the team, acceptable to customer</a:t>
            </a:r>
          </a:p>
          <a:p>
            <a:pPr lvl="1"/>
            <a:r>
              <a:rPr lang="en-US" dirty="0"/>
              <a:t>Customer language</a:t>
            </a:r>
          </a:p>
          <a:p>
            <a:r>
              <a:rPr lang="en-US" dirty="0"/>
              <a:t>Should not specify an implementation unnecessarily</a:t>
            </a:r>
          </a:p>
        </p:txBody>
      </p:sp>
    </p:spTree>
    <p:extLst>
      <p:ext uri="{BB962C8B-B14F-4D97-AF65-F5344CB8AC3E}">
        <p14:creationId xmlns:p14="http://schemas.microsoft.com/office/powerpoint/2010/main" val="203088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p:txBody>
          <a:bodyPr/>
          <a:lstStyle/>
          <a:p>
            <a:r>
              <a:rPr lang="en-US" sz="2400" dirty="0"/>
              <a:t>Epic: Refactor code for enhanced modularity</a:t>
            </a:r>
          </a:p>
          <a:p>
            <a:pPr lvl="1"/>
            <a:r>
              <a:rPr lang="en-US" sz="2200" dirty="0"/>
              <a:t>Description: The heat equation code needs refactoring to improve modularity. Specifically, there are utilities that could be generalized and used with for other applications. Also, the integration function is currently hard-coded. In the future, we want to use alternative integration functions, so we should generalize the interface for this function.</a:t>
            </a:r>
          </a:p>
          <a:p>
            <a:pPr lvl="1"/>
            <a:r>
              <a:rPr lang="en-US" sz="2200" dirty="0"/>
              <a:t>Story 1: Separate out utilities</a:t>
            </a:r>
          </a:p>
          <a:p>
            <a:pPr lvl="2"/>
            <a:r>
              <a:rPr lang="en-US" sz="1800" dirty="0"/>
              <a:t>Definition of Done</a:t>
            </a:r>
          </a:p>
          <a:p>
            <a:pPr lvl="2"/>
            <a:r>
              <a:rPr lang="en-US" sz="1800" dirty="0"/>
              <a:t>Task list</a:t>
            </a:r>
          </a:p>
          <a:p>
            <a:pPr lvl="3"/>
            <a:endParaRPr lang="en-US" sz="1600" dirty="0"/>
          </a:p>
          <a:p>
            <a:pPr lvl="1"/>
            <a:r>
              <a:rPr lang="en-US" sz="2200" dirty="0"/>
              <a:t>Story 2: Separate out integration function</a:t>
            </a:r>
          </a:p>
          <a:p>
            <a:pPr lvl="2"/>
            <a:r>
              <a:rPr lang="en-US" sz="1800" dirty="0"/>
              <a:t>Definition of Done</a:t>
            </a:r>
          </a:p>
          <a:p>
            <a:pPr lvl="2"/>
            <a:r>
              <a:rPr lang="en-US" sz="1800" dirty="0"/>
              <a:t>Task list</a:t>
            </a:r>
          </a:p>
          <a:p>
            <a:pPr lvl="2"/>
            <a:endParaRPr lang="en-US" sz="1800" dirty="0"/>
          </a:p>
        </p:txBody>
      </p:sp>
    </p:spTree>
    <p:extLst>
      <p:ext uri="{BB962C8B-B14F-4D97-AF65-F5344CB8AC3E}">
        <p14:creationId xmlns:p14="http://schemas.microsoft.com/office/powerpoint/2010/main" val="10517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p:txBody>
          <a:bodyPr/>
          <a:lstStyle/>
          <a:p>
            <a:pPr lvl="1"/>
            <a:r>
              <a:rPr lang="en-US" sz="2200" dirty="0"/>
              <a:t>Story 1: Separate out utilities</a:t>
            </a:r>
          </a:p>
          <a:p>
            <a:pPr lvl="2"/>
            <a:r>
              <a:rPr lang="en-US" sz="1800" dirty="0"/>
              <a:t>Definition of Done</a:t>
            </a:r>
          </a:p>
          <a:p>
            <a:pPr lvl="3"/>
            <a:r>
              <a:rPr lang="en-US" sz="1600" dirty="0"/>
              <a:t>Unit tests pass</a:t>
            </a:r>
          </a:p>
          <a:p>
            <a:pPr lvl="3"/>
            <a:r>
              <a:rPr lang="en-US" sz="1600" dirty="0"/>
              <a:t>Code review completed</a:t>
            </a:r>
          </a:p>
          <a:p>
            <a:pPr lvl="3"/>
            <a:r>
              <a:rPr lang="en-US" sz="1600" dirty="0"/>
              <a:t>Integration/system tests pass</a:t>
            </a:r>
          </a:p>
          <a:p>
            <a:pPr lvl="3"/>
            <a:r>
              <a:rPr lang="en-US" sz="1600" dirty="0"/>
              <a:t>Utility performance is at least 95% of pre-separation performance</a:t>
            </a:r>
          </a:p>
          <a:p>
            <a:pPr lvl="3"/>
            <a:r>
              <a:rPr lang="en-US" sz="1600" dirty="0"/>
              <a:t>Utility usability demonstrated outside of heat equation application</a:t>
            </a:r>
          </a:p>
          <a:p>
            <a:pPr lvl="3"/>
            <a:endParaRPr lang="en-US" sz="1600" dirty="0"/>
          </a:p>
          <a:p>
            <a:pPr lvl="1"/>
            <a:r>
              <a:rPr lang="en-US" sz="2200" dirty="0"/>
              <a:t>Story 2: Separate out integration function</a:t>
            </a:r>
          </a:p>
          <a:p>
            <a:pPr lvl="2"/>
            <a:r>
              <a:rPr lang="en-US" sz="1800" dirty="0"/>
              <a:t>Task 1: Add testing for integration function to protect functionality during refactor</a:t>
            </a:r>
          </a:p>
          <a:p>
            <a:pPr lvl="3"/>
            <a:r>
              <a:rPr lang="en-US" sz="1600" dirty="0"/>
              <a:t>Needed testing should be specified</a:t>
            </a:r>
          </a:p>
          <a:p>
            <a:pPr lvl="2"/>
            <a:r>
              <a:rPr lang="en-US" sz="1800" dirty="0"/>
              <a:t>Task 2: Generalize interface to allow alternative implementations</a:t>
            </a:r>
          </a:p>
          <a:p>
            <a:pPr lvl="2"/>
            <a:r>
              <a:rPr lang="en-US" sz="1800" dirty="0"/>
              <a:t>Task 3: Expose current integration function through the new interface &amp; run tests</a:t>
            </a:r>
          </a:p>
          <a:p>
            <a:pPr lvl="2"/>
            <a:endParaRPr lang="en-US" sz="1800" dirty="0"/>
          </a:p>
        </p:txBody>
      </p:sp>
    </p:spTree>
    <p:extLst>
      <p:ext uri="{BB962C8B-B14F-4D97-AF65-F5344CB8AC3E}">
        <p14:creationId xmlns:p14="http://schemas.microsoft.com/office/powerpoint/2010/main" val="3168815302"/>
      </p:ext>
    </p:extLst>
  </p:cSld>
  <p:clrMapOvr>
    <a:masterClrMapping/>
  </p:clrMapOvr>
</p:sld>
</file>

<file path=ppt/theme/theme1.xml><?xml version="1.0" encoding="utf-8"?>
<a:theme xmlns:a="http://schemas.openxmlformats.org/drawingml/2006/main" name="Presentations (Wide Screen)">
  <a:themeElements>
    <a:clrScheme name="ECP color palette">
      <a:dk1>
        <a:srgbClr val="000000"/>
      </a:dk1>
      <a:lt1>
        <a:srgbClr val="FFFFFF"/>
      </a:lt1>
      <a:dk2>
        <a:srgbClr val="266092"/>
      </a:dk2>
      <a:lt2>
        <a:srgbClr val="FFFFFF"/>
      </a:lt2>
      <a:accent1>
        <a:srgbClr val="266092"/>
      </a:accent1>
      <a:accent2>
        <a:srgbClr val="84B641"/>
      </a:accent2>
      <a:accent3>
        <a:srgbClr val="43B1E5"/>
      </a:accent3>
      <a:accent4>
        <a:srgbClr val="DA1F28"/>
      </a:accent4>
      <a:accent5>
        <a:srgbClr val="CC9900"/>
      </a:accent5>
      <a:accent6>
        <a:srgbClr val="0070B9"/>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Pr>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defPPr algn="ctr">
          <a:lnSpc>
            <a:spcPct val="90000"/>
          </a:lnSpc>
          <a:defRPr dirty="0" smtClean="0">
            <a:solidFill>
              <a:schemeClr val="tx1"/>
            </a:solidFill>
            <a:uFillTx/>
          </a:defRPr>
        </a:defPPr>
      </a:lstStyle>
      <a:style>
        <a:lnRef idx="0">
          <a:schemeClr val="accent1"/>
        </a:lnRef>
        <a:fillRef idx="3">
          <a:schemeClr val="accent1"/>
        </a:fillRef>
        <a:effectRef idx="3">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noFill/>
      </a:spPr>
      <a:bodyPr wrap="none" rtlCol="0">
        <a:spAutoFit/>
      </a:bodyPr>
      <a:lstStyle>
        <a:defPPr algn="ctr">
          <a:lnSpc>
            <a:spcPct val="90000"/>
          </a:lnSpc>
          <a:defRPr dirty="0" smtClean="0">
            <a:uFillTx/>
          </a:defRPr>
        </a:defPPr>
      </a:lstStyle>
    </a:txDef>
  </a:objectDefaults>
  <a:extraClrSchemeLst/>
</a:theme>
</file>

<file path=ppt/theme/theme2.xml><?xml version="1.0" encoding="utf-8"?>
<a:theme xmlns:a="http://schemas.openxmlformats.org/drawingml/2006/main" name="1_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Presentations (Wide Screen)</Template>
  <TotalTime>26128</TotalTime>
  <Words>1046</Words>
  <Application>Microsoft Office PowerPoint</Application>
  <PresentationFormat>Custom</PresentationFormat>
  <Paragraphs>120</Paragraphs>
  <Slides>13</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Arial Black</vt:lpstr>
      <vt:lpstr>Calibri</vt:lpstr>
      <vt:lpstr>Times New Roman</vt:lpstr>
      <vt:lpstr>Presentations (Wide Screen)</vt:lpstr>
      <vt:lpstr>1_Presentations (Wide Screen)</vt:lpstr>
      <vt:lpstr>Agile Methodologies Redux</vt:lpstr>
      <vt:lpstr>License, Citation and Acknowledgements</vt:lpstr>
      <vt:lpstr>Outline</vt:lpstr>
      <vt:lpstr>More on Epic, Story, Task</vt:lpstr>
      <vt:lpstr>Epic, Story, Task Review</vt:lpstr>
      <vt:lpstr>Definition of Done</vt:lpstr>
      <vt:lpstr>Definition of Done</vt:lpstr>
      <vt:lpstr>Refining Our Epic</vt:lpstr>
      <vt:lpstr>Refining Our Epic</vt:lpstr>
      <vt:lpstr>Agile Estimation</vt:lpstr>
      <vt:lpstr>How To Get Better</vt:lpstr>
      <vt:lpstr>Strategy for Incremental Productivity Improvements</vt:lpstr>
      <vt:lpstr>Productivity and Sustainability Improvement Planning (PSIP)  Examples: EXAALT &amp; MPICH – Add PSIP URL</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Donna Jo</dc:creator>
  <cp:lastModifiedBy>Bernholdt, David</cp:lastModifiedBy>
  <cp:revision>312</cp:revision>
  <cp:lastPrinted>2015-09-14T20:56:03Z</cp:lastPrinted>
  <dcterms:created xsi:type="dcterms:W3CDTF">2015-03-03T13:47:39Z</dcterms:created>
  <dcterms:modified xsi:type="dcterms:W3CDTF">2020-08-04T01:35:33Z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0x010100FD8C9FA997CE7149ACE841742BF8ADC0</vt:lpwstr>
  </property>
</Properties>
</file>