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5"/>
  </p:notesMasterIdLst>
  <p:handoutMasterIdLst>
    <p:handoutMasterId r:id="rId26"/>
  </p:handoutMasterIdLst>
  <p:sldIdLst>
    <p:sldId id="318" r:id="rId5"/>
    <p:sldId id="320" r:id="rId6"/>
    <p:sldId id="276" r:id="rId7"/>
    <p:sldId id="280" r:id="rId8"/>
    <p:sldId id="575" r:id="rId9"/>
    <p:sldId id="577" r:id="rId10"/>
    <p:sldId id="487" r:id="rId11"/>
    <p:sldId id="465" r:id="rId12"/>
    <p:sldId id="580" r:id="rId13"/>
    <p:sldId id="581" r:id="rId14"/>
    <p:sldId id="469" r:id="rId15"/>
    <p:sldId id="470" r:id="rId16"/>
    <p:sldId id="472" r:id="rId17"/>
    <p:sldId id="486" r:id="rId18"/>
    <p:sldId id="584" r:id="rId19"/>
    <p:sldId id="299" r:id="rId20"/>
    <p:sldId id="586" r:id="rId21"/>
    <p:sldId id="489" r:id="rId22"/>
    <p:sldId id="579" r:id="rId23"/>
    <p:sldId id="571" r:id="rId2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6571" autoAdjust="0"/>
  </p:normalViewPr>
  <p:slideViewPr>
    <p:cSldViewPr snapToGrid="0" showGuides="1">
      <p:cViewPr varScale="1">
        <p:scale>
          <a:sx n="128" d="100"/>
          <a:sy n="128" d="100"/>
        </p:scale>
        <p:origin x="440" y="17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8" r:id="rId9"/>
    <p:sldLayoutId id="2147483956" r:id="rId10"/>
    <p:sldLayoutId id="2147483957" r:id="rId11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191839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deas-productivity.org/resources/howto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Testing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000" dirty="0"/>
              <a:t>Software Productivity Track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ATPESC 2020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BC0F-AE8E-364D-829C-80FE6B2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build a scaffolding of tests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2C8-7C70-414C-96AC-F2D88843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15440"/>
            <a:ext cx="5134495" cy="4272742"/>
          </a:xfrm>
        </p:spPr>
        <p:txBody>
          <a:bodyPr/>
          <a:lstStyle/>
          <a:p>
            <a:r>
              <a:rPr lang="en-US" dirty="0"/>
              <a:t>Approach the problem sideways</a:t>
            </a:r>
          </a:p>
          <a:p>
            <a:pPr lvl="1"/>
            <a:r>
              <a:rPr lang="en-US" dirty="0"/>
              <a:t>Components can be exercised against known simpler applications</a:t>
            </a:r>
          </a:p>
          <a:p>
            <a:pPr lvl="1"/>
            <a:r>
              <a:rPr lang="en-US" dirty="0"/>
              <a:t>Same applies to combination of components</a:t>
            </a:r>
          </a:p>
          <a:p>
            <a:r>
              <a:rPr lang="en-US" dirty="0"/>
              <a:t>Build a scaffolding of verification tests to gain confidence</a:t>
            </a:r>
          </a:p>
          <a:p>
            <a:pPr marL="3460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43FD5-A8C1-F54E-B2C6-9E9A7A00C8BB}"/>
              </a:ext>
            </a:extLst>
          </p:cNvPr>
          <p:cNvGrpSpPr/>
          <p:nvPr/>
        </p:nvGrpSpPr>
        <p:grpSpPr>
          <a:xfrm>
            <a:off x="5500255" y="673260"/>
            <a:ext cx="6591349" cy="4860015"/>
            <a:chOff x="3304135" y="1211668"/>
            <a:chExt cx="6591349" cy="4860015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8DE58AA3-6E1E-BE42-9F89-BDAE22ABC129}"/>
                </a:ext>
              </a:extLst>
            </p:cNvPr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A657B8F-95C7-D44F-AC13-32ACCE427E9D}"/>
                </a:ext>
              </a:extLst>
            </p:cNvPr>
            <p:cNvSpPr/>
            <p:nvPr/>
          </p:nvSpPr>
          <p:spPr>
            <a:xfrm>
              <a:off x="3304135" y="2286536"/>
              <a:ext cx="2309000" cy="2026325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C26E3A5-01DF-554A-9CE0-F83C73B0A51A}"/>
                </a:ext>
              </a:extLst>
            </p:cNvPr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CA895-A7E9-F949-9B76-56112C06C5BC}"/>
                </a:ext>
              </a:extLst>
            </p:cNvPr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3F9715-7634-0744-8505-079BCADA5C89}"/>
                </a:ext>
              </a:extLst>
            </p:cNvPr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953E38-8BCA-9640-B2FA-D0D1A572BCBA}"/>
                </a:ext>
              </a:extLst>
            </p:cNvPr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93106-7995-0146-A61C-AA30D3C88C1B}"/>
                </a:ext>
              </a:extLst>
            </p:cNvPr>
            <p:cNvSpPr txBox="1"/>
            <p:nvPr/>
          </p:nvSpPr>
          <p:spPr>
            <a:xfrm>
              <a:off x="7915456" y="167098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Mocked up </a:t>
              </a:r>
            </a:p>
            <a:p>
              <a:r>
                <a:rPr lang="en-US" dirty="0"/>
                <a:t>dependency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99BDB-C20C-2443-9BB8-7F690DB08D4C}"/>
                </a:ext>
              </a:extLst>
            </p:cNvPr>
            <p:cNvSpPr txBox="1"/>
            <p:nvPr/>
          </p:nvSpPr>
          <p:spPr>
            <a:xfrm>
              <a:off x="7915455" y="121166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dependency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E87C671-1F12-AC40-9BC4-1B091AE498DB}"/>
                </a:ext>
              </a:extLst>
            </p:cNvPr>
            <p:cNvSpPr/>
            <p:nvPr/>
          </p:nvSpPr>
          <p:spPr>
            <a:xfrm>
              <a:off x="6352900" y="2320868"/>
              <a:ext cx="2309000" cy="2026325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BF11E91-E16B-E741-997E-AF813D313E3B}"/>
                </a:ext>
              </a:extLst>
            </p:cNvPr>
            <p:cNvSpPr/>
            <p:nvPr/>
          </p:nvSpPr>
          <p:spPr>
            <a:xfrm flipV="1">
              <a:off x="6352900" y="2319737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FA12-95D3-2043-A9C4-533287D19328}"/>
                </a:ext>
              </a:extLst>
            </p:cNvPr>
            <p:cNvSpPr txBox="1"/>
            <p:nvPr/>
          </p:nvSpPr>
          <p:spPr>
            <a:xfrm>
              <a:off x="6978772" y="309387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3EB76E8-8912-8543-9442-4548F1A4F1B6}"/>
                </a:ext>
              </a:extLst>
            </p:cNvPr>
            <p:cNvSpPr/>
            <p:nvPr/>
          </p:nvSpPr>
          <p:spPr>
            <a:xfrm>
              <a:off x="5767840" y="3142863"/>
              <a:ext cx="519745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7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Scaffoliding</a:t>
            </a:r>
            <a:r>
              <a:rPr lang="en-US" dirty="0"/>
              <a:t> 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6346" y="1133098"/>
            <a:ext cx="4761454" cy="47038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Grid</a:t>
            </a:r>
          </a:p>
          <a:p>
            <a:r>
              <a:rPr lang="en-US" dirty="0"/>
              <a:t>Verification of guard/ghost/halo 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 all cells and B only in the interior cells (red)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5704700" y="1517589"/>
            <a:ext cx="4960523" cy="3846313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AF11DFE6-1CA6-7B47-BB91-0A4FD7EE6189}"/>
              </a:ext>
            </a:extLst>
          </p:cNvPr>
          <p:cNvSpPr/>
          <p:nvPr/>
        </p:nvSpPr>
        <p:spPr>
          <a:xfrm>
            <a:off x="1496217" y="434782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Mesh test</a:t>
            </a:r>
          </a:p>
        </p:txBody>
      </p:sp>
    </p:spTree>
    <p:extLst>
      <p:ext uri="{BB962C8B-B14F-4D97-AF65-F5344CB8AC3E}">
        <p14:creationId xmlns:p14="http://schemas.microsoft.com/office/powerpoint/2010/main" val="3725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22388"/>
            <a:ext cx="9978149" cy="4914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Unit test for Equation of State (EOS)</a:t>
            </a:r>
          </a:p>
          <a:p>
            <a:r>
              <a:rPr lang="en-US" dirty="0"/>
              <a:t>Three modes for invoking EOS</a:t>
            </a:r>
          </a:p>
          <a:p>
            <a:pPr lvl="1"/>
            <a:r>
              <a:rPr lang="en-US" dirty="0"/>
              <a:t>MODE1: Pressure and density as input, internal energy and temperature as output</a:t>
            </a:r>
          </a:p>
          <a:p>
            <a:pPr lvl="1"/>
            <a:r>
              <a:rPr lang="en-US" dirty="0"/>
              <a:t>MODE2: Internal energy and density as input temperature and pressure as output</a:t>
            </a:r>
          </a:p>
          <a:p>
            <a:pPr lvl="1"/>
            <a:r>
              <a:rPr lang="en-US" dirty="0"/>
              <a:t>MODE3: Temperature and density as input pressure and internal energy as output</a:t>
            </a:r>
          </a:p>
          <a:p>
            <a:r>
              <a:rPr lang="en-US" dirty="0"/>
              <a:t>Use initial conditions from a known problem, initialize pressure and density</a:t>
            </a:r>
          </a:p>
          <a:p>
            <a:r>
              <a:rPr lang="en-US" dirty="0"/>
              <a:t>Apply EOS in MODE1</a:t>
            </a:r>
          </a:p>
          <a:p>
            <a:r>
              <a:rPr lang="en-US" dirty="0"/>
              <a:t>Using internal energy generated in the previous step apply EOS in MODE2</a:t>
            </a:r>
          </a:p>
          <a:p>
            <a:r>
              <a:rPr lang="en-US" dirty="0"/>
              <a:t>Using temperature generated in the previous step apply EOS in MODE3</a:t>
            </a:r>
          </a:p>
          <a:p>
            <a:r>
              <a:rPr lang="en-US" dirty="0"/>
              <a:t>At the end all variables should be consistent within tolerance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4DB73302-27B6-B44C-ABBF-DBA739634FFA}"/>
              </a:ext>
            </a:extLst>
          </p:cNvPr>
          <p:cNvSpPr/>
          <p:nvPr/>
        </p:nvSpPr>
        <p:spPr>
          <a:xfrm>
            <a:off x="7927497" y="27874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Eos test</a:t>
            </a:r>
          </a:p>
        </p:txBody>
      </p:sp>
    </p:spTree>
    <p:extLst>
      <p:ext uri="{BB962C8B-B14F-4D97-AF65-F5344CB8AC3E}">
        <p14:creationId xmlns:p14="http://schemas.microsoft.com/office/powerpoint/2010/main" val="15514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46456"/>
            <a:ext cx="8224271" cy="3529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Hydrodynamics</a:t>
            </a:r>
          </a:p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4784902" y="1146456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4507" y="4530956"/>
            <a:ext cx="8760790" cy="13059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/>
              <a:t>Though it exercises mesh, hydro and </a:t>
            </a:r>
            <a:r>
              <a:rPr lang="en-US" sz="2799" dirty="0" err="1"/>
              <a:t>eos</a:t>
            </a:r>
            <a:r>
              <a:rPr lang="en-US" sz="2799" dirty="0"/>
              <a:t>, if mesh and </a:t>
            </a:r>
            <a:r>
              <a:rPr lang="en-US" sz="2799" dirty="0" err="1"/>
              <a:t>eos</a:t>
            </a:r>
            <a:r>
              <a:rPr lang="en-US" sz="2799" dirty="0"/>
              <a:t> are verified first, then this test verifies hydro 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8232819-788F-2F42-B6A3-E85E5A6FB5D4}"/>
              </a:ext>
            </a:extLst>
          </p:cNvPr>
          <p:cNvSpPr/>
          <p:nvPr/>
        </p:nvSpPr>
        <p:spPr>
          <a:xfrm>
            <a:off x="7993991" y="2611716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Mesh test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DDE60849-9D3A-0D4F-A19D-D98CF794022E}"/>
              </a:ext>
            </a:extLst>
          </p:cNvPr>
          <p:cNvSpPr/>
          <p:nvPr/>
        </p:nvSpPr>
        <p:spPr>
          <a:xfrm>
            <a:off x="9951920" y="2611715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Eos test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9F26FE2B-5311-2746-90F8-AEF69966A256}"/>
              </a:ext>
            </a:extLst>
          </p:cNvPr>
          <p:cNvSpPr/>
          <p:nvPr/>
        </p:nvSpPr>
        <p:spPr>
          <a:xfrm>
            <a:off x="8781369" y="868680"/>
            <a:ext cx="2230374" cy="1957103"/>
          </a:xfrm>
          <a:prstGeom prst="don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Hydro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D8C3F-0057-064B-83AF-0316849A5C6A}"/>
              </a:ext>
            </a:extLst>
          </p:cNvPr>
          <p:cNvSpPr/>
          <p:nvPr/>
        </p:nvSpPr>
        <p:spPr>
          <a:xfrm>
            <a:off x="2544257" y="597724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More testing needed for Grid using AMR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Flux correction and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regridding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FLASH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DBD19-9A59-8442-A875-2C58BC3C471C}"/>
              </a:ext>
            </a:extLst>
          </p:cNvPr>
          <p:cNvSpPr txBox="1">
            <a:spLocks/>
          </p:cNvSpPr>
          <p:nvPr/>
        </p:nvSpPr>
        <p:spPr bwMode="auto">
          <a:xfrm>
            <a:off x="365760" y="1066800"/>
            <a:ext cx="11690773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For AMR, correct behavior of flux conservation and </a:t>
            </a:r>
            <a:r>
              <a:rPr lang="en-US" b="1" dirty="0" err="1"/>
              <a:t>regridding</a:t>
            </a:r>
            <a:r>
              <a:rPr lang="en-US" b="1" dirty="0"/>
              <a:t> should also be verified.</a:t>
            </a:r>
          </a:p>
          <a:p>
            <a:pPr marL="395287" lvl="1" indent="0">
              <a:buNone/>
            </a:pPr>
            <a:r>
              <a:rPr lang="en-US" b="1" dirty="0"/>
              <a:t>Reason about correctness for testing Flux correction and </a:t>
            </a:r>
            <a:r>
              <a:rPr lang="en-US" b="1" dirty="0" err="1"/>
              <a:t>regridding</a:t>
            </a:r>
            <a:endParaRPr lang="en-US" b="1" dirty="0"/>
          </a:p>
          <a:p>
            <a:pPr marL="0" indent="0">
              <a:buFont typeface="Arial" charset="0"/>
              <a:buNone/>
            </a:pPr>
            <a:r>
              <a:rPr lang="en-US" dirty="0"/>
              <a:t>IF </a:t>
            </a:r>
            <a:r>
              <a:rPr lang="en-US" dirty="0" err="1"/>
              <a:t>Guardcell</a:t>
            </a:r>
            <a:r>
              <a:rPr lang="en-US" dirty="0"/>
              <a:t> fill and EOS unit tests passed</a:t>
            </a:r>
          </a:p>
          <a:p>
            <a:r>
              <a:rPr lang="en-US" dirty="0"/>
              <a:t>Run Hydro without AMR</a:t>
            </a:r>
          </a:p>
          <a:p>
            <a:pPr lvl="1"/>
            <a:r>
              <a:rPr lang="en-US" dirty="0"/>
              <a:t>If failed fault is in Hydro</a:t>
            </a:r>
          </a:p>
          <a:p>
            <a:r>
              <a:rPr lang="en-US" dirty="0"/>
              <a:t>Run Hydro with AMR, but no dynamic refinement</a:t>
            </a:r>
          </a:p>
          <a:p>
            <a:pPr lvl="1"/>
            <a:r>
              <a:rPr lang="en-US" dirty="0"/>
              <a:t>If failed fault is in flux correction</a:t>
            </a:r>
          </a:p>
          <a:p>
            <a:r>
              <a:rPr lang="en-US" dirty="0"/>
              <a:t>Run Hydro with AMR and dynamic refinement</a:t>
            </a:r>
          </a:p>
          <a:p>
            <a:pPr lvl="1"/>
            <a:r>
              <a:rPr lang="en-US" dirty="0"/>
              <a:t>If failed fault is in </a:t>
            </a:r>
            <a:r>
              <a:rPr lang="en-US" dirty="0" err="1"/>
              <a:t>regridding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73D28-D32D-6045-B22B-EE35E24DC1FE}"/>
              </a:ext>
            </a:extLst>
          </p:cNvPr>
          <p:cNvSpPr/>
          <p:nvPr/>
        </p:nvSpPr>
        <p:spPr>
          <a:xfrm>
            <a:off x="8557591" y="2951922"/>
            <a:ext cx="2902226" cy="1868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Exercise: Devise a sequence of tests for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heat_app.c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to provide similar coverage </a:t>
            </a:r>
          </a:p>
        </p:txBody>
      </p:sp>
    </p:spTree>
    <p:extLst>
      <p:ext uri="{BB962C8B-B14F-4D97-AF65-F5344CB8AC3E}">
        <p14:creationId xmlns:p14="http://schemas.microsoft.com/office/powerpoint/2010/main" val="199442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 For a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59" y="868680"/>
            <a:ext cx="11372473" cy="5227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may not be existing tests</a:t>
            </a:r>
          </a:p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Verify correctness</a:t>
            </a:r>
          </a:p>
          <a:p>
            <a:pPr lvl="1"/>
            <a:r>
              <a:rPr lang="en-US" dirty="0"/>
              <a:t>Always inject errors to verify that the test is working</a:t>
            </a:r>
          </a:p>
          <a:p>
            <a:pPr marL="395287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C6F036D0-B212-4D4C-92EB-F4E41908B8C6}"/>
              </a:ext>
            </a:extLst>
          </p:cNvPr>
          <p:cNvSpPr/>
          <p:nvPr/>
        </p:nvSpPr>
        <p:spPr>
          <a:xfrm>
            <a:off x="8246534" y="3430960"/>
            <a:ext cx="3064933" cy="1663689"/>
          </a:xfrm>
          <a:prstGeom prst="ellipse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E3SM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04584"/>
            <a:ext cx="5594773" cy="4280215"/>
          </a:xfrm>
        </p:spPr>
        <p:txBody>
          <a:bodyPr>
            <a:normAutofit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Restart from the saved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157F6-68FB-914B-897D-D3186982AB0F}"/>
              </a:ext>
            </a:extLst>
          </p:cNvPr>
          <p:cNvGrpSpPr/>
          <p:nvPr/>
        </p:nvGrpSpPr>
        <p:grpSpPr>
          <a:xfrm>
            <a:off x="7552267" y="2344790"/>
            <a:ext cx="694267" cy="457200"/>
            <a:chOff x="8382000" y="3589867"/>
            <a:chExt cx="694267" cy="457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0765B6-92EE-374A-88A3-A231413912E5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3671EF-D4E4-534B-A906-5EA8A0FC376C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84F758-ED67-FB4C-917E-F17590BC5BAD}"/>
              </a:ext>
            </a:extLst>
          </p:cNvPr>
          <p:cNvGrpSpPr/>
          <p:nvPr/>
        </p:nvGrpSpPr>
        <p:grpSpPr>
          <a:xfrm>
            <a:off x="9059333" y="1356147"/>
            <a:ext cx="694267" cy="457200"/>
            <a:chOff x="8382000" y="3589867"/>
            <a:chExt cx="694267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E7D001-50DD-A445-8572-8AC23F89B1DC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B2A67-75DE-F943-89D3-2B8964DDAE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B89184-8F31-3448-B94E-25B9FDB9122F}"/>
              </a:ext>
            </a:extLst>
          </p:cNvPr>
          <p:cNvGrpSpPr/>
          <p:nvPr/>
        </p:nvGrpSpPr>
        <p:grpSpPr>
          <a:xfrm>
            <a:off x="7230533" y="1887590"/>
            <a:ext cx="694267" cy="457200"/>
            <a:chOff x="8382000" y="3589867"/>
            <a:chExt cx="694267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5468-2CE4-1F48-BDCD-92F9E8A123E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370E17-522F-324B-A40D-F59A80D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B3BB53-52A3-704B-9EB9-231AA3DEC809}"/>
              </a:ext>
            </a:extLst>
          </p:cNvPr>
          <p:cNvGrpSpPr/>
          <p:nvPr/>
        </p:nvGrpSpPr>
        <p:grpSpPr>
          <a:xfrm>
            <a:off x="7636933" y="1430390"/>
            <a:ext cx="694267" cy="457200"/>
            <a:chOff x="8382000" y="3589867"/>
            <a:chExt cx="694267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1055DD-08C0-154E-845D-5A70BB0C554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27DA0-AE4C-C340-A0BE-DA09AB89DA94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C04B3-9E81-4C4D-B230-37EE6A63598B}"/>
              </a:ext>
            </a:extLst>
          </p:cNvPr>
          <p:cNvGrpSpPr/>
          <p:nvPr/>
        </p:nvGrpSpPr>
        <p:grpSpPr>
          <a:xfrm>
            <a:off x="8009466" y="956256"/>
            <a:ext cx="694267" cy="457200"/>
            <a:chOff x="8382000" y="3589867"/>
            <a:chExt cx="694267" cy="457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2A477C-16C2-CD48-A6E8-3D6B8A8DC0A7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A4AC5F-0305-9A4E-BA1F-34F60B6426A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B5604C-FF83-3B46-88FF-2FDFAFE0544B}"/>
              </a:ext>
            </a:extLst>
          </p:cNvPr>
          <p:cNvGrpSpPr/>
          <p:nvPr/>
        </p:nvGrpSpPr>
        <p:grpSpPr>
          <a:xfrm>
            <a:off x="8398932" y="465189"/>
            <a:ext cx="694267" cy="457200"/>
            <a:chOff x="8382000" y="3589867"/>
            <a:chExt cx="694267" cy="4572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F82FDF-D9C6-B94A-8F6E-D0D690E0B65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64041-E257-C443-9BAE-5EF881E42AF8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935801-F138-7640-8D95-80A8D1D12447}"/>
              </a:ext>
            </a:extLst>
          </p:cNvPr>
          <p:cNvGrpSpPr/>
          <p:nvPr/>
        </p:nvGrpSpPr>
        <p:grpSpPr>
          <a:xfrm>
            <a:off x="9389531" y="1830280"/>
            <a:ext cx="694267" cy="457200"/>
            <a:chOff x="8382000" y="3589867"/>
            <a:chExt cx="694267" cy="457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51DC58-4E14-6842-BC81-0627237EFA7F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8D97B7-1C92-C745-94BB-01E7335874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00A38-B359-9340-BFD4-15BC74F80C2E}"/>
              </a:ext>
            </a:extLst>
          </p:cNvPr>
          <p:cNvGrpSpPr/>
          <p:nvPr/>
        </p:nvGrpSpPr>
        <p:grpSpPr>
          <a:xfrm>
            <a:off x="8746065" y="922389"/>
            <a:ext cx="694267" cy="457200"/>
            <a:chOff x="8382000" y="3589867"/>
            <a:chExt cx="694267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1571A8-8F6C-9648-B497-C1C4A28855EB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386662-8D92-6648-8C33-23872A5CFE0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31996-B9F7-A14C-9B46-6D84E907B913}"/>
              </a:ext>
            </a:extLst>
          </p:cNvPr>
          <p:cNvGrpSpPr/>
          <p:nvPr/>
        </p:nvGrpSpPr>
        <p:grpSpPr>
          <a:xfrm>
            <a:off x="8991598" y="2306847"/>
            <a:ext cx="694267" cy="457200"/>
            <a:chOff x="8382000" y="3589867"/>
            <a:chExt cx="694267" cy="4572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5F007A-2219-CB40-8138-5D6CAA31BBB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E77DF9-04E6-284B-8B2F-0EF85BB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45B4E7-CC48-924D-ABC3-CB20FA572B76}"/>
              </a:ext>
            </a:extLst>
          </p:cNvPr>
          <p:cNvGrpSpPr/>
          <p:nvPr/>
        </p:nvGrpSpPr>
        <p:grpSpPr>
          <a:xfrm>
            <a:off x="9338731" y="2797913"/>
            <a:ext cx="694267" cy="457200"/>
            <a:chOff x="8382000" y="3589867"/>
            <a:chExt cx="694267" cy="4572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E81909-C116-8644-8FC4-242F4F5F2D61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D20809-3E6F-5A41-8ADD-CB747F2E403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A4F3E7B2-685A-BD4B-A776-4BA1219968B5}"/>
              </a:ext>
            </a:extLst>
          </p:cNvPr>
          <p:cNvSpPr/>
          <p:nvPr/>
        </p:nvSpPr>
        <p:spPr>
          <a:xfrm>
            <a:off x="8810362" y="2581856"/>
            <a:ext cx="1654435" cy="444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B95790-A1AB-144C-B10E-17C0DD49D6CE}"/>
              </a:ext>
            </a:extLst>
          </p:cNvPr>
          <p:cNvSpPr/>
          <p:nvPr/>
        </p:nvSpPr>
        <p:spPr>
          <a:xfrm>
            <a:off x="9209211" y="4290316"/>
            <a:ext cx="939799" cy="5418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47AD42-38EB-F041-8F86-32E104FE8FDF}"/>
              </a:ext>
            </a:extLst>
          </p:cNvPr>
          <p:cNvCxnSpPr>
            <a:stCxn id="73" idx="2"/>
          </p:cNvCxnSpPr>
          <p:nvPr/>
        </p:nvCxnSpPr>
        <p:spPr>
          <a:xfrm rot="10800000" flipV="1">
            <a:off x="8983127" y="4561249"/>
            <a:ext cx="226085" cy="533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9B3F9AD8-0AA2-7345-8095-8CB40DEF40E1}"/>
              </a:ext>
            </a:extLst>
          </p:cNvPr>
          <p:cNvCxnSpPr>
            <a:cxnSpLocks/>
            <a:endCxn id="73" idx="6"/>
          </p:cNvCxnSpPr>
          <p:nvPr/>
        </p:nvCxnSpPr>
        <p:spPr>
          <a:xfrm rot="16200000" flipH="1">
            <a:off x="8992679" y="3404919"/>
            <a:ext cx="2273768" cy="38894"/>
          </a:xfrm>
          <a:prstGeom prst="curvedConnector4">
            <a:avLst>
              <a:gd name="adj1" fmla="val 6805"/>
              <a:gd name="adj2" fmla="val 1863254"/>
            </a:avLst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5C20A78-026D-A540-8D67-5B41C1D07DAE}"/>
              </a:ext>
            </a:extLst>
          </p:cNvPr>
          <p:cNvSpPr/>
          <p:nvPr/>
        </p:nvSpPr>
        <p:spPr>
          <a:xfrm>
            <a:off x="8331200" y="1847213"/>
            <a:ext cx="186267" cy="218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91ABF6-2D03-4C44-B9FF-F1F2B192E963}"/>
              </a:ext>
            </a:extLst>
          </p:cNvPr>
          <p:cNvCxnSpPr>
            <a:stCxn id="73" idx="0"/>
          </p:cNvCxnSpPr>
          <p:nvPr/>
        </p:nvCxnSpPr>
        <p:spPr>
          <a:xfrm flipV="1">
            <a:off x="9679111" y="3826933"/>
            <a:ext cx="6754" cy="4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47B1C22-FDB5-9144-94B3-AB1F846EA802}"/>
              </a:ext>
            </a:extLst>
          </p:cNvPr>
          <p:cNvSpPr/>
          <p:nvPr/>
        </p:nvSpPr>
        <p:spPr>
          <a:xfrm>
            <a:off x="902208" y="4998720"/>
            <a:ext cx="6547104" cy="10791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Exercise: From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heat_app.c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develop a test for l2_norm function using this method </a:t>
            </a:r>
          </a:p>
        </p:txBody>
      </p:sp>
    </p:spTree>
    <p:extLst>
      <p:ext uri="{BB962C8B-B14F-4D97-AF65-F5344CB8AC3E}">
        <p14:creationId xmlns:p14="http://schemas.microsoft.com/office/powerpoint/2010/main" val="1433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917E-6 -3.7037E-6 L -0.06382 0.3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741 L 0.11265 0.41944 " pathEditMode="relative" ptsTypes="AA">
                                      <p:cBhvr>
                                        <p:cTn id="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009 " pathEditMode="relative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2" grpId="0" animBg="1"/>
      <p:bldP spid="72" grpId="1" animBg="1"/>
      <p:bldP spid="73" grpId="0" animBg="1"/>
      <p:bldP spid="85" grpId="0" animBg="1"/>
      <p:bldP spid="8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18134" y="1757461"/>
            <a:ext cx="3122507" cy="4307152"/>
          </a:xfrm>
        </p:spPr>
        <p:txBody>
          <a:bodyPr>
            <a:normAutofit/>
          </a:bodyPr>
          <a:lstStyle/>
          <a:p>
            <a:r>
              <a:rPr lang="en-US" dirty="0"/>
              <a:t>Code coverage tools necessary but not sufficient </a:t>
            </a:r>
          </a:p>
          <a:p>
            <a:r>
              <a:rPr lang="en-US" dirty="0"/>
              <a:t>Do not give any information about interoperability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70200-42F1-0147-97AC-49A4772037F1}"/>
              </a:ext>
            </a:extLst>
          </p:cNvPr>
          <p:cNvGrpSpPr/>
          <p:nvPr/>
        </p:nvGrpSpPr>
        <p:grpSpPr>
          <a:xfrm>
            <a:off x="3729960" y="1747522"/>
            <a:ext cx="6829783" cy="4395104"/>
            <a:chOff x="3533778" y="1276374"/>
            <a:chExt cx="7556933" cy="41959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7F3E3B-8089-3A47-AFE3-819CC2E57B25}"/>
                </a:ext>
              </a:extLst>
            </p:cNvPr>
            <p:cNvSpPr/>
            <p:nvPr/>
          </p:nvSpPr>
          <p:spPr>
            <a:xfrm>
              <a:off x="3533778" y="1276374"/>
              <a:ext cx="7422508" cy="419592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Content Placeholder 4">
              <a:extLst>
                <a:ext uri="{FF2B5EF4-FFF2-40B4-BE49-F238E27FC236}">
                  <a16:creationId xmlns:a16="http://schemas.microsoft.com/office/drawing/2014/main" id="{F8547341-31C4-FF4E-B34F-A69A9381909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68203" y="1520819"/>
              <a:ext cx="7422508" cy="3925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Build a functionality matrix</a:t>
              </a:r>
            </a:p>
            <a:p>
              <a:pPr lvl="1"/>
              <a:r>
                <a:rPr lang="en-US" dirty="0"/>
                <a:t>Physics along rows</a:t>
              </a:r>
            </a:p>
            <a:p>
              <a:pPr lvl="1"/>
              <a:r>
                <a:rPr lang="en-US" dirty="0"/>
                <a:t>Infrastructure along columns</a:t>
              </a:r>
            </a:p>
            <a:p>
              <a:pPr lvl="1"/>
              <a:r>
                <a:rPr lang="en-US" dirty="0"/>
                <a:t>Alternative implementations, dimensions, geometry</a:t>
              </a:r>
            </a:p>
            <a:p>
              <a:r>
                <a:rPr lang="en-US" dirty="0"/>
                <a:t>Mark &lt;</a:t>
              </a:r>
              <a:r>
                <a:rPr lang="en-US" dirty="0" err="1"/>
                <a:t>i,j</a:t>
              </a:r>
              <a:r>
                <a:rPr lang="en-US" dirty="0"/>
                <a:t>&gt; if test covers corresponding features, and is a valid combination</a:t>
              </a:r>
            </a:p>
            <a:p>
              <a:r>
                <a:rPr lang="en-US" dirty="0"/>
                <a:t>Follow the order</a:t>
              </a:r>
            </a:p>
            <a:p>
              <a:pPr lvl="1"/>
              <a:r>
                <a:rPr lang="en-US" dirty="0"/>
                <a:t>All unit tests – including full module tests</a:t>
              </a:r>
            </a:p>
            <a:p>
              <a:pPr lvl="1"/>
              <a:r>
                <a:rPr lang="en-US" dirty="0"/>
                <a:t>Tests representing ongoing productions</a:t>
              </a:r>
            </a:p>
            <a:p>
              <a:pPr lvl="1"/>
              <a:r>
                <a:rPr lang="en-US" dirty="0"/>
                <a:t>Tests sensitive to perturbations</a:t>
              </a:r>
            </a:p>
            <a:p>
              <a:pPr lvl="1"/>
              <a:r>
                <a:rPr lang="en-US" dirty="0"/>
                <a:t>Most stringent tests for solvers</a:t>
              </a:r>
            </a:p>
            <a:p>
              <a:pPr lvl="1"/>
              <a:r>
                <a:rPr lang="en-US" dirty="0"/>
                <a:t>Least complex test to cover remaining spots</a:t>
              </a:r>
            </a:p>
            <a:p>
              <a:pPr lvl="1"/>
              <a:endParaRPr lang="en-US" dirty="0"/>
            </a:p>
            <a:p>
              <a:pPr lvl="1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5D6D9B-B234-CA42-8E31-AB9E2FA9AFFD}"/>
              </a:ext>
            </a:extLst>
          </p:cNvPr>
          <p:cNvSpPr txBox="1"/>
          <p:nvPr/>
        </p:nvSpPr>
        <p:spPr>
          <a:xfrm>
            <a:off x="1243584" y="977834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D91C6BC-7331-5346-A679-349DF35F6641}"/>
              </a:ext>
            </a:extLst>
          </p:cNvPr>
          <p:cNvSpPr txBox="1">
            <a:spLocks/>
          </p:cNvSpPr>
          <p:nvPr/>
        </p:nvSpPr>
        <p:spPr bwMode="auto">
          <a:xfrm>
            <a:off x="450592" y="977834"/>
            <a:ext cx="11287641" cy="11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First line of defense – code coverage tools   (demo in refactoring module)</a:t>
            </a:r>
          </a:p>
          <a:p>
            <a:pPr marL="346075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3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145" y="936825"/>
            <a:ext cx="8690163" cy="2254933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8189037" y="3418335"/>
          <a:ext cx="3351926" cy="1752145"/>
        </p:xfrm>
        <a:graphic>
          <a:graphicData uri="http://schemas.openxmlformats.org/drawingml/2006/table">
            <a:tbl>
              <a:tblPr/>
              <a:tblGrid>
                <a:gridCol w="16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044" y="196747"/>
            <a:ext cx="8227457" cy="51090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828324" y="3358503"/>
            <a:ext cx="5180251" cy="2590125"/>
          </a:xfrm>
        </p:spPr>
        <p:txBody>
          <a:bodyPr/>
          <a:lstStyle/>
          <a:p>
            <a:r>
              <a:rPr lang="en-US" sz="1999" dirty="0"/>
              <a:t>A test on the same row indicates interoperability between corresponding physics </a:t>
            </a:r>
          </a:p>
          <a:p>
            <a:r>
              <a:rPr lang="en-US" sz="1999" dirty="0"/>
              <a:t>Similar logic would apply to tests on the same column for infrastructure</a:t>
            </a:r>
          </a:p>
          <a:p>
            <a:r>
              <a:rPr lang="en-US" sz="1999" dirty="0"/>
              <a:t>More goes on, but this is the primary methodology</a:t>
            </a:r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5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177290"/>
            <a:ext cx="11369809" cy="4047778"/>
          </a:xfrm>
        </p:spPr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should be watching the test suite</a:t>
            </a:r>
          </a:p>
          <a:p>
            <a:r>
              <a:rPr lang="en-US" dirty="0"/>
              <a:t>When refactoring or adding new features, run a regression suite before check in</a:t>
            </a:r>
          </a:p>
          <a:p>
            <a:pPr lvl="1"/>
            <a:r>
              <a:rPr lang="en-US" dirty="0"/>
              <a:t>Add new regression tests or modify existing ones for the new features</a:t>
            </a:r>
          </a:p>
          <a:p>
            <a:r>
              <a:rPr lang="en-US" dirty="0"/>
              <a:t>Code review before releasing test suite is useful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Better Scientific Software tutorial, in RF </a:t>
            </a:r>
            <a:r>
              <a:rPr lang="en-US" sz="1800" b="1" dirty="0" err="1"/>
              <a:t>SciDAC</a:t>
            </a:r>
            <a:r>
              <a:rPr lang="en-US" sz="1800" b="1" dirty="0"/>
              <a:t> 2020 Workshop, Knoxville, Tennessee. DOI: </a:t>
            </a:r>
            <a:r>
              <a:rPr lang="en-US" sz="1800" b="1" dirty="0">
                <a:hlinkClick r:id="rId4"/>
              </a:rPr>
              <a:t>10.6084/m9.figshare.11918397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verification and testing regime should meet your project needs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need to go overboard but make sure that you have confidence in the correct behavior of your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Devise tests to enable quick pinpointing of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sure that your tests fail when </a:t>
            </a:r>
            <a:r>
              <a:rPr lang="en-US"/>
              <a:t>they should</a:t>
            </a:r>
            <a:endParaRPr lang="en-US" dirty="0"/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25" y="1061499"/>
            <a:ext cx="11270298" cy="2586162"/>
          </a:xfrm>
        </p:spPr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DB939-C639-8E4D-938F-DF12FCDD4D2F}"/>
              </a:ext>
            </a:extLst>
          </p:cNvPr>
          <p:cNvSpPr/>
          <p:nvPr/>
        </p:nvSpPr>
        <p:spPr>
          <a:xfrm>
            <a:off x="834888" y="3558209"/>
            <a:ext cx="8895522" cy="244502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How do verification and validation differ?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Verification confirms that you have implemented what you meant to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Your method does what you wanted it to do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Validation tells you were right in implementing what you meant to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you wanted your method to do is valid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Your model correctly captures the phenomenon you are trying to understand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9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Functionality coverage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C86-4226-4E4F-AC9C-1BD15035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21419"/>
            <a:ext cx="11372473" cy="914400"/>
          </a:xfrm>
        </p:spPr>
        <p:txBody>
          <a:bodyPr/>
          <a:lstStyle/>
          <a:p>
            <a:r>
              <a:rPr lang="en-US" dirty="0"/>
              <a:t>Components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5A-89FB-5647-B6BB-58E2E45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2106"/>
            <a:ext cx="11372473" cy="4802294"/>
          </a:xfrm>
        </p:spPr>
        <p:txBody>
          <a:bodyPr/>
          <a:lstStyle/>
          <a:p>
            <a:r>
              <a:rPr lang="en-US" dirty="0"/>
              <a:t>Testing at various granularity</a:t>
            </a:r>
          </a:p>
          <a:p>
            <a:pPr lvl="1"/>
            <a:r>
              <a:rPr lang="en-US" dirty="0"/>
              <a:t>Individual components</a:t>
            </a:r>
          </a:p>
          <a:p>
            <a:pPr lvl="1"/>
            <a:r>
              <a:rPr lang="en-US" dirty="0"/>
              <a:t>Interoperability of components</a:t>
            </a:r>
          </a:p>
          <a:p>
            <a:pPr lvl="1"/>
            <a:r>
              <a:rPr lang="en-US" dirty="0"/>
              <a:t>Convergence, stability and accuracy</a:t>
            </a:r>
          </a:p>
          <a:p>
            <a:r>
              <a:rPr lang="en-US" dirty="0"/>
              <a:t>Validation of individual components</a:t>
            </a:r>
          </a:p>
          <a:p>
            <a:pPr lvl="1"/>
            <a:r>
              <a:rPr lang="en-US" dirty="0"/>
              <a:t>Building diagnostics (e.g. ensure conservation of physical quantities)</a:t>
            </a:r>
          </a:p>
          <a:p>
            <a:r>
              <a:rPr lang="en-US" dirty="0"/>
              <a:t>Testing practices</a:t>
            </a:r>
          </a:p>
          <a:p>
            <a:pPr lvl="1"/>
            <a:r>
              <a:rPr lang="en-US" dirty="0"/>
              <a:t>Error bars</a:t>
            </a:r>
          </a:p>
          <a:p>
            <a:pPr lvl="2"/>
            <a:r>
              <a:rPr lang="en-US" dirty="0"/>
              <a:t>Necessary for differentiating between drift and round-off</a:t>
            </a:r>
          </a:p>
          <a:p>
            <a:r>
              <a:rPr lang="en-US" dirty="0"/>
              <a:t>Ensuring code and interoperability coverage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462" y="233314"/>
            <a:ext cx="8227457" cy="510904"/>
          </a:xfrm>
        </p:spPr>
        <p:txBody>
          <a:bodyPr/>
          <a:lstStyle/>
          <a:p>
            <a:r>
              <a:rPr lang="en-US" dirty="0"/>
              <a:t>How to build your test suite ?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642" y="1012372"/>
            <a:ext cx="8151277" cy="4494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r>
              <a:rPr lang="en-US" dirty="0"/>
              <a:t>Useful resources </a:t>
            </a:r>
            <a:r>
              <a:rPr lang="en-US" dirty="0">
                <a:hlinkClick r:id="rId2"/>
              </a:rPr>
              <a:t>https://ideas-productivity.org/resources/howtos/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7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039350"/>
            <a:ext cx="11534016" cy="51480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Effort spent in devising running and maintaining test suite is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  <a:p>
            <a:r>
              <a:rPr lang="en-US" dirty="0"/>
              <a:t>Evaluate project needs </a:t>
            </a:r>
          </a:p>
          <a:p>
            <a:pPr lvl="1"/>
            <a:r>
              <a:rPr lang="en-US" dirty="0"/>
              <a:t>Objectives: expected use of the code</a:t>
            </a:r>
          </a:p>
          <a:p>
            <a:pPr lvl="1"/>
            <a:r>
              <a:rPr lang="en-US" dirty="0"/>
              <a:t>Team: size and degree of heterogeneity</a:t>
            </a:r>
          </a:p>
          <a:p>
            <a:pPr lvl="1"/>
            <a:r>
              <a:rPr lang="en-US" dirty="0"/>
              <a:t>Lifecycle stage: new or production or refactoring</a:t>
            </a:r>
          </a:p>
          <a:p>
            <a:pPr lvl="1"/>
            <a:r>
              <a:rPr lang="en-US" dirty="0"/>
              <a:t>Lifetime: one off or ongoing production</a:t>
            </a:r>
          </a:p>
          <a:p>
            <a:pPr lvl="1"/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B2A1D-579E-3947-8F31-44500C7BCEEE}"/>
              </a:ext>
            </a:extLst>
          </p:cNvPr>
          <p:cNvSpPr/>
          <p:nvPr/>
        </p:nvSpPr>
        <p:spPr>
          <a:xfrm>
            <a:off x="5893904" y="2087217"/>
            <a:ext cx="2544418" cy="10833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Balance is critical</a:t>
            </a:r>
          </a:p>
        </p:txBody>
      </p:sp>
    </p:spTree>
    <p:extLst>
      <p:ext uri="{BB962C8B-B14F-4D97-AF65-F5344CB8AC3E}">
        <p14:creationId xmlns:p14="http://schemas.microsoft.com/office/powerpoint/2010/main" val="344573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 For a New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31682" y="1673788"/>
            <a:ext cx="7993048" cy="4230056"/>
          </a:xfrm>
        </p:spPr>
        <p:txBody>
          <a:bodyPr>
            <a:normAutofit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Build confidence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Always inject errors to verify that the test is working</a:t>
            </a:r>
          </a:p>
          <a:p>
            <a:pPr lvl="1"/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76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1371</TotalTime>
  <Words>1519</Words>
  <Application>Microsoft Macintosh PowerPoint</Application>
  <PresentationFormat>Custom</PresentationFormat>
  <Paragraphs>226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Presentations (Wide Screen)</vt:lpstr>
      <vt:lpstr>Software Testing</vt:lpstr>
      <vt:lpstr>License, Citation and Acknowledgements</vt:lpstr>
      <vt:lpstr>Verification</vt:lpstr>
      <vt:lpstr>Stages and types of verification</vt:lpstr>
      <vt:lpstr>Verification Challenges</vt:lpstr>
      <vt:lpstr>Components of Verification</vt:lpstr>
      <vt:lpstr>How to build your test suite ?</vt:lpstr>
      <vt:lpstr>Why not always use the most stringent testing?</vt:lpstr>
      <vt:lpstr>Test Development For a New Code</vt:lpstr>
      <vt:lpstr>How do you build a scaffolding of tests ?</vt:lpstr>
      <vt:lpstr>Scaffoliding Example from FLASH</vt:lpstr>
      <vt:lpstr>Example from Flash</vt:lpstr>
      <vt:lpstr>Example from FLASH</vt:lpstr>
      <vt:lpstr>Example from FLASH</vt:lpstr>
      <vt:lpstr>Test Development For a Legacy Code</vt:lpstr>
      <vt:lpstr>Example from E3SM </vt:lpstr>
      <vt:lpstr>Test Selection</vt:lpstr>
      <vt:lpstr>Example </vt:lpstr>
      <vt:lpstr>Good Testing Practices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Dubey, Anshu</cp:lastModifiedBy>
  <cp:revision>345</cp:revision>
  <cp:lastPrinted>2017-11-02T18:35:01Z</cp:lastPrinted>
  <dcterms:created xsi:type="dcterms:W3CDTF">2018-11-06T17:28:56Z</dcterms:created>
  <dcterms:modified xsi:type="dcterms:W3CDTF">2020-07-29T22:38:27Z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