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1"/>
  </p:notesMasterIdLst>
  <p:handoutMasterIdLst>
    <p:handoutMasterId r:id="rId32"/>
  </p:handoutMasterIdLst>
  <p:sldIdLst>
    <p:sldId id="318" r:id="rId5"/>
    <p:sldId id="320" r:id="rId6"/>
    <p:sldId id="582" r:id="rId7"/>
    <p:sldId id="276" r:id="rId8"/>
    <p:sldId id="280" r:id="rId9"/>
    <p:sldId id="575" r:id="rId10"/>
    <p:sldId id="577" r:id="rId11"/>
    <p:sldId id="487" r:id="rId12"/>
    <p:sldId id="465" r:id="rId13"/>
    <p:sldId id="580" r:id="rId14"/>
    <p:sldId id="581" r:id="rId15"/>
    <p:sldId id="469" r:id="rId16"/>
    <p:sldId id="470" r:id="rId17"/>
    <p:sldId id="472" r:id="rId18"/>
    <p:sldId id="486" r:id="rId19"/>
    <p:sldId id="584" r:id="rId20"/>
    <p:sldId id="299" r:id="rId21"/>
    <p:sldId id="488" r:id="rId22"/>
    <p:sldId id="586" r:id="rId23"/>
    <p:sldId id="489" r:id="rId24"/>
    <p:sldId id="579" r:id="rId25"/>
    <p:sldId id="571" r:id="rId26"/>
    <p:sldId id="578" r:id="rId27"/>
    <p:sldId id="467" r:id="rId28"/>
    <p:sldId id="576" r:id="rId29"/>
    <p:sldId id="265" r:id="rId3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6" autoAdjust="0"/>
    <p:restoredTop sz="96571" autoAdjust="0"/>
  </p:normalViewPr>
  <p:slideViewPr>
    <p:cSldViewPr snapToGrid="0" showGuides="1">
      <p:cViewPr varScale="1">
        <p:scale>
          <a:sx n="81" d="100"/>
          <a:sy n="81" d="100"/>
        </p:scale>
        <p:origin x="200" y="70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17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4" r:id="rId9"/>
    <p:sldLayoutId id="2147483958" r:id="rId10"/>
    <p:sldLayoutId id="2147483956" r:id="rId11"/>
    <p:sldLayoutId id="2147483957" r:id="rId12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ACB3D-2497-3B47-9B85-FBABBFDFF329}"/>
              </a:ext>
            </a:extLst>
          </p:cNvPr>
          <p:cNvSpPr/>
          <p:nvPr/>
        </p:nvSpPr>
        <p:spPr>
          <a:xfrm>
            <a:off x="219456" y="922388"/>
            <a:ext cx="11753088" cy="1516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1"/>
            <a:r>
              <a:rPr lang="en-US" dirty="0"/>
              <a:t>Build confidence 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61068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73D28-D32D-6045-B22B-EE35E24DC1FE}"/>
              </a:ext>
            </a:extLst>
          </p:cNvPr>
          <p:cNvSpPr/>
          <p:nvPr/>
        </p:nvSpPr>
        <p:spPr>
          <a:xfrm>
            <a:off x="365759" y="5505609"/>
            <a:ext cx="7059799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Devise a sequence of tests for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to provide similar coverage </a:t>
            </a:r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CACB3D-2497-3B47-9B85-FBABBFDFF329}"/>
              </a:ext>
            </a:extLst>
          </p:cNvPr>
          <p:cNvSpPr/>
          <p:nvPr/>
        </p:nvSpPr>
        <p:spPr>
          <a:xfrm>
            <a:off x="365760" y="2255520"/>
            <a:ext cx="7571232" cy="4026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59" y="868680"/>
            <a:ext cx="11372473" cy="5227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1"/>
            <a:r>
              <a:rPr lang="en-US" dirty="0"/>
              <a:t>Build confidence 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7B1C22-FDB5-9144-94B3-AB1F846EA802}"/>
              </a:ext>
            </a:extLst>
          </p:cNvPr>
          <p:cNvSpPr/>
          <p:nvPr/>
        </p:nvSpPr>
        <p:spPr>
          <a:xfrm>
            <a:off x="902208" y="4998720"/>
            <a:ext cx="6547104" cy="10791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From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develop a test for l2_norm function using this method </a:t>
            </a:r>
          </a:p>
        </p:txBody>
      </p: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271904"/>
            <a:ext cx="10559743" cy="1140220"/>
          </a:xfrm>
        </p:spPr>
        <p:txBody>
          <a:bodyPr>
            <a:normAutofit/>
          </a:bodyPr>
          <a:lstStyle/>
          <a:p>
            <a:r>
              <a:rPr lang="en-US" dirty="0"/>
              <a:t>First line of defense – code coverage tools  </a:t>
            </a:r>
          </a:p>
          <a:p>
            <a:r>
              <a:rPr lang="en-US" dirty="0"/>
              <a:t>Demo of </a:t>
            </a:r>
            <a:r>
              <a:rPr lang="en-US" dirty="0" err="1"/>
              <a:t>lcov</a:t>
            </a:r>
            <a:r>
              <a:rPr lang="en-US" dirty="0"/>
              <a:t> and </a:t>
            </a:r>
            <a:r>
              <a:rPr lang="en-US" dirty="0" err="1"/>
              <a:t>gcov</a:t>
            </a:r>
            <a:r>
              <a:rPr lang="en-US" dirty="0"/>
              <a:t> on </a:t>
            </a:r>
            <a:r>
              <a:rPr lang="en-US" dirty="0" err="1"/>
              <a:t>heat_app.c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F3E3B-8089-3A47-AFE3-819CC2E57B25}"/>
              </a:ext>
            </a:extLst>
          </p:cNvPr>
          <p:cNvSpPr/>
          <p:nvPr/>
        </p:nvSpPr>
        <p:spPr>
          <a:xfrm>
            <a:off x="3762632" y="1066800"/>
            <a:ext cx="8124567" cy="45122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271904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Code coverage tools necessary but not sufficient </a:t>
            </a:r>
          </a:p>
          <a:p>
            <a:r>
              <a:rPr lang="en-US" dirty="0"/>
              <a:t>Do not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8547341-31C4-FF4E-B34F-A69A93819094}"/>
              </a:ext>
            </a:extLst>
          </p:cNvPr>
          <p:cNvSpPr txBox="1">
            <a:spLocks/>
          </p:cNvSpPr>
          <p:nvPr/>
        </p:nvSpPr>
        <p:spPr bwMode="auto">
          <a:xfrm>
            <a:off x="3762633" y="1218193"/>
            <a:ext cx="7975600" cy="441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411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</p:spTree>
    <p:extLst>
      <p:ext uri="{BB962C8B-B14F-4D97-AF65-F5344CB8AC3E}">
        <p14:creationId xmlns:p14="http://schemas.microsoft.com/office/powerpoint/2010/main" val="24790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406904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0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/>
              <a:t>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21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1149</TotalTime>
  <Words>1692</Words>
  <Application>Microsoft Macintosh PowerPoint</Application>
  <PresentationFormat>Custom</PresentationFormat>
  <Paragraphs>295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Presentations (Wide Screen)</vt:lpstr>
      <vt:lpstr>Software Design and Testing</vt:lpstr>
      <vt:lpstr>License, Citation and Acknowledgements</vt:lpstr>
      <vt:lpstr>PowerPoint Presentation</vt:lpstr>
      <vt:lpstr>Verification</vt:lpstr>
      <vt:lpstr>Stages and types of verification</vt:lpstr>
      <vt:lpstr>Verification Challenges</vt:lpstr>
      <vt:lpstr>Components of Verification</vt:lpstr>
      <vt:lpstr>Selection of tests</vt:lpstr>
      <vt:lpstr>Why not always use the most stringent testing?</vt:lpstr>
      <vt:lpstr>Test Development</vt:lpstr>
      <vt:lpstr>Workarounds for Granularity</vt:lpstr>
      <vt:lpstr>Example from FLASH</vt:lpstr>
      <vt:lpstr>Example from Flash</vt:lpstr>
      <vt:lpstr>Example from FLASH</vt:lpstr>
      <vt:lpstr>Example from FLASH</vt:lpstr>
      <vt:lpstr>Test Development</vt:lpstr>
      <vt:lpstr>Example from E3SM </vt:lpstr>
      <vt:lpstr>Test Selection</vt:lpstr>
      <vt:lpstr>Test Selection</vt:lpstr>
      <vt:lpstr>Example </vt:lpstr>
      <vt:lpstr>Good Testing Practices</vt:lpstr>
      <vt:lpstr>PowerPoint Presentation</vt:lpstr>
      <vt:lpstr>Regular Testing</vt:lpstr>
      <vt:lpstr>Commonalities</vt:lpstr>
      <vt:lpstr>Challenges with legacy codes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336</cp:revision>
  <cp:lastPrinted>2017-11-02T18:35:01Z</cp:lastPrinted>
  <dcterms:created xsi:type="dcterms:W3CDTF">2018-11-06T17:28:56Z</dcterms:created>
  <dcterms:modified xsi:type="dcterms:W3CDTF">2020-06-09T18:15:10Z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