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1839"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05" autoAdjust="0"/>
    <p:restoredTop sz="96571" autoAdjust="0"/>
  </p:normalViewPr>
  <p:slideViewPr>
    <p:cSldViewPr snapToGrid="0" showGuides="1">
      <p:cViewPr varScale="1">
        <p:scale>
          <a:sx n="100" d="100"/>
          <a:sy n="100" d="100"/>
        </p:scale>
        <p:origin x="456" y="168"/>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icholaslewis.org/imperial-college-uk-covid-19-numbers-dont-seem-to-add-up/" TargetMode="External"/><Relationship Id="rId2" Type="http://schemas.openxmlformats.org/officeDocument/2006/relationships/hyperlink" Target="https://www.nature.com/articles/d41586-020-01003-6" TargetMode="External"/><Relationship Id="rId1" Type="http://schemas.openxmlformats.org/officeDocument/2006/relationships/slideLayout" Target="../slideLayouts/slideLayout2.xml"/><Relationship Id="rId6" Type="http://schemas.openxmlformats.org/officeDocument/2006/relationships/hyperlink" Target="https://philbull.wordpress.com/2020/05/10/why-you-can-ignore-reviews-of-scientific-code-by-commercial-software-developers/amp/" TargetMode="External"/><Relationship Id="rId5" Type="http://schemas.openxmlformats.org/officeDocument/2006/relationships/hyperlink" Target="https://github.com/mrc-ide/covid-sim/issues/116" TargetMode="External"/><Relationship Id="rId4" Type="http://schemas.openxmlformats.org/officeDocument/2006/relationships/hyperlink" Target="https://www.foxnews.com/world/imperial-college-britain-coronavirus-lockdown-buggy-mess-unreli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a:xfrm>
            <a:off x="285616" y="127001"/>
            <a:ext cx="11372473" cy="914400"/>
          </a:xfrm>
        </p:spPr>
        <p:txBody>
          <a:bodyPr/>
          <a:lstStyle/>
          <a:p>
            <a:r>
              <a:rPr lang="en-US" dirty="0"/>
              <a:t>Most Recent Example</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595967" y="736600"/>
            <a:ext cx="11369809" cy="4383038"/>
          </a:xfrm>
        </p:spPr>
        <p:txBody>
          <a:bodyPr/>
          <a:lstStyle/>
          <a:p>
            <a:r>
              <a:rPr lang="en-US" sz="2000" dirty="0"/>
              <a:t>Mar. 16: Neil Ferguson’s model used to brief UK parliament</a:t>
            </a:r>
          </a:p>
          <a:p>
            <a:pPr lvl="1"/>
            <a:r>
              <a:rPr lang="en-US" sz="1800" dirty="0"/>
              <a:t>Notices COVID-19 symptoms 36 </a:t>
            </a:r>
            <a:r>
              <a:rPr lang="en-US" sz="1800" dirty="0" err="1"/>
              <a:t>hrs</a:t>
            </a:r>
            <a:r>
              <a:rPr lang="en-US" sz="1800" dirty="0"/>
              <a:t> later</a:t>
            </a:r>
          </a:p>
          <a:p>
            <a:r>
              <a:rPr lang="en-US" sz="2000" dirty="0"/>
              <a:t>~Mar. 20: Epidemiological models like this helped prompt government action, but have lots of assumptions</a:t>
            </a:r>
          </a:p>
          <a:p>
            <a:r>
              <a:rPr lang="en-US" sz="2000" dirty="0"/>
              <a:t>April 1: Nicholas Lewis can’t easily see where some of the assumptions come from – publishes a blog article.</a:t>
            </a:r>
          </a:p>
          <a:p>
            <a:r>
              <a:rPr lang="en-US" sz="2000" dirty="0"/>
              <a:t>April 22: Refactored code released on </a:t>
            </a:r>
            <a:r>
              <a:rPr lang="en-US" sz="2000" dirty="0" err="1"/>
              <a:t>github</a:t>
            </a:r>
            <a:r>
              <a:rPr lang="en-US" sz="2000" dirty="0"/>
              <a:t>.</a:t>
            </a:r>
          </a:p>
          <a:p>
            <a:r>
              <a:rPr lang="en-US" sz="2000" dirty="0"/>
              <a:t>May 16: Daily Telegraph and Fox News sensationalize the story</a:t>
            </a:r>
            <a:r>
              <a:rPr lang="en-US" sz="1600" dirty="0"/>
              <a:t> “In our commercial reality, we would fire anyone for developing code like this and any business that relied on it to produce software for sale would likely go bust,” David Richards, co-founder of British data technology company </a:t>
            </a:r>
            <a:r>
              <a:rPr lang="en-US" sz="1600" dirty="0" err="1"/>
              <a:t>WANdisco</a:t>
            </a:r>
            <a:endParaRPr lang="en-US" sz="1600" dirty="0"/>
          </a:p>
          <a:p>
            <a:r>
              <a:rPr lang="en-US" sz="2000" i="1" dirty="0"/>
              <a:t>Documentation and test cases became more critical as the code’s results became more relevant!</a:t>
            </a:r>
          </a:p>
        </p:txBody>
      </p:sp>
      <p:sp>
        <p:nvSpPr>
          <p:cNvPr id="5" name="TextBox 4">
            <a:extLst>
              <a:ext uri="{FF2B5EF4-FFF2-40B4-BE49-F238E27FC236}">
                <a16:creationId xmlns:a16="http://schemas.microsoft.com/office/drawing/2014/main" id="{36CF2F71-DEDB-F441-8D41-E2C0586ABB9A}"/>
              </a:ext>
            </a:extLst>
          </p:cNvPr>
          <p:cNvSpPr txBox="1"/>
          <p:nvPr/>
        </p:nvSpPr>
        <p:spPr>
          <a:xfrm>
            <a:off x="124811" y="4967238"/>
            <a:ext cx="10573023" cy="1154162"/>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https://www.nature.com/articles/d41586-020-01003-6</a:t>
            </a:r>
            <a:endParaRPr lang="en-US" sz="1400" dirty="0"/>
          </a:p>
          <a:p>
            <a:pPr>
              <a:lnSpc>
                <a:spcPct val="90000"/>
              </a:lnSpc>
            </a:pPr>
            <a:r>
              <a:rPr lang="en-US" sz="1400" dirty="0">
                <a:hlinkClick r:id="rId3"/>
              </a:rPr>
              <a:t>https://www.nicholaslewis.org/imperial-college-uk-covid-19-numbers-dont-seem-to-add-up/</a:t>
            </a:r>
            <a:endParaRPr lang="en-US" sz="1400" dirty="0"/>
          </a:p>
          <a:p>
            <a:pPr>
              <a:lnSpc>
                <a:spcPct val="90000"/>
              </a:lnSpc>
            </a:pPr>
            <a:r>
              <a:rPr lang="en-US" sz="1400" dirty="0">
                <a:hlinkClick r:id="rId4"/>
              </a:rPr>
              <a:t>https://www.foxnews.com/world/imperial-college-britain-coronavirus-lockdown-buggy-mess-unreliable</a:t>
            </a:r>
            <a:endParaRPr lang="en-US" sz="1400" dirty="0"/>
          </a:p>
          <a:p>
            <a:pPr>
              <a:lnSpc>
                <a:spcPct val="90000"/>
              </a:lnSpc>
            </a:pPr>
            <a:r>
              <a:rPr lang="en-US" sz="1400" dirty="0">
                <a:hlinkClick r:id="rId5"/>
              </a:rPr>
              <a:t>https://github.com/mrc-ide/covid-sim/issues/116</a:t>
            </a:r>
            <a:r>
              <a:rPr lang="en-US" sz="1400" dirty="0"/>
              <a:t> ‘’There appears to be a bug in either the creation or re-use of the network file’’</a:t>
            </a:r>
          </a:p>
          <a:p>
            <a:pPr>
              <a:lnSpc>
                <a:spcPct val="90000"/>
              </a:lnSpc>
            </a:pPr>
            <a:r>
              <a:rPr lang="en-US" sz="1400" dirty="0">
                <a:hlinkClick r:id="rId6"/>
              </a:rPr>
              <a:t>https://philbull.wordpress.com/2020/05/10/why-you-can-ignore-reviews-of-scientific-code-by-commercial-software-developers/amp/</a:t>
            </a:r>
            <a:endParaRPr lang="en-US" sz="1400" dirty="0"/>
          </a:p>
        </p:txBody>
      </p:sp>
    </p:spTree>
    <p:extLst>
      <p:ext uri="{BB962C8B-B14F-4D97-AF65-F5344CB8AC3E}">
        <p14:creationId xmlns:p14="http://schemas.microsoft.com/office/powerpoint/2010/main" val="329771373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2912</TotalTime>
  <Words>215</Words>
  <Application>Microsoft Macintosh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Most Recent Example</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629</cp:revision>
  <cp:lastPrinted>2017-11-02T18:35:01Z</cp:lastPrinted>
  <dcterms:created xsi:type="dcterms:W3CDTF">2018-11-06T17:28:56Z</dcterms:created>
  <dcterms:modified xsi:type="dcterms:W3CDTF">2020-07-02T17:10:22Z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