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4"/>
  </p:notesMasterIdLst>
  <p:handoutMasterIdLst>
    <p:handoutMasterId r:id="rId35"/>
  </p:handoutMasterIdLst>
  <p:sldIdLst>
    <p:sldId id="318" r:id="rId5"/>
    <p:sldId id="320" r:id="rId6"/>
    <p:sldId id="586" r:id="rId7"/>
    <p:sldId id="593" r:id="rId8"/>
    <p:sldId id="610" r:id="rId9"/>
    <p:sldId id="611" r:id="rId10"/>
    <p:sldId id="592" r:id="rId11"/>
    <p:sldId id="594" r:id="rId12"/>
    <p:sldId id="612" r:id="rId13"/>
    <p:sldId id="613" r:id="rId14"/>
    <p:sldId id="562" r:id="rId15"/>
    <p:sldId id="595" r:id="rId16"/>
    <p:sldId id="596" r:id="rId17"/>
    <p:sldId id="597" r:id="rId18"/>
    <p:sldId id="598" r:id="rId19"/>
    <p:sldId id="563" r:id="rId20"/>
    <p:sldId id="605" r:id="rId21"/>
    <p:sldId id="614" r:id="rId22"/>
    <p:sldId id="603" r:id="rId23"/>
    <p:sldId id="604" r:id="rId24"/>
    <p:sldId id="607" r:id="rId25"/>
    <p:sldId id="608" r:id="rId26"/>
    <p:sldId id="601" r:id="rId27"/>
    <p:sldId id="609" r:id="rId28"/>
    <p:sldId id="569" r:id="rId29"/>
    <p:sldId id="602" r:id="rId30"/>
    <p:sldId id="573" r:id="rId31"/>
    <p:sldId id="570" r:id="rId32"/>
    <p:sldId id="571" r:id="rId33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1701" autoAdjust="0"/>
  </p:normalViewPr>
  <p:slideViewPr>
    <p:cSldViewPr snapToGrid="0" showGuides="1">
      <p:cViewPr varScale="1">
        <p:scale>
          <a:sx n="117" d="100"/>
          <a:sy n="117" d="100"/>
        </p:scale>
        <p:origin x="904" y="176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one can switch to white board and ask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2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AFFCA-476B-3D43-BA2A-8057D08F79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42ABDB4-62F0-7B4B-8A6A-8FD308A96B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C42140C9-81A5-2246-A51B-3AFFB45AAB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41750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62637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320994" y="-1815882"/>
            <a:ext cx="5041353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228600"/>
            <a:ext cx="9243192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559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7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91FF979-7D83-2A4A-88DD-A0493D78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72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  <p:sldLayoutId id="2147483952" r:id="rId8"/>
    <p:sldLayoutId id="2147483955" r:id="rId9"/>
    <p:sldLayoutId id="2147483958" r:id="rId10"/>
    <p:sldLayoutId id="2147483956" r:id="rId11"/>
    <p:sldLayoutId id="2147483957" r:id="rId12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Software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Anshu Dubey</a:t>
            </a:r>
            <a:br>
              <a:rPr lang="en-US" dirty="0"/>
            </a:br>
            <a:r>
              <a:rPr lang="en-US" sz="2000" dirty="0"/>
              <a:t>Argonne National Laboratory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sz="2000" dirty="0"/>
              <a:t>ATPESC 2020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0F5D5-EB80-46D1-B8E1-4DCB8E956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253164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Portability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BF2DB-319B-F146-B7A1-BC81DCB8504A}"/>
              </a:ext>
            </a:extLst>
          </p:cNvPr>
          <p:cNvSpPr txBox="1"/>
          <p:nvPr/>
        </p:nvSpPr>
        <p:spPr>
          <a:xfrm>
            <a:off x="5555459" y="1524659"/>
            <a:ext cx="3317896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Verifiability and Maintainability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General solutions that work without significant manual intervention across platforms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2879B7-905C-BB44-A527-1A213FF082AB}"/>
              </a:ext>
            </a:extLst>
          </p:cNvPr>
          <p:cNvSpPr/>
          <p:nvPr/>
        </p:nvSpPr>
        <p:spPr>
          <a:xfrm>
            <a:off x="5420146" y="2032815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Clean code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Comprehensive testing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D262230-1681-AF4E-B2F0-AFBCC7A193BF}"/>
              </a:ext>
            </a:extLst>
          </p:cNvPr>
          <p:cNvSpPr/>
          <p:nvPr/>
        </p:nvSpPr>
        <p:spPr>
          <a:xfrm>
            <a:off x="1326032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Tremendous platform heterogeneity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A version for each class of device =&gt; combinatorial explosion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862F1BC-F846-224E-B085-B39237C0FAC1}"/>
              </a:ext>
            </a:extLst>
          </p:cNvPr>
          <p:cNvSpPr/>
          <p:nvPr/>
        </p:nvSpPr>
        <p:spPr>
          <a:xfrm>
            <a:off x="5420147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Wrong incentives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Designing good tests is hard</a:t>
            </a:r>
          </a:p>
        </p:txBody>
      </p:sp>
    </p:spTree>
    <p:extLst>
      <p:ext uri="{BB962C8B-B14F-4D97-AF65-F5344CB8AC3E}">
        <p14:creationId xmlns:p14="http://schemas.microsoft.com/office/powerpoint/2010/main" val="9314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</p:spTree>
    <p:extLst>
      <p:ext uri="{BB962C8B-B14F-4D97-AF65-F5344CB8AC3E}">
        <p14:creationId xmlns:p14="http://schemas.microsoft.com/office/powerpoint/2010/main" val="128922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</p:spTree>
    <p:extLst>
      <p:ext uri="{BB962C8B-B14F-4D97-AF65-F5344CB8AC3E}">
        <p14:creationId xmlns:p14="http://schemas.microsoft.com/office/powerpoint/2010/main" val="33460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6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35120-65AA-584A-9F3D-E4B12FF9D8BC}"/>
              </a:ext>
            </a:extLst>
          </p:cNvPr>
          <p:cNvSpPr/>
          <p:nvPr/>
        </p:nvSpPr>
        <p:spPr>
          <a:xfrm>
            <a:off x="3576552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Hide from one another</a:t>
            </a:r>
          </a:p>
        </p:txBody>
      </p:sp>
    </p:spTree>
    <p:extLst>
      <p:ext uri="{BB962C8B-B14F-4D97-AF65-F5344CB8AC3E}">
        <p14:creationId xmlns:p14="http://schemas.microsoft.com/office/powerpoint/2010/main" val="188119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35120-65AA-584A-9F3D-E4B12FF9D8BC}"/>
              </a:ext>
            </a:extLst>
          </p:cNvPr>
          <p:cNvSpPr/>
          <p:nvPr/>
        </p:nvSpPr>
        <p:spPr>
          <a:xfrm>
            <a:off x="3576552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Hide from one another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9B4C7-8656-B34F-8310-943A2C8A41DB}"/>
              </a:ext>
            </a:extLst>
          </p:cNvPr>
          <p:cNvSpPr/>
          <p:nvPr/>
        </p:nvSpPr>
        <p:spPr>
          <a:xfrm>
            <a:off x="6512126" y="1850385"/>
            <a:ext cx="2548328" cy="102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logically separable functional units of computation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9FACF-1526-7040-9848-64019EEF00EF}"/>
              </a:ext>
            </a:extLst>
          </p:cNvPr>
          <p:cNvSpPr/>
          <p:nvPr/>
        </p:nvSpPr>
        <p:spPr>
          <a:xfrm>
            <a:off x="6512126" y="2926080"/>
            <a:ext cx="2548328" cy="1044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Encode into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31BA7B-9633-894D-9740-4495ABB633D9}"/>
              </a:ext>
            </a:extLst>
          </p:cNvPr>
          <p:cNvSpPr/>
          <p:nvPr/>
        </p:nvSpPr>
        <p:spPr>
          <a:xfrm>
            <a:off x="6512126" y="402336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Differentiate between private and public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13A25-0A97-5A4B-B903-F7E97D61338F}"/>
              </a:ext>
            </a:extLst>
          </p:cNvPr>
          <p:cNvSpPr/>
          <p:nvPr/>
        </p:nvSpPr>
        <p:spPr>
          <a:xfrm>
            <a:off x="6512126" y="502920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Define interfaces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1B97E8-67E8-5C4B-A065-0DD512879B70}"/>
              </a:ext>
            </a:extLst>
          </p:cNvPr>
          <p:cNvSpPr/>
          <p:nvPr/>
        </p:nvSpPr>
        <p:spPr>
          <a:xfrm rot="5400000">
            <a:off x="4427030" y="3779329"/>
            <a:ext cx="3162924" cy="3693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Applies to  both kind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9F1F9-48E0-F740-B0A5-12882FEB4E72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5450322" y="2614883"/>
            <a:ext cx="373504" cy="13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6009C-82AE-164E-9B42-C0108C5D0BBC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5450322" y="3963996"/>
            <a:ext cx="373504" cy="1347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E408AC-97ED-904F-9E8A-CBF4CBBD865E}"/>
              </a:ext>
            </a:extLst>
          </p:cNvPr>
          <p:cNvCxnSpPr>
            <a:stCxn id="17" idx="0"/>
          </p:cNvCxnSpPr>
          <p:nvPr/>
        </p:nvCxnSpPr>
        <p:spPr>
          <a:xfrm flipV="1">
            <a:off x="6193158" y="2228981"/>
            <a:ext cx="318968" cy="1735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47F8F0-B6DA-4949-90A9-2E9CBD1F9D38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 flipV="1">
            <a:off x="6193158" y="3448343"/>
            <a:ext cx="318968" cy="515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CA5E79-F864-2F4A-A938-184F055633A8}"/>
              </a:ext>
            </a:extLst>
          </p:cNvPr>
          <p:cNvCxnSpPr>
            <a:stCxn id="17" idx="0"/>
            <a:endCxn id="15" idx="1"/>
          </p:cNvCxnSpPr>
          <p:nvPr/>
        </p:nvCxnSpPr>
        <p:spPr>
          <a:xfrm>
            <a:off x="6193158" y="3963995"/>
            <a:ext cx="318968" cy="521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56F5A6-9253-1A44-9B32-82905EE56C1E}"/>
              </a:ext>
            </a:extLst>
          </p:cNvPr>
          <p:cNvCxnSpPr>
            <a:stCxn id="17" idx="0"/>
            <a:endCxn id="16" idx="1"/>
          </p:cNvCxnSpPr>
          <p:nvPr/>
        </p:nvCxnSpPr>
        <p:spPr>
          <a:xfrm>
            <a:off x="6193158" y="3963995"/>
            <a:ext cx="318968" cy="1527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6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4" name="TextBox 3"/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21" name="Straight Arrow Connector 20"/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4" name="TextBox 13"/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33" name="Straight Arrow Connector 32"/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Elbow Connector 67"/>
          <p:cNvCxnSpPr>
            <a:cxnSpLocks/>
            <a:stCxn id="13" idx="1"/>
            <a:endCxn id="8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cxnSpLocks/>
            <a:stCxn id="18" idx="3"/>
            <a:endCxn id="16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77" name="Elbow Connector 76"/>
          <p:cNvCxnSpPr>
            <a:cxnSpLocks/>
            <a:stCxn id="19" idx="1"/>
            <a:endCxn id="13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cxnSpLocks/>
            <a:stCxn id="8" idx="3"/>
            <a:endCxn id="15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cxnSpLocks/>
            <a:stCxn id="11" idx="1"/>
            <a:endCxn id="4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8135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cxnSpLocks/>
            <a:stCxn id="19" idx="1"/>
            <a:endCxn id="11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A172EDB7-CE70-8B47-8CF0-8A8FF97B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42" y="219522"/>
            <a:ext cx="9652508" cy="615799"/>
          </a:xfrm>
        </p:spPr>
        <p:txBody>
          <a:bodyPr/>
          <a:lstStyle/>
          <a:p>
            <a:r>
              <a:rPr lang="en-US" dirty="0"/>
              <a:t>A Design Model for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148563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EC149-0D6E-EA43-BEFD-0D592A41CAD3}"/>
              </a:ext>
            </a:extLst>
          </p:cNvPr>
          <p:cNvSpPr/>
          <p:nvPr/>
        </p:nvSpPr>
        <p:spPr>
          <a:xfrm>
            <a:off x="166255" y="1550177"/>
            <a:ext cx="5403273" cy="424102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87C7-F6DB-6246-BA7E-84DE6BC8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1688722"/>
            <a:ext cx="5286895" cy="4102478"/>
          </a:xfrm>
        </p:spPr>
        <p:txBody>
          <a:bodyPr/>
          <a:lstStyle/>
          <a:p>
            <a:r>
              <a:rPr lang="en-US" dirty="0"/>
              <a:t>Infrastructure design</a:t>
            </a:r>
          </a:p>
          <a:p>
            <a:pPr lvl="1"/>
            <a:r>
              <a:rPr lang="en-US" dirty="0"/>
              <a:t>Take time to discuss, iterate over requirements and specification</a:t>
            </a:r>
          </a:p>
          <a:p>
            <a:pPr lvl="1"/>
            <a:r>
              <a:rPr lang="en-US" dirty="0"/>
              <a:t>Keep end users involved </a:t>
            </a:r>
          </a:p>
          <a:p>
            <a:pPr lvl="2"/>
            <a:r>
              <a:rPr lang="en-US" dirty="0"/>
              <a:t>Not doing so leaves possible options on the table</a:t>
            </a:r>
          </a:p>
          <a:p>
            <a:r>
              <a:rPr lang="en-US" dirty="0"/>
              <a:t>Simple is better</a:t>
            </a:r>
          </a:p>
          <a:p>
            <a:pPr lvl="1"/>
            <a:r>
              <a:rPr lang="en-US" dirty="0"/>
              <a:t>Flexibility Vs transparent to the user</a:t>
            </a:r>
          </a:p>
          <a:p>
            <a:pPr lvl="2"/>
            <a:r>
              <a:rPr lang="en-US" dirty="0"/>
              <a:t>Flexibility wins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8E49-3CEB-584A-AFB2-5B51EA7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600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7289E-1B3F-4E63-935A-0E0E5EBBCF05}" type="datetime1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EFD1-E907-E749-8CE9-8AC2C9D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56350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C299E-CAD7-AD46-BA3F-265522D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2112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42573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EC149-0D6E-EA43-BEFD-0D592A41CAD3}"/>
              </a:ext>
            </a:extLst>
          </p:cNvPr>
          <p:cNvSpPr/>
          <p:nvPr/>
        </p:nvSpPr>
        <p:spPr>
          <a:xfrm>
            <a:off x="166255" y="1550177"/>
            <a:ext cx="5403273" cy="424102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87C7-F6DB-6246-BA7E-84DE6BC8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1688722"/>
            <a:ext cx="5286895" cy="4102478"/>
          </a:xfrm>
        </p:spPr>
        <p:txBody>
          <a:bodyPr/>
          <a:lstStyle/>
          <a:p>
            <a:r>
              <a:rPr lang="en-US" dirty="0"/>
              <a:t>Infrastructure design</a:t>
            </a:r>
          </a:p>
          <a:p>
            <a:pPr lvl="1"/>
            <a:r>
              <a:rPr lang="en-US" dirty="0"/>
              <a:t>Take time to discuss, iterate over requirements and specification</a:t>
            </a:r>
          </a:p>
          <a:p>
            <a:pPr lvl="1"/>
            <a:r>
              <a:rPr lang="en-US" dirty="0"/>
              <a:t>Keep end users involved </a:t>
            </a:r>
          </a:p>
          <a:p>
            <a:pPr lvl="2"/>
            <a:r>
              <a:rPr lang="en-US" dirty="0"/>
              <a:t>Not doing so leaves possible options on the table</a:t>
            </a:r>
          </a:p>
          <a:p>
            <a:pPr lvl="1"/>
            <a:r>
              <a:rPr lang="en-US" dirty="0"/>
              <a:t>Keep API independent of </a:t>
            </a:r>
            <a:r>
              <a:rPr lang="en-US" dirty="0" err="1"/>
              <a:t>numerics</a:t>
            </a:r>
            <a:endParaRPr lang="en-US" dirty="0"/>
          </a:p>
          <a:p>
            <a:r>
              <a:rPr lang="en-US" dirty="0"/>
              <a:t>Simple is better</a:t>
            </a:r>
          </a:p>
          <a:p>
            <a:pPr lvl="1"/>
            <a:r>
              <a:rPr lang="en-US" dirty="0"/>
              <a:t>Flexibility Vs transparent to the user</a:t>
            </a:r>
          </a:p>
          <a:p>
            <a:pPr lvl="2"/>
            <a:r>
              <a:rPr lang="en-US" dirty="0"/>
              <a:t>Flexibility wins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8E49-3CEB-584A-AFB2-5B51EA7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600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7289E-1B3F-4E63-935A-0E0E5EBBCF05}" type="datetime1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EFD1-E907-E749-8CE9-8AC2C9D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56350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FAAC5A-9C4F-4278-920D-DF2BAB5957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C299E-CAD7-AD46-BA3F-265522D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2112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Design Considerations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F6058-BCE8-5241-9582-E23D3AFF2344}"/>
              </a:ext>
            </a:extLst>
          </p:cNvPr>
          <p:cNvSpPr/>
          <p:nvPr/>
        </p:nvSpPr>
        <p:spPr>
          <a:xfrm>
            <a:off x="6213763" y="1550176"/>
            <a:ext cx="5403273" cy="424102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A468A4-B2BE-5B44-984F-6018D939EC02}"/>
              </a:ext>
            </a:extLst>
          </p:cNvPr>
          <p:cNvSpPr txBox="1">
            <a:spLocks/>
          </p:cNvSpPr>
          <p:nvPr/>
        </p:nvSpPr>
        <p:spPr bwMode="auto">
          <a:xfrm>
            <a:off x="6271951" y="1631951"/>
            <a:ext cx="5286895" cy="4102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Model/</a:t>
            </a:r>
            <a:r>
              <a:rPr lang="en-US" dirty="0" err="1"/>
              <a:t>numerics</a:t>
            </a:r>
            <a:r>
              <a:rPr lang="en-US" dirty="0"/>
              <a:t> design</a:t>
            </a:r>
          </a:p>
          <a:p>
            <a:pPr lvl="1"/>
            <a:r>
              <a:rPr lang="en-US" dirty="0"/>
              <a:t>Abstract away the infrastructure knowledge as much as possible</a:t>
            </a:r>
          </a:p>
          <a:p>
            <a:pPr lvl="1"/>
            <a:r>
              <a:rPr lang="en-US" dirty="0"/>
              <a:t>Encapsulate</a:t>
            </a:r>
          </a:p>
          <a:p>
            <a:pPr lvl="1"/>
            <a:r>
              <a:rPr lang="en-US" dirty="0"/>
              <a:t>Let model needs guide API</a:t>
            </a:r>
          </a:p>
          <a:p>
            <a:pPr lvl="1"/>
            <a:r>
              <a:rPr lang="en-US" dirty="0"/>
              <a:t>Design flexible API to accommodate quick upgrades to methods</a:t>
            </a:r>
          </a:p>
          <a:p>
            <a:r>
              <a:rPr lang="en-US" dirty="0"/>
              <a:t>Simple is better</a:t>
            </a:r>
          </a:p>
          <a:p>
            <a:pPr lvl="1"/>
            <a:r>
              <a:rPr lang="en-US" dirty="0"/>
              <a:t>Flexibility Vs transparent to the user</a:t>
            </a:r>
          </a:p>
          <a:p>
            <a:pPr lvl="2"/>
            <a:r>
              <a:rPr lang="en-US" dirty="0"/>
              <a:t>Flexibility wins</a:t>
            </a:r>
          </a:p>
        </p:txBody>
      </p:sp>
    </p:spTree>
    <p:extLst>
      <p:ext uri="{BB962C8B-B14F-4D97-AF65-F5344CB8AC3E}">
        <p14:creationId xmlns:p14="http://schemas.microsoft.com/office/powerpoint/2010/main" val="314220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38DDAD-3F9C-AC4F-A5FD-450E33F0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1024714"/>
            <a:ext cx="8493644" cy="480857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7A2BF5-DB7A-E642-B501-8F10E157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0"/>
            <a:ext cx="11372473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The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384283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Speaker, Module Title</a:t>
            </a:r>
            <a:r>
              <a:rPr lang="en-US" sz="1800" dirty="0"/>
              <a:t>, in ATPESC…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track include: Anshu Dubey, David </a:t>
            </a:r>
            <a:r>
              <a:rPr lang="en-US" sz="1600" dirty="0" err="1"/>
              <a:t>Bernholdt</a:t>
            </a:r>
            <a:r>
              <a:rPr lang="en-US" sz="1600" dirty="0"/>
              <a:t>, Mike </a:t>
            </a:r>
            <a:r>
              <a:rPr lang="en-US" sz="1600" dirty="0" err="1"/>
              <a:t>Heroux</a:t>
            </a:r>
            <a:r>
              <a:rPr lang="en-US" sz="1600" dirty="0"/>
              <a:t>, Jared O’Neal, and Katherine Riley, James M. </a:t>
            </a:r>
            <a:r>
              <a:rPr lang="en-US" sz="1600" dirty="0" err="1"/>
              <a:t>Willenbring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2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991E32-BA98-C242-8209-DB5E3FF4B388}"/>
              </a:ext>
            </a:extLst>
          </p:cNvPr>
          <p:cNvSpPr/>
          <p:nvPr/>
        </p:nvSpPr>
        <p:spPr>
          <a:xfrm>
            <a:off x="887006" y="1032863"/>
            <a:ext cx="9402137" cy="131921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CBBB-2A11-484F-9EA4-201D6D9B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007" y="1032864"/>
            <a:ext cx="8295688" cy="1082150"/>
          </a:xfrm>
        </p:spPr>
        <p:txBody>
          <a:bodyPr/>
          <a:lstStyle/>
          <a:p>
            <a:r>
              <a:rPr lang="en-US" dirty="0"/>
              <a:t>Specification</a:t>
            </a:r>
          </a:p>
          <a:p>
            <a:pPr lvl="1"/>
            <a:r>
              <a:rPr lang="en-US" dirty="0"/>
              <a:t>Solve heat equation with some initial and boundary conditions</a:t>
            </a:r>
          </a:p>
          <a:p>
            <a:pPr lvl="1"/>
            <a:r>
              <a:rPr lang="en-US" dirty="0"/>
              <a:t>Apply different integration methods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0E9873-008A-3647-A6CD-D19A23DA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9" y="180139"/>
            <a:ext cx="11400703" cy="1082150"/>
          </a:xfrm>
        </p:spPr>
        <p:txBody>
          <a:bodyPr/>
          <a:lstStyle/>
          <a:p>
            <a:r>
              <a:rPr lang="en-US" sz="3600" dirty="0"/>
              <a:t>Problem Specification - Design Considerations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77DCC9-5D16-0E44-8E43-AFC1EED71FE4}"/>
              </a:ext>
            </a:extLst>
          </p:cNvPr>
          <p:cNvGrpSpPr/>
          <p:nvPr/>
        </p:nvGrpSpPr>
        <p:grpSpPr>
          <a:xfrm>
            <a:off x="6304227" y="2638200"/>
            <a:ext cx="4225228" cy="3291544"/>
            <a:chOff x="391113" y="2582069"/>
            <a:chExt cx="4643738" cy="2585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79EBF4-870E-D144-872B-65A0274D637D}"/>
                </a:ext>
              </a:extLst>
            </p:cNvPr>
            <p:cNvSpPr/>
            <p:nvPr/>
          </p:nvSpPr>
          <p:spPr>
            <a:xfrm>
              <a:off x="391113" y="2582069"/>
              <a:ext cx="4379624" cy="25856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8F56A321-8DE7-0C4F-9C7B-7A3573FE86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5227" y="2768297"/>
              <a:ext cx="4379624" cy="2398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What is model here?</a:t>
              </a:r>
            </a:p>
            <a:p>
              <a:pPr lvl="1"/>
              <a:r>
                <a:rPr lang="en-US" dirty="0"/>
                <a:t>Initial conditions</a:t>
              </a:r>
            </a:p>
            <a:p>
              <a:pPr lvl="1"/>
              <a:r>
                <a:rPr lang="en-US" dirty="0"/>
                <a:t>Boundary conditions</a:t>
              </a:r>
            </a:p>
            <a:p>
              <a:pPr lvl="1"/>
              <a:r>
                <a:rPr lang="en-US" dirty="0"/>
                <a:t>Integration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06E18A-76A6-2442-BFC2-FC63EC4F4D4D}"/>
              </a:ext>
            </a:extLst>
          </p:cNvPr>
          <p:cNvGrpSpPr/>
          <p:nvPr/>
        </p:nvGrpSpPr>
        <p:grpSpPr>
          <a:xfrm>
            <a:off x="887007" y="2604263"/>
            <a:ext cx="5207405" cy="3325481"/>
            <a:chOff x="5298965" y="2582069"/>
            <a:chExt cx="5618418" cy="31427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A1419C-0B9D-B049-948F-EC7938A1757E}"/>
                </a:ext>
              </a:extLst>
            </p:cNvPr>
            <p:cNvSpPr/>
            <p:nvPr/>
          </p:nvSpPr>
          <p:spPr>
            <a:xfrm>
              <a:off x="5298965" y="2582069"/>
              <a:ext cx="5618418" cy="31427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2683E0F3-28AC-E446-BF6F-ED6E9C98FE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95973" y="2769603"/>
              <a:ext cx="5050777" cy="29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What is infrastructure here?</a:t>
              </a:r>
            </a:p>
            <a:p>
              <a:pPr lvl="1"/>
              <a:r>
                <a:rPr lang="en-US" dirty="0"/>
                <a:t>Discretization/ State</a:t>
              </a:r>
            </a:p>
            <a:p>
              <a:pPr lvl="1"/>
              <a:r>
                <a:rPr lang="en-US" dirty="0"/>
                <a:t>Verification</a:t>
              </a:r>
            </a:p>
            <a:p>
              <a:pPr lvl="1"/>
              <a:r>
                <a:rPr lang="en-US" dirty="0"/>
                <a:t>I/O</a:t>
              </a:r>
            </a:p>
            <a:p>
              <a:pPr lvl="1"/>
              <a:r>
                <a:rPr lang="en-US" dirty="0"/>
                <a:t>Application of initial conditions</a:t>
              </a:r>
            </a:p>
            <a:p>
              <a:pPr lvl="1"/>
              <a:r>
                <a:rPr lang="en-US" dirty="0"/>
                <a:t>Runtime parameters</a:t>
              </a:r>
            </a:p>
            <a:p>
              <a:pPr lvl="1"/>
              <a:r>
                <a:rPr lang="en-US" dirty="0"/>
                <a:t>Comparison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124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8E49-3CEB-584A-AFB2-5B51EA7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600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7289E-1B3F-4E63-935A-0E0E5EBBCF05}" type="datetime1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EFD1-E907-E749-8CE9-8AC2C9D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56350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FAAC5A-9C4F-4278-920D-DF2BAB59574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C299E-CAD7-AD46-BA3F-265522D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2112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Infrastructure API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2F4D2C-55EB-9F40-9E81-4765CC46FB01}"/>
              </a:ext>
            </a:extLst>
          </p:cNvPr>
          <p:cNvSpPr txBox="1">
            <a:spLocks/>
          </p:cNvSpPr>
          <p:nvPr/>
        </p:nvSpPr>
        <p:spPr bwMode="auto">
          <a:xfrm>
            <a:off x="1464623" y="1702577"/>
            <a:ext cx="5652653" cy="42410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process_args</a:t>
            </a:r>
            <a:r>
              <a:rPr lang="en-US" dirty="0"/>
              <a:t>(int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r>
              <a:rPr lang="en-US" dirty="0"/>
              <a:t>static void initialize(void)</a:t>
            </a:r>
          </a:p>
          <a:p>
            <a:r>
              <a:rPr lang="en-US" dirty="0"/>
              <a:t>void copy(int n, double *</a:t>
            </a:r>
            <a:r>
              <a:rPr lang="en-US" dirty="0" err="1"/>
              <a:t>dst</a:t>
            </a:r>
            <a:r>
              <a:rPr lang="en-US" dirty="0"/>
              <a:t>, double const *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void </a:t>
            </a:r>
            <a:r>
              <a:rPr lang="en-US" dirty="0" err="1"/>
              <a:t>write_array</a:t>
            </a:r>
            <a:r>
              <a:rPr lang="en-US" dirty="0"/>
              <a:t>(int t, int n, double dx, double const *a)</a:t>
            </a:r>
          </a:p>
          <a:p>
            <a:r>
              <a:rPr lang="en-US" dirty="0"/>
              <a:t>void </a:t>
            </a:r>
            <a:r>
              <a:rPr lang="en-US" dirty="0" err="1"/>
              <a:t>set_initial_condition</a:t>
            </a:r>
            <a:r>
              <a:rPr lang="en-US" dirty="0"/>
              <a:t>(int n, double *a, double dx, char const *</a:t>
            </a:r>
            <a:r>
              <a:rPr lang="en-US" dirty="0" err="1"/>
              <a:t>ic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2886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BE1F-494D-5B4B-86F0-5AE00F952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05" y="858984"/>
            <a:ext cx="11370960" cy="560690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double l2_norm(int n, double const *a, double const *b)</a:t>
            </a:r>
          </a:p>
          <a:p>
            <a:r>
              <a:rPr lang="en-US" dirty="0"/>
              <a:t>static void r83_np_fa(int n, double *a)</a:t>
            </a:r>
          </a:p>
          <a:p>
            <a:r>
              <a:rPr lang="en-US" dirty="0"/>
              <a:t>static void r83_np_sl ( int n, double const *</a:t>
            </a:r>
            <a:r>
              <a:rPr lang="en-US" dirty="0" err="1"/>
              <a:t>a_lu</a:t>
            </a:r>
            <a:r>
              <a:rPr lang="en-US" dirty="0"/>
              <a:t>, double const *b, double *x)</a:t>
            </a:r>
          </a:p>
          <a:p>
            <a:r>
              <a:rPr lang="en-US" dirty="0"/>
              <a:t>bool </a:t>
            </a:r>
            <a:r>
              <a:rPr lang="en-US" dirty="0" err="1"/>
              <a:t>update_solution_crankn</a:t>
            </a:r>
            <a:r>
              <a:rPr lang="en-US" dirty="0"/>
              <a:t>(int n, double *</a:t>
            </a:r>
            <a:r>
              <a:rPr lang="en-US" dirty="0" err="1"/>
              <a:t>curr</a:t>
            </a:r>
            <a:r>
              <a:rPr lang="en-US" dirty="0"/>
              <a:t>, double const *last, double const *</a:t>
            </a:r>
            <a:r>
              <a:rPr lang="en-US" dirty="0" err="1"/>
              <a:t>cn_Amat</a:t>
            </a:r>
            <a:r>
              <a:rPr lang="en-US" dirty="0"/>
              <a:t>, double bc_0, double bc_1)</a:t>
            </a:r>
          </a:p>
          <a:p>
            <a:r>
              <a:rPr lang="en-US" dirty="0"/>
              <a:t>bool update_solution_upwind15(int n, double *</a:t>
            </a:r>
            <a:r>
              <a:rPr lang="en-US" dirty="0" err="1"/>
              <a:t>curr</a:t>
            </a:r>
            <a:r>
              <a:rPr lang="en-US" dirty="0"/>
              <a:t>, double const *last, double alpha, double dx, double dt, double bc_0, double bc_1)  </a:t>
            </a:r>
          </a:p>
          <a:p>
            <a:r>
              <a:rPr lang="en-US" dirty="0"/>
              <a:t>void </a:t>
            </a:r>
            <a:r>
              <a:rPr lang="en-US" dirty="0" err="1"/>
              <a:t>compute_exact_solution</a:t>
            </a:r>
            <a:r>
              <a:rPr lang="en-US" dirty="0"/>
              <a:t>(int n, double *a, double dx, char const *</a:t>
            </a:r>
            <a:r>
              <a:rPr lang="en-US" dirty="0" err="1"/>
              <a:t>ic</a:t>
            </a:r>
            <a:r>
              <a:rPr lang="en-US" dirty="0"/>
              <a:t>, double alpha, double t, double bc0, double bc1)</a:t>
            </a:r>
          </a:p>
          <a:p>
            <a:r>
              <a:rPr lang="en-US" dirty="0"/>
              <a:t>bool </a:t>
            </a:r>
            <a:r>
              <a:rPr lang="en-US" dirty="0" err="1"/>
              <a:t>update_solution_ftcs</a:t>
            </a:r>
            <a:r>
              <a:rPr lang="en-US" dirty="0"/>
              <a:t>( int n, double *uk1, double const *uk0, double alpha, double dx, double dt, double bc0, double bc1)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B113B7-4D86-4540-B921-533B532A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2112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 err="1"/>
              <a:t>Numerics</a:t>
            </a:r>
            <a:r>
              <a:rPr lang="en-US" sz="40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421590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513012" y="4003303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513012" y="5212808"/>
            <a:ext cx="1314792" cy="754532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286195" y="2822777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259338" y="5191612"/>
            <a:ext cx="1389442" cy="808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529027" y="2818681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>
            <a:off x="3827804" y="3247716"/>
            <a:ext cx="458391" cy="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18440" idx="2"/>
            <a:endCxn id="18441" idx="0"/>
          </p:cNvCxnSpPr>
          <p:nvPr/>
        </p:nvCxnSpPr>
        <p:spPr>
          <a:xfrm>
            <a:off x="3170408" y="4860776"/>
            <a:ext cx="0" cy="352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4259338" y="3818054"/>
            <a:ext cx="1343047" cy="1236350"/>
            <a:chOff x="755444" y="554451"/>
            <a:chExt cx="5884201" cy="5852160"/>
          </a:xfrm>
        </p:grpSpPr>
        <p:grpSp>
          <p:nvGrpSpPr>
            <p:cNvPr id="37" name="Group 36"/>
            <p:cNvGrpSpPr/>
            <p:nvPr/>
          </p:nvGrpSpPr>
          <p:grpSpPr>
            <a:xfrm>
              <a:off x="755444" y="554451"/>
              <a:ext cx="5884201" cy="5852160"/>
              <a:chOff x="3637559" y="1828800"/>
              <a:chExt cx="3677641" cy="36576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657600" y="1828800"/>
                <a:ext cx="3657600" cy="36576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65" name="Straight Connector 64"/>
              <p:cNvCxnSpPr>
                <a:stCxn id="64" idx="0"/>
                <a:endCxn id="64" idx="2"/>
              </p:cNvCxnSpPr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8521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215189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75488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233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38912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4" idx="1"/>
                <a:endCxn id="64" idx="3"/>
              </p:cNvCxnSpPr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657600" y="43891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657600" y="40233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657600" y="292608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657600" y="25603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57600" y="21945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588492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951521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03956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37559" y="514008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637559" y="477432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600" y="329184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372723" y="1152144"/>
              <a:ext cx="4671432" cy="4671760"/>
              <a:chOff x="914400" y="914400"/>
              <a:chExt cx="2919657" cy="29198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14400" y="914400"/>
                <a:ext cx="2919657" cy="29198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1" name="Straight Connector 40"/>
              <p:cNvCxnSpPr>
                <a:stCxn id="40" idx="0"/>
                <a:endCxn id="40" idx="2"/>
              </p:cNvCxnSpPr>
              <p:nvPr/>
            </p:nvCxnSpPr>
            <p:spPr>
              <a:xfrm>
                <a:off x="237422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1089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7198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01168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801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64592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40" idx="1"/>
                <a:endCxn id="40" idx="3"/>
              </p:cNvCxnSpPr>
              <p:nvPr/>
            </p:nvCxnSpPr>
            <p:spPr>
              <a:xfrm>
                <a:off x="914400" y="2374325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4400" y="34747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914400" y="31089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14400" y="274320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914400" y="201168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914400" y="16459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14400" y="12801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32" name="Group 18431">
            <a:extLst>
              <a:ext uri="{FF2B5EF4-FFF2-40B4-BE49-F238E27FC236}">
                <a16:creationId xmlns:a16="http://schemas.microsoft.com/office/drawing/2014/main" id="{33BAF6AC-235F-CA49-BA4A-A2D39CA4619E}"/>
              </a:ext>
            </a:extLst>
          </p:cNvPr>
          <p:cNvGrpSpPr/>
          <p:nvPr/>
        </p:nvGrpSpPr>
        <p:grpSpPr>
          <a:xfrm>
            <a:off x="5658152" y="2815216"/>
            <a:ext cx="1878978" cy="865034"/>
            <a:chOff x="4687400" y="1874389"/>
            <a:chExt cx="1878978" cy="865034"/>
          </a:xfrm>
        </p:grpSpPr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5086940" y="1874389"/>
              <a:ext cx="1479438" cy="8650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Parallelization</a:t>
              </a:r>
            </a:p>
            <a:p>
              <a:r>
                <a:rPr lang="en-US" sz="1350" dirty="0"/>
                <a:t>and scaling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3C2FED-4441-0A47-BA46-6EEDF90149B1}"/>
                </a:ext>
              </a:extLst>
            </p:cNvPr>
            <p:cNvCxnSpPr>
              <a:stCxn id="18436" idx="3"/>
              <a:endCxn id="45" idx="1"/>
            </p:cNvCxnSpPr>
            <p:nvPr/>
          </p:nvCxnSpPr>
          <p:spPr>
            <a:xfrm flipV="1">
              <a:off x="4687400" y="2306906"/>
              <a:ext cx="399540" cy="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3" name="Group 18432">
            <a:extLst>
              <a:ext uri="{FF2B5EF4-FFF2-40B4-BE49-F238E27FC236}">
                <a16:creationId xmlns:a16="http://schemas.microsoft.com/office/drawing/2014/main" id="{4B3861FC-15EF-0741-88B3-FDADB9E03747}"/>
              </a:ext>
            </a:extLst>
          </p:cNvPr>
          <p:cNvGrpSpPr/>
          <p:nvPr/>
        </p:nvGrpSpPr>
        <p:grpSpPr>
          <a:xfrm>
            <a:off x="5648780" y="5191612"/>
            <a:ext cx="1888350" cy="808870"/>
            <a:chOff x="4678028" y="4250785"/>
            <a:chExt cx="1888350" cy="808870"/>
          </a:xfrm>
        </p:grpSpPr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5086940" y="4250785"/>
              <a:ext cx="1479438" cy="8088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Memory</a:t>
              </a:r>
            </a:p>
            <a:p>
              <a:r>
                <a:rPr lang="en-US" sz="1350" dirty="0"/>
                <a:t>access and </a:t>
              </a:r>
            </a:p>
            <a:p>
              <a:r>
                <a:rPr lang="en-US" sz="1350" dirty="0"/>
                <a:t>compute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61A312-128E-454A-BBFE-0814F16984F6}"/>
                </a:ext>
              </a:extLst>
            </p:cNvPr>
            <p:cNvCxnSpPr>
              <a:stCxn id="39" idx="3"/>
              <a:endCxn id="18437" idx="1"/>
            </p:cNvCxnSpPr>
            <p:nvPr/>
          </p:nvCxnSpPr>
          <p:spPr>
            <a:xfrm>
              <a:off x="4678028" y="4655220"/>
              <a:ext cx="4089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5590E0-7BC0-704F-B0F3-4F58F1C8C610}"/>
              </a:ext>
            </a:extLst>
          </p:cNvPr>
          <p:cNvCxnSpPr>
            <a:stCxn id="18440" idx="0"/>
            <a:endCxn id="50" idx="2"/>
          </p:cNvCxnSpPr>
          <p:nvPr/>
        </p:nvCxnSpPr>
        <p:spPr>
          <a:xfrm flipV="1">
            <a:off x="3170408" y="3676750"/>
            <a:ext cx="8008" cy="326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A4B49-F1D3-4D44-B681-00A0C7EE8C61}"/>
              </a:ext>
            </a:extLst>
          </p:cNvPr>
          <p:cNvCxnSpPr>
            <a:stCxn id="18441" idx="3"/>
            <a:endCxn id="39" idx="1"/>
          </p:cNvCxnSpPr>
          <p:nvPr/>
        </p:nvCxnSpPr>
        <p:spPr>
          <a:xfrm>
            <a:off x="3827804" y="5590074"/>
            <a:ext cx="431534" cy="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3">
            <a:extLst>
              <a:ext uri="{FF2B5EF4-FFF2-40B4-BE49-F238E27FC236}">
                <a16:creationId xmlns:a16="http://schemas.microsoft.com/office/drawing/2014/main" id="{6B9CC41B-5715-904F-B8BD-6D612744D841}"/>
              </a:ext>
            </a:extLst>
          </p:cNvPr>
          <p:cNvSpPr txBox="1">
            <a:spLocks noChangeArrowheads="1"/>
          </p:cNvSpPr>
          <p:nvPr/>
        </p:nvSpPr>
        <p:spPr>
          <a:xfrm>
            <a:off x="2191883" y="1304767"/>
            <a:ext cx="7286364" cy="126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Virtual view of functionalities</a:t>
            </a:r>
          </a:p>
          <a:p>
            <a:r>
              <a:rPr lang="en-US" sz="2400" dirty="0"/>
              <a:t>Decomposition into units and definition of interfaces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412877D0-69D4-A74F-9A17-B09CB79D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09" y="174106"/>
            <a:ext cx="10603171" cy="617451"/>
          </a:xfrm>
        </p:spPr>
        <p:txBody>
          <a:bodyPr>
            <a:noAutofit/>
          </a:bodyPr>
          <a:lstStyle/>
          <a:p>
            <a:r>
              <a:rPr lang="en-US" sz="4000" dirty="0"/>
              <a:t>Example: Architecting Multiphysics PDEs</a:t>
            </a:r>
          </a:p>
        </p:txBody>
      </p:sp>
    </p:spTree>
    <p:extLst>
      <p:ext uri="{BB962C8B-B14F-4D97-AF65-F5344CB8AC3E}">
        <p14:creationId xmlns:p14="http://schemas.microsoft.com/office/powerpoint/2010/main" val="1345807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4" name="TextBox 3"/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21" name="Straight Arrow Connector 20"/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4" name="TextBox 13"/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33" name="Straight Arrow Connector 32"/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Elbow Connector 67"/>
          <p:cNvCxnSpPr>
            <a:cxnSpLocks/>
            <a:stCxn id="13" idx="1"/>
            <a:endCxn id="8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cxnSpLocks/>
            <a:stCxn id="18" idx="3"/>
            <a:endCxn id="16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77" name="Elbow Connector 76"/>
          <p:cNvCxnSpPr>
            <a:cxnSpLocks/>
            <a:stCxn id="19" idx="1"/>
            <a:endCxn id="13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cxnSpLocks/>
            <a:stCxn id="8" idx="3"/>
            <a:endCxn id="15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cxnSpLocks/>
            <a:stCxn id="11" idx="1"/>
            <a:endCxn id="4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8135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cxnSpLocks/>
            <a:stCxn id="19" idx="1"/>
            <a:endCxn id="11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DE23E60-F9F0-8F48-B6ED-AB45BCB38561}"/>
              </a:ext>
            </a:extLst>
          </p:cNvPr>
          <p:cNvSpPr/>
          <p:nvPr/>
        </p:nvSpPr>
        <p:spPr>
          <a:xfrm>
            <a:off x="8055429" y="2168824"/>
            <a:ext cx="2667000" cy="2478744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This worked with distributed memory parallelization model</a:t>
            </a:r>
          </a:p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No longer sufficient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needs refinement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1E7FFF8-42F8-FD49-A7B4-1BCC0B6C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42" y="219522"/>
            <a:ext cx="9652508" cy="615799"/>
          </a:xfrm>
        </p:spPr>
        <p:txBody>
          <a:bodyPr/>
          <a:lstStyle/>
          <a:p>
            <a:r>
              <a:rPr lang="en-US" dirty="0"/>
              <a:t>A Design Model for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1208924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8E7B82-0E86-E74A-9169-BC8C5B80859B}"/>
              </a:ext>
            </a:extLst>
          </p:cNvPr>
          <p:cNvSpPr/>
          <p:nvPr/>
        </p:nvSpPr>
        <p:spPr>
          <a:xfrm>
            <a:off x="282633" y="947057"/>
            <a:ext cx="3396738" cy="492331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8E49-3CEB-584A-AFB2-5B51EA7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600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7289E-1B3F-4E63-935A-0E0E5EBBCF05}" type="datetime1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EFD1-E907-E749-8CE9-8AC2C9D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56350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FAAC5A-9C4F-4278-920D-DF2BAB59574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C299E-CAD7-AD46-BA3F-265522D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33" y="227331"/>
            <a:ext cx="11188929" cy="1187812"/>
          </a:xfrm>
        </p:spPr>
        <p:txBody>
          <a:bodyPr>
            <a:noAutofit/>
          </a:bodyPr>
          <a:lstStyle/>
          <a:p>
            <a:r>
              <a:rPr lang="en-US" sz="4000" dirty="0"/>
              <a:t>Additional Considerations for Infrastructure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2F4D2C-55EB-9F40-9E81-4765CC46FB01}"/>
              </a:ext>
            </a:extLst>
          </p:cNvPr>
          <p:cNvSpPr txBox="1">
            <a:spLocks/>
          </p:cNvSpPr>
          <p:nvPr/>
        </p:nvSpPr>
        <p:spPr bwMode="auto">
          <a:xfrm>
            <a:off x="455815" y="1085601"/>
            <a:ext cx="3223556" cy="492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Configurability</a:t>
            </a:r>
          </a:p>
          <a:p>
            <a:pPr lvl="1"/>
            <a:r>
              <a:rPr lang="en-US" dirty="0"/>
              <a:t>Components or kernels</a:t>
            </a:r>
          </a:p>
          <a:p>
            <a:pPr lvl="1"/>
            <a:r>
              <a:rPr lang="en-US" dirty="0"/>
              <a:t>Levels of access (hierarchical)</a:t>
            </a:r>
          </a:p>
          <a:p>
            <a:pPr lvl="1"/>
            <a:r>
              <a:rPr lang="en-US" dirty="0"/>
              <a:t>Layered API</a:t>
            </a:r>
          </a:p>
          <a:p>
            <a:r>
              <a:rPr lang="en-US" dirty="0"/>
              <a:t>Task orchestration</a:t>
            </a:r>
          </a:p>
          <a:p>
            <a:pPr lvl="1"/>
            <a:r>
              <a:rPr lang="en-US" dirty="0"/>
              <a:t>Mapping tasks to devices </a:t>
            </a:r>
          </a:p>
          <a:p>
            <a:pPr lvl="1"/>
            <a:r>
              <a:rPr lang="en-US" dirty="0"/>
              <a:t>CPU, accelerators, specialized devices</a:t>
            </a:r>
          </a:p>
          <a:p>
            <a:pPr lvl="1"/>
            <a:r>
              <a:rPr lang="en-US" dirty="0"/>
              <a:t>Managing data movement between devices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E70C7-CB84-3648-A72A-114FCD66DD22}"/>
              </a:ext>
            </a:extLst>
          </p:cNvPr>
          <p:cNvGrpSpPr/>
          <p:nvPr/>
        </p:nvGrpSpPr>
        <p:grpSpPr>
          <a:xfrm>
            <a:off x="4942115" y="947057"/>
            <a:ext cx="6195950" cy="5148943"/>
            <a:chOff x="2436812" y="984517"/>
            <a:chExt cx="7884824" cy="51114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C94B25-1CFC-214C-B6F3-513489C839C0}"/>
                </a:ext>
              </a:extLst>
            </p:cNvPr>
            <p:cNvSpPr/>
            <p:nvPr/>
          </p:nvSpPr>
          <p:spPr>
            <a:xfrm>
              <a:off x="2436812" y="1524000"/>
              <a:ext cx="2971800" cy="45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200A95-3C59-2740-A6A2-62B0FD436399}"/>
                </a:ext>
              </a:extLst>
            </p:cNvPr>
            <p:cNvSpPr/>
            <p:nvPr/>
          </p:nvSpPr>
          <p:spPr>
            <a:xfrm>
              <a:off x="2932112" y="2002971"/>
              <a:ext cx="1981200" cy="3657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ED04A5-CD39-4940-AA73-758AB450A4AB}"/>
                </a:ext>
              </a:extLst>
            </p:cNvPr>
            <p:cNvSpPr/>
            <p:nvPr/>
          </p:nvSpPr>
          <p:spPr>
            <a:xfrm>
              <a:off x="3503612" y="2667000"/>
              <a:ext cx="9906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857FD9-98A0-0B4A-B683-B4483D297C80}"/>
                </a:ext>
              </a:extLst>
            </p:cNvPr>
            <p:cNvSpPr/>
            <p:nvPr/>
          </p:nvSpPr>
          <p:spPr>
            <a:xfrm>
              <a:off x="6475412" y="1866446"/>
              <a:ext cx="609600" cy="1295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4EF7F0-DA33-8243-9AF6-49D5451700EF}"/>
                </a:ext>
              </a:extLst>
            </p:cNvPr>
            <p:cNvSpPr/>
            <p:nvPr/>
          </p:nvSpPr>
          <p:spPr>
            <a:xfrm>
              <a:off x="6475412" y="3167289"/>
              <a:ext cx="609600" cy="1295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6D5C5E-8739-8C45-B30C-07AF5A68BBC3}"/>
                </a:ext>
              </a:extLst>
            </p:cNvPr>
            <p:cNvSpPr/>
            <p:nvPr/>
          </p:nvSpPr>
          <p:spPr>
            <a:xfrm>
              <a:off x="6475412" y="4451349"/>
              <a:ext cx="6096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5CBDE9B9-7F66-0449-B088-B8C2523DBAF5}"/>
                </a:ext>
              </a:extLst>
            </p:cNvPr>
            <p:cNvSpPr/>
            <p:nvPr/>
          </p:nvSpPr>
          <p:spPr>
            <a:xfrm>
              <a:off x="5408612" y="2286000"/>
              <a:ext cx="1066800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82EC0BD-AE04-5B41-9B88-F836E6CB91CE}"/>
                </a:ext>
              </a:extLst>
            </p:cNvPr>
            <p:cNvSpPr/>
            <p:nvPr/>
          </p:nvSpPr>
          <p:spPr>
            <a:xfrm>
              <a:off x="4951412" y="3581400"/>
              <a:ext cx="1524000" cy="45720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816C1DEF-A8DD-694C-BCDB-9B8C9CAB0A98}"/>
                </a:ext>
              </a:extLst>
            </p:cNvPr>
            <p:cNvSpPr/>
            <p:nvPr/>
          </p:nvSpPr>
          <p:spPr>
            <a:xfrm>
              <a:off x="4532312" y="4658178"/>
              <a:ext cx="1943100" cy="457200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B58120-EBBB-8448-BBE5-8216A016294F}"/>
                </a:ext>
              </a:extLst>
            </p:cNvPr>
            <p:cNvSpPr txBox="1"/>
            <p:nvPr/>
          </p:nvSpPr>
          <p:spPr>
            <a:xfrm rot="16200000">
              <a:off x="5419154" y="3178777"/>
              <a:ext cx="2758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Interfaces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EFD91F-E38D-5B45-826C-FD7E3EA51A4A}"/>
                </a:ext>
              </a:extLst>
            </p:cNvPr>
            <p:cNvSpPr/>
            <p:nvPr/>
          </p:nvSpPr>
          <p:spPr>
            <a:xfrm>
              <a:off x="8162618" y="1480004"/>
              <a:ext cx="2159018" cy="4463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7CF31E-0DB3-A040-8C8F-7808A0C97364}"/>
                </a:ext>
              </a:extLst>
            </p:cNvPr>
            <p:cNvSpPr/>
            <p:nvPr/>
          </p:nvSpPr>
          <p:spPr>
            <a:xfrm>
              <a:off x="8692808" y="2002971"/>
              <a:ext cx="1146211" cy="35111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E373C6-C8B0-5A42-BA88-3FCD9BC2B273}"/>
                </a:ext>
              </a:extLst>
            </p:cNvPr>
            <p:cNvSpPr txBox="1"/>
            <p:nvPr/>
          </p:nvSpPr>
          <p:spPr>
            <a:xfrm rot="16200000">
              <a:off x="6690920" y="3216739"/>
              <a:ext cx="3354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Wrapper layer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B6CA6BFD-20AA-4440-B2A5-184EE13DBB15}"/>
                </a:ext>
              </a:extLst>
            </p:cNvPr>
            <p:cNvSpPr/>
            <p:nvPr/>
          </p:nvSpPr>
          <p:spPr>
            <a:xfrm>
              <a:off x="7121744" y="25146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94D3EC0C-B16A-9E4C-901F-74F955D5E9A2}"/>
                </a:ext>
              </a:extLst>
            </p:cNvPr>
            <p:cNvSpPr/>
            <p:nvPr/>
          </p:nvSpPr>
          <p:spPr>
            <a:xfrm>
              <a:off x="7110938" y="35814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Arrow 27">
              <a:extLst>
                <a:ext uri="{FF2B5EF4-FFF2-40B4-BE49-F238E27FC236}">
                  <a16:creationId xmlns:a16="http://schemas.microsoft.com/office/drawing/2014/main" id="{3D7FEC02-E472-3545-81FD-3A055A7A81F5}"/>
                </a:ext>
              </a:extLst>
            </p:cNvPr>
            <p:cNvSpPr/>
            <p:nvPr/>
          </p:nvSpPr>
          <p:spPr>
            <a:xfrm>
              <a:off x="7100131" y="4762271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C220E8-5B28-E040-A785-0DF2EB0820D9}"/>
                </a:ext>
              </a:extLst>
            </p:cNvPr>
            <p:cNvSpPr txBox="1"/>
            <p:nvPr/>
          </p:nvSpPr>
          <p:spPr>
            <a:xfrm>
              <a:off x="3397184" y="1018339"/>
              <a:ext cx="1981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infrastructure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C38E3A-D716-E44D-9B03-6A9062514F36}"/>
                </a:ext>
              </a:extLst>
            </p:cNvPr>
            <p:cNvSpPr txBox="1"/>
            <p:nvPr/>
          </p:nvSpPr>
          <p:spPr>
            <a:xfrm>
              <a:off x="8366307" y="984517"/>
              <a:ext cx="1024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282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07277" y="1876825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80083" y="1877854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7726648" y="2836097"/>
            <a:ext cx="1322725" cy="971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Parallelization</a:t>
            </a:r>
          </a:p>
          <a:p>
            <a:r>
              <a:rPr lang="en-US" sz="1350" dirty="0"/>
              <a:t>and scaling</a:t>
            </a:r>
          </a:p>
          <a:p>
            <a:r>
              <a:rPr lang="en-US" sz="1350" dirty="0"/>
              <a:t>optimization</a:t>
            </a:r>
          </a:p>
          <a:p>
            <a:endParaRPr lang="en-US" sz="1350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996782" y="1877855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r>
              <a:rPr lang="en-US" sz="1350" dirty="0"/>
              <a:t>Blocks/tiles</a:t>
            </a:r>
          </a:p>
          <a:p>
            <a:endParaRPr lang="en-US" sz="1350" dirty="0"/>
          </a:p>
        </p:txBody>
      </p:sp>
      <p:cxnSp>
        <p:nvCxnSpPr>
          <p:cNvPr id="46" name="Straight Arrow Connector 45"/>
          <p:cNvCxnSpPr>
            <a:stCxn id="18440" idx="3"/>
            <a:endCxn id="50" idx="1"/>
          </p:cNvCxnSpPr>
          <p:nvPr/>
        </p:nvCxnSpPr>
        <p:spPr>
          <a:xfrm>
            <a:off x="3722069" y="2305561"/>
            <a:ext cx="274712" cy="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 flipV="1">
            <a:off x="5295558" y="2306889"/>
            <a:ext cx="6845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401069" y="1081976"/>
            <a:ext cx="8686800" cy="867152"/>
          </a:xfrm>
        </p:spPr>
        <p:txBody>
          <a:bodyPr/>
          <a:lstStyle/>
          <a:p>
            <a:r>
              <a:rPr lang="en-US" dirty="0"/>
              <a:t>Separation of Concerns, Tasks</a:t>
            </a: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6004698" y="3079048"/>
            <a:ext cx="1322725" cy="48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Dynamic </a:t>
            </a:r>
          </a:p>
          <a:p>
            <a:r>
              <a:rPr lang="en-US" sz="1350" dirty="0"/>
              <a:t>Scheduling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98C148C5-93D1-C84D-9797-6866394F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774" y="2062609"/>
            <a:ext cx="1412472" cy="499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Load Distribution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152625-100D-6546-9A61-D18126F37FA6}"/>
              </a:ext>
            </a:extLst>
          </p:cNvPr>
          <p:cNvCxnSpPr>
            <a:stCxn id="18436" idx="2"/>
            <a:endCxn id="92" idx="0"/>
          </p:cNvCxnSpPr>
          <p:nvPr/>
        </p:nvCxnSpPr>
        <p:spPr>
          <a:xfrm flipH="1">
            <a:off x="6666061" y="2735922"/>
            <a:ext cx="1" cy="343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3F185C-DAB0-FF47-AAA3-F9FC5A829C76}"/>
              </a:ext>
            </a:extLst>
          </p:cNvPr>
          <p:cNvCxnSpPr>
            <a:stCxn id="18436" idx="3"/>
            <a:endCxn id="40" idx="1"/>
          </p:cNvCxnSpPr>
          <p:nvPr/>
        </p:nvCxnSpPr>
        <p:spPr>
          <a:xfrm>
            <a:off x="7352040" y="2306888"/>
            <a:ext cx="329735" cy="5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B08934-EC7D-514C-B936-8DF75A1F6D00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8388010" y="2562447"/>
            <a:ext cx="0" cy="273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8F453C-EB27-9249-86B6-F85672E17544}"/>
              </a:ext>
            </a:extLst>
          </p:cNvPr>
          <p:cNvCxnSpPr>
            <a:stCxn id="92" idx="3"/>
            <a:endCxn id="45" idx="1"/>
          </p:cNvCxnSpPr>
          <p:nvPr/>
        </p:nvCxnSpPr>
        <p:spPr>
          <a:xfrm>
            <a:off x="7327423" y="3321999"/>
            <a:ext cx="399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BE40DF-5E46-6447-B9BA-A01260550913}"/>
              </a:ext>
            </a:extLst>
          </p:cNvPr>
          <p:cNvCxnSpPr>
            <a:cxnSpLocks/>
          </p:cNvCxnSpPr>
          <p:nvPr/>
        </p:nvCxnSpPr>
        <p:spPr>
          <a:xfrm>
            <a:off x="7506881" y="1369501"/>
            <a:ext cx="0" cy="151805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0A5B2-6E4E-FD49-BE02-E82FE56FCEA0}"/>
              </a:ext>
            </a:extLst>
          </p:cNvPr>
          <p:cNvSpPr txBox="1"/>
          <p:nvPr/>
        </p:nvSpPr>
        <p:spPr>
          <a:xfrm>
            <a:off x="3425640" y="1456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FBFDC7E-F5F4-764D-A12F-F52B9AB6C9CA}"/>
              </a:ext>
            </a:extLst>
          </p:cNvPr>
          <p:cNvCxnSpPr>
            <a:cxnSpLocks/>
          </p:cNvCxnSpPr>
          <p:nvPr/>
        </p:nvCxnSpPr>
        <p:spPr>
          <a:xfrm flipV="1">
            <a:off x="5776862" y="2887553"/>
            <a:ext cx="1778395" cy="892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40146FC2-CC34-3F4C-B0EE-4B90040AC3E7}"/>
              </a:ext>
            </a:extLst>
          </p:cNvPr>
          <p:cNvSpPr txBox="1">
            <a:spLocks noChangeArrowheads="1"/>
          </p:cNvSpPr>
          <p:nvPr/>
        </p:nvSpPr>
        <p:spPr>
          <a:xfrm>
            <a:off x="1883904" y="3990474"/>
            <a:ext cx="7785915" cy="24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load balancing, work redistribution</a:t>
            </a:r>
          </a:p>
          <a:p>
            <a:r>
              <a:rPr lang="en-US" sz="2400" dirty="0"/>
              <a:t>Meta-information about domain sections</a:t>
            </a:r>
          </a:p>
          <a:p>
            <a:r>
              <a:rPr lang="en-US" sz="2400" dirty="0"/>
              <a:t>Possible asynchronization at block and operator level</a:t>
            </a:r>
          </a:p>
          <a:p>
            <a:r>
              <a:rPr lang="en-US" sz="2400" dirty="0"/>
              <a:t>No compute optimization here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86EB20-09EB-FE4E-916E-122F111FE846}"/>
              </a:ext>
            </a:extLst>
          </p:cNvPr>
          <p:cNvGrpSpPr/>
          <p:nvPr/>
        </p:nvGrpSpPr>
        <p:grpSpPr>
          <a:xfrm>
            <a:off x="9403995" y="927289"/>
            <a:ext cx="2282715" cy="2826267"/>
            <a:chOff x="2436812" y="1480004"/>
            <a:chExt cx="7884824" cy="46159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C04D99-F316-7D42-A773-FB6051082E48}"/>
                </a:ext>
              </a:extLst>
            </p:cNvPr>
            <p:cNvSpPr/>
            <p:nvPr/>
          </p:nvSpPr>
          <p:spPr>
            <a:xfrm>
              <a:off x="2436812" y="1524000"/>
              <a:ext cx="2971800" cy="45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F185988-44D4-4045-8CD0-9C41E085D54C}"/>
                </a:ext>
              </a:extLst>
            </p:cNvPr>
            <p:cNvSpPr/>
            <p:nvPr/>
          </p:nvSpPr>
          <p:spPr>
            <a:xfrm>
              <a:off x="2932112" y="2002971"/>
              <a:ext cx="1981200" cy="3657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EB377E-E8CE-554C-980F-3B2E4DC1645E}"/>
                </a:ext>
              </a:extLst>
            </p:cNvPr>
            <p:cNvSpPr/>
            <p:nvPr/>
          </p:nvSpPr>
          <p:spPr>
            <a:xfrm>
              <a:off x="3503612" y="2667000"/>
              <a:ext cx="9906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D1B97A-EFE8-4F4E-83D7-005E183CCCF9}"/>
                </a:ext>
              </a:extLst>
            </p:cNvPr>
            <p:cNvSpPr/>
            <p:nvPr/>
          </p:nvSpPr>
          <p:spPr>
            <a:xfrm>
              <a:off x="6475412" y="1866446"/>
              <a:ext cx="609600" cy="1295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272991-1936-D846-8DF0-F47DC0B734D9}"/>
                </a:ext>
              </a:extLst>
            </p:cNvPr>
            <p:cNvSpPr/>
            <p:nvPr/>
          </p:nvSpPr>
          <p:spPr>
            <a:xfrm>
              <a:off x="6475412" y="3167289"/>
              <a:ext cx="609600" cy="1295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A80DD01-5ECD-CF4B-8451-729E9CF9E2AB}"/>
                </a:ext>
              </a:extLst>
            </p:cNvPr>
            <p:cNvSpPr/>
            <p:nvPr/>
          </p:nvSpPr>
          <p:spPr>
            <a:xfrm>
              <a:off x="6475412" y="4451349"/>
              <a:ext cx="6096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E6A77FDB-C114-BF48-86B1-FCB8EE462BDC}"/>
                </a:ext>
              </a:extLst>
            </p:cNvPr>
            <p:cNvSpPr/>
            <p:nvPr/>
          </p:nvSpPr>
          <p:spPr>
            <a:xfrm>
              <a:off x="5408612" y="2286000"/>
              <a:ext cx="1066800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F6574FA1-ADE6-9047-B820-CA3488E9559C}"/>
                </a:ext>
              </a:extLst>
            </p:cNvPr>
            <p:cNvSpPr/>
            <p:nvPr/>
          </p:nvSpPr>
          <p:spPr>
            <a:xfrm>
              <a:off x="4951412" y="3581400"/>
              <a:ext cx="1524000" cy="45720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1BB3E33D-82D6-9B4F-895D-236A6779E475}"/>
                </a:ext>
              </a:extLst>
            </p:cNvPr>
            <p:cNvSpPr/>
            <p:nvPr/>
          </p:nvSpPr>
          <p:spPr>
            <a:xfrm>
              <a:off x="4532312" y="4658178"/>
              <a:ext cx="1943100" cy="457200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69A15E-C356-124F-BE7B-BF959EEA762B}"/>
                </a:ext>
              </a:extLst>
            </p:cNvPr>
            <p:cNvSpPr txBox="1"/>
            <p:nvPr/>
          </p:nvSpPr>
          <p:spPr>
            <a:xfrm rot="16200000">
              <a:off x="5419153" y="2522167"/>
              <a:ext cx="2758848" cy="177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98B143-4DCD-BF43-9A51-1B1690CB1BAC}"/>
                </a:ext>
              </a:extLst>
            </p:cNvPr>
            <p:cNvSpPr/>
            <p:nvPr/>
          </p:nvSpPr>
          <p:spPr>
            <a:xfrm>
              <a:off x="8162618" y="1480004"/>
              <a:ext cx="2159018" cy="4463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3A06A9-5537-724B-9D96-29183D7E3D79}"/>
                </a:ext>
              </a:extLst>
            </p:cNvPr>
            <p:cNvSpPr/>
            <p:nvPr/>
          </p:nvSpPr>
          <p:spPr>
            <a:xfrm>
              <a:off x="8692808" y="2002971"/>
              <a:ext cx="1146211" cy="35111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0DD5ED23-C335-4F45-803A-0B487C920A04}"/>
                </a:ext>
              </a:extLst>
            </p:cNvPr>
            <p:cNvSpPr/>
            <p:nvPr/>
          </p:nvSpPr>
          <p:spPr>
            <a:xfrm>
              <a:off x="7121744" y="25146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AB0BC458-D432-2F47-8E17-E8D3AC635D0F}"/>
                </a:ext>
              </a:extLst>
            </p:cNvPr>
            <p:cNvSpPr/>
            <p:nvPr/>
          </p:nvSpPr>
          <p:spPr>
            <a:xfrm>
              <a:off x="7110938" y="35814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5FF11A3-7DEF-F642-8613-5EA8E3B1F56F}"/>
                </a:ext>
              </a:extLst>
            </p:cNvPr>
            <p:cNvSpPr/>
            <p:nvPr/>
          </p:nvSpPr>
          <p:spPr>
            <a:xfrm>
              <a:off x="7100131" y="4762271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41919D96-5F4A-3B49-B5F4-E0340FB7C0BD}"/>
              </a:ext>
            </a:extLst>
          </p:cNvPr>
          <p:cNvSpPr txBox="1">
            <a:spLocks/>
          </p:cNvSpPr>
          <p:nvPr/>
        </p:nvSpPr>
        <p:spPr bwMode="auto">
          <a:xfrm>
            <a:off x="320509" y="174106"/>
            <a:ext cx="10603171" cy="6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4000"/>
              <a:t>Example: Architecting Multiphysics PDEs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2462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07277" y="1876825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462532" y="3080104"/>
            <a:ext cx="1200463" cy="743144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204862" y="2965774"/>
            <a:ext cx="1322725" cy="971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  <a:p>
            <a:endParaRPr lang="en-US" sz="1350" dirty="0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7712851" y="4107280"/>
            <a:ext cx="1224650" cy="857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Memory</a:t>
            </a:r>
          </a:p>
          <a:p>
            <a:r>
              <a:rPr lang="en-US" sz="1350" dirty="0"/>
              <a:t>access and </a:t>
            </a:r>
          </a:p>
          <a:p>
            <a:r>
              <a:rPr lang="en-US" sz="1350" dirty="0"/>
              <a:t>compute</a:t>
            </a:r>
          </a:p>
          <a:p>
            <a:r>
              <a:rPr lang="en-US" sz="1350" dirty="0"/>
              <a:t>optimization</a:t>
            </a:r>
          </a:p>
          <a:p>
            <a:endParaRPr lang="en-US" sz="1350" dirty="0"/>
          </a:p>
        </p:txBody>
      </p:sp>
      <p:cxnSp>
        <p:nvCxnSpPr>
          <p:cNvPr id="46" name="Straight Arrow Connector 45"/>
          <p:cNvCxnSpPr>
            <a:cxnSpLocks/>
            <a:stCxn id="18440" idx="3"/>
          </p:cNvCxnSpPr>
          <p:nvPr/>
        </p:nvCxnSpPr>
        <p:spPr>
          <a:xfrm>
            <a:off x="3722069" y="2305561"/>
            <a:ext cx="274712" cy="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440" idx="2"/>
            <a:endCxn id="18441" idx="0"/>
          </p:cNvCxnSpPr>
          <p:nvPr/>
        </p:nvCxnSpPr>
        <p:spPr>
          <a:xfrm flipH="1">
            <a:off x="3062763" y="2734298"/>
            <a:ext cx="1910" cy="345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401069" y="1000090"/>
            <a:ext cx="8686800" cy="867152"/>
          </a:xfrm>
        </p:spPr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4271537" y="4294824"/>
            <a:ext cx="1189372" cy="66993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Abstraction at </a:t>
            </a:r>
          </a:p>
          <a:p>
            <a:r>
              <a:rPr lang="en-US" sz="1350" dirty="0"/>
              <a:t>solver level</a:t>
            </a:r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5942866" y="3819500"/>
            <a:ext cx="1272481" cy="643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code </a:t>
            </a:r>
          </a:p>
          <a:p>
            <a:r>
              <a:rPr lang="en-US" sz="1350" dirty="0"/>
              <a:t>transformation</a:t>
            </a: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5917745" y="4773772"/>
            <a:ext cx="1322725" cy="48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 </a:t>
            </a:r>
          </a:p>
          <a:p>
            <a:r>
              <a:rPr lang="en-US" sz="1350" dirty="0"/>
              <a:t>Fusing/</a:t>
            </a:r>
            <a:r>
              <a:rPr lang="en-US" sz="1350" dirty="0" err="1"/>
              <a:t>inlining</a:t>
            </a:r>
            <a:endParaRPr lang="en-US" sz="1350" dirty="0"/>
          </a:p>
          <a:p>
            <a:r>
              <a:rPr lang="en-US" sz="1350" dirty="0"/>
              <a:t>Functions</a:t>
            </a:r>
          </a:p>
          <a:p>
            <a:endParaRPr lang="en-US" sz="135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4546F4-8CF2-7942-A794-96594BF08A99}"/>
              </a:ext>
            </a:extLst>
          </p:cNvPr>
          <p:cNvCxnSpPr>
            <a:cxnSpLocks/>
            <a:stCxn id="18441" idx="3"/>
            <a:endCxn id="39" idx="1"/>
          </p:cNvCxnSpPr>
          <p:nvPr/>
        </p:nvCxnSpPr>
        <p:spPr>
          <a:xfrm>
            <a:off x="3662995" y="3451676"/>
            <a:ext cx="541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E1C4F6-6AE7-CB4F-8436-F6421E1096B3}"/>
              </a:ext>
            </a:extLst>
          </p:cNvPr>
          <p:cNvCxnSpPr>
            <a:stCxn id="39" idx="2"/>
            <a:endCxn id="85" idx="0"/>
          </p:cNvCxnSpPr>
          <p:nvPr/>
        </p:nvCxnSpPr>
        <p:spPr>
          <a:xfrm flipH="1">
            <a:off x="4866224" y="3937578"/>
            <a:ext cx="1" cy="35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8637E84-2200-4A44-9449-679EC1183DC3}"/>
              </a:ext>
            </a:extLst>
          </p:cNvPr>
          <p:cNvCxnSpPr>
            <a:stCxn id="85" idx="3"/>
            <a:endCxn id="87" idx="1"/>
          </p:cNvCxnSpPr>
          <p:nvPr/>
        </p:nvCxnSpPr>
        <p:spPr>
          <a:xfrm flipV="1">
            <a:off x="5460909" y="4141097"/>
            <a:ext cx="481956" cy="488693"/>
          </a:xfrm>
          <a:prstGeom prst="bentConnector3">
            <a:avLst>
              <a:gd name="adj1" fmla="val 632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2B509EF-B8A9-124C-9630-FE6AF871C24A}"/>
              </a:ext>
            </a:extLst>
          </p:cNvPr>
          <p:cNvCxnSpPr>
            <a:stCxn id="85" idx="3"/>
            <a:endCxn id="91" idx="1"/>
          </p:cNvCxnSpPr>
          <p:nvPr/>
        </p:nvCxnSpPr>
        <p:spPr>
          <a:xfrm>
            <a:off x="5460910" y="4629789"/>
            <a:ext cx="456835" cy="386934"/>
          </a:xfrm>
          <a:prstGeom prst="bentConnector3">
            <a:avLst>
              <a:gd name="adj1" fmla="val 686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E8911D4-3C26-FA4A-8797-FBDF36D90A4A}"/>
              </a:ext>
            </a:extLst>
          </p:cNvPr>
          <p:cNvCxnSpPr>
            <a:stCxn id="87" idx="3"/>
            <a:endCxn id="18437" idx="1"/>
          </p:cNvCxnSpPr>
          <p:nvPr/>
        </p:nvCxnSpPr>
        <p:spPr>
          <a:xfrm>
            <a:off x="7215347" y="4141097"/>
            <a:ext cx="497505" cy="3949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703A58D-C192-C744-ABEC-539B92961447}"/>
              </a:ext>
            </a:extLst>
          </p:cNvPr>
          <p:cNvCxnSpPr>
            <a:stCxn id="91" idx="3"/>
            <a:endCxn id="18437" idx="1"/>
          </p:cNvCxnSpPr>
          <p:nvPr/>
        </p:nvCxnSpPr>
        <p:spPr>
          <a:xfrm flipV="1">
            <a:off x="7240469" y="4536017"/>
            <a:ext cx="472382" cy="4807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0A5B2-6E4E-FD49-BE02-E82FE56FCEA0}"/>
              </a:ext>
            </a:extLst>
          </p:cNvPr>
          <p:cNvSpPr txBox="1"/>
          <p:nvPr/>
        </p:nvSpPr>
        <p:spPr>
          <a:xfrm>
            <a:off x="3425640" y="1456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DC1997-9772-F443-ACED-F530D87DB4C5}"/>
              </a:ext>
            </a:extLst>
          </p:cNvPr>
          <p:cNvCxnSpPr>
            <a:cxnSpLocks/>
          </p:cNvCxnSpPr>
          <p:nvPr/>
        </p:nvCxnSpPr>
        <p:spPr>
          <a:xfrm flipH="1">
            <a:off x="5689327" y="2907200"/>
            <a:ext cx="1" cy="2444488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8BDA7804-8C46-DD42-B5C6-21D24FED1DBB}"/>
              </a:ext>
            </a:extLst>
          </p:cNvPr>
          <p:cNvSpPr txBox="1">
            <a:spLocks noChangeArrowheads="1"/>
          </p:cNvSpPr>
          <p:nvPr/>
        </p:nvSpPr>
        <p:spPr>
          <a:xfrm>
            <a:off x="5688744" y="1497583"/>
            <a:ext cx="2831279" cy="22201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Abstractions for performance portability</a:t>
            </a:r>
          </a:p>
          <a:p>
            <a:r>
              <a:rPr lang="en-US" sz="2400" dirty="0"/>
              <a:t>Ability to express operations at a higher level 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E9F6DD6F-F485-7E40-A74C-B86AF1E8B5EB}"/>
              </a:ext>
            </a:extLst>
          </p:cNvPr>
          <p:cNvSpPr txBox="1">
            <a:spLocks noChangeArrowheads="1"/>
          </p:cNvSpPr>
          <p:nvPr/>
        </p:nvSpPr>
        <p:spPr>
          <a:xfrm>
            <a:off x="2035097" y="4081448"/>
            <a:ext cx="2153332" cy="186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Toolchain to configure</a:t>
            </a:r>
          </a:p>
          <a:p>
            <a:r>
              <a:rPr lang="en-US" sz="2400" dirty="0"/>
              <a:t>compilers to optimize</a:t>
            </a:r>
          </a:p>
          <a:p>
            <a:endParaRPr lang="en-US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62DB3A-96D1-6D42-AB60-6AE75BAC5CAF}"/>
              </a:ext>
            </a:extLst>
          </p:cNvPr>
          <p:cNvGrpSpPr/>
          <p:nvPr/>
        </p:nvGrpSpPr>
        <p:grpSpPr>
          <a:xfrm>
            <a:off x="9403995" y="927289"/>
            <a:ext cx="2282715" cy="2826267"/>
            <a:chOff x="2436812" y="1480004"/>
            <a:chExt cx="7884824" cy="46159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FEA0CA-57EE-D948-911C-1B6F208D4839}"/>
                </a:ext>
              </a:extLst>
            </p:cNvPr>
            <p:cNvSpPr/>
            <p:nvPr/>
          </p:nvSpPr>
          <p:spPr>
            <a:xfrm>
              <a:off x="2436812" y="1524000"/>
              <a:ext cx="2971800" cy="45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F1DE6C-BF94-BC4A-B823-F8030E005DC1}"/>
                </a:ext>
              </a:extLst>
            </p:cNvPr>
            <p:cNvSpPr/>
            <p:nvPr/>
          </p:nvSpPr>
          <p:spPr>
            <a:xfrm>
              <a:off x="2932112" y="2002971"/>
              <a:ext cx="1981200" cy="3657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C49DF5-6869-2441-95DE-065ABF119ABB}"/>
                </a:ext>
              </a:extLst>
            </p:cNvPr>
            <p:cNvSpPr/>
            <p:nvPr/>
          </p:nvSpPr>
          <p:spPr>
            <a:xfrm>
              <a:off x="3503612" y="2667000"/>
              <a:ext cx="9906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2F26B6-5869-8348-BA91-57EC4B2441C1}"/>
                </a:ext>
              </a:extLst>
            </p:cNvPr>
            <p:cNvSpPr/>
            <p:nvPr/>
          </p:nvSpPr>
          <p:spPr>
            <a:xfrm>
              <a:off x="6475412" y="1866446"/>
              <a:ext cx="609600" cy="1295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3025CF-672A-624D-96F5-615940B6ACD9}"/>
                </a:ext>
              </a:extLst>
            </p:cNvPr>
            <p:cNvSpPr/>
            <p:nvPr/>
          </p:nvSpPr>
          <p:spPr>
            <a:xfrm>
              <a:off x="6475412" y="3167289"/>
              <a:ext cx="609600" cy="1295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259C0D-F14B-BA46-A076-ACBFD1ADD64A}"/>
                </a:ext>
              </a:extLst>
            </p:cNvPr>
            <p:cNvSpPr/>
            <p:nvPr/>
          </p:nvSpPr>
          <p:spPr>
            <a:xfrm>
              <a:off x="6475412" y="4451349"/>
              <a:ext cx="6096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B5002997-563F-C64D-823B-7108B3B2D867}"/>
                </a:ext>
              </a:extLst>
            </p:cNvPr>
            <p:cNvSpPr/>
            <p:nvPr/>
          </p:nvSpPr>
          <p:spPr>
            <a:xfrm>
              <a:off x="5408612" y="2286000"/>
              <a:ext cx="1066800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85369A3E-DC83-8E4C-8B71-C79A49819129}"/>
                </a:ext>
              </a:extLst>
            </p:cNvPr>
            <p:cNvSpPr/>
            <p:nvPr/>
          </p:nvSpPr>
          <p:spPr>
            <a:xfrm>
              <a:off x="4951412" y="3581400"/>
              <a:ext cx="1524000" cy="45720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CE84C3DB-A3F8-714E-9D42-1B6053FA9834}"/>
                </a:ext>
              </a:extLst>
            </p:cNvPr>
            <p:cNvSpPr/>
            <p:nvPr/>
          </p:nvSpPr>
          <p:spPr>
            <a:xfrm>
              <a:off x="4532312" y="4658178"/>
              <a:ext cx="1943100" cy="457200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8F3D5B-FFCB-264F-B530-2B87697E62C1}"/>
                </a:ext>
              </a:extLst>
            </p:cNvPr>
            <p:cNvSpPr txBox="1"/>
            <p:nvPr/>
          </p:nvSpPr>
          <p:spPr>
            <a:xfrm rot="16200000">
              <a:off x="5419153" y="2522167"/>
              <a:ext cx="2758848" cy="177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E3202B-70DB-BD45-B316-65BDE4CB83DC}"/>
                </a:ext>
              </a:extLst>
            </p:cNvPr>
            <p:cNvSpPr/>
            <p:nvPr/>
          </p:nvSpPr>
          <p:spPr>
            <a:xfrm>
              <a:off x="8162618" y="1480004"/>
              <a:ext cx="2159018" cy="4463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30513C-1CD3-B347-8B56-DF749611502D}"/>
                </a:ext>
              </a:extLst>
            </p:cNvPr>
            <p:cNvSpPr/>
            <p:nvPr/>
          </p:nvSpPr>
          <p:spPr>
            <a:xfrm>
              <a:off x="8692808" y="2002971"/>
              <a:ext cx="1146211" cy="35111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194B9034-8C42-BB45-AC1D-B543269DB293}"/>
                </a:ext>
              </a:extLst>
            </p:cNvPr>
            <p:cNvSpPr/>
            <p:nvPr/>
          </p:nvSpPr>
          <p:spPr>
            <a:xfrm>
              <a:off x="7121744" y="25146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Arrow 42">
              <a:extLst>
                <a:ext uri="{FF2B5EF4-FFF2-40B4-BE49-F238E27FC236}">
                  <a16:creationId xmlns:a16="http://schemas.microsoft.com/office/drawing/2014/main" id="{745CB98C-5C84-5D46-899C-5CDDB7B2AA78}"/>
                </a:ext>
              </a:extLst>
            </p:cNvPr>
            <p:cNvSpPr/>
            <p:nvPr/>
          </p:nvSpPr>
          <p:spPr>
            <a:xfrm>
              <a:off x="7110938" y="35814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4CBABD9D-C342-A944-8384-385805175F00}"/>
                </a:ext>
              </a:extLst>
            </p:cNvPr>
            <p:cNvSpPr/>
            <p:nvPr/>
          </p:nvSpPr>
          <p:spPr>
            <a:xfrm>
              <a:off x="7100131" y="4762271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5D5584A3-C3A5-EB44-8771-4EA39550AA87}"/>
              </a:ext>
            </a:extLst>
          </p:cNvPr>
          <p:cNvSpPr txBox="1">
            <a:spLocks/>
          </p:cNvSpPr>
          <p:nvPr/>
        </p:nvSpPr>
        <p:spPr bwMode="auto">
          <a:xfrm>
            <a:off x="320509" y="174106"/>
            <a:ext cx="10603171" cy="6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4000"/>
              <a:t>Example: Architecting Multiphysics PDEs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4806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1"/>
          <p:cNvSpPr>
            <a:spLocks noGrp="1"/>
          </p:cNvSpPr>
          <p:nvPr>
            <p:ph type="title"/>
          </p:nvPr>
        </p:nvSpPr>
        <p:spPr>
          <a:xfrm>
            <a:off x="1067268" y="220141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Other Considerations</a:t>
            </a:r>
          </a:p>
        </p:txBody>
      </p:sp>
      <p:sp>
        <p:nvSpPr>
          <p:cNvPr id="51202" name="Content Placeholder 3"/>
          <p:cNvSpPr>
            <a:spLocks noGrp="1"/>
          </p:cNvSpPr>
          <p:nvPr>
            <p:ph sz="half" idx="1"/>
          </p:nvPr>
        </p:nvSpPr>
        <p:spPr>
          <a:xfrm>
            <a:off x="693175" y="1047135"/>
            <a:ext cx="10146890" cy="3936736"/>
          </a:xfrm>
        </p:spPr>
        <p:txBody>
          <a:bodyPr>
            <a:normAutofit fontScale="92500"/>
          </a:bodyPr>
          <a:lstStyle/>
          <a:p>
            <a:r>
              <a:rPr lang="en-US" dirty="0"/>
              <a:t>Leverage existing software</a:t>
            </a:r>
          </a:p>
          <a:p>
            <a:pPr lvl="1"/>
            <a:r>
              <a:rPr lang="en-US" dirty="0"/>
              <a:t>Libraries may have better solvers </a:t>
            </a:r>
          </a:p>
          <a:p>
            <a:pPr lvl="2"/>
            <a:r>
              <a:rPr lang="en-US" dirty="0"/>
              <a:t>Off-load expertise and maintenance</a:t>
            </a:r>
          </a:p>
          <a:p>
            <a:pPr lvl="1"/>
            <a:r>
              <a:rPr lang="en-US" dirty="0"/>
              <a:t>Examine the interoperability constraints</a:t>
            </a:r>
          </a:p>
          <a:p>
            <a:pPr lvl="2"/>
            <a:r>
              <a:rPr lang="en-US" dirty="0"/>
              <a:t>Many times the cost is justified even if there is more data movement</a:t>
            </a:r>
          </a:p>
          <a:p>
            <a:r>
              <a:rPr lang="en-US" dirty="0"/>
              <a:t>More available packages are attempting to achieve interoperability</a:t>
            </a:r>
          </a:p>
          <a:p>
            <a:pPr lvl="1"/>
            <a:r>
              <a:rPr lang="en-US" dirty="0"/>
              <a:t>See if a combination meets your requirements</a:t>
            </a:r>
          </a:p>
          <a:p>
            <a:r>
              <a:rPr lang="en-US" dirty="0"/>
              <a:t>May be worthwhile to let the library dictate data layout if the corresponding operations dominate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174" y="4983871"/>
            <a:ext cx="10146891" cy="8269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Institute a rigorous verification regime at the outset</a:t>
            </a:r>
          </a:p>
        </p:txBody>
      </p:sp>
    </p:spTree>
    <p:extLst>
      <p:ext uri="{BB962C8B-B14F-4D97-AF65-F5344CB8AC3E}">
        <p14:creationId xmlns:p14="http://schemas.microsoft.com/office/powerpoint/2010/main" val="435531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75000"/>
              <a:alpha val="90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/>
              <a:t>Takeaways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Differentiate between slow changing and fast changing components of your code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Take your time to understand the requirements of your infrastructure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Implement separation of concerns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Design with portability, extensibility, reproducibility and maintainability in mind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Leverage existing capabilities where possible</a:t>
            </a:r>
          </a:p>
          <a:p>
            <a:r>
              <a:rPr lang="en-US" dirty="0"/>
              <a:t>…….Questions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458348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Extensibility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Well defined structure and modules 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Encapsulation of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71886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458348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Extensibility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Well defined structure and modules 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Encapsulation of functionalities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D262230-1681-AF4E-B2F0-AFBCC7A193BF}"/>
              </a:ext>
            </a:extLst>
          </p:cNvPr>
          <p:cNvSpPr/>
          <p:nvPr/>
        </p:nvSpPr>
        <p:spPr>
          <a:xfrm>
            <a:off x="1326032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Same data layout not good for all solvers. Many corner cases. Necessary lateral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381130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458348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Extensibility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BF2DB-319B-F146-B7A1-BC81DCB8504A}"/>
              </a:ext>
            </a:extLst>
          </p:cNvPr>
          <p:cNvSpPr txBox="1"/>
          <p:nvPr/>
        </p:nvSpPr>
        <p:spPr>
          <a:xfrm>
            <a:off x="6493235" y="1446637"/>
            <a:ext cx="156094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Performance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Well defined structure and modules 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Encapsulation of functionalities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2879B7-905C-BB44-A527-1A213FF082AB}"/>
              </a:ext>
            </a:extLst>
          </p:cNvPr>
          <p:cNvSpPr/>
          <p:nvPr/>
        </p:nvSpPr>
        <p:spPr>
          <a:xfrm>
            <a:off x="5420146" y="2032815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Spatial and temporal locality of data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Minimizing data movement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Maximizing scalability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E254B2-1CC5-D64F-B786-05C76F3D55AE}"/>
              </a:ext>
            </a:extLst>
          </p:cNvPr>
          <p:cNvSpPr/>
          <p:nvPr/>
        </p:nvSpPr>
        <p:spPr>
          <a:xfrm>
            <a:off x="1326032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Same data layout not good for all solvers. Many corner cases. Necessary lateral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92734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458348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Extensibility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BF2DB-319B-F146-B7A1-BC81DCB8504A}"/>
              </a:ext>
            </a:extLst>
          </p:cNvPr>
          <p:cNvSpPr txBox="1"/>
          <p:nvPr/>
        </p:nvSpPr>
        <p:spPr>
          <a:xfrm>
            <a:off x="6493235" y="1446637"/>
            <a:ext cx="156094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Performance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Well defined structure and modules 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Encapsulation of functionalities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2879B7-905C-BB44-A527-1A213FF082AB}"/>
              </a:ext>
            </a:extLst>
          </p:cNvPr>
          <p:cNvSpPr/>
          <p:nvPr/>
        </p:nvSpPr>
        <p:spPr>
          <a:xfrm>
            <a:off x="5420146" y="2032815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Spatial and temporal locality of data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Minimizing data movement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Maximizing scalability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D262230-1681-AF4E-B2F0-AFBCC7A193BF}"/>
              </a:ext>
            </a:extLst>
          </p:cNvPr>
          <p:cNvSpPr/>
          <p:nvPr/>
        </p:nvSpPr>
        <p:spPr>
          <a:xfrm>
            <a:off x="1326032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Same data layout not good for all solvers. Many corner cases. Necessary lateral interactions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862F1BC-F846-224E-B085-B39237C0FAC1}"/>
              </a:ext>
            </a:extLst>
          </p:cNvPr>
          <p:cNvSpPr/>
          <p:nvPr/>
        </p:nvSpPr>
        <p:spPr>
          <a:xfrm>
            <a:off x="5420147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Low arithmetic intensity solvers with hard dependencies. Proximity and work distribution at cross purposes</a:t>
            </a:r>
          </a:p>
        </p:txBody>
      </p:sp>
    </p:spTree>
    <p:extLst>
      <p:ext uri="{BB962C8B-B14F-4D97-AF65-F5344CB8AC3E}">
        <p14:creationId xmlns:p14="http://schemas.microsoft.com/office/powerpoint/2010/main" val="425859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253164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Portability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General solutions that work without significant manual intervention across platforms</a:t>
            </a:r>
          </a:p>
        </p:txBody>
      </p:sp>
    </p:spTree>
    <p:extLst>
      <p:ext uri="{BB962C8B-B14F-4D97-AF65-F5344CB8AC3E}">
        <p14:creationId xmlns:p14="http://schemas.microsoft.com/office/powerpoint/2010/main" val="42869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253164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Portability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General solutions that work without significant manual intervention across platforms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D262230-1681-AF4E-B2F0-AFBCC7A193BF}"/>
              </a:ext>
            </a:extLst>
          </p:cNvPr>
          <p:cNvSpPr/>
          <p:nvPr/>
        </p:nvSpPr>
        <p:spPr>
          <a:xfrm>
            <a:off x="1326032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Tremendous platform heterogeneity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A version for each class of device =&gt; combinatorial explosion</a:t>
            </a:r>
          </a:p>
        </p:txBody>
      </p:sp>
    </p:spTree>
    <p:extLst>
      <p:ext uri="{BB962C8B-B14F-4D97-AF65-F5344CB8AC3E}">
        <p14:creationId xmlns:p14="http://schemas.microsoft.com/office/powerpoint/2010/main" val="1011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253164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Portability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BF2DB-319B-F146-B7A1-BC81DCB8504A}"/>
              </a:ext>
            </a:extLst>
          </p:cNvPr>
          <p:cNvSpPr txBox="1"/>
          <p:nvPr/>
        </p:nvSpPr>
        <p:spPr>
          <a:xfrm>
            <a:off x="5555459" y="1524659"/>
            <a:ext cx="3317896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Verifiability and Maintainability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General solutions that work without significant manual intervention across platforms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2879B7-905C-BB44-A527-1A213FF082AB}"/>
              </a:ext>
            </a:extLst>
          </p:cNvPr>
          <p:cNvSpPr/>
          <p:nvPr/>
        </p:nvSpPr>
        <p:spPr>
          <a:xfrm>
            <a:off x="5420146" y="2032815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Clean code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Comprehensive testing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99DF7C-0BE0-0843-BC05-770FAC03F6BE}"/>
              </a:ext>
            </a:extLst>
          </p:cNvPr>
          <p:cNvSpPr/>
          <p:nvPr/>
        </p:nvSpPr>
        <p:spPr>
          <a:xfrm>
            <a:off x="1326032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Tremendous platform heterogeneity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A version for each class of device =&gt; combinatorial explosion</a:t>
            </a:r>
          </a:p>
        </p:txBody>
      </p:sp>
    </p:spTree>
    <p:extLst>
      <p:ext uri="{BB962C8B-B14F-4D97-AF65-F5344CB8AC3E}">
        <p14:creationId xmlns:p14="http://schemas.microsoft.com/office/powerpoint/2010/main" val="1977056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1532</TotalTime>
  <Words>1647</Words>
  <Application>Microsoft Macintosh PowerPoint</Application>
  <PresentationFormat>Custom</PresentationFormat>
  <Paragraphs>370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Wingdings</vt:lpstr>
      <vt:lpstr>Presentations (Wide Screen)</vt:lpstr>
      <vt:lpstr>Scientific Software Design</vt:lpstr>
      <vt:lpstr>License, Citation and Acknowledgements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 Design Model for Separation of Concerns</vt:lpstr>
      <vt:lpstr>Design Considerations</vt:lpstr>
      <vt:lpstr>Design Considerations</vt:lpstr>
      <vt:lpstr> The Running Example</vt:lpstr>
      <vt:lpstr>Problem Specification - Design Considerations</vt:lpstr>
      <vt:lpstr>Infrastructure API</vt:lpstr>
      <vt:lpstr>Numerics API</vt:lpstr>
      <vt:lpstr>Example: Architecting Multiphysics PDEs</vt:lpstr>
      <vt:lpstr>A Design Model for Separation of Concerns</vt:lpstr>
      <vt:lpstr>Additional Considerations for Infrastructure</vt:lpstr>
      <vt:lpstr>Separation of Concerns, Tasks</vt:lpstr>
      <vt:lpstr>composition </vt:lpstr>
      <vt:lpstr>Other Considerations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Dubey, Anshu</cp:lastModifiedBy>
  <cp:revision>358</cp:revision>
  <cp:lastPrinted>2017-11-02T18:35:01Z</cp:lastPrinted>
  <dcterms:created xsi:type="dcterms:W3CDTF">2018-11-06T17:28:56Z</dcterms:created>
  <dcterms:modified xsi:type="dcterms:W3CDTF">2020-07-29T22:14:27Z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