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6"/>
  </p:notesMasterIdLst>
  <p:handoutMasterIdLst>
    <p:handoutMasterId r:id="rId17"/>
  </p:handoutMasterIdLst>
  <p:sldIdLst>
    <p:sldId id="332" r:id="rId3"/>
    <p:sldId id="1822" r:id="rId4"/>
    <p:sldId id="289" r:id="rId5"/>
    <p:sldId id="329" r:id="rId6"/>
    <p:sldId id="271" r:id="rId7"/>
    <p:sldId id="1825" r:id="rId8"/>
    <p:sldId id="1826" r:id="rId9"/>
    <p:sldId id="1823" r:id="rId10"/>
    <p:sldId id="1827" r:id="rId11"/>
    <p:sldId id="1824" r:id="rId12"/>
    <p:sldId id="450" r:id="rId13"/>
    <p:sldId id="1820" r:id="rId14"/>
    <p:sldId id="353" r:id="rId15"/>
  </p:sldIdLst>
  <p:sldSz cx="12188825" cy="6858000"/>
  <p:notesSz cx="7010400" cy="92964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uFillTx/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holdt, David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6" autoAdjust="0"/>
    <p:restoredTop sz="98749" autoAdjust="0"/>
  </p:normalViewPr>
  <p:slideViewPr>
    <p:cSldViewPr snapToGrid="0" showGuides="1">
      <p:cViewPr varScale="1">
        <p:scale>
          <a:sx n="191" d="100"/>
          <a:sy n="191" d="100"/>
        </p:scale>
        <p:origin x="200" y="280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0B842F42-2CE9-4E35-95C1-410DC08A50B1}" type="datetimeFigureOut">
              <a:rPr lang="en-US" smtClean="0">
                <a:uFillTx/>
              </a:rPr>
              <a:t>7/30/20</a:t>
            </a:fld>
            <a:endParaRPr lang="en-US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26F2E89A-4FDF-4617-8DDF-BE2769EE821E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F282904-F315-4730-8D91-37D99E141A6F}" type="datetimeFigureOut">
              <a:rPr lang="en-US" smtClean="0">
                <a:uFillTx/>
              </a:rPr>
              <a:t>7/30/20</a:t>
            </a:fld>
            <a:endParaRPr lang="en-US" dirty="0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54E672D7-8E2D-4611-973D-F4591A707C34}" type="slidenum">
              <a:rPr lang="en-US" smtClean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30653" y="8624888"/>
            <a:ext cx="3008312" cy="454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974" tIns="44987" rIns="89974" bIns="44987">
            <a:prstTxWarp prst="textNoShape">
              <a:avLst/>
            </a:prstTxWarp>
          </a:bodyPr>
          <a:lstStyle/>
          <a:p>
            <a:fld id="{14C757ED-C95B-9E43-9ED9-2D00C99E7821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7388"/>
            <a:ext cx="6027738" cy="3392487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15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/>
          </p:cNvSpPr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uFillTx/>
                <a:latin typeface="+mn-lt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/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8" name="Picture 17" descr="IDEAS_log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27425" y="6133571"/>
            <a:ext cx="1845330" cy="64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756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8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51322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cs typeface="Calibri"/>
              </a:defRPr>
            </a:lvl1pPr>
          </a:lstStyle>
          <a:p>
            <a:r>
              <a:rPr lang="en-US" dirty="0"/>
              <a:t>ATPESC, August 2017</a:t>
            </a: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044" y="6417642"/>
            <a:ext cx="1086190" cy="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54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015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4862" y="6497543"/>
            <a:ext cx="4059169" cy="21847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 marL="1482725" indent="-222250">
              <a:buFont typeface="Arial" panose="020B0604020202020204" pitchFamily="34" charset="0"/>
              <a:buChar char="•"/>
              <a:defRPr sz="18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 marL="1482725" indent="-222250">
              <a:defRPr lang="en-US" sz="1800" kern="1200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/>
          </p:cNvSpPr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uFillTx/>
                <a:latin typeface="+mn-lt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5" name="Rectangle 14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9" name="Rectangle 18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2743200"/>
            <a:ext cx="949501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88825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67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324" y="1600200"/>
            <a:ext cx="10360501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600200"/>
            <a:ext cx="10157354" cy="667875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675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169" y="6435568"/>
            <a:ext cx="4059169" cy="218473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Calibri"/>
                <a:cs typeface="Calibri"/>
              </a:defRPr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0747" y="6236786"/>
            <a:ext cx="1401117" cy="485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3F2E29-D923-E449-87DA-691D3382DA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26619" y="6115528"/>
            <a:ext cx="2366963" cy="640080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96FBCAFB-8167-4C4C-9FAA-536E2379E78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5" y="6479785"/>
            <a:ext cx="210301" cy="15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defRPr>
                <a:uFillTx/>
              </a:defRPr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uFillTx/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defRPr>
                  <a:uFillTx/>
                </a:defRPr>
              </a:pPr>
              <a:t>‹#›</a:t>
            </a:fld>
            <a:endParaRPr lang="en-US" sz="1000" dirty="0">
              <a:solidFill>
                <a:schemeClr val="tx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84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5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25090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9236773" y="6033555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>
              <a:spLocks/>
            </p:cNvSpPr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17" name="Rectangle 16"/>
            <p:cNvSpPr>
              <a:spLocks/>
            </p:cNvSpPr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49464"/>
            <a:ext cx="3422561" cy="213042"/>
          </a:xfrm>
          <a:prstGeom prst="rect">
            <a:avLst/>
          </a:prstGeom>
        </p:spPr>
        <p:txBody>
          <a:bodyPr anchor="ctr"/>
          <a:lstStyle/>
          <a:p>
            <a:pPr algn="l"/>
            <a:endParaRPr lang="en-US" sz="1000" dirty="0">
              <a:solidFill>
                <a:schemeClr val="tx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479785"/>
            <a:ext cx="210301" cy="15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defRPr>
                <a:uFillTx/>
              </a:defRPr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uFillTx/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defRPr>
                  <a:uFillTx/>
                </a:defRPr>
              </a:pPr>
              <a:t>‹#›</a:t>
            </a:fld>
            <a:endParaRPr lang="en-US" sz="1000" dirty="0">
              <a:solidFill>
                <a:schemeClr val="tx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027425" y="6069275"/>
            <a:ext cx="1845330" cy="640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uFillTx/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uFillTx/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4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ssw.io/blog_posts/adopting-continuous-integration-for-long-timescale-materials-simula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s://doi.org/10.6084/m9.figshare.1191839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632" y="503144"/>
            <a:ext cx="8687265" cy="623129"/>
          </a:xfrm>
        </p:spPr>
        <p:txBody>
          <a:bodyPr/>
          <a:lstStyle/>
          <a:p>
            <a:r>
              <a:rPr lang="en-US" dirty="0"/>
              <a:t>Agile Methodologies Redux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632" y="1639913"/>
            <a:ext cx="8292317" cy="2855300"/>
          </a:xfrm>
        </p:spPr>
        <p:txBody>
          <a:bodyPr/>
          <a:lstStyle/>
          <a:p>
            <a:r>
              <a:rPr lang="en-US" dirty="0"/>
              <a:t>David E. Bernholdt</a:t>
            </a:r>
            <a:br>
              <a:rPr lang="en-US" dirty="0"/>
            </a:br>
            <a:r>
              <a:rPr lang="en-US" sz="2000" dirty="0"/>
              <a:t>Oak Ridge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Michael A. </a:t>
            </a:r>
            <a:r>
              <a:rPr lang="en-US" dirty="0" err="1"/>
              <a:t>Heroux</a:t>
            </a:r>
            <a:r>
              <a:rPr lang="en-US" dirty="0"/>
              <a:t>, </a:t>
            </a:r>
            <a:r>
              <a:rPr lang="en-US" u="sng" dirty="0"/>
              <a:t>James M. </a:t>
            </a:r>
            <a:r>
              <a:rPr lang="en-US" u="sng" dirty="0" err="1"/>
              <a:t>Willenbring</a:t>
            </a:r>
            <a:br>
              <a:rPr lang="en-US" dirty="0"/>
            </a:br>
            <a:r>
              <a:rPr lang="en-US" sz="2000" dirty="0"/>
              <a:t>Sandia National Laboratories</a:t>
            </a:r>
            <a:br>
              <a:rPr lang="en-US" sz="2000" dirty="0"/>
            </a:br>
            <a:br>
              <a:rPr lang="en-US" dirty="0"/>
            </a:br>
            <a:r>
              <a:rPr lang="en-US" sz="2000" dirty="0"/>
              <a:t>Better Scientific Software Tutorial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Software Productivity Track</a:t>
            </a:r>
            <a:br>
              <a:rPr lang="en-US" sz="2000" dirty="0"/>
            </a:br>
            <a:r>
              <a:rPr lang="en-US" sz="2000" dirty="0"/>
              <a:t>ATPESC 2020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See slide 2 for license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471BB-942E-4C0B-9BB8-6227F0F27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FF83-2FFF-1B44-9BD3-3A71FD20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E44A-5BD1-AA47-94E8-D7004783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Estimating is hard</a:t>
            </a:r>
          </a:p>
          <a:p>
            <a:pPr lvl="1"/>
            <a:r>
              <a:rPr lang="en-US" sz="2000" dirty="0"/>
              <a:t>Requires practice</a:t>
            </a:r>
          </a:p>
          <a:p>
            <a:pPr lvl="1"/>
            <a:r>
              <a:rPr lang="en-US" sz="2000" dirty="0"/>
              <a:t>With practice, it is still hard</a:t>
            </a:r>
          </a:p>
          <a:p>
            <a:r>
              <a:rPr lang="en-US" sz="2400" dirty="0"/>
              <a:t>Stories are estimated using “story points”</a:t>
            </a:r>
          </a:p>
          <a:p>
            <a:pPr lvl="1"/>
            <a:r>
              <a:rPr lang="en-US" sz="2000" dirty="0"/>
              <a:t>Relative estimate</a:t>
            </a:r>
          </a:p>
          <a:p>
            <a:pPr lvl="1"/>
            <a:r>
              <a:rPr lang="en-US" sz="2000" dirty="0"/>
              <a:t>Many estimating techniques</a:t>
            </a:r>
          </a:p>
          <a:p>
            <a:pPr lvl="1"/>
            <a:r>
              <a:rPr lang="en-US" sz="2000" dirty="0"/>
              <a:t>Should NOT map to hours, days,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Definition of done needed, tasking not required</a:t>
            </a:r>
          </a:p>
          <a:p>
            <a:r>
              <a:rPr lang="en-US" sz="2400" dirty="0"/>
              <a:t>Tasks are estimated in hours</a:t>
            </a:r>
          </a:p>
          <a:p>
            <a:pPr lvl="1"/>
            <a:r>
              <a:rPr lang="en-US" sz="2000" dirty="0"/>
              <a:t>Absolute estimate</a:t>
            </a:r>
          </a:p>
          <a:p>
            <a:r>
              <a:rPr lang="en-US" sz="2400" dirty="0"/>
              <a:t>Useful for planning schedules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D89986F-08AE-A24D-97C5-D32C00164E7B}"/>
              </a:ext>
            </a:extLst>
          </p:cNvPr>
          <p:cNvSpPr/>
          <p:nvPr/>
        </p:nvSpPr>
        <p:spPr>
          <a:xfrm>
            <a:off x="6842927" y="1045028"/>
            <a:ext cx="4481565" cy="3878663"/>
          </a:xfrm>
          <a:prstGeom prst="fram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68218-92D0-E84B-AE44-F37445B94558}"/>
              </a:ext>
            </a:extLst>
          </p:cNvPr>
          <p:cNvSpPr txBox="1"/>
          <p:nvPr/>
        </p:nvSpPr>
        <p:spPr>
          <a:xfrm>
            <a:off x="7325248" y="1570842"/>
            <a:ext cx="3416440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u="sng" dirty="0">
                <a:uFillTx/>
              </a:rPr>
              <a:t>Key concept</a:t>
            </a:r>
            <a:r>
              <a:rPr lang="en-US" dirty="0">
                <a:uFillTx/>
              </a:rPr>
              <a:t>: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It is easier to accurately estimate many small tasks than to estimate a large epic.</a:t>
            </a:r>
          </a:p>
          <a:p>
            <a:pPr algn="ctr">
              <a:lnSpc>
                <a:spcPct val="90000"/>
              </a:lnSpc>
            </a:pPr>
            <a:endParaRPr lang="en-US" dirty="0">
              <a:uFillTx/>
            </a:endParaRPr>
          </a:p>
          <a:p>
            <a:pPr algn="ctr">
              <a:lnSpc>
                <a:spcPct val="90000"/>
              </a:lnSpc>
            </a:pPr>
            <a:r>
              <a:rPr lang="en-US" dirty="0"/>
              <a:t>Epic: Huge refactor effort</a:t>
            </a:r>
          </a:p>
          <a:p>
            <a:pPr algn="ctr">
              <a:lnSpc>
                <a:spcPct val="90000"/>
              </a:lnSpc>
            </a:pPr>
            <a:endParaRPr lang="en-US" dirty="0">
              <a:uFillTx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uFillTx/>
              </a:rPr>
              <a:t>Tasks: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Add tests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Generalize interface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uFillTx/>
              </a:rPr>
              <a:t>Expose existing interface</a:t>
            </a:r>
          </a:p>
        </p:txBody>
      </p:sp>
    </p:spTree>
    <p:extLst>
      <p:ext uri="{BB962C8B-B14F-4D97-AF65-F5344CB8AC3E}">
        <p14:creationId xmlns:p14="http://schemas.microsoft.com/office/powerpoint/2010/main" val="317018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0051" y="1752600"/>
            <a:ext cx="9399227" cy="563231"/>
          </a:xfrm>
        </p:spPr>
        <p:txBody>
          <a:bodyPr/>
          <a:lstStyle/>
          <a:p>
            <a:r>
              <a:rPr lang="en-US" sz="3600" dirty="0">
                <a:ea typeface="ＭＳ Ｐゴシック" pitchFamily="-107" charset="-128"/>
                <a:cs typeface="ＭＳ Ｐゴシック" pitchFamily="-107" charset="-128"/>
              </a:rPr>
              <a:t>How To Get Better</a:t>
            </a:r>
            <a:endParaRPr lang="en-US" sz="24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9321" y="3017165"/>
            <a:ext cx="11537879" cy="1490791"/>
          </a:xfrm>
        </p:spPr>
        <p:txBody>
          <a:bodyPr/>
          <a:lstStyle/>
          <a:p>
            <a:r>
              <a:rPr lang="en-US" sz="3200" i="1" dirty="0"/>
              <a:t>“Use iteration and incrementation only for projects you want to succeed.”</a:t>
            </a:r>
          </a:p>
          <a:p>
            <a:pPr marL="457200" indent="-457200" algn="r">
              <a:buFontTx/>
              <a:buChar char="-"/>
            </a:pPr>
            <a:r>
              <a:rPr lang="en-US" sz="3200" i="1" dirty="0"/>
              <a:t>Adaptation of Martin Fowler quote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3B7FD5-3AA5-D245-A6C5-1E464BB3E5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36353"/>
            <a:ext cx="11372473" cy="510909"/>
          </a:xfrm>
        </p:spPr>
        <p:txBody>
          <a:bodyPr/>
          <a:lstStyle/>
          <a:p>
            <a:r>
              <a:rPr lang="en-US" b="0" dirty="0"/>
              <a:t>Strategy for Incremental Productivity Improvements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65760" y="734223"/>
            <a:ext cx="9419039" cy="5238177"/>
            <a:chOff x="6447844" y="986418"/>
            <a:chExt cx="5291420" cy="4925788"/>
          </a:xfrm>
        </p:grpSpPr>
        <p:sp>
          <p:nvSpPr>
            <p:cNvPr id="23" name="Rectangle 22"/>
            <p:cNvSpPr/>
            <p:nvPr/>
          </p:nvSpPr>
          <p:spPr>
            <a:xfrm>
              <a:off x="6447844" y="996584"/>
              <a:ext cx="5291420" cy="49156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6469598" y="986418"/>
              <a:ext cx="5248323" cy="492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98" tIns="34299" rIns="68598" bIns="34299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Identify, analyze, prototype, test, revise, deploy. Repeat.</a:t>
              </a:r>
            </a:p>
            <a:p>
              <a:pPr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Realistic: There is a cost.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Startup: Overhead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Payoff: Best if soon, clear</a:t>
              </a:r>
            </a:p>
            <a:p>
              <a:pPr>
                <a:buClr>
                  <a:prstClr val="black"/>
                </a:buClr>
              </a:pPr>
              <a:endParaRPr lang="en-US" sz="2000" dirty="0">
                <a:solidFill>
                  <a:prstClr val="black"/>
                </a:solidFill>
              </a:endParaRPr>
            </a:p>
            <a:p>
              <a:pPr>
                <a:buClr>
                  <a:prstClr val="black"/>
                </a:buClr>
              </a:pPr>
              <a:endParaRPr lang="en-US" sz="2000" dirty="0">
                <a:solidFill>
                  <a:prstClr val="black"/>
                </a:solidFill>
              </a:endParaRPr>
            </a:p>
            <a:p>
              <a:pPr>
                <a:buClr>
                  <a:prstClr val="black"/>
                </a:buClr>
              </a:pPr>
              <a:endParaRPr lang="en-US" sz="2000" dirty="0">
                <a:solidFill>
                  <a:prstClr val="black"/>
                </a:solidFill>
              </a:endParaRPr>
            </a:p>
            <a:p>
              <a:pPr marL="0" indent="0">
                <a:buClr>
                  <a:prstClr val="black"/>
                </a:buClr>
                <a:buNone/>
              </a:pPr>
              <a:br>
                <a:rPr lang="en-US" sz="2000" dirty="0">
                  <a:solidFill>
                    <a:prstClr val="black"/>
                  </a:solidFill>
                </a:rPr>
              </a:br>
              <a:endParaRPr lang="en-US" sz="2000" dirty="0">
                <a:solidFill>
                  <a:prstClr val="black"/>
                </a:solidFill>
              </a:endParaRPr>
            </a:p>
            <a:p>
              <a:pPr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Working model: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Reserve acceptable time/effort for improvement.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b="1" i="1" dirty="0">
                  <a:solidFill>
                    <a:prstClr val="black"/>
                  </a:solidFill>
                </a:rPr>
                <a:t>Improve how you do your work on the way to getting it done.</a:t>
              </a:r>
            </a:p>
            <a:p>
              <a:pPr lvl="1">
                <a:buClr>
                  <a:prstClr val="black"/>
                </a:buClr>
              </a:pPr>
              <a:r>
                <a:rPr lang="en-US" sz="2000" dirty="0">
                  <a:solidFill>
                    <a:prstClr val="black"/>
                  </a:solidFill>
                </a:rPr>
                <a:t>Repeat.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514083" y="2721661"/>
              <a:ext cx="3719104" cy="1805642"/>
              <a:chOff x="1328845" y="2801599"/>
              <a:chExt cx="4767155" cy="276445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1828800" y="2819400"/>
                <a:ext cx="0" cy="2133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828800" y="4953000"/>
                <a:ext cx="426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 rot="16200000">
                <a:off x="1002286" y="3874266"/>
                <a:ext cx="910884" cy="25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Cost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28867" y="5053525"/>
                <a:ext cx="773299" cy="51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Progress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653635" y="4816152"/>
                <a:ext cx="0" cy="273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513456" y="5042028"/>
                <a:ext cx="468991" cy="51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Start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40663" y="5055672"/>
                <a:ext cx="558493" cy="510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prstClr val="black"/>
                    </a:solidFill>
                  </a:rPr>
                  <a:t>Finish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1843033" y="2947405"/>
                <a:ext cx="3891330" cy="200559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843033" y="4336335"/>
                <a:ext cx="629455" cy="61666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2472489" y="3826882"/>
                <a:ext cx="3235005" cy="50945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2057400" y="2801599"/>
                <a:ext cx="1533959" cy="893163"/>
                <a:chOff x="6663843" y="2292594"/>
                <a:chExt cx="1533959" cy="893163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7120196" y="2292594"/>
                  <a:ext cx="1077606" cy="8931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>
                      <a:solidFill>
                        <a:prstClr val="black"/>
                      </a:solidFill>
                    </a:rPr>
                    <a:t>Old Process</a:t>
                  </a:r>
                </a:p>
                <a:p>
                  <a:pPr algn="l"/>
                  <a:r>
                    <a:rPr lang="en-US" dirty="0">
                      <a:solidFill>
                        <a:prstClr val="black"/>
                      </a:solidFill>
                    </a:rPr>
                    <a:t>New Process</a:t>
                  </a: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663843" y="2517899"/>
                  <a:ext cx="43376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663843" y="2926740"/>
                  <a:ext cx="445057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3198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58DA-0952-564B-8134-FE92BEEB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7895" y="123005"/>
            <a:ext cx="11372473" cy="720197"/>
          </a:xfrm>
        </p:spPr>
        <p:txBody>
          <a:bodyPr/>
          <a:lstStyle/>
          <a:p>
            <a:pPr algn="r"/>
            <a:r>
              <a:rPr lang="en-US" sz="2400" dirty="0"/>
              <a:t>Productivity and Sustainability Improvement Planning (PSIP) </a:t>
            </a:r>
            <a:br>
              <a:rPr lang="en-US" sz="2400" dirty="0"/>
            </a:br>
            <a:r>
              <a:rPr lang="en-US" sz="2400" dirty="0"/>
              <a:t>Examples: EXAALT &amp; MPICH – Add PSIP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B6AF-21FE-E54D-8634-6EFDC766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50" y="3910425"/>
            <a:ext cx="5315677" cy="239101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b="1" dirty="0"/>
              <a:t>MPICH</a:t>
            </a:r>
            <a:r>
              <a:rPr lang="en-US" dirty="0"/>
              <a:t> PSIP: Onboarding new team members 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879D9-30E3-724E-A531-27E17DBFB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00" y="4742941"/>
            <a:ext cx="3224728" cy="1558499"/>
          </a:xfrm>
          <a:prstGeom prst="rect">
            <a:avLst/>
          </a:prstGeom>
        </p:spPr>
      </p:pic>
      <p:grpSp>
        <p:nvGrpSpPr>
          <p:cNvPr id="5" name="Group 15">
            <a:extLst>
              <a:ext uri="{FF2B5EF4-FFF2-40B4-BE49-F238E27FC236}">
                <a16:creationId xmlns:a16="http://schemas.microsoft.com/office/drawing/2014/main" id="{C8605534-EFBF-FD40-A7DE-C22038791B04}"/>
              </a:ext>
            </a:extLst>
          </p:cNvPr>
          <p:cNvGrpSpPr/>
          <p:nvPr/>
        </p:nvGrpSpPr>
        <p:grpSpPr>
          <a:xfrm>
            <a:off x="6295292" y="2761878"/>
            <a:ext cx="5442941" cy="3325147"/>
            <a:chOff x="6295292" y="2919046"/>
            <a:chExt cx="5442941" cy="3325147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F00BC0E2-D883-354A-ACAB-972A12582F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295292" y="2919046"/>
              <a:ext cx="5442941" cy="3325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EXAALT </a:t>
              </a:r>
              <a:r>
                <a:rPr lang="en-US" dirty="0"/>
                <a:t>PSIP: Continuous integration (CI) testing </a:t>
              </a:r>
              <a:endParaRPr lang="en-US" sz="2000" b="1" dirty="0">
                <a:solidFill>
                  <a:schemeClr val="accent1"/>
                </a:solidFill>
              </a:endParaRPr>
            </a:p>
            <a:p>
              <a:pPr marL="0" indent="0">
                <a:buNone/>
              </a:pPr>
              <a:r>
                <a:rPr lang="en-US" sz="1400" dirty="0" err="1"/>
                <a:t>BSSw</a:t>
              </a:r>
              <a:r>
                <a:rPr lang="en-US" sz="1400" dirty="0"/>
                <a:t> blog article: </a:t>
              </a:r>
              <a:r>
                <a:rPr lang="en-US" sz="1400" dirty="0">
                  <a:hlinkClick r:id="rId3"/>
                </a:rPr>
                <a:t>Adopting Continuous Integration for Long Timescale Materials Simulation</a:t>
              </a:r>
              <a:r>
                <a:rPr lang="en-US" sz="1400" dirty="0"/>
                <a:t>, Rick Zamora (Sept 2018)</a:t>
              </a:r>
            </a:p>
            <a:p>
              <a:pPr marL="0" indent="0">
                <a:buNone/>
              </a:pPr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5692DD-B683-4847-98DD-D705CF1FB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395" y="4376923"/>
              <a:ext cx="3923628" cy="1600840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DE1C4F-77AD-FE4E-B62D-96FCE6AED110}"/>
              </a:ext>
            </a:extLst>
          </p:cNvPr>
          <p:cNvSpPr txBox="1">
            <a:spLocks/>
          </p:cNvSpPr>
          <p:nvPr/>
        </p:nvSpPr>
        <p:spPr bwMode="auto">
          <a:xfrm>
            <a:off x="6126335" y="1121749"/>
            <a:ext cx="5835748" cy="14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dirty="0"/>
              <a:t>PSIP workflow helps a team create user stories, identify areas for improvement, select a specific area and topic for a single improvement cycle, and then develop those improvements with specific metrics for success</a:t>
            </a:r>
            <a:r>
              <a:rPr lang="en-US" sz="2000" dirty="0">
                <a:solidFill>
                  <a:schemeClr val="accent1"/>
                </a:solidFill>
              </a:rPr>
              <a:t>. 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" name="Picture 9" descr="Slide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50" y="980834"/>
            <a:ext cx="5126278" cy="279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E. Bernholdt, Better Scientific Software tutorial, in RF </a:t>
            </a:r>
            <a:r>
              <a:rPr lang="en-US" sz="1800" b="1" dirty="0" err="1"/>
              <a:t>SciDAC</a:t>
            </a:r>
            <a:r>
              <a:rPr lang="en-US" sz="1800" b="1" dirty="0"/>
              <a:t> 2020 Workshop, Knoxville, Tennessee. DOI: </a:t>
            </a:r>
            <a:r>
              <a:rPr lang="en-US" sz="1800" b="1" dirty="0">
                <a:hlinkClick r:id="rId4"/>
              </a:rPr>
              <a:t>10.6084/m9.figshare.11918397</a:t>
            </a:r>
            <a:endParaRPr lang="en-US" sz="1800" b="1" dirty="0"/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Better Scientific Software Tutorial…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Anshu Dubey, Mike </a:t>
            </a:r>
            <a:r>
              <a:rPr lang="en-US" sz="1600" dirty="0" err="1"/>
              <a:t>Heroux</a:t>
            </a:r>
            <a:r>
              <a:rPr lang="en-US" sz="1600" dirty="0"/>
              <a:t>, Alicia </a:t>
            </a:r>
            <a:r>
              <a:rPr lang="en-US" sz="1600" dirty="0" err="1"/>
              <a:t>Klinvex</a:t>
            </a:r>
            <a:r>
              <a:rPr lang="en-US" sz="1600" dirty="0"/>
              <a:t>, Jared O’Neal, and Katherine Riley, James M.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66B3-A7EF-4937-851F-47BB62B5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D910-81CE-4E0B-AB08-7F847797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Refining our Epic</a:t>
            </a:r>
          </a:p>
          <a:p>
            <a:r>
              <a:rPr lang="en-US" dirty="0"/>
              <a:t>PSIP: Productivity and Sustainability Improvement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2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Epic, Story, Task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2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Epic, Story, Task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uFillTx/>
              </a:rPr>
              <a:t>Break down and refine </a:t>
            </a:r>
            <a:r>
              <a:rPr lang="en-US" sz="2400" u="sng" dirty="0">
                <a:uFillTx/>
              </a:rPr>
              <a:t>when and as needed</a:t>
            </a:r>
          </a:p>
          <a:p>
            <a:pPr lvl="1"/>
            <a:r>
              <a:rPr lang="en-US" sz="2000" dirty="0">
                <a:uFillTx/>
              </a:rPr>
              <a:t>Close to when the work will be done</a:t>
            </a:r>
          </a:p>
          <a:p>
            <a:pPr lvl="1"/>
            <a:r>
              <a:rPr lang="en-US" sz="2000" dirty="0">
                <a:uFillTx/>
              </a:rPr>
              <a:t>Only for work that will take place</a:t>
            </a:r>
          </a:p>
          <a:p>
            <a:pPr lvl="1"/>
            <a:r>
              <a:rPr lang="en-US" sz="2000" dirty="0"/>
              <a:t>Can be valuable for estimating</a:t>
            </a:r>
          </a:p>
          <a:p>
            <a:pPr lvl="1"/>
            <a:r>
              <a:rPr lang="en-US" sz="2000" dirty="0">
                <a:uFillTx/>
              </a:rPr>
              <a:t>There is no “correct” level of granularity</a:t>
            </a:r>
          </a:p>
          <a:p>
            <a:r>
              <a:rPr lang="en-US" sz="2400" dirty="0"/>
              <a:t>Epics are very high level objectives</a:t>
            </a:r>
          </a:p>
          <a:p>
            <a:r>
              <a:rPr lang="en-US" sz="2400" dirty="0">
                <a:uFillTx/>
              </a:rPr>
              <a:t>Stories should represent an increment of value to the customer</a:t>
            </a:r>
          </a:p>
          <a:p>
            <a:pPr lvl="1"/>
            <a:r>
              <a:rPr lang="en-US" sz="2000" dirty="0"/>
              <a:t>“Definition of </a:t>
            </a:r>
            <a:r>
              <a:rPr lang="en-US" sz="2000" dirty="0">
                <a:uFillTx/>
              </a:rPr>
              <a:t>Done” </a:t>
            </a:r>
            <a:r>
              <a:rPr lang="en-US" sz="2000" dirty="0"/>
              <a:t>– understandable to user</a:t>
            </a:r>
            <a:endParaRPr lang="en-US" sz="2000" dirty="0">
              <a:uFillTx/>
            </a:endParaRPr>
          </a:p>
          <a:p>
            <a:r>
              <a:rPr lang="en-US" sz="2400" dirty="0"/>
              <a:t>Tasks are the steps necessary to complete a story</a:t>
            </a:r>
          </a:p>
          <a:p>
            <a:pPr lvl="1"/>
            <a:r>
              <a:rPr lang="en-US" sz="2000" dirty="0">
                <a:uFillTx/>
              </a:rPr>
              <a:t>May not individually provide value to the customer</a:t>
            </a:r>
          </a:p>
          <a:p>
            <a:endParaRPr lang="en-US" sz="2400" dirty="0">
              <a:uFillTx/>
            </a:endParaRPr>
          </a:p>
          <a:p>
            <a:pPr lvl="3"/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4CF-54CB-9B46-A79D-819436CC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2503-C8D2-1C46-BF97-E5F707C6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definition: When all acceptance criteria are met</a:t>
            </a:r>
          </a:p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“Conditions that a software product must satisfy to be accepted by a user, customer or stakeholder.” – Microsoft Press</a:t>
            </a:r>
          </a:p>
          <a:p>
            <a:pPr lvl="1"/>
            <a:r>
              <a:rPr lang="en-US" dirty="0"/>
              <a:t>“Pre-established standards or requirements a product or project must meet.”       – Google</a:t>
            </a:r>
          </a:p>
          <a:p>
            <a:pPr lvl="1"/>
            <a:r>
              <a:rPr lang="en-US" dirty="0"/>
              <a:t>Can include functional, non-functional, and performance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3925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1770-32DC-044D-A741-ADC0EF59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41A3-E94A-3A42-AD13-8279941A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establish for a story before estimating or beginning a task</a:t>
            </a:r>
          </a:p>
          <a:p>
            <a:r>
              <a:rPr lang="en-US" dirty="0"/>
              <a:t>Defined by the team, acceptable to customer</a:t>
            </a:r>
          </a:p>
          <a:p>
            <a:pPr lvl="1"/>
            <a:r>
              <a:rPr lang="en-US" dirty="0"/>
              <a:t>Customer language</a:t>
            </a:r>
          </a:p>
          <a:p>
            <a:r>
              <a:rPr lang="en-US" dirty="0"/>
              <a:t>Should not specify an implementation unnecessarily</a:t>
            </a:r>
          </a:p>
        </p:txBody>
      </p:sp>
    </p:spTree>
    <p:extLst>
      <p:ext uri="{BB962C8B-B14F-4D97-AF65-F5344CB8AC3E}">
        <p14:creationId xmlns:p14="http://schemas.microsoft.com/office/powerpoint/2010/main" val="203088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211E-CA7D-3741-9DDB-791E8348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Our 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A8D0-D70B-E641-B4D6-F8F0361C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Epic: Refactor code for enhanced modularity</a:t>
            </a:r>
          </a:p>
          <a:p>
            <a:pPr lvl="1"/>
            <a:r>
              <a:rPr lang="en-US" sz="2200" dirty="0"/>
              <a:t>Description: The heat equation code needs refactoring to improve modularity. Specifically, there are utilities that could be generalized and used with for other applications. Also, the integration function is currently hard-coded. In the future, we want to use alternative integration functions, so we should generalize the interface for this function.</a:t>
            </a:r>
          </a:p>
          <a:p>
            <a:pPr lvl="1"/>
            <a:r>
              <a:rPr lang="en-US" sz="2200" dirty="0"/>
              <a:t>Story 1: Separate out utilities</a:t>
            </a:r>
          </a:p>
          <a:p>
            <a:pPr lvl="2"/>
            <a:r>
              <a:rPr lang="en-US" sz="1800" dirty="0"/>
              <a:t>Definition of Done</a:t>
            </a:r>
          </a:p>
          <a:p>
            <a:pPr lvl="2"/>
            <a:r>
              <a:rPr lang="en-US" sz="1800" dirty="0"/>
              <a:t>Task list</a:t>
            </a:r>
          </a:p>
          <a:p>
            <a:pPr lvl="3"/>
            <a:endParaRPr lang="en-US" sz="1600" dirty="0"/>
          </a:p>
          <a:p>
            <a:pPr lvl="1"/>
            <a:r>
              <a:rPr lang="en-US" sz="2200" dirty="0"/>
              <a:t>Story 2: Separate out integration function</a:t>
            </a:r>
          </a:p>
          <a:p>
            <a:pPr lvl="2"/>
            <a:r>
              <a:rPr lang="en-US" sz="1800" dirty="0"/>
              <a:t>Definition of Done</a:t>
            </a:r>
          </a:p>
          <a:p>
            <a:pPr lvl="2"/>
            <a:r>
              <a:rPr lang="en-US" sz="1800" dirty="0"/>
              <a:t>Task list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17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211E-CA7D-3741-9DDB-791E8348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Our 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A8D0-D70B-E641-B4D6-F8F0361C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Story 1: Separate out utilities</a:t>
            </a:r>
          </a:p>
          <a:p>
            <a:pPr lvl="2"/>
            <a:r>
              <a:rPr lang="en-US" sz="1800" dirty="0"/>
              <a:t>Definition of Done</a:t>
            </a:r>
          </a:p>
          <a:p>
            <a:pPr lvl="3"/>
            <a:r>
              <a:rPr lang="en-US" sz="1600" dirty="0"/>
              <a:t>Unit tests pass</a:t>
            </a:r>
          </a:p>
          <a:p>
            <a:pPr lvl="3"/>
            <a:r>
              <a:rPr lang="en-US" sz="1600" dirty="0"/>
              <a:t>Code review completed</a:t>
            </a:r>
          </a:p>
          <a:p>
            <a:pPr lvl="3"/>
            <a:r>
              <a:rPr lang="en-US" sz="1600" dirty="0"/>
              <a:t>Integration/system tests pass</a:t>
            </a:r>
          </a:p>
          <a:p>
            <a:pPr lvl="3"/>
            <a:r>
              <a:rPr lang="en-US" sz="1600" dirty="0"/>
              <a:t>Utility performance is at least 95% of pre-separation performance</a:t>
            </a:r>
          </a:p>
          <a:p>
            <a:pPr lvl="3"/>
            <a:r>
              <a:rPr lang="en-US" sz="1600" dirty="0"/>
              <a:t>Utility usability demonstrated outside of heat equation application</a:t>
            </a:r>
          </a:p>
          <a:p>
            <a:pPr lvl="3"/>
            <a:endParaRPr lang="en-US" sz="1600" dirty="0"/>
          </a:p>
          <a:p>
            <a:pPr lvl="1"/>
            <a:r>
              <a:rPr lang="en-US" sz="2200" dirty="0"/>
              <a:t>Story 2: Separate out integration function</a:t>
            </a:r>
          </a:p>
          <a:p>
            <a:pPr lvl="2"/>
            <a:r>
              <a:rPr lang="en-US" sz="1800" dirty="0"/>
              <a:t>Task 1: Add testing for integration function to protect functionality during refactor</a:t>
            </a:r>
          </a:p>
          <a:p>
            <a:pPr lvl="3"/>
            <a:r>
              <a:rPr lang="en-US" sz="1600" dirty="0"/>
              <a:t>Needed testing should be specified</a:t>
            </a:r>
          </a:p>
          <a:p>
            <a:pPr lvl="2"/>
            <a:r>
              <a:rPr lang="en-US" sz="1800" dirty="0"/>
              <a:t>Task 2: Generalize interface to allow alternative implementations</a:t>
            </a:r>
          </a:p>
          <a:p>
            <a:pPr lvl="2"/>
            <a:r>
              <a:rPr lang="en-US" sz="1800" dirty="0"/>
              <a:t>Task 3: Expose current integration function through the new interface &amp; run tests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8153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rgbClr val="000000"/>
      </a:dk1>
      <a:lt1>
        <a:srgbClr val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rot="0" spcFirstLastPara="0" vertOverflow="overflow" horzOverflow="overflow" vert="horz" wrap="square" lIns="45720" tIns="45720" rIns="45720" bIns="45720" numCol="1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  <a:uFillTx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26121</TotalTime>
  <Words>993</Words>
  <Application>Microsoft Macintosh PowerPoint</Application>
  <PresentationFormat>Custom</PresentationFormat>
  <Paragraphs>117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Presentations (Wide Screen)</vt:lpstr>
      <vt:lpstr>1_Presentations (Wide Screen)</vt:lpstr>
      <vt:lpstr>Agile Methodologies Redux</vt:lpstr>
      <vt:lpstr>License, Citation and Acknowledgements</vt:lpstr>
      <vt:lpstr>Outline</vt:lpstr>
      <vt:lpstr>More on Epic, Story, Task</vt:lpstr>
      <vt:lpstr>Epic, Story, Task Review</vt:lpstr>
      <vt:lpstr>Definition of Done</vt:lpstr>
      <vt:lpstr>Definition of Done</vt:lpstr>
      <vt:lpstr>Refining Our Epic</vt:lpstr>
      <vt:lpstr>Refining Our Epic</vt:lpstr>
      <vt:lpstr>Agile Estimation</vt:lpstr>
      <vt:lpstr>How To Get Better</vt:lpstr>
      <vt:lpstr>Strategy for Incremental Productivity Improvements</vt:lpstr>
      <vt:lpstr>Productivity and Sustainability Improvement Planning (PSIP)  Examples: EXAALT &amp; MPICH – Add PSIP URL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Willenbring, James M</cp:lastModifiedBy>
  <cp:revision>307</cp:revision>
  <cp:lastPrinted>2015-09-14T20:56:03Z</cp:lastPrinted>
  <dcterms:created xsi:type="dcterms:W3CDTF">2015-03-03T13:47:39Z</dcterms:created>
  <dcterms:modified xsi:type="dcterms:W3CDTF">2020-07-30T20:58:40Z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