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6"/>
  </p:notesMasterIdLst>
  <p:handoutMasterIdLst>
    <p:handoutMasterId r:id="rId27"/>
  </p:handoutMasterIdLst>
  <p:sldIdLst>
    <p:sldId id="318" r:id="rId5"/>
    <p:sldId id="587" r:id="rId6"/>
    <p:sldId id="276" r:id="rId7"/>
    <p:sldId id="280" r:id="rId8"/>
    <p:sldId id="575" r:id="rId9"/>
    <p:sldId id="577" r:id="rId10"/>
    <p:sldId id="487" r:id="rId11"/>
    <p:sldId id="465" r:id="rId12"/>
    <p:sldId id="580" r:id="rId13"/>
    <p:sldId id="581" r:id="rId14"/>
    <p:sldId id="469" r:id="rId15"/>
    <p:sldId id="470" r:id="rId16"/>
    <p:sldId id="472" r:id="rId17"/>
    <p:sldId id="486" r:id="rId18"/>
    <p:sldId id="584" r:id="rId19"/>
    <p:sldId id="299" r:id="rId20"/>
    <p:sldId id="586" r:id="rId21"/>
    <p:sldId id="489" r:id="rId22"/>
    <p:sldId id="579" r:id="rId23"/>
    <p:sldId id="571" r:id="rId24"/>
    <p:sldId id="278" r:id="rId2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02" autoAdjust="0"/>
    <p:restoredTop sz="96571" autoAdjust="0"/>
  </p:normalViewPr>
  <p:slideViewPr>
    <p:cSldViewPr snapToGrid="0" showGuides="1">
      <p:cViewPr varScale="1">
        <p:scale>
          <a:sx n="121" d="100"/>
          <a:sy n="121" d="100"/>
        </p:scale>
        <p:origin x="374" y="8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8/5/2020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8/5/2020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8</a:t>
            </a:fld>
            <a:endParaRPr lang="en-US"/>
          </a:p>
        </p:txBody>
      </p:sp>
    </p:spTree>
    <p:extLst>
      <p:ext uri="{BB962C8B-B14F-4D97-AF65-F5344CB8AC3E}">
        <p14:creationId xmlns:p14="http://schemas.microsoft.com/office/powerpoint/2010/main" val="378677281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4175080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759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8" r:id="rId9"/>
    <p:sldLayoutId id="2147483956" r:id="rId10"/>
    <p:sldLayoutId id="2147483957" r:id="rId11"/>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i.org/10.6084/m9.figshare.1271983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deas-productivity.org/resources/howto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a:t>Software Testing</a:t>
            </a:r>
            <a:endParaRPr lang="en-US" dirty="0"/>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pPr>
              <a:spcBef>
                <a:spcPts val="2400"/>
              </a:spcBef>
            </a:pPr>
            <a:r>
              <a:rPr lang="en-US" sz="2000" dirty="0"/>
              <a:t>Software Productivity Track, ATPESC 2020</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How do you build a scaffolding of tests ?</a:t>
            </a:r>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Approach the problem sideways</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179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Scaffolding Example from FLASH</a:t>
            </a:r>
          </a:p>
        </p:txBody>
      </p:sp>
      <p:sp>
        <p:nvSpPr>
          <p:cNvPr id="5" name="Content Placeholder 4"/>
          <p:cNvSpPr>
            <a:spLocks noGrp="1"/>
          </p:cNvSpPr>
          <p:nvPr>
            <p:ph sz="quarter" idx="1"/>
          </p:nvPr>
        </p:nvSpPr>
        <p:spPr>
          <a:xfrm>
            <a:off x="496346" y="1133098"/>
            <a:ext cx="4761454" cy="4703822"/>
          </a:xfrm>
        </p:spPr>
        <p:txBody>
          <a:bodyPr/>
          <a:lstStyle/>
          <a:p>
            <a:pPr marL="0" indent="0">
              <a:buNone/>
            </a:pPr>
            <a:r>
              <a:rPr lang="en-US" b="1" dirty="0"/>
              <a:t>Unit test for Grid</a:t>
            </a:r>
          </a:p>
          <a:p>
            <a:r>
              <a:rPr lang="en-US" dirty="0"/>
              <a:t>Verification of guard/ghost/halo  cell fill</a:t>
            </a:r>
          </a:p>
          <a:p>
            <a:r>
              <a:rPr lang="en-US" dirty="0"/>
              <a:t>Use two variables A &amp; B</a:t>
            </a:r>
          </a:p>
          <a:p>
            <a:r>
              <a:rPr lang="en-US" dirty="0"/>
              <a:t>Initialize A in all cells and B only in the interior cells (red)</a:t>
            </a:r>
          </a:p>
          <a:p>
            <a:r>
              <a:rPr lang="en-US" dirty="0"/>
              <a:t>Apply guard cell fill to B </a:t>
            </a:r>
          </a:p>
        </p:txBody>
      </p:sp>
      <p:pic>
        <p:nvPicPr>
          <p:cNvPr id="7" name="Picture 3"/>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496217" y="434782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Tree>
    <p:extLst>
      <p:ext uri="{BB962C8B-B14F-4D97-AF65-F5344CB8AC3E}">
        <p14:creationId xmlns:p14="http://schemas.microsoft.com/office/powerpoint/2010/main" val="37255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5840" y="922388"/>
            <a:ext cx="9978149" cy="4914531"/>
          </a:xfrm>
        </p:spPr>
        <p:txBody>
          <a:bodyPr>
            <a:normAutofit fontScale="92500"/>
          </a:bodyPr>
          <a:lstStyle/>
          <a:p>
            <a:pPr marL="0" indent="0">
              <a:buNone/>
            </a:pPr>
            <a:endParaRPr lang="en-US" dirty="0"/>
          </a:p>
          <a:p>
            <a:pPr marL="0" indent="0">
              <a:buNone/>
            </a:pPr>
            <a:r>
              <a:rPr lang="en-US" b="1" dirty="0"/>
              <a:t>Unit test for Equation of State (EOS)</a:t>
            </a:r>
          </a:p>
          <a:p>
            <a:r>
              <a:rPr lang="en-US" dirty="0"/>
              <a:t>Three modes for invoking EOS</a:t>
            </a:r>
          </a:p>
          <a:p>
            <a:pPr lvl="1"/>
            <a:r>
              <a:rPr lang="en-US" dirty="0"/>
              <a:t>MODE1: Pressure and density as input, internal energy and temperature as output</a:t>
            </a:r>
          </a:p>
          <a:p>
            <a:pPr lvl="1"/>
            <a:r>
              <a:rPr lang="en-US" dirty="0"/>
              <a:t>MODE2: Internal energy and density as input temperature and pressure as output</a:t>
            </a:r>
          </a:p>
          <a:p>
            <a:pPr lvl="1"/>
            <a:r>
              <a:rPr lang="en-US" dirty="0"/>
              <a:t>MODE3: Temperature and density as input pressure and internal energy as output</a:t>
            </a:r>
          </a:p>
          <a:p>
            <a:r>
              <a:rPr lang="en-US" dirty="0"/>
              <a:t>Use initial conditions from a known problem, initialize pressure and density</a:t>
            </a:r>
          </a:p>
          <a:p>
            <a:r>
              <a:rPr lang="en-US" dirty="0"/>
              <a:t>Apply EOS in MODE1</a:t>
            </a:r>
          </a:p>
          <a:p>
            <a:r>
              <a:rPr lang="en-US" dirty="0"/>
              <a:t>Using internal energy generated in the previous step apply EOS in MODE2</a:t>
            </a:r>
          </a:p>
          <a:p>
            <a:r>
              <a:rPr lang="en-US" dirty="0"/>
              <a:t>Using temperature generated in the previous step apply EOS in MODE3</a:t>
            </a:r>
          </a:p>
          <a:p>
            <a:r>
              <a:rPr lang="en-US" dirty="0"/>
              <a:t>At the end all variables should be consistent within tolerance</a:t>
            </a:r>
          </a:p>
          <a:p>
            <a:pPr lvl="1"/>
            <a:endParaRPr lang="en-US" dirty="0"/>
          </a:p>
          <a:p>
            <a:pPr lvl="2"/>
            <a:endParaRPr lang="en-US" dirty="0"/>
          </a:p>
          <a:p>
            <a:endParaRPr lang="en-US" dirty="0"/>
          </a:p>
        </p:txBody>
      </p:sp>
      <p:sp>
        <p:nvSpPr>
          <p:cNvPr id="4" name="Donut 3">
            <a:extLst>
              <a:ext uri="{FF2B5EF4-FFF2-40B4-BE49-F238E27FC236}">
                <a16:creationId xmlns:a16="http://schemas.microsoft.com/office/drawing/2014/main" id="{4DB73302-27B6-B44C-ABBF-DBA739634FFA}"/>
              </a:ext>
            </a:extLst>
          </p:cNvPr>
          <p:cNvSpPr/>
          <p:nvPr/>
        </p:nvSpPr>
        <p:spPr>
          <a:xfrm>
            <a:off x="7927497" y="27874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7" name="Title 1">
            <a:extLst>
              <a:ext uri="{FF2B5EF4-FFF2-40B4-BE49-F238E27FC236}">
                <a16:creationId xmlns:a16="http://schemas.microsoft.com/office/drawing/2014/main" id="{9A9D0CFE-C637-DC49-B43D-E256502DB1A2}"/>
              </a:ext>
            </a:extLst>
          </p:cNvPr>
          <p:cNvSpPr>
            <a:spLocks noGrp="1"/>
          </p:cNvSpPr>
          <p:nvPr>
            <p:ph type="title"/>
          </p:nvPr>
        </p:nvSpPr>
        <p:spPr>
          <a:xfrm>
            <a:off x="365760" y="411480"/>
            <a:ext cx="11372473" cy="914400"/>
          </a:xfrm>
        </p:spPr>
        <p:txBody>
          <a:bodyPr/>
          <a:lstStyle/>
          <a:p>
            <a:r>
              <a:rPr lang="en-US" dirty="0"/>
              <a:t>Scaffolding Example from FLASH</a:t>
            </a:r>
          </a:p>
        </p:txBody>
      </p:sp>
    </p:spTree>
    <p:extLst>
      <p:ext uri="{BB962C8B-B14F-4D97-AF65-F5344CB8AC3E}">
        <p14:creationId xmlns:p14="http://schemas.microsoft.com/office/powerpoint/2010/main" val="155142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2"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Scaffolding Example from FLASH</a:t>
            </a:r>
          </a:p>
        </p:txBody>
      </p:sp>
    </p:spTree>
    <p:extLst>
      <p:ext uri="{BB962C8B-B14F-4D97-AF65-F5344CB8AC3E}">
        <p14:creationId xmlns:p14="http://schemas.microsoft.com/office/powerpoint/2010/main" val="38995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5" name="Rectangle 4">
            <a:extLst>
              <a:ext uri="{FF2B5EF4-FFF2-40B4-BE49-F238E27FC236}">
                <a16:creationId xmlns:a16="http://schemas.microsoft.com/office/drawing/2014/main" id="{6DE73D28-D32D-6045-B22B-EE35E24DC1FE}"/>
              </a:ext>
            </a:extLst>
          </p:cNvPr>
          <p:cNvSpPr/>
          <p:nvPr/>
        </p:nvSpPr>
        <p:spPr>
          <a:xfrm>
            <a:off x="8557591" y="2951922"/>
            <a:ext cx="2902226" cy="1868555"/>
          </a:xfrm>
          <a:prstGeom prst="rect">
            <a:avLst/>
          </a:prstGeom>
          <a:solidFill>
            <a:schemeClr val="accent5">
              <a:lumMod val="40000"/>
              <a:lumOff val="60000"/>
            </a:schemeClr>
          </a:solidFill>
          <a:ln>
            <a:solidFill>
              <a:schemeClr val="accent2">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accent2">
                    <a:lumMod val="50000"/>
                  </a:schemeClr>
                </a:solidFill>
              </a:rPr>
              <a:t>Exercise: Devise a sequence of tests for </a:t>
            </a:r>
            <a:r>
              <a:rPr lang="en-US" sz="2000" dirty="0" err="1">
                <a:solidFill>
                  <a:schemeClr val="accent2">
                    <a:lumMod val="50000"/>
                  </a:schemeClr>
                </a:solidFill>
              </a:rPr>
              <a:t>heat_app.c</a:t>
            </a:r>
            <a:r>
              <a:rPr lang="en-US" sz="2000" dirty="0">
                <a:solidFill>
                  <a:schemeClr val="accent2">
                    <a:lumMod val="50000"/>
                  </a:schemeClr>
                </a:solidFill>
              </a:rPr>
              <a:t> to provide similar coverage </a:t>
            </a:r>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Scaffolding Example from FLASH</a:t>
            </a:r>
          </a:p>
        </p:txBody>
      </p:sp>
    </p:spTree>
    <p:extLst>
      <p:ext uri="{BB962C8B-B14F-4D97-AF65-F5344CB8AC3E}">
        <p14:creationId xmlns:p14="http://schemas.microsoft.com/office/powerpoint/2010/main" val="199442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Development For a Legacy Code</a:t>
            </a:r>
          </a:p>
        </p:txBody>
      </p:sp>
      <p:sp>
        <p:nvSpPr>
          <p:cNvPr id="3" name="Content Placeholder 2"/>
          <p:cNvSpPr>
            <a:spLocks noGrp="1"/>
          </p:cNvSpPr>
          <p:nvPr>
            <p:ph sz="quarter" idx="1"/>
          </p:nvPr>
        </p:nvSpPr>
        <p:spPr>
          <a:xfrm>
            <a:off x="365759" y="868680"/>
            <a:ext cx="11372473" cy="5227320"/>
          </a:xfrm>
        </p:spPr>
        <p:txBody>
          <a:bodyPr>
            <a:normAutofit/>
          </a:bodyPr>
          <a:lstStyle/>
          <a:p>
            <a:pPr marL="0" indent="0">
              <a:buNone/>
            </a:pPr>
            <a:endParaRPr lang="en-US" dirty="0"/>
          </a:p>
          <a:p>
            <a:pPr marL="0" indent="0">
              <a:buNone/>
            </a:pPr>
            <a:r>
              <a:rPr lang="en-US" dirty="0"/>
              <a:t>There may not be existing tests</a:t>
            </a:r>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Verify correctness</a:t>
            </a:r>
          </a:p>
          <a:p>
            <a:pPr lvl="1"/>
            <a:r>
              <a:rPr lang="en-US" dirty="0"/>
              <a:t>Always inject errors to verify that the test is working</a:t>
            </a:r>
          </a:p>
          <a:p>
            <a:pPr marL="395287" lvl="1" indent="0">
              <a:buNone/>
            </a:pPr>
            <a:endParaRPr lang="en-US" dirty="0"/>
          </a:p>
          <a:p>
            <a:pPr marL="0" indent="0">
              <a:buNone/>
            </a:pPr>
            <a:endParaRPr lang="en-US" dirty="0"/>
          </a:p>
        </p:txBody>
      </p:sp>
    </p:spTree>
    <p:extLst>
      <p:ext uri="{BB962C8B-B14F-4D97-AF65-F5344CB8AC3E}">
        <p14:creationId xmlns:p14="http://schemas.microsoft.com/office/powerpoint/2010/main" val="2747755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p:ph type="title"/>
          </p:nvPr>
        </p:nvSpPr>
        <p:spPr/>
        <p:txBody>
          <a:bodyPr/>
          <a:lstStyle/>
          <a:p>
            <a:r>
              <a:rPr lang="en-US" dirty="0"/>
              <a:t>Example from E3SM </a:t>
            </a:r>
          </a:p>
        </p:txBody>
      </p:sp>
      <p:sp>
        <p:nvSpPr>
          <p:cNvPr id="5" name="Content Placeholder 4"/>
          <p:cNvSpPr>
            <a:spLocks noGrp="1"/>
          </p:cNvSpPr>
          <p:nvPr>
            <p:ph sz="quarter" idx="1"/>
          </p:nvPr>
        </p:nvSpPr>
        <p:spPr>
          <a:xfrm>
            <a:off x="365760" y="1104584"/>
            <a:ext cx="5594773" cy="4280215"/>
          </a:xfrm>
        </p:spPr>
        <p:txBody>
          <a:bodyPr>
            <a:normAutofit/>
          </a:bodyPr>
          <a:lstStyle/>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47B1C22-FDB5-9144-94B3-AB1F846EA802}"/>
              </a:ext>
            </a:extLst>
          </p:cNvPr>
          <p:cNvSpPr/>
          <p:nvPr/>
        </p:nvSpPr>
        <p:spPr>
          <a:xfrm>
            <a:off x="902208" y="4998720"/>
            <a:ext cx="6547104" cy="1079183"/>
          </a:xfrm>
          <a:prstGeom prst="rect">
            <a:avLst/>
          </a:prstGeom>
          <a:solidFill>
            <a:schemeClr val="accent5">
              <a:lumMod val="40000"/>
              <a:lumOff val="60000"/>
            </a:schemeClr>
          </a:solidFill>
          <a:ln>
            <a:solidFill>
              <a:schemeClr val="accent2">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accent2">
                    <a:lumMod val="50000"/>
                  </a:schemeClr>
                </a:solidFill>
              </a:rPr>
              <a:t>Exercise: From </a:t>
            </a:r>
            <a:r>
              <a:rPr lang="en-US" sz="2000" dirty="0" err="1">
                <a:solidFill>
                  <a:schemeClr val="accent2">
                    <a:lumMod val="50000"/>
                  </a:schemeClr>
                </a:solidFill>
              </a:rPr>
              <a:t>heat_app.c</a:t>
            </a:r>
            <a:r>
              <a:rPr lang="en-US" sz="2000" dirty="0">
                <a:solidFill>
                  <a:schemeClr val="accent2">
                    <a:lumMod val="50000"/>
                  </a:schemeClr>
                </a:solidFill>
              </a:rPr>
              <a:t> develop a test for l2_norm function using this method </a:t>
            </a:r>
          </a:p>
        </p:txBody>
      </p:sp>
    </p:spTree>
    <p:extLst>
      <p:ext uri="{BB962C8B-B14F-4D97-AF65-F5344CB8AC3E}">
        <p14:creationId xmlns:p14="http://schemas.microsoft.com/office/powerpoint/2010/main" val="143366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Selection</a:t>
            </a:r>
          </a:p>
        </p:txBody>
      </p:sp>
      <p:sp>
        <p:nvSpPr>
          <p:cNvPr id="5" name="Content Placeholder 4"/>
          <p:cNvSpPr>
            <a:spLocks noGrp="1"/>
          </p:cNvSpPr>
          <p:nvPr>
            <p:ph sz="quarter" idx="1"/>
          </p:nvPr>
        </p:nvSpPr>
        <p:spPr>
          <a:xfrm>
            <a:off x="418134" y="1757461"/>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grpSp>
        <p:nvGrpSpPr>
          <p:cNvPr id="6" name="Group 5">
            <a:extLst>
              <a:ext uri="{FF2B5EF4-FFF2-40B4-BE49-F238E27FC236}">
                <a16:creationId xmlns:a16="http://schemas.microsoft.com/office/drawing/2014/main" id="{62C70200-42F1-0147-97AC-49A4772037F1}"/>
              </a:ext>
            </a:extLst>
          </p:cNvPr>
          <p:cNvGrpSpPr/>
          <p:nvPr/>
        </p:nvGrpSpPr>
        <p:grpSpPr>
          <a:xfrm>
            <a:off x="3729960" y="1747522"/>
            <a:ext cx="6829783" cy="4395104"/>
            <a:chOff x="3533778" y="1276374"/>
            <a:chExt cx="7556933" cy="4195927"/>
          </a:xfrm>
        </p:grpSpPr>
        <p:sp>
          <p:nvSpPr>
            <p:cNvPr id="3" name="Rectangle 2">
              <a:extLst>
                <a:ext uri="{FF2B5EF4-FFF2-40B4-BE49-F238E27FC236}">
                  <a16:creationId xmlns:a16="http://schemas.microsoft.com/office/drawing/2014/main" id="{7A7F3E3B-8089-3A47-AFE3-819CC2E57B25}"/>
                </a:ext>
              </a:extLst>
            </p:cNvPr>
            <p:cNvSpPr/>
            <p:nvPr/>
          </p:nvSpPr>
          <p:spPr>
            <a:xfrm>
              <a:off x="3533778" y="1276374"/>
              <a:ext cx="7422508" cy="4195927"/>
            </a:xfrm>
            <a:prstGeom prst="rect">
              <a:avLst/>
            </a:prstGeom>
            <a:solidFill>
              <a:schemeClr val="accent2"/>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668203" y="1520819"/>
              <a:ext cx="7422508" cy="39257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Build a functionality matrix</a:t>
              </a:r>
            </a:p>
            <a:p>
              <a:pPr lvl="1"/>
              <a:r>
                <a:rPr lang="en-US" dirty="0"/>
                <a:t>Physics along rows</a:t>
              </a:r>
            </a:p>
            <a:p>
              <a:pPr lvl="1"/>
              <a:r>
                <a:rPr lang="en-US" dirty="0"/>
                <a:t>Infrastructure along columns</a:t>
              </a:r>
            </a:p>
            <a:p>
              <a:pPr lvl="1"/>
              <a:r>
                <a:rPr lang="en-US" dirty="0"/>
                <a:t>Alternative implementations, dimensions, geometry</a:t>
              </a:r>
            </a:p>
            <a:p>
              <a:r>
                <a:rPr lang="en-US" dirty="0"/>
                <a:t>Mark &lt;</a:t>
              </a:r>
              <a:r>
                <a:rPr lang="en-US" dirty="0" err="1"/>
                <a:t>i,j</a:t>
              </a:r>
              <a:r>
                <a:rPr lang="en-US" dirty="0"/>
                <a:t>&gt; if test covers corresponding features, and is a valid combination</a:t>
              </a:r>
            </a:p>
            <a:p>
              <a:r>
                <a:rPr lang="en-US" dirty="0"/>
                <a:t>Follow the order</a:t>
              </a:r>
            </a:p>
            <a:p>
              <a:pPr lvl="1"/>
              <a:r>
                <a:rPr lang="en-US" dirty="0"/>
                <a:t>All unit tests – including full module tests</a:t>
              </a:r>
            </a:p>
            <a:p>
              <a:pPr lvl="1"/>
              <a:r>
                <a:rPr lang="en-US" dirty="0"/>
                <a:t>Tests representing ongoing productions</a:t>
              </a:r>
            </a:p>
            <a:p>
              <a:pPr lvl="1"/>
              <a:r>
                <a:rPr lang="en-US" dirty="0"/>
                <a:t>Tests sensitive to perturbations</a:t>
              </a:r>
            </a:p>
            <a:p>
              <a:pPr lvl="1"/>
              <a:r>
                <a:rPr lang="en-US" dirty="0"/>
                <a:t>Most stringent tests for solvers</a:t>
              </a:r>
            </a:p>
            <a:p>
              <a:pPr lvl="1"/>
              <a:r>
                <a:rPr lang="en-US" dirty="0"/>
                <a:t>Least complex test to cover remaining spots</a:t>
              </a:r>
            </a:p>
            <a:p>
              <a:pPr lvl="1"/>
              <a:endParaRPr lang="en-US" dirty="0"/>
            </a:p>
            <a:p>
              <a:pPr lvl="1"/>
              <a:endParaRPr lang="en-US" dirty="0"/>
            </a:p>
          </p:txBody>
        </p:sp>
      </p:gr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(demo in refactoring module)</a:t>
            </a:r>
          </a:p>
          <a:p>
            <a:pPr marL="346075" lvl="1" indent="0">
              <a:buNone/>
            </a:pPr>
            <a:endParaRPr lang="en-US" b="1" dirty="0"/>
          </a:p>
          <a:p>
            <a:pPr lvl="1"/>
            <a:endParaRPr lang="en-US" dirty="0"/>
          </a:p>
        </p:txBody>
      </p:sp>
    </p:spTree>
    <p:extLst>
      <p:ext uri="{BB962C8B-B14F-4D97-AF65-F5344CB8AC3E}">
        <p14:creationId xmlns:p14="http://schemas.microsoft.com/office/powerpoint/2010/main" val="3767531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1752145" y="936825"/>
            <a:ext cx="8690163" cy="2254933"/>
            <a:chOff x="0" y="1600200"/>
            <a:chExt cx="8692427" cy="2255520"/>
          </a:xfrm>
        </p:grpSpPr>
        <p:grpSp>
          <p:nvGrpSpPr>
            <p:cNvPr id="36" name="Group 35"/>
            <p:cNvGrpSpPr/>
            <p:nvPr/>
          </p:nvGrpSpPr>
          <p:grpSpPr>
            <a:xfrm>
              <a:off x="228600" y="1892808"/>
              <a:ext cx="8093964" cy="1706880"/>
              <a:chOff x="228600" y="1892808"/>
              <a:chExt cx="8093964" cy="1706880"/>
            </a:xfrm>
          </p:grpSpPr>
          <p:sp>
            <p:nvSpPr>
              <p:cNvPr id="6" name="Rectangle 5"/>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8" name="Straight Connector 7"/>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4" descr="testTable.pdf"/>
            <p:cNvPicPr>
              <a:picLocks noChangeAspect="1"/>
            </p:cNvPicPr>
            <p:nvPr/>
          </p:nvPicPr>
          <p:blipFill rotWithShape="1">
            <a:blip r:embed="rId2">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graphicFrame>
        <p:nvGraphicFramePr>
          <p:cNvPr id="35" name="Table 34"/>
          <p:cNvGraphicFramePr>
            <a:graphicFrameLocks noGrp="1"/>
          </p:cNvGraphicFramePr>
          <p:nvPr/>
        </p:nvGraphicFramePr>
        <p:xfrm>
          <a:off x="8189037" y="3418335"/>
          <a:ext cx="3351926" cy="1752145"/>
        </p:xfrm>
        <a:graphic>
          <a:graphicData uri="http://schemas.openxmlformats.org/drawingml/2006/table">
            <a:tbl>
              <a:tblPr/>
              <a:tblGrid>
                <a:gridCol w="1675963">
                  <a:extLst>
                    <a:ext uri="{9D8B030D-6E8A-4147-A177-3AD203B41FA5}">
                      <a16:colId xmlns:a16="http://schemas.microsoft.com/office/drawing/2014/main" val="20000"/>
                    </a:ext>
                  </a:extLst>
                </a:gridCol>
                <a:gridCol w="1675963">
                  <a:extLst>
                    <a:ext uri="{9D8B030D-6E8A-4147-A177-3AD203B41FA5}">
                      <a16:colId xmlns:a16="http://schemas.microsoft.com/office/drawing/2014/main" val="20001"/>
                    </a:ext>
                  </a:extLst>
                </a:gridCol>
              </a:tblGrid>
              <a:tr h="350429">
                <a:tc>
                  <a:txBody>
                    <a:bodyPr/>
                    <a:lstStyle/>
                    <a:p>
                      <a:pPr algn="l" fontAlgn="b"/>
                      <a:r>
                        <a:rPr lang="en-US" sz="2000" b="0" i="0" u="none" strike="noStrike">
                          <a:solidFill>
                            <a:srgbClr val="000000"/>
                          </a:solidFill>
                          <a:effectLst/>
                          <a:latin typeface="Calibri"/>
                        </a:rPr>
                        <a:t>Tests</a:t>
                      </a:r>
                    </a:p>
                  </a:txBody>
                  <a:tcPr marL="12697" marR="12697" marT="12697"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Symbol</a:t>
                      </a:r>
                    </a:p>
                  </a:txBody>
                  <a:tcPr marL="12697" marR="12697" marT="12697" marB="0" anchor="b">
                    <a:lnL>
                      <a:noFill/>
                    </a:lnL>
                    <a:lnR>
                      <a:noFill/>
                    </a:lnR>
                    <a:lnT>
                      <a:noFill/>
                    </a:lnT>
                    <a:lnB>
                      <a:noFill/>
                    </a:lnB>
                  </a:tcPr>
                </a:tc>
                <a:extLst>
                  <a:ext uri="{0D108BD9-81ED-4DB2-BD59-A6C34878D82A}">
                    <a16:rowId xmlns:a16="http://schemas.microsoft.com/office/drawing/2014/main" val="10000"/>
                  </a:ext>
                </a:extLst>
              </a:tr>
              <a:tr h="350429">
                <a:tc>
                  <a:txBody>
                    <a:bodyPr/>
                    <a:lstStyle/>
                    <a:p>
                      <a:pPr algn="l" fontAlgn="b"/>
                      <a:r>
                        <a:rPr lang="en-US" sz="2000" b="0" i="0" u="none" strike="noStrike" dirty="0" err="1">
                          <a:solidFill>
                            <a:srgbClr val="000000"/>
                          </a:solidFill>
                          <a:effectLst/>
                          <a:latin typeface="Calibri"/>
                        </a:rPr>
                        <a:t>Sedov</a:t>
                      </a:r>
                      <a:endParaRPr lang="en-US" sz="2000" b="0" i="0" u="none" strike="noStrike" dirty="0">
                        <a:solidFill>
                          <a:srgbClr val="000000"/>
                        </a:solidFill>
                        <a:effectLst/>
                        <a:latin typeface="Calibri"/>
                      </a:endParaRP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SV</a:t>
                      </a:r>
                    </a:p>
                  </a:txBody>
                  <a:tcPr marL="12697" marR="12697" marT="12697" marB="0" anchor="b">
                    <a:lnL>
                      <a:noFill/>
                    </a:lnL>
                    <a:lnR>
                      <a:noFill/>
                    </a:lnR>
                    <a:lnT>
                      <a:noFill/>
                    </a:lnT>
                    <a:lnB>
                      <a:noFill/>
                    </a:lnB>
                  </a:tcPr>
                </a:tc>
                <a:extLst>
                  <a:ext uri="{0D108BD9-81ED-4DB2-BD59-A6C34878D82A}">
                    <a16:rowId xmlns:a16="http://schemas.microsoft.com/office/drawing/2014/main" val="10001"/>
                  </a:ext>
                </a:extLst>
              </a:tr>
              <a:tr h="350429">
                <a:tc>
                  <a:txBody>
                    <a:bodyPr/>
                    <a:lstStyle/>
                    <a:p>
                      <a:pPr algn="l" fontAlgn="b"/>
                      <a:r>
                        <a:rPr lang="en-US" sz="2000" b="0" i="0" u="none" strike="noStrike">
                          <a:solidFill>
                            <a:srgbClr val="000000"/>
                          </a:solidFill>
                          <a:effectLst/>
                          <a:latin typeface="Calibri"/>
                        </a:rPr>
                        <a:t>Cellular</a:t>
                      </a: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CL</a:t>
                      </a:r>
                    </a:p>
                  </a:txBody>
                  <a:tcPr marL="12697" marR="12697" marT="12697" marB="0" anchor="b">
                    <a:lnL>
                      <a:noFill/>
                    </a:lnL>
                    <a:lnR>
                      <a:noFill/>
                    </a:lnR>
                    <a:lnT>
                      <a:noFill/>
                    </a:lnT>
                    <a:lnB>
                      <a:noFill/>
                    </a:lnB>
                  </a:tcPr>
                </a:tc>
                <a:extLst>
                  <a:ext uri="{0D108BD9-81ED-4DB2-BD59-A6C34878D82A}">
                    <a16:rowId xmlns:a16="http://schemas.microsoft.com/office/drawing/2014/main" val="10002"/>
                  </a:ext>
                </a:extLst>
              </a:tr>
              <a:tr h="350429">
                <a:tc>
                  <a:txBody>
                    <a:bodyPr/>
                    <a:lstStyle/>
                    <a:p>
                      <a:pPr algn="l" fontAlgn="b"/>
                      <a:r>
                        <a:rPr lang="en-US" sz="2000" b="0" i="0" u="none" strike="noStrike">
                          <a:solidFill>
                            <a:srgbClr val="000000"/>
                          </a:solidFill>
                          <a:effectLst/>
                          <a:latin typeface="Calibri"/>
                        </a:rPr>
                        <a:t>Poisson</a:t>
                      </a: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PT</a:t>
                      </a:r>
                    </a:p>
                  </a:txBody>
                  <a:tcPr marL="12697" marR="12697" marT="12697" marB="0" anchor="b">
                    <a:lnL>
                      <a:noFill/>
                    </a:lnL>
                    <a:lnR>
                      <a:noFill/>
                    </a:lnR>
                    <a:lnT>
                      <a:noFill/>
                    </a:lnT>
                    <a:lnB>
                      <a:noFill/>
                    </a:lnB>
                  </a:tcPr>
                </a:tc>
                <a:extLst>
                  <a:ext uri="{0D108BD9-81ED-4DB2-BD59-A6C34878D82A}">
                    <a16:rowId xmlns:a16="http://schemas.microsoft.com/office/drawing/2014/main" val="10003"/>
                  </a:ext>
                </a:extLst>
              </a:tr>
              <a:tr h="350429">
                <a:tc>
                  <a:txBody>
                    <a:bodyPr/>
                    <a:lstStyle/>
                    <a:p>
                      <a:pPr algn="l" fontAlgn="b"/>
                      <a:r>
                        <a:rPr lang="en-US" sz="2000" b="0" i="0" u="none" strike="noStrike">
                          <a:solidFill>
                            <a:srgbClr val="000000"/>
                          </a:solidFill>
                          <a:effectLst/>
                          <a:latin typeface="Calibri"/>
                        </a:rPr>
                        <a:t>White Dwarf</a:t>
                      </a: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WD</a:t>
                      </a:r>
                    </a:p>
                  </a:txBody>
                  <a:tcPr marL="12697" marR="12697" marT="12697" marB="0" anchor="b">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38" name="Title 1"/>
          <p:cNvSpPr>
            <a:spLocks noGrp="1"/>
          </p:cNvSpPr>
          <p:nvPr>
            <p:ph type="title"/>
          </p:nvPr>
        </p:nvSpPr>
        <p:spPr>
          <a:xfrm>
            <a:off x="2133044" y="196747"/>
            <a:ext cx="8227457" cy="510904"/>
          </a:xfrm>
        </p:spPr>
        <p:txBody>
          <a:bodyPr/>
          <a:lstStyle/>
          <a:p>
            <a:r>
              <a:rPr lang="en-US" dirty="0"/>
              <a:t>Example </a:t>
            </a:r>
          </a:p>
        </p:txBody>
      </p:sp>
      <p:sp>
        <p:nvSpPr>
          <p:cNvPr id="40" name="Content Placeholder 2"/>
          <p:cNvSpPr>
            <a:spLocks noGrp="1"/>
          </p:cNvSpPr>
          <p:nvPr>
            <p:ph idx="1"/>
          </p:nvPr>
        </p:nvSpPr>
        <p:spPr>
          <a:xfrm>
            <a:off x="1828324" y="3358503"/>
            <a:ext cx="5180251" cy="2590125"/>
          </a:xfrm>
        </p:spPr>
        <p:txBody>
          <a:bodyPr/>
          <a:lstStyle/>
          <a:p>
            <a:r>
              <a:rPr lang="en-US" sz="1999" dirty="0"/>
              <a:t>A test on the same row indicates interoperability between corresponding physics </a:t>
            </a:r>
          </a:p>
          <a:p>
            <a:r>
              <a:rPr lang="en-US" sz="1999" dirty="0"/>
              <a:t>Similar logic would apply to tests on the same column for infrastructure</a:t>
            </a:r>
          </a:p>
          <a:p>
            <a:r>
              <a:rPr lang="en-US" sz="1999" dirty="0"/>
              <a:t>More goes on, but this is the primary methodology</a:t>
            </a:r>
          </a:p>
          <a:p>
            <a:pPr marL="457063" lvl="1" indent="0">
              <a:buNone/>
            </a:pPr>
            <a:endParaRPr lang="en-US" dirty="0"/>
          </a:p>
        </p:txBody>
      </p:sp>
    </p:spTree>
    <p:extLst>
      <p:ext uri="{BB962C8B-B14F-4D97-AF65-F5344CB8AC3E}">
        <p14:creationId xmlns:p14="http://schemas.microsoft.com/office/powerpoint/2010/main" val="617059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Testing Practices</a:t>
            </a:r>
          </a:p>
        </p:txBody>
      </p:sp>
      <p:sp>
        <p:nvSpPr>
          <p:cNvPr id="5" name="Content Placeholder 4"/>
          <p:cNvSpPr>
            <a:spLocks noGrp="1"/>
          </p:cNvSpPr>
          <p:nvPr>
            <p:ph sz="quarter" idx="1"/>
          </p:nvPr>
        </p:nvSpPr>
        <p:spPr>
          <a:xfrm>
            <a:off x="368424" y="1177290"/>
            <a:ext cx="11369809" cy="4047778"/>
          </a:xfrm>
        </p:spPr>
        <p:txBody>
          <a:bodyPr/>
          <a:lstStyle/>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August 2020,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spcBef>
                <a:spcPts val="800"/>
              </a:spcBef>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 Deborah Stevens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006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Clr>
                <a:schemeClr val="bg1"/>
              </a:buClr>
              <a:buFont typeface="Arial" panose="020B0604020202020204" pitchFamily="34" charset="0"/>
              <a:buChar char="•"/>
            </a:pPr>
            <a:r>
              <a:rPr lang="en-US" dirty="0"/>
              <a:t>Your verification and testing regime should meet your project needs</a:t>
            </a:r>
          </a:p>
          <a:p>
            <a:pPr marL="457200" indent="-457200">
              <a:buClr>
                <a:schemeClr val="bg1"/>
              </a:buClr>
              <a:buFont typeface="Arial" panose="020B0604020202020204" pitchFamily="34" charset="0"/>
              <a:buChar char="•"/>
            </a:pPr>
            <a:r>
              <a:rPr lang="en-US" dirty="0"/>
              <a:t>No need to go overboard but make sure that you have confidence in the correct behavior of your code</a:t>
            </a:r>
          </a:p>
          <a:p>
            <a:pPr marL="457200" indent="-457200">
              <a:buClr>
                <a:schemeClr val="bg1"/>
              </a:buClr>
              <a:buFont typeface="Arial" panose="020B0604020202020204" pitchFamily="34" charset="0"/>
              <a:buChar char="•"/>
            </a:pPr>
            <a:r>
              <a:rPr lang="en-US" dirty="0"/>
              <a:t>Devise tests to enable quick pinpointing of errors</a:t>
            </a:r>
          </a:p>
          <a:p>
            <a:pPr marL="457200" indent="-457200">
              <a:buClr>
                <a:schemeClr val="bg1"/>
              </a:buClr>
              <a:buFont typeface="Arial" panose="020B0604020202020204" pitchFamily="34" charset="0"/>
              <a:buChar char="•"/>
            </a:pPr>
            <a:r>
              <a:rPr lang="en-US" dirty="0"/>
              <a:t>Make sure that your tests fail when they should</a:t>
            </a:r>
          </a:p>
          <a:p>
            <a:r>
              <a:rPr lang="en-US" dirty="0"/>
              <a:t>…….Questions ? </a:t>
            </a:r>
          </a:p>
          <a:p>
            <a:endParaRPr lang="en-US" dirty="0"/>
          </a:p>
        </p:txBody>
      </p:sp>
    </p:spTree>
    <p:extLst>
      <p:ext uri="{BB962C8B-B14F-4D97-AF65-F5344CB8AC3E}">
        <p14:creationId xmlns:p14="http://schemas.microsoft.com/office/powerpoint/2010/main" val="4007319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530679" y="879117"/>
          <a:ext cx="11127467" cy="556260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 (Central TZ)</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9:30am-9:45am</a:t>
                      </a:r>
                      <a:endParaRPr lang="en-US" sz="3600" dirty="0">
                        <a:effectLst/>
                      </a:endParaRPr>
                    </a:p>
                  </a:txBody>
                  <a:tcPr marL="63500" marR="63500" marT="63500" marB="63500"/>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9:45am-10:15am</a:t>
                      </a:r>
                      <a:endParaRPr lang="en-US" sz="3600" dirty="0">
                        <a:effectLs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Katherine M. Riley, ANL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10:15am-10:45am</a:t>
                      </a:r>
                      <a:endParaRPr lang="en-US" sz="3600" dirty="0">
                        <a:effectLst/>
                      </a:endParaRPr>
                    </a:p>
                  </a:txBody>
                  <a:tcPr marL="63500" marR="63500" marT="63500" marB="63500"/>
                </a:tc>
                <a:tc>
                  <a:txBody>
                    <a:bodyPr/>
                    <a:lstStyle/>
                    <a:p>
                      <a:pPr>
                        <a:lnSpc>
                          <a:spcPct val="100000"/>
                        </a:lnSpc>
                      </a:pPr>
                      <a:r>
                        <a:rPr lang="en-US" sz="1600" dirty="0"/>
                        <a:t>02</a:t>
                      </a:r>
                    </a:p>
                  </a:txBody>
                  <a:tcPr/>
                </a:tc>
                <a:tc>
                  <a:txBody>
                    <a:bodyPr/>
                    <a:lstStyle/>
                    <a:p>
                      <a:pPr>
                        <a:lnSpc>
                          <a:spcPct val="100000"/>
                        </a:lnSpc>
                      </a:pPr>
                      <a:r>
                        <a:rPr lang="en-US" sz="1600" dirty="0"/>
                        <a:t>Agile Methodologies</a:t>
                      </a:r>
                    </a:p>
                  </a:txBody>
                  <a:tcPr/>
                </a:tc>
                <a:tc>
                  <a:txBody>
                    <a:bodyPr/>
                    <a:lstStyle/>
                    <a:p>
                      <a:pPr>
                        <a:lnSpc>
                          <a:spcPct val="100000"/>
                        </a:lnSpc>
                      </a:pPr>
                      <a:r>
                        <a:rPr lang="en-US" sz="1600" dirty="0"/>
                        <a:t>James M. </a:t>
                      </a:r>
                      <a:r>
                        <a:rPr lang="en-US" sz="1600" dirty="0" err="1"/>
                        <a:t>Willenbring</a:t>
                      </a:r>
                      <a:r>
                        <a:rPr lang="en-US" sz="1600" dirty="0"/>
                        <a:t>, SNL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600" dirty="0">
                          <a:effectLst/>
                        </a:rPr>
                        <a:t>10:45am-11:00am</a:t>
                      </a:r>
                    </a:p>
                  </a:txBody>
                  <a:tcPr marL="63500" marR="63500" marT="63500" marB="63500"/>
                </a:tc>
                <a:tc>
                  <a:txBody>
                    <a:bodyPr/>
                    <a:lstStyle/>
                    <a:p>
                      <a:pPr>
                        <a:lnSpc>
                          <a:spcPct val="100000"/>
                        </a:lnSpc>
                      </a:pPr>
                      <a:r>
                        <a:rPr lang="en-US" sz="1600" i="0" dirty="0">
                          <a:solidFill>
                            <a:schemeClr val="tx1"/>
                          </a:solidFill>
                        </a:rPr>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Git Workflows</a:t>
                      </a:r>
                      <a:endParaRPr lang="en-US" sz="1600" dirty="0"/>
                    </a:p>
                  </a:txBody>
                  <a:tcPr/>
                </a:tc>
                <a:tc>
                  <a:txBody>
                    <a:bodyPr/>
                    <a:lstStyle/>
                    <a:p>
                      <a:pPr>
                        <a:lnSpc>
                          <a:spcPct val="100000"/>
                        </a:lnSpc>
                      </a:pPr>
                      <a:r>
                        <a:rPr lang="en-US" sz="1600" dirty="0"/>
                        <a:t>James M. </a:t>
                      </a:r>
                      <a:r>
                        <a:rPr lang="en-US" sz="1600" dirty="0" err="1"/>
                        <a:t>Willenbring</a:t>
                      </a:r>
                      <a:r>
                        <a:rPr lang="en-US" sz="1600" dirty="0"/>
                        <a:t>, SNL</a:t>
                      </a:r>
                    </a:p>
                  </a:txBody>
                  <a:tcPr/>
                </a:tc>
                <a:extLst>
                  <a:ext uri="{0D108BD9-81ED-4DB2-BD59-A6C34878D82A}">
                    <a16:rowId xmlns:a16="http://schemas.microsoft.com/office/drawing/2014/main" val="1350023114"/>
                  </a:ext>
                </a:extLst>
              </a:tr>
              <a:tr h="370840">
                <a:tc>
                  <a:txBody>
                    <a:bodyPr/>
                    <a:lstStyle/>
                    <a:p>
                      <a:pPr rtl="0" fontAlgn="t">
                        <a:spcBef>
                          <a:spcPts val="0"/>
                        </a:spcBef>
                        <a:spcAft>
                          <a:spcPts val="0"/>
                        </a:spcAft>
                      </a:pPr>
                      <a:r>
                        <a:rPr lang="en-US" sz="1600" i="1" dirty="0">
                          <a:solidFill>
                            <a:schemeClr val="tx2"/>
                          </a:solidFill>
                          <a:effectLst/>
                        </a:rPr>
                        <a:t>11:00am-11:15am</a:t>
                      </a: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tx2"/>
                          </a:solidFill>
                        </a:rPr>
                        <a:t>Break (and Q&amp;A with speakers)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i="1" dirty="0">
                        <a:solidFill>
                          <a:schemeClr val="tx2"/>
                        </a:solidFill>
                      </a:endParaRPr>
                    </a:p>
                  </a:txBody>
                  <a:tcPr/>
                </a:tc>
                <a:extLst>
                  <a:ext uri="{0D108BD9-81ED-4DB2-BD59-A6C34878D82A}">
                    <a16:rowId xmlns:a16="http://schemas.microsoft.com/office/drawing/2014/main" val="200552289"/>
                  </a:ext>
                </a:extLst>
              </a:tr>
              <a:tr h="370840">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11:15am-12:00pm</a:t>
                      </a:r>
                      <a:endParaRPr lang="en-US" sz="3600" i="0" dirty="0">
                        <a:solidFill>
                          <a:schemeClr val="tx1"/>
                        </a:solidFill>
                        <a:effectLst/>
                      </a:endParaRPr>
                    </a:p>
                  </a:txBody>
                  <a:tcPr marL="63500" marR="63500" marT="63500" marB="63500"/>
                </a:tc>
                <a:tc>
                  <a:txBody>
                    <a:bodyPr/>
                    <a:lstStyle/>
                    <a:p>
                      <a:pPr>
                        <a:lnSpc>
                          <a:spcPct val="100000"/>
                        </a:lnSpc>
                      </a:pPr>
                      <a:r>
                        <a:rPr lang="en-US" sz="1600" i="0" dirty="0">
                          <a:solidFill>
                            <a:schemeClr val="tx1"/>
                          </a:solidFill>
                        </a:rPr>
                        <a:t>04</a:t>
                      </a:r>
                    </a:p>
                  </a:txBody>
                  <a:tcPr/>
                </a:tc>
                <a:tc>
                  <a:txBody>
                    <a:bodyPr/>
                    <a:lstStyle/>
                    <a:p>
                      <a:pPr>
                        <a:lnSpc>
                          <a:spcPct val="100000"/>
                        </a:lnSpc>
                      </a:pPr>
                      <a:r>
                        <a:rPr lang="en-US" sz="1600" b="0" i="0" u="none" strike="noStrike" kern="1200" dirty="0">
                          <a:solidFill>
                            <a:schemeClr val="tx1"/>
                          </a:solidFill>
                          <a:effectLst/>
                          <a:latin typeface="+mn-lt"/>
                          <a:ea typeface="+mn-ea"/>
                          <a:cs typeface="+mn-cs"/>
                        </a:rPr>
                        <a:t>Software Design</a:t>
                      </a:r>
                      <a:endParaRPr lang="en-US" sz="1600" i="0" dirty="0">
                        <a:solidFill>
                          <a:schemeClr val="tx1"/>
                        </a:solidFill>
                      </a:endParaRPr>
                    </a:p>
                  </a:txBody>
                  <a:tcPr/>
                </a:tc>
                <a:tc>
                  <a:txBody>
                    <a:bodyPr/>
                    <a:lstStyle/>
                    <a:p>
                      <a:pPr>
                        <a:lnSpc>
                          <a:spcPct val="100000"/>
                        </a:lnSpc>
                      </a:pPr>
                      <a:r>
                        <a:rPr lang="en-US" sz="1600" i="0" dirty="0">
                          <a:solidFill>
                            <a:schemeClr val="tx1"/>
                          </a:solidFill>
                        </a:rPr>
                        <a:t>Anshu Dubey, ANL</a:t>
                      </a: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600" i="0" dirty="0">
                          <a:solidFill>
                            <a:schemeClr val="tx1"/>
                          </a:solidFill>
                          <a:effectLst/>
                        </a:rPr>
                        <a:t>12:00pm-12:45pm</a:t>
                      </a:r>
                    </a:p>
                  </a:txBody>
                  <a:tcPr marL="63500" marR="63500" marT="63500" marB="63500"/>
                </a:tc>
                <a:tc>
                  <a:txBody>
                    <a:bodyPr/>
                    <a:lstStyle/>
                    <a:p>
                      <a:pPr>
                        <a:lnSpc>
                          <a:spcPct val="100000"/>
                        </a:lnSpc>
                      </a:pPr>
                      <a:r>
                        <a:rPr lang="en-US" sz="1600" i="0" dirty="0">
                          <a:solidFill>
                            <a:schemeClr val="tx1"/>
                          </a:solidFill>
                        </a:rPr>
                        <a:t>05</a:t>
                      </a:r>
                    </a:p>
                  </a:txBody>
                  <a:tcPr/>
                </a:tc>
                <a:tc>
                  <a:txBody>
                    <a:bodyPr/>
                    <a:lstStyle/>
                    <a:p>
                      <a:pPr>
                        <a:lnSpc>
                          <a:spcPct val="100000"/>
                        </a:lnSpc>
                      </a:pPr>
                      <a:r>
                        <a:rPr lang="en-US" sz="1600" i="0" dirty="0">
                          <a:solidFill>
                            <a:schemeClr val="tx1"/>
                          </a:solidFill>
                        </a:rPr>
                        <a:t>Software Testing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Anshu Dubey, ANL</a:t>
                      </a:r>
                    </a:p>
                  </a:txBody>
                  <a:tcPr/>
                </a:tc>
                <a:extLst>
                  <a:ext uri="{0D108BD9-81ED-4DB2-BD59-A6C34878D82A}">
                    <a16:rowId xmlns:a16="http://schemas.microsoft.com/office/drawing/2014/main" val="3073672808"/>
                  </a:ext>
                </a:extLst>
              </a:tr>
              <a:tr h="370840">
                <a:tc>
                  <a:txBody>
                    <a:bodyPr/>
                    <a:lstStyle/>
                    <a:p>
                      <a:pPr rtl="0" fontAlgn="t">
                        <a:spcBef>
                          <a:spcPts val="0"/>
                        </a:spcBef>
                        <a:spcAft>
                          <a:spcPts val="0"/>
                        </a:spcAft>
                      </a:pPr>
                      <a:r>
                        <a:rPr lang="en-US" sz="1600" b="0" i="1" u="none" strike="noStrike" dirty="0">
                          <a:solidFill>
                            <a:schemeClr val="tx2"/>
                          </a:solidFill>
                          <a:effectLst/>
                          <a:latin typeface="Arial" panose="020B0604020202020204" pitchFamily="34" charset="0"/>
                        </a:rPr>
                        <a:t>12:45pm-1:45pm</a:t>
                      </a:r>
                      <a:endParaRPr lang="en-US" sz="3600" i="1" dirty="0">
                        <a:solidFill>
                          <a:schemeClr val="tx2"/>
                        </a:solidFill>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Lunch (and Q&amp;A with speakers)</a:t>
                      </a: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1:45pm-2:00pm</a:t>
                      </a:r>
                      <a:endParaRPr lang="en-US" sz="3600" dirty="0">
                        <a:effectLst/>
                      </a:endParaRPr>
                    </a:p>
                  </a:txBody>
                  <a:tcPr marL="63500" marR="63500" marT="63500" marB="63500"/>
                </a:tc>
                <a:tc>
                  <a:txBody>
                    <a:bodyPr/>
                    <a:lstStyle/>
                    <a:p>
                      <a:pPr>
                        <a:lnSpc>
                          <a:spcPct val="100000"/>
                        </a:lnSpc>
                      </a:pPr>
                      <a:r>
                        <a:rPr lang="en-US" sz="1600" i="0" dirty="0"/>
                        <a:t>06</a:t>
                      </a:r>
                    </a:p>
                  </a:txBody>
                  <a:tcPr/>
                </a:tc>
                <a:tc>
                  <a:txBody>
                    <a:bodyPr/>
                    <a:lstStyle/>
                    <a:p>
                      <a:pPr>
                        <a:lnSpc>
                          <a:spcPct val="100000"/>
                        </a:lnSpc>
                      </a:pPr>
                      <a:r>
                        <a:rPr lang="en-US" sz="1600" i="0" dirty="0"/>
                        <a:t>Agile Methodologies Redux</a:t>
                      </a:r>
                    </a:p>
                  </a:txBody>
                  <a:tcPr/>
                </a:tc>
                <a:tc>
                  <a:txBody>
                    <a:bodyPr/>
                    <a:lstStyle/>
                    <a:p>
                      <a:pPr>
                        <a:lnSpc>
                          <a:spcPct val="100000"/>
                        </a:lnSpc>
                      </a:pPr>
                      <a:r>
                        <a:rPr lang="en-US" sz="1600" dirty="0"/>
                        <a:t>James M. </a:t>
                      </a:r>
                      <a:r>
                        <a:rPr lang="en-US" sz="1600" dirty="0" err="1"/>
                        <a:t>Willenbing</a:t>
                      </a:r>
                      <a:r>
                        <a:rPr lang="en-US" sz="1600" dirty="0"/>
                        <a:t>, SNL</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600" dirty="0">
                          <a:effectLst/>
                        </a:rPr>
                        <a:t>2:00pm-3:00pm</a:t>
                      </a:r>
                    </a:p>
                  </a:txBody>
                  <a:tcPr marL="63500" marR="63500" marT="63500" marB="63500"/>
                </a:tc>
                <a:tc>
                  <a:txBody>
                    <a:bodyPr/>
                    <a:lstStyle/>
                    <a:p>
                      <a:pPr>
                        <a:lnSpc>
                          <a:spcPct val="100000"/>
                        </a:lnSpc>
                      </a:pPr>
                      <a:r>
                        <a:rPr lang="en-US" sz="1600" i="0" dirty="0"/>
                        <a:t>07</a:t>
                      </a:r>
                    </a:p>
                  </a:txBody>
                  <a:tcPr/>
                </a:tc>
                <a:tc>
                  <a:txBody>
                    <a:bodyPr/>
                    <a:lstStyle/>
                    <a:p>
                      <a:pPr>
                        <a:lnSpc>
                          <a:spcPct val="100000"/>
                        </a:lnSpc>
                      </a:pPr>
                      <a:r>
                        <a:rPr lang="en-US" sz="1600" i="0" dirty="0"/>
                        <a:t>Refactoring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Anshu Dubey, ANL</a:t>
                      </a:r>
                    </a:p>
                  </a:txBody>
                  <a:tcPr/>
                </a:tc>
                <a:extLst>
                  <a:ext uri="{0D108BD9-81ED-4DB2-BD59-A6C34878D82A}">
                    <a16:rowId xmlns:a16="http://schemas.microsoft.com/office/drawing/2014/main" val="387858574"/>
                  </a:ext>
                </a:extLst>
              </a:tr>
              <a:tr h="370840">
                <a:tc>
                  <a:txBody>
                    <a:bodyPr/>
                    <a:lstStyle/>
                    <a:p>
                      <a:pPr rtl="0" fontAlgn="t">
                        <a:spcBef>
                          <a:spcPts val="0"/>
                        </a:spcBef>
                        <a:spcAft>
                          <a:spcPts val="0"/>
                        </a:spcAft>
                      </a:pPr>
                      <a:r>
                        <a:rPr lang="en-US" sz="1600" i="1" dirty="0">
                          <a:solidFill>
                            <a:schemeClr val="tx2"/>
                          </a:solidFill>
                          <a:effectLst/>
                        </a:rPr>
                        <a:t>3:00pm-3:15pm</a:t>
                      </a: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Break (and Q&amp;A with speakers)</a:t>
                      </a: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2072727661"/>
                  </a:ext>
                </a:extLst>
              </a:tr>
              <a:tr h="370840">
                <a:tc>
                  <a:txBody>
                    <a:bodyPr/>
                    <a:lstStyle/>
                    <a:p>
                      <a:pPr rtl="0" fontAlgn="t">
                        <a:spcBef>
                          <a:spcPts val="0"/>
                        </a:spcBef>
                        <a:spcAft>
                          <a:spcPts val="0"/>
                        </a:spcAft>
                      </a:pPr>
                      <a:r>
                        <a:rPr lang="en-US" sz="1600" dirty="0">
                          <a:effectLst/>
                        </a:rPr>
                        <a:t>3:15pm-3:45pm</a:t>
                      </a:r>
                    </a:p>
                  </a:txBody>
                  <a:tcPr marL="63500" marR="63500" marT="63500" marB="63500"/>
                </a:tc>
                <a:tc>
                  <a:txBody>
                    <a:bodyPr/>
                    <a:lstStyle/>
                    <a:p>
                      <a:pPr>
                        <a:lnSpc>
                          <a:spcPct val="100000"/>
                        </a:lnSpc>
                      </a:pPr>
                      <a:r>
                        <a:rPr lang="en-US" sz="1600" i="0" dirty="0"/>
                        <a:t>08</a:t>
                      </a:r>
                    </a:p>
                  </a:txBody>
                  <a:tcPr/>
                </a:tc>
                <a:tc>
                  <a:txBody>
                    <a:bodyPr/>
                    <a:lstStyle/>
                    <a:p>
                      <a:pPr>
                        <a:lnSpc>
                          <a:spcPct val="100000"/>
                        </a:lnSpc>
                      </a:pPr>
                      <a:r>
                        <a:rPr lang="en-US" sz="1600" i="0" dirty="0"/>
                        <a:t>Continuous Integration</a:t>
                      </a:r>
                    </a:p>
                  </a:txBody>
                  <a:tcPr/>
                </a:tc>
                <a:tc>
                  <a:txBody>
                    <a:bodyPr/>
                    <a:lstStyle/>
                    <a:p>
                      <a:pPr>
                        <a:lnSpc>
                          <a:spcPct val="100000"/>
                        </a:lnSpc>
                      </a:pPr>
                      <a:r>
                        <a:rPr lang="en-US" sz="1600" dirty="0"/>
                        <a:t>Mark C. Miller, LLNL</a:t>
                      </a:r>
                    </a:p>
                  </a:txBody>
                  <a:tcPr/>
                </a:tc>
                <a:extLst>
                  <a:ext uri="{0D108BD9-81ED-4DB2-BD59-A6C34878D82A}">
                    <a16:rowId xmlns:a16="http://schemas.microsoft.com/office/drawing/2014/main" val="2446830301"/>
                  </a:ext>
                </a:extLst>
              </a:tr>
              <a:tr h="370840">
                <a:tc>
                  <a:txBody>
                    <a:bodyPr/>
                    <a:lstStyle/>
                    <a:p>
                      <a:pPr rtl="0" fontAlgn="t">
                        <a:spcBef>
                          <a:spcPts val="0"/>
                        </a:spcBef>
                        <a:spcAft>
                          <a:spcPts val="0"/>
                        </a:spcAft>
                      </a:pPr>
                      <a:r>
                        <a:rPr lang="en-US" sz="1600" dirty="0">
                          <a:effectLst/>
                        </a:rPr>
                        <a:t>3:45pm-4:30pm</a:t>
                      </a:r>
                    </a:p>
                  </a:txBody>
                  <a:tcPr marL="63500" marR="63500" marT="63500" marB="63500"/>
                </a:tc>
                <a:tc>
                  <a:txBody>
                    <a:bodyPr/>
                    <a:lstStyle/>
                    <a:p>
                      <a:pPr>
                        <a:lnSpc>
                          <a:spcPct val="100000"/>
                        </a:lnSpc>
                      </a:pPr>
                      <a:r>
                        <a:rPr lang="en-US" sz="1600" i="0" dirty="0"/>
                        <a:t>09</a:t>
                      </a:r>
                    </a:p>
                  </a:txBody>
                  <a:tcPr/>
                </a:tc>
                <a:tc>
                  <a:txBody>
                    <a:bodyPr/>
                    <a:lstStyle/>
                    <a:p>
                      <a:pPr>
                        <a:lnSpc>
                          <a:spcPct val="100000"/>
                        </a:lnSpc>
                      </a:pPr>
                      <a:r>
                        <a:rPr lang="en-US" sz="1600" i="0" dirty="0"/>
                        <a:t>Reproducibility</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1746784610"/>
                  </a:ext>
                </a:extLst>
              </a:tr>
              <a:tr h="370840">
                <a:tc>
                  <a:txBody>
                    <a:bodyPr/>
                    <a:lstStyle/>
                    <a:p>
                      <a:pPr rtl="0" fontAlgn="t">
                        <a:spcBef>
                          <a:spcPts val="0"/>
                        </a:spcBef>
                        <a:spcAft>
                          <a:spcPts val="0"/>
                        </a:spcAft>
                      </a:pPr>
                      <a:r>
                        <a:rPr lang="en-US" sz="1600" dirty="0">
                          <a:effectLst/>
                        </a:rPr>
                        <a:t>4:30pm-4:45pm</a:t>
                      </a:r>
                    </a:p>
                  </a:txBody>
                  <a:tcPr marL="63500" marR="63500" marT="63500" marB="63500"/>
                </a:tc>
                <a:tc>
                  <a:txBody>
                    <a:bodyPr/>
                    <a:lstStyle/>
                    <a:p>
                      <a:pPr>
                        <a:lnSpc>
                          <a:spcPct val="100000"/>
                        </a:lnSpc>
                      </a:pPr>
                      <a:r>
                        <a:rPr lang="en-US" sz="1600" i="0" dirty="0"/>
                        <a:t>10</a:t>
                      </a:r>
                    </a:p>
                  </a:txBody>
                  <a:tcPr/>
                </a:tc>
                <a:tc>
                  <a:txBody>
                    <a:bodyPr/>
                    <a:lstStyle/>
                    <a:p>
                      <a:pPr>
                        <a:lnSpc>
                          <a:spcPct val="100000"/>
                        </a:lnSpc>
                      </a:pPr>
                      <a:r>
                        <a:rPr lang="en-US" sz="1600" i="0" dirty="0"/>
                        <a:t>Summary</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127038030"/>
                  </a:ext>
                </a:extLst>
              </a:tr>
            </a:tbl>
          </a:graphicData>
        </a:graphic>
      </p:graphicFrame>
      <p:grpSp>
        <p:nvGrpSpPr>
          <p:cNvPr id="5" name="Group 4">
            <a:extLst>
              <a:ext uri="{FF2B5EF4-FFF2-40B4-BE49-F238E27FC236}">
                <a16:creationId xmlns:a16="http://schemas.microsoft.com/office/drawing/2014/main" id="{1E432556-E434-4E1C-BF45-B1AFC4484FCE}"/>
              </a:ext>
            </a:extLst>
          </p:cNvPr>
          <p:cNvGrpSpPr/>
          <p:nvPr/>
        </p:nvGrpSpPr>
        <p:grpSpPr>
          <a:xfrm>
            <a:off x="79513" y="3642372"/>
            <a:ext cx="12029799" cy="390939"/>
            <a:chOff x="79513" y="1653208"/>
            <a:chExt cx="12029799" cy="390939"/>
          </a:xfrm>
        </p:grpSpPr>
        <p:cxnSp>
          <p:nvCxnSpPr>
            <p:cNvPr id="6" name="Straight Connector 5">
              <a:extLst>
                <a:ext uri="{FF2B5EF4-FFF2-40B4-BE49-F238E27FC236}">
                  <a16:creationId xmlns:a16="http://schemas.microsoft.com/office/drawing/2014/main" id="{9AA33DBE-3BD6-492A-8E9C-70D4DB3E9C16}"/>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957A1BD6-3A70-4C4B-AEC3-852CA4552EED}"/>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8" name="Arrow: Right 8">
              <a:extLst>
                <a:ext uri="{FF2B5EF4-FFF2-40B4-BE49-F238E27FC236}">
                  <a16:creationId xmlns:a16="http://schemas.microsoft.com/office/drawing/2014/main" id="{FE4BC733-9F58-4075-B4C7-73715C39DC54}"/>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spTree>
    <p:extLst>
      <p:ext uri="{BB962C8B-B14F-4D97-AF65-F5344CB8AC3E}">
        <p14:creationId xmlns:p14="http://schemas.microsoft.com/office/powerpoint/2010/main" val="567472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a:t>
            </a:r>
          </a:p>
        </p:txBody>
      </p:sp>
      <p:sp>
        <p:nvSpPr>
          <p:cNvPr id="3" name="Content Placeholder 2"/>
          <p:cNvSpPr>
            <a:spLocks noGrp="1"/>
          </p:cNvSpPr>
          <p:nvPr>
            <p:ph idx="1"/>
          </p:nvPr>
        </p:nvSpPr>
        <p:spPr>
          <a:xfrm>
            <a:off x="368425" y="1061499"/>
            <a:ext cx="11270298" cy="2586162"/>
          </a:xfrm>
        </p:spPr>
        <p:txBody>
          <a:bodyPr/>
          <a:lstStyle/>
          <a:p>
            <a:r>
              <a:rPr lang="en-US" dirty="0"/>
              <a:t>Code verification uses tests </a:t>
            </a:r>
          </a:p>
          <a:p>
            <a:pPr lvl="1"/>
            <a:r>
              <a:rPr lang="en-US" dirty="0"/>
              <a:t>It is much more than a collection of tests</a:t>
            </a:r>
          </a:p>
          <a:p>
            <a:r>
              <a:rPr lang="en-US" dirty="0"/>
              <a:t>It is the holistic process through which you ensure that </a:t>
            </a:r>
          </a:p>
          <a:p>
            <a:pPr lvl="1"/>
            <a:r>
              <a:rPr lang="en-US" dirty="0"/>
              <a:t>Your implementation shows expected behavior,</a:t>
            </a:r>
          </a:p>
          <a:p>
            <a:pPr lvl="1"/>
            <a:r>
              <a:rPr lang="en-US" dirty="0"/>
              <a:t>Your implementation is consistent with your model,</a:t>
            </a:r>
          </a:p>
          <a:p>
            <a:pPr lvl="1"/>
            <a:r>
              <a:rPr lang="en-US" dirty="0"/>
              <a:t>Science you are trying to do with the code can be done.</a:t>
            </a:r>
          </a:p>
          <a:p>
            <a:endParaRPr lang="en-US" dirty="0"/>
          </a:p>
          <a:p>
            <a:endParaRPr lang="en-US" dirty="0"/>
          </a:p>
          <a:p>
            <a:pPr lvl="1"/>
            <a:endParaRPr lang="en-US" dirty="0"/>
          </a:p>
        </p:txBody>
      </p:sp>
      <p:sp>
        <p:nvSpPr>
          <p:cNvPr id="4" name="Rectangle 3">
            <a:extLst>
              <a:ext uri="{FF2B5EF4-FFF2-40B4-BE49-F238E27FC236}">
                <a16:creationId xmlns:a16="http://schemas.microsoft.com/office/drawing/2014/main" id="{EC2DB939-C639-8E4D-938F-DF12FCDD4D2F}"/>
              </a:ext>
            </a:extLst>
          </p:cNvPr>
          <p:cNvSpPr/>
          <p:nvPr/>
        </p:nvSpPr>
        <p:spPr>
          <a:xfrm>
            <a:off x="834888" y="3558209"/>
            <a:ext cx="8895522" cy="2445026"/>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How do verification and validation differ?</a:t>
            </a:r>
          </a:p>
          <a:p>
            <a:pPr marL="342900" indent="-342900">
              <a:lnSpc>
                <a:spcPct val="90000"/>
              </a:lnSpc>
              <a:buFont typeface="Arial" panose="020B0604020202020204" pitchFamily="34" charset="0"/>
              <a:buChar char="•"/>
            </a:pPr>
            <a:r>
              <a:rPr lang="en-US" sz="2000" dirty="0">
                <a:solidFill>
                  <a:schemeClr val="bg1"/>
                </a:solidFill>
              </a:rPr>
              <a:t>Verification confirms that you have implemented what you meant to</a:t>
            </a:r>
          </a:p>
          <a:p>
            <a:pPr marL="800100" lvl="1" indent="-342900">
              <a:lnSpc>
                <a:spcPct val="90000"/>
              </a:lnSpc>
              <a:buFont typeface="Arial" panose="020B0604020202020204" pitchFamily="34" charset="0"/>
              <a:buChar char="•"/>
            </a:pPr>
            <a:r>
              <a:rPr lang="en-US" sz="2000" dirty="0">
                <a:solidFill>
                  <a:schemeClr val="bg1"/>
                </a:solidFill>
              </a:rPr>
              <a:t>Your method does what you wanted it to do</a:t>
            </a:r>
          </a:p>
          <a:p>
            <a:pPr marL="342900" indent="-342900">
              <a:lnSpc>
                <a:spcPct val="90000"/>
              </a:lnSpc>
              <a:buFont typeface="Arial" panose="020B0604020202020204" pitchFamily="34" charset="0"/>
              <a:buChar char="•"/>
            </a:pPr>
            <a:r>
              <a:rPr lang="en-US" sz="2000" dirty="0">
                <a:solidFill>
                  <a:schemeClr val="bg1"/>
                </a:solidFill>
              </a:rPr>
              <a:t>Validation tells you were right in implementing what you meant to</a:t>
            </a:r>
          </a:p>
          <a:p>
            <a:pPr marL="800100" lvl="1" indent="-342900">
              <a:lnSpc>
                <a:spcPct val="90000"/>
              </a:lnSpc>
              <a:buFont typeface="Arial" panose="020B0604020202020204" pitchFamily="34" charset="0"/>
              <a:buChar char="•"/>
            </a:pPr>
            <a:r>
              <a:rPr lang="en-US" sz="2000" dirty="0">
                <a:solidFill>
                  <a:schemeClr val="bg1"/>
                </a:solidFill>
              </a:rPr>
              <a:t>What you wanted your method to do is valid</a:t>
            </a:r>
          </a:p>
          <a:p>
            <a:pPr marL="800100" lvl="1" indent="-342900">
              <a:lnSpc>
                <a:spcPct val="90000"/>
              </a:lnSpc>
              <a:buFont typeface="Arial" panose="020B0604020202020204" pitchFamily="34" charset="0"/>
              <a:buChar char="•"/>
            </a:pPr>
            <a:r>
              <a:rPr lang="en-US" sz="2000" dirty="0">
                <a:solidFill>
                  <a:schemeClr val="bg1"/>
                </a:solidFill>
              </a:rPr>
              <a:t>Your model correctly captures the phenomenon you are trying to understand</a:t>
            </a:r>
          </a:p>
          <a:p>
            <a:pPr marL="800100" lvl="1" indent="-342900">
              <a:lnSpc>
                <a:spcPct val="90000"/>
              </a:lnSpc>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3162092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and types of verification</a:t>
            </a:r>
          </a:p>
        </p:txBody>
      </p:sp>
      <p:sp>
        <p:nvSpPr>
          <p:cNvPr id="3" name="Content Placeholder 2"/>
          <p:cNvSpPr>
            <a:spLocks noGrp="1"/>
          </p:cNvSpPr>
          <p:nvPr>
            <p:ph idx="1"/>
          </p:nvPr>
        </p:nvSpPr>
        <p:spPr/>
        <p:txBody>
          <a:bodyPr>
            <a:normAutofit/>
          </a:bodyPr>
          <a:lstStyle/>
          <a:p>
            <a:r>
              <a:rPr lang="en-US" dirty="0"/>
              <a:t>During initial code development</a:t>
            </a:r>
          </a:p>
          <a:p>
            <a:pPr lvl="1"/>
            <a:r>
              <a:rPr lang="en-US" dirty="0"/>
              <a:t>Accuracy and stability </a:t>
            </a:r>
          </a:p>
          <a:p>
            <a:pPr lvl="1"/>
            <a:r>
              <a:rPr lang="en-US" dirty="0"/>
              <a:t>Matching the algorithm to the model</a:t>
            </a:r>
          </a:p>
          <a:p>
            <a:pPr lvl="1"/>
            <a:r>
              <a:rPr lang="en-US" dirty="0"/>
              <a:t>Interoperability of algorithms</a:t>
            </a:r>
          </a:p>
          <a:p>
            <a:r>
              <a:rPr lang="en-US" dirty="0"/>
              <a:t>In later stages</a:t>
            </a:r>
          </a:p>
          <a:p>
            <a:pPr lvl="1"/>
            <a:r>
              <a:rPr lang="en-US" dirty="0"/>
              <a:t>While adding new major capabilities or modifying existing capabilities </a:t>
            </a:r>
          </a:p>
          <a:p>
            <a:pPr lvl="1"/>
            <a:r>
              <a:rPr lang="en-US" dirty="0"/>
              <a:t>Ongoing maintenance </a:t>
            </a:r>
          </a:p>
          <a:p>
            <a:pPr lvl="1"/>
            <a:r>
              <a:rPr lang="en-US" dirty="0"/>
              <a:t>Preparing for production</a:t>
            </a:r>
          </a:p>
          <a:p>
            <a:endParaRPr lang="en-US" dirty="0"/>
          </a:p>
        </p:txBody>
      </p:sp>
    </p:spTree>
    <p:extLst>
      <p:ext uri="{BB962C8B-B14F-4D97-AF65-F5344CB8AC3E}">
        <p14:creationId xmlns:p14="http://schemas.microsoft.com/office/powerpoint/2010/main" val="1118392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 Challenges</a:t>
            </a:r>
          </a:p>
        </p:txBody>
      </p:sp>
      <p:sp>
        <p:nvSpPr>
          <p:cNvPr id="5" name="Content Placeholder 4"/>
          <p:cNvSpPr>
            <a:spLocks noGrp="1"/>
          </p:cNvSpPr>
          <p:nvPr>
            <p:ph sz="quarter" idx="1"/>
          </p:nvPr>
        </p:nvSpPr>
        <p:spPr/>
        <p:txBody>
          <a:bodyPr/>
          <a:lstStyle/>
          <a:p>
            <a:r>
              <a:rPr lang="en-US" dirty="0"/>
              <a:t>Functionality coverage</a:t>
            </a:r>
          </a:p>
          <a:p>
            <a:r>
              <a:rPr lang="en-US" dirty="0"/>
              <a:t>Particularly true of codes that allow composability in their configuration</a:t>
            </a:r>
          </a:p>
          <a:p>
            <a:r>
              <a:rPr lang="en-US" dirty="0"/>
              <a:t>Codes may incorporate some legacy components</a:t>
            </a:r>
          </a:p>
          <a:p>
            <a:pPr lvl="1"/>
            <a:r>
              <a:rPr lang="en-US" dirty="0"/>
              <a:t>Its own set of challenges</a:t>
            </a:r>
          </a:p>
          <a:p>
            <a:pPr lvl="2"/>
            <a:r>
              <a:rPr lang="en-US" dirty="0"/>
              <a:t>No existing tests at any granularity</a:t>
            </a:r>
          </a:p>
          <a:p>
            <a:r>
              <a:rPr lang="en-US" dirty="0"/>
              <a:t>Examples – </a:t>
            </a:r>
            <a:r>
              <a:rPr lang="en-US" dirty="0" err="1"/>
              <a:t>multiphysics</a:t>
            </a:r>
            <a:r>
              <a:rPr lang="en-US" dirty="0"/>
              <a:t> application codes that support multiple domains</a:t>
            </a:r>
          </a:p>
          <a:p>
            <a:pPr marL="0" indent="0">
              <a:buNone/>
            </a:pPr>
            <a:endParaRPr lang="en-US" dirty="0"/>
          </a:p>
        </p:txBody>
      </p:sp>
    </p:spTree>
    <p:extLst>
      <p:ext uri="{BB962C8B-B14F-4D97-AF65-F5344CB8AC3E}">
        <p14:creationId xmlns:p14="http://schemas.microsoft.com/office/powerpoint/2010/main" val="237030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7C86-4226-4E4F-AC9C-1BD150357409}"/>
              </a:ext>
            </a:extLst>
          </p:cNvPr>
          <p:cNvSpPr>
            <a:spLocks noGrp="1"/>
          </p:cNvSpPr>
          <p:nvPr>
            <p:ph type="title"/>
          </p:nvPr>
        </p:nvSpPr>
        <p:spPr>
          <a:xfrm>
            <a:off x="365760" y="421419"/>
            <a:ext cx="11372473" cy="914400"/>
          </a:xfrm>
        </p:spPr>
        <p:txBody>
          <a:bodyPr/>
          <a:lstStyle/>
          <a:p>
            <a:r>
              <a:rPr lang="en-US" dirty="0"/>
              <a:t>Components of Verification</a:t>
            </a:r>
          </a:p>
        </p:txBody>
      </p:sp>
      <p:sp>
        <p:nvSpPr>
          <p:cNvPr id="3" name="Content Placeholder 2">
            <a:extLst>
              <a:ext uri="{FF2B5EF4-FFF2-40B4-BE49-F238E27FC236}">
                <a16:creationId xmlns:a16="http://schemas.microsoft.com/office/drawing/2014/main" id="{DAD56F5A-89FB-5647-B6BB-58E2E45748AC}"/>
              </a:ext>
            </a:extLst>
          </p:cNvPr>
          <p:cNvSpPr>
            <a:spLocks noGrp="1"/>
          </p:cNvSpPr>
          <p:nvPr>
            <p:ph idx="1"/>
          </p:nvPr>
        </p:nvSpPr>
        <p:spPr>
          <a:xfrm>
            <a:off x="365760" y="1192106"/>
            <a:ext cx="11372473" cy="4802294"/>
          </a:xfrm>
        </p:spPr>
        <p:txBody>
          <a:bodyPr/>
          <a:lstStyle/>
          <a:p>
            <a:r>
              <a:rPr lang="en-US" dirty="0"/>
              <a:t>Testing at various granularity</a:t>
            </a:r>
          </a:p>
          <a:p>
            <a:pPr lvl="1"/>
            <a:r>
              <a:rPr lang="en-US" dirty="0"/>
              <a:t>Individual components</a:t>
            </a:r>
          </a:p>
          <a:p>
            <a:pPr lvl="1"/>
            <a:r>
              <a:rPr lang="en-US" dirty="0"/>
              <a:t>Interoperability of components</a:t>
            </a:r>
          </a:p>
          <a:p>
            <a:pPr lvl="1"/>
            <a:r>
              <a:rPr lang="en-US" dirty="0"/>
              <a:t>Convergence, stability and accuracy</a:t>
            </a:r>
          </a:p>
          <a:p>
            <a:r>
              <a:rPr lang="en-US" dirty="0"/>
              <a:t>Validation of individual components</a:t>
            </a:r>
          </a:p>
          <a:p>
            <a:pPr lvl="1"/>
            <a:r>
              <a:rPr lang="en-US" dirty="0"/>
              <a:t>Building diagnostics (e.g. ensure conservation of physical quantities)</a:t>
            </a:r>
          </a:p>
          <a:p>
            <a:r>
              <a:rPr lang="en-US" dirty="0"/>
              <a:t>Testing practices</a:t>
            </a:r>
          </a:p>
          <a:p>
            <a:pPr lvl="1"/>
            <a:r>
              <a:rPr lang="en-US" dirty="0"/>
              <a:t>Error bars</a:t>
            </a:r>
          </a:p>
          <a:p>
            <a:pPr lvl="2"/>
            <a:r>
              <a:rPr lang="en-US" dirty="0"/>
              <a:t>Necessary for differentiating between drift and round-off</a:t>
            </a:r>
          </a:p>
          <a:p>
            <a:r>
              <a:rPr lang="en-US" dirty="0"/>
              <a:t>Ensuring code and interoperability coverage</a:t>
            </a:r>
          </a:p>
          <a:p>
            <a:endParaRPr lang="en-US" dirty="0"/>
          </a:p>
          <a:p>
            <a:endParaRPr lang="en-US" dirty="0"/>
          </a:p>
        </p:txBody>
      </p:sp>
    </p:spTree>
    <p:extLst>
      <p:ext uri="{BB962C8B-B14F-4D97-AF65-F5344CB8AC3E}">
        <p14:creationId xmlns:p14="http://schemas.microsoft.com/office/powerpoint/2010/main" val="2370241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 ?</a:t>
            </a:r>
          </a:p>
        </p:txBody>
      </p:sp>
      <p:sp>
        <p:nvSpPr>
          <p:cNvPr id="21" name="Content Placeholder 4"/>
          <p:cNvSpPr>
            <a:spLocks noGrp="1"/>
          </p:cNvSpPr>
          <p:nvPr>
            <p:ph sz="quarter" idx="1"/>
          </p:nvPr>
        </p:nvSpPr>
        <p:spPr>
          <a:xfrm>
            <a:off x="880642" y="1012372"/>
            <a:ext cx="8151277" cy="4494629"/>
          </a:xfrm>
        </p:spPr>
        <p:txBody>
          <a:bodyPr>
            <a:normAutofit fontScale="85000" lnSpcReduction="20000"/>
          </a:bodyPr>
          <a:lstStyle/>
          <a:p>
            <a:r>
              <a:rPr lang="en-US" dirty="0"/>
              <a:t>Two purposes</a:t>
            </a:r>
          </a:p>
          <a:p>
            <a:pPr lvl="1"/>
            <a:r>
              <a:rPr lang="en-US" dirty="0"/>
              <a:t>Regression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2"/>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148089"/>
          </a:xfrm>
        </p:spPr>
        <p:txBody>
          <a:bodyPr>
            <a:normAutofit lnSpcReduction="10000"/>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dirty="0"/>
              <a:t>Evaluate project needs </a:t>
            </a:r>
          </a:p>
          <a:p>
            <a:pPr lvl="1"/>
            <a:r>
              <a:rPr lang="en-US" dirty="0"/>
              <a:t>Objectives: expected use of the code</a:t>
            </a:r>
          </a:p>
          <a:p>
            <a:pPr lvl="1"/>
            <a:r>
              <a:rPr lang="en-US" dirty="0"/>
              <a:t>Team: size and degree of heterogeneity</a:t>
            </a:r>
          </a:p>
          <a:p>
            <a:pPr lvl="1"/>
            <a:r>
              <a:rPr lang="en-US" dirty="0"/>
              <a:t>Lifecycle stage: new or production or refactoring</a:t>
            </a:r>
          </a:p>
          <a:p>
            <a:pPr lvl="1"/>
            <a:r>
              <a:rPr lang="en-US" dirty="0"/>
              <a:t>Lifetime: one off or ongoing production</a:t>
            </a:r>
          </a:p>
          <a:p>
            <a:pPr lvl="1"/>
            <a:r>
              <a:rPr lang="en-US" dirty="0"/>
              <a:t>Complexity: modules and their interactions</a:t>
            </a:r>
          </a:p>
          <a:p>
            <a:pPr lvl="1"/>
            <a:endParaRPr lang="en-US" dirty="0"/>
          </a:p>
        </p:txBody>
      </p:sp>
      <p:sp>
        <p:nvSpPr>
          <p:cNvPr id="3" name="Rectangle 2">
            <a:extLst>
              <a:ext uri="{FF2B5EF4-FFF2-40B4-BE49-F238E27FC236}">
                <a16:creationId xmlns:a16="http://schemas.microsoft.com/office/drawing/2014/main" id="{B8FB2A1D-579E-3947-8F31-44500C7BCEEE}"/>
              </a:ext>
            </a:extLst>
          </p:cNvPr>
          <p:cNvSpPr/>
          <p:nvPr/>
        </p:nvSpPr>
        <p:spPr>
          <a:xfrm>
            <a:off x="5893904" y="2087217"/>
            <a:ext cx="2544418" cy="1083365"/>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Balance is critical</a:t>
            </a:r>
          </a:p>
        </p:txBody>
      </p:sp>
    </p:spTree>
    <p:extLst>
      <p:ext uri="{BB962C8B-B14F-4D97-AF65-F5344CB8AC3E}">
        <p14:creationId xmlns:p14="http://schemas.microsoft.com/office/powerpoint/2010/main" val="3445731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Development For a New Code</a:t>
            </a:r>
          </a:p>
        </p:txBody>
      </p:sp>
      <p:sp>
        <p:nvSpPr>
          <p:cNvPr id="3" name="Content Placeholder 2"/>
          <p:cNvSpPr>
            <a:spLocks noGrp="1"/>
          </p:cNvSpPr>
          <p:nvPr>
            <p:ph sz="quarter" idx="1"/>
          </p:nvPr>
        </p:nvSpPr>
        <p:spPr>
          <a:xfrm>
            <a:off x="574482" y="1078043"/>
            <a:ext cx="8985154" cy="4269812"/>
          </a:xfrm>
        </p:spPr>
        <p:txBody>
          <a:bodyPr>
            <a:normAutofit/>
          </a:bodyPr>
          <a:lstStyle/>
          <a:p>
            <a:r>
              <a:rPr lang="en-US" dirty="0"/>
              <a:t>Development of tests and diagnostics goes hand-in-hand with code development</a:t>
            </a:r>
          </a:p>
          <a:p>
            <a:pPr lvl="1"/>
            <a:endParaRPr lang="en-US" dirty="0"/>
          </a:p>
          <a:p>
            <a:pPr lvl="1"/>
            <a:r>
              <a:rPr lang="en-US" dirty="0"/>
              <a:t>Non-trivial to devise good tests, but extremely important</a:t>
            </a:r>
          </a:p>
          <a:p>
            <a:pPr lvl="1"/>
            <a:r>
              <a:rPr lang="en-US" dirty="0"/>
              <a:t>Compare against simpler analytical or semi-analytical solutions</a:t>
            </a:r>
          </a:p>
          <a:p>
            <a:pPr lvl="1"/>
            <a:r>
              <a:rPr lang="en-US" dirty="0"/>
              <a:t>Build granularity into testing</a:t>
            </a:r>
          </a:p>
          <a:p>
            <a:pPr lvl="1"/>
            <a:r>
              <a:rPr lang="en-US" dirty="0"/>
              <a:t>Use scaffolding ideas to build confidence </a:t>
            </a:r>
          </a:p>
          <a:p>
            <a:pPr lvl="1"/>
            <a:r>
              <a:rPr lang="en-US" dirty="0"/>
              <a:t>Always inject errors to verify that the test is working</a:t>
            </a:r>
          </a:p>
          <a:p>
            <a:pPr lvl="1"/>
            <a:endParaRPr lang="en-US" dirty="0"/>
          </a:p>
          <a:p>
            <a:pPr marL="684212" lvl="2" indent="0">
              <a:buNone/>
            </a:pPr>
            <a:endParaRPr lang="en-US" dirty="0"/>
          </a:p>
          <a:p>
            <a:pPr marL="0" indent="0">
              <a:buNone/>
            </a:pPr>
            <a:endParaRPr lang="en-US" dirty="0"/>
          </a:p>
        </p:txBody>
      </p:sp>
    </p:spTree>
    <p:extLst>
      <p:ext uri="{BB962C8B-B14F-4D97-AF65-F5344CB8AC3E}">
        <p14:creationId xmlns:p14="http://schemas.microsoft.com/office/powerpoint/2010/main" val="3446077621"/>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1389</TotalTime>
  <Words>1729</Words>
  <Application>Microsoft Office PowerPoint</Application>
  <PresentationFormat>Custom</PresentationFormat>
  <Paragraphs>279</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Black</vt:lpstr>
      <vt:lpstr>Calibri</vt:lpstr>
      <vt:lpstr>Presentations (Wide Screen)</vt:lpstr>
      <vt:lpstr>Software Testing</vt:lpstr>
      <vt:lpstr>License, Citation and Acknowledgements</vt:lpstr>
      <vt:lpstr>Verification</vt:lpstr>
      <vt:lpstr>Stages and types of verification</vt:lpstr>
      <vt:lpstr>Verification Challenges</vt:lpstr>
      <vt:lpstr>Components of Verification</vt:lpstr>
      <vt:lpstr>How to build your test suite ?</vt:lpstr>
      <vt:lpstr>Why not always use the most stringent testing?</vt:lpstr>
      <vt:lpstr>Test Development For a New Code</vt:lpstr>
      <vt:lpstr>How do you build a scaffolding of tests ?</vt:lpstr>
      <vt:lpstr>Scaffolding Example from FLASH</vt:lpstr>
      <vt:lpstr>Scaffolding Example from FLASH</vt:lpstr>
      <vt:lpstr>Scaffolding Example from FLASH</vt:lpstr>
      <vt:lpstr>Scaffolding Example from FLASH</vt:lpstr>
      <vt:lpstr>Test Development For a Legacy Code</vt:lpstr>
      <vt:lpstr>Example from E3SM </vt:lpstr>
      <vt:lpstr>Test Selection</vt:lpstr>
      <vt:lpstr>Example </vt:lpstr>
      <vt:lpstr>Good Testing Practices</vt:lpstr>
      <vt:lpstr>PowerPoint Presentation</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354</cp:revision>
  <cp:lastPrinted>2017-11-02T18:35:01Z</cp:lastPrinted>
  <dcterms:created xsi:type="dcterms:W3CDTF">2018-11-06T17:28:56Z</dcterms:created>
  <dcterms:modified xsi:type="dcterms:W3CDTF">2020-08-06T02:06:24Z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