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1" r:id="rId17"/>
    <p:sldId id="1806" r:id="rId18"/>
    <p:sldId id="1807" r:id="rId19"/>
    <p:sldId id="1811" r:id="rId20"/>
    <p:sldId id="1840" r:id="rId21"/>
    <p:sldId id="1826" r:id="rId22"/>
    <p:sldId id="1821" r:id="rId23"/>
    <p:sldId id="1834" r:id="rId24"/>
    <p:sldId id="1828" r:id="rId25"/>
    <p:sldId id="1836" r:id="rId26"/>
    <p:sldId id="1837" r:id="rId27"/>
    <p:sldId id="1832" r:id="rId28"/>
    <p:sldId id="1829" r:id="rId29"/>
    <p:sldId id="1833" r:id="rId30"/>
    <p:sldId id="1831" r:id="rId31"/>
    <p:sldId id="1842" r:id="rId32"/>
    <p:sldId id="1830" r:id="rId33"/>
    <p:sldId id="313" r:id="rId34"/>
    <p:sldId id="282"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2.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 Id="rId4" Type="http://schemas.openxmlformats.org/officeDocument/2006/relationships/hyperlink" Target="https://betterscientificsoftware.github.io/Trust-Too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dirty="0"/>
              <a:t>Goal: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420986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8296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42679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69304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249334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368594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Use only versions of code that have been thoroughly verified</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879117"/>
          <a:ext cx="11127467" cy="556260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 (Central TZ)</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9:30am-9:45am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9:45am-10:15am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Katherine M. Riley, ANL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10:15am-10:45am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a:t>
                      </a:r>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10:45am-11:00am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Git Workflows</a:t>
                      </a:r>
                      <a:endParaRPr lang="en-US" sz="1600" dirty="0"/>
                    </a:p>
                  </a:txBody>
                  <a:tcPr/>
                </a:tc>
                <a:tc>
                  <a:txBody>
                    <a:bodyPr/>
                    <a:lstStyle/>
                    <a:p>
                      <a:pPr>
                        <a:lnSpc>
                          <a:spcPct val="100000"/>
                        </a:lnSpc>
                      </a:pPr>
                      <a:r>
                        <a:rPr lang="en-US" sz="1600" dirty="0"/>
                        <a:t>James M. </a:t>
                      </a:r>
                      <a:r>
                        <a:rPr lang="en-US" sz="1600" dirty="0" err="1"/>
                        <a:t>Willenbring</a:t>
                      </a:r>
                      <a:r>
                        <a:rPr lang="en-US" sz="1600" dirty="0"/>
                        <a:t>, SNL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i="1" dirty="0">
                          <a:solidFill>
                            <a:schemeClr val="tx2"/>
                          </a:solidFill>
                          <a:effectLst/>
                        </a:rPr>
                        <a:t>11:00am-11:15am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tx2"/>
                          </a:solidFill>
                        </a:rPr>
                        <a:t>Break (and Q&amp;A with speakers)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solidFill>
                          <a:schemeClr val="tx2"/>
                        </a:solidFill>
                      </a:endParaRP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11:15am-12:00pm</a:t>
                      </a:r>
                      <a:endParaRPr lang="en-US" sz="3600" i="0" dirty="0">
                        <a:solidFill>
                          <a:schemeClr val="tx1"/>
                        </a:solidFill>
                        <a:effectLst/>
                      </a:endParaRPr>
                    </a:p>
                  </a:txBody>
                  <a:tcPr marL="63500" marR="63500" marT="63500" marB="63500"/>
                </a:tc>
                <a:tc>
                  <a:txBody>
                    <a:bodyPr/>
                    <a:lstStyle/>
                    <a:p>
                      <a:pPr>
                        <a:lnSpc>
                          <a:spcPct val="100000"/>
                        </a:lnSpc>
                      </a:pPr>
                      <a:r>
                        <a:rPr lang="en-US" sz="1600" i="0" dirty="0">
                          <a:solidFill>
                            <a:schemeClr val="tx1"/>
                          </a:solidFill>
                        </a:rPr>
                        <a:t>04</a:t>
                      </a:r>
                    </a:p>
                  </a:txBody>
                  <a:tcPr/>
                </a:tc>
                <a:tc>
                  <a:txBody>
                    <a:bodyPr/>
                    <a:lstStyle/>
                    <a:p>
                      <a:pPr>
                        <a:lnSpc>
                          <a:spcPct val="100000"/>
                        </a:lnSpc>
                      </a:pPr>
                      <a:r>
                        <a:rPr lang="en-US" sz="1600" b="0" i="0" u="none" strike="noStrike" kern="1200" dirty="0">
                          <a:solidFill>
                            <a:schemeClr val="tx1"/>
                          </a:solidFill>
                          <a:effectLst/>
                          <a:latin typeface="+mn-lt"/>
                          <a:ea typeface="+mn-ea"/>
                          <a:cs typeface="+mn-cs"/>
                        </a:rPr>
                        <a:t>Software Design</a:t>
                      </a:r>
                      <a:endParaRPr lang="en-US" sz="1600" i="0" dirty="0">
                        <a:solidFill>
                          <a:schemeClr val="tx1"/>
                        </a:solidFill>
                      </a:endParaRPr>
                    </a:p>
                  </a:txBody>
                  <a:tcPr/>
                </a:tc>
                <a:tc>
                  <a:txBody>
                    <a:bodyPr/>
                    <a:lstStyle/>
                    <a:p>
                      <a:pPr>
                        <a:lnSpc>
                          <a:spcPct val="100000"/>
                        </a:lnSpc>
                      </a:pPr>
                      <a:r>
                        <a:rPr lang="en-US" sz="1600" i="0" dirty="0">
                          <a:solidFill>
                            <a:schemeClr val="tx1"/>
                          </a:solidFill>
                        </a:rPr>
                        <a:t>Anshu Dubey, ANL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i="0" dirty="0">
                          <a:solidFill>
                            <a:schemeClr val="tx1"/>
                          </a:solidFill>
                          <a:effectLst/>
                        </a:rPr>
                        <a:t>12:00pm-12:45pm</a:t>
                      </a:r>
                    </a:p>
                  </a:txBody>
                  <a:tcPr marL="63500" marR="63500" marT="63500" marB="63500"/>
                </a:tc>
                <a:tc>
                  <a:txBody>
                    <a:bodyPr/>
                    <a:lstStyle/>
                    <a:p>
                      <a:pPr>
                        <a:lnSpc>
                          <a:spcPct val="100000"/>
                        </a:lnSpc>
                      </a:pPr>
                      <a:r>
                        <a:rPr lang="en-US" sz="1600" i="0" dirty="0">
                          <a:solidFill>
                            <a:schemeClr val="tx1"/>
                          </a:solidFill>
                        </a:rPr>
                        <a:t>05</a:t>
                      </a:r>
                    </a:p>
                  </a:txBody>
                  <a:tcPr/>
                </a:tc>
                <a:tc>
                  <a:txBody>
                    <a:bodyPr/>
                    <a:lstStyle/>
                    <a:p>
                      <a:pPr>
                        <a:lnSpc>
                          <a:spcPct val="100000"/>
                        </a:lnSpc>
                      </a:pPr>
                      <a:r>
                        <a:rPr lang="en-US" sz="1600" i="0" dirty="0">
                          <a:solidFill>
                            <a:schemeClr val="tx1"/>
                          </a:solidFill>
                        </a:rPr>
                        <a:t>Software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073672808"/>
                  </a:ext>
                </a:extLst>
              </a:tr>
              <a:tr h="370840">
                <a:tc>
                  <a:txBody>
                    <a:bodyPr/>
                    <a:lstStyle/>
                    <a:p>
                      <a:pPr rtl="0" fontAlgn="t">
                        <a:spcBef>
                          <a:spcPts val="0"/>
                        </a:spcBef>
                        <a:spcAft>
                          <a:spcPts val="0"/>
                        </a:spcAft>
                      </a:pPr>
                      <a:r>
                        <a:rPr lang="en-US" sz="1600" b="0" i="1" u="none" strike="noStrike" dirty="0">
                          <a:solidFill>
                            <a:schemeClr val="tx2"/>
                          </a:solidFill>
                          <a:effectLst/>
                          <a:latin typeface="Arial" panose="020B0604020202020204" pitchFamily="34" charset="0"/>
                        </a:rPr>
                        <a:t>12:45pm-1:45pm</a:t>
                      </a:r>
                      <a:endParaRPr lang="en-US" sz="3600" i="1" dirty="0">
                        <a:solidFill>
                          <a:schemeClr val="tx2"/>
                        </a:solidFill>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1:45pm-2:00pm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Agile Methodologies Redux</a:t>
                      </a:r>
                    </a:p>
                  </a:txBody>
                  <a:tcPr/>
                </a:tc>
                <a:tc>
                  <a:txBody>
                    <a:bodyPr/>
                    <a:lstStyle/>
                    <a:p>
                      <a:pPr>
                        <a:lnSpc>
                          <a:spcPct val="100000"/>
                        </a:lnSpc>
                      </a:pPr>
                      <a:r>
                        <a:rPr lang="en-US" sz="1600" dirty="0"/>
                        <a:t>James M. </a:t>
                      </a:r>
                      <a:r>
                        <a:rPr lang="en-US" sz="1600" dirty="0" err="1"/>
                        <a:t>Willenbing</a:t>
                      </a:r>
                      <a:r>
                        <a:rPr lang="en-US" sz="1600" dirty="0"/>
                        <a:t>, SNL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2:00pm-3:00pm</a:t>
                      </a:r>
                    </a:p>
                  </a:txBody>
                  <a:tcPr marL="63500" marR="63500" marT="63500" marB="63500"/>
                </a:tc>
                <a:tc>
                  <a:txBody>
                    <a:bodyPr/>
                    <a:lstStyle/>
                    <a:p>
                      <a:pPr>
                        <a:lnSpc>
                          <a:spcPct val="100000"/>
                        </a:lnSpc>
                      </a:pPr>
                      <a:r>
                        <a:rPr lang="en-US" sz="1600" i="0" dirty="0"/>
                        <a:t>07</a:t>
                      </a:r>
                    </a:p>
                  </a:txBody>
                  <a:tcPr/>
                </a:tc>
                <a:tc>
                  <a:txBody>
                    <a:bodyPr/>
                    <a:lstStyle/>
                    <a:p>
                      <a:pPr>
                        <a:lnSpc>
                          <a:spcPct val="100000"/>
                        </a:lnSpc>
                      </a:pPr>
                      <a:r>
                        <a:rPr lang="en-US" sz="1600" i="0" dirty="0"/>
                        <a:t>Refactoring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solidFill>
                            <a:schemeClr val="tx1"/>
                          </a:solidFill>
                        </a:rPr>
                        <a:t>Anshu Dubey, ANL</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600" i="1" dirty="0">
                          <a:solidFill>
                            <a:schemeClr val="tx2"/>
                          </a:solidFill>
                          <a:effectLst/>
                        </a:rPr>
                        <a:t>3:00pm-3:15pm</a:t>
                      </a: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 (and Q&amp;A with speakers)</a:t>
                      </a: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2072727661"/>
                  </a:ext>
                </a:extLst>
              </a:tr>
              <a:tr h="370840">
                <a:tc>
                  <a:txBody>
                    <a:bodyPr/>
                    <a:lstStyle/>
                    <a:p>
                      <a:pPr rtl="0" fontAlgn="t">
                        <a:spcBef>
                          <a:spcPts val="0"/>
                        </a:spcBef>
                        <a:spcAft>
                          <a:spcPts val="0"/>
                        </a:spcAft>
                      </a:pPr>
                      <a:r>
                        <a:rPr lang="en-US" sz="1600" dirty="0">
                          <a:effectLst/>
                        </a:rPr>
                        <a:t>3:15pm-3:45pm</a:t>
                      </a:r>
                    </a:p>
                  </a:txBody>
                  <a:tcPr marL="63500" marR="63500" marT="63500" marB="63500"/>
                </a:tc>
                <a:tc>
                  <a:txBody>
                    <a:bodyPr/>
                    <a:lstStyle/>
                    <a:p>
                      <a:pPr>
                        <a:lnSpc>
                          <a:spcPct val="100000"/>
                        </a:lnSpc>
                      </a:pPr>
                      <a:r>
                        <a:rPr lang="en-US" sz="1600" i="0" dirty="0"/>
                        <a:t>08</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Mark C. Miller, LLNL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600" dirty="0">
                          <a:effectLst/>
                        </a:rPr>
                        <a:t>3:45pm-4:30pm</a:t>
                      </a:r>
                    </a:p>
                  </a:txBody>
                  <a:tcPr marL="63500" marR="63500" marT="63500" marB="63500"/>
                </a:tc>
                <a:tc>
                  <a:txBody>
                    <a:bodyPr/>
                    <a:lstStyle/>
                    <a:p>
                      <a:pPr>
                        <a:lnSpc>
                          <a:spcPct val="100000"/>
                        </a:lnSpc>
                      </a:pPr>
                      <a:r>
                        <a:rPr lang="en-US" sz="1600" i="0" dirty="0"/>
                        <a:t>09</a:t>
                      </a:r>
                    </a:p>
                  </a:txBody>
                  <a:tcPr/>
                </a:tc>
                <a:tc>
                  <a:txBody>
                    <a:bodyPr/>
                    <a:lstStyle/>
                    <a:p>
                      <a:pPr>
                        <a:lnSpc>
                          <a:spcPct val="100000"/>
                        </a:lnSpc>
                      </a:pPr>
                      <a:r>
                        <a:rPr lang="en-US" sz="1600" i="0" dirty="0"/>
                        <a:t>Reproducibility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600" dirty="0">
                          <a:effectLst/>
                        </a:rPr>
                        <a:t>4:30pm-4:45pm</a:t>
                      </a:r>
                    </a:p>
                  </a:txBody>
                  <a:tcPr marL="63500" marR="63500" marT="63500" marB="63500"/>
                </a:tc>
                <a:tc>
                  <a:txBody>
                    <a:bodyPr/>
                    <a:lstStyle/>
                    <a:p>
                      <a:pPr>
                        <a:lnSpc>
                          <a:spcPct val="100000"/>
                        </a:lnSpc>
                      </a:pPr>
                      <a:r>
                        <a:rPr lang="en-US" sz="1600" i="0" dirty="0"/>
                        <a:t>10</a:t>
                      </a:r>
                    </a:p>
                  </a:txBody>
                  <a:tcPr/>
                </a:tc>
                <a:tc>
                  <a:txBody>
                    <a:bodyPr/>
                    <a:lstStyle/>
                    <a:p>
                      <a:pPr>
                        <a:lnSpc>
                          <a:spcPct val="100000"/>
                        </a:lnSpc>
                      </a:pPr>
                      <a:r>
                        <a:rPr lang="en-US" sz="1600" i="0" dirty="0"/>
                        <a:t>Summary</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1E432556-E434-4E1C-BF45-B1AFC4484FCE}"/>
              </a:ext>
            </a:extLst>
          </p:cNvPr>
          <p:cNvGrpSpPr/>
          <p:nvPr/>
        </p:nvGrpSpPr>
        <p:grpSpPr>
          <a:xfrm>
            <a:off x="79513" y="5849540"/>
            <a:ext cx="12029799" cy="390939"/>
            <a:chOff x="79513" y="1653208"/>
            <a:chExt cx="12029799" cy="390939"/>
          </a:xfrm>
        </p:grpSpPr>
        <p:cxnSp>
          <p:nvCxnSpPr>
            <p:cNvPr id="6" name="Straight Connector 5">
              <a:extLst>
                <a:ext uri="{FF2B5EF4-FFF2-40B4-BE49-F238E27FC236}">
                  <a16:creationId xmlns:a16="http://schemas.microsoft.com/office/drawing/2014/main" id="{9AA33DBE-3BD6-492A-8E9C-70D4DB3E9C16}"/>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957A1BD6-3A70-4C4B-AEC3-852CA4552EE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8" name="Arrow: Right 8">
              <a:extLst>
                <a:ext uri="{FF2B5EF4-FFF2-40B4-BE49-F238E27FC236}">
                  <a16:creationId xmlns:a16="http://schemas.microsoft.com/office/drawing/2014/main" id="{FE4BC733-9F58-4075-B4C7-73715C39DC54}"/>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328345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3355</TotalTime>
  <Words>3331</Words>
  <Application>Microsoft Office PowerPoint</Application>
  <PresentationFormat>Custom</PresentationFormat>
  <Paragraphs>367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Setting Expectations for Your Data</vt:lpstr>
      <vt:lpstr> ACM TOMS Reproducible Computational Results (RCR)</vt:lpstr>
      <vt:lpstr>SC20 Transparency and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760</cp:revision>
  <cp:lastPrinted>2017-11-02T18:35:01Z</cp:lastPrinted>
  <dcterms:created xsi:type="dcterms:W3CDTF">2018-11-06T17:28:56Z</dcterms:created>
  <dcterms:modified xsi:type="dcterms:W3CDTF">2020-08-06T02:12:24Z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