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9"/>
  </p:notesMasterIdLst>
  <p:handoutMasterIdLst>
    <p:handoutMasterId r:id="rId10"/>
  </p:handoutMasterIdLst>
  <p:sldIdLst>
    <p:sldId id="256" r:id="rId5"/>
    <p:sldId id="327" r:id="rId6"/>
    <p:sldId id="618" r:id="rId7"/>
    <p:sldId id="616" r:id="rId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nholdt, David" initials="BD" lastIdx="1" clrIdx="0">
    <p:extLst>
      <p:ext uri="{19B8F6BF-5375-455C-9EA6-DF929625EA0E}">
        <p15:presenceInfo xmlns:p15="http://schemas.microsoft.com/office/powerpoint/2012/main" userId="S::bek@ornl.gov::f808388a-a727-4abe-af5b-576b1a4d5d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6009" autoAdjust="0"/>
    <p:restoredTop sz="96571" autoAdjust="0"/>
  </p:normalViewPr>
  <p:slideViewPr>
    <p:cSldViewPr snapToGrid="0" showGuides="1">
      <p:cViewPr varScale="1">
        <p:scale>
          <a:sx n="79" d="100"/>
          <a:sy n="79" d="100"/>
        </p:scale>
        <p:origin x="1181" y="8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11/7/2020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11/7/2020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betterscientificsoftware.github.io/bssw-tutorial-sc20/"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bssw.io/"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sc20.supercomputing.org/session/?sess=sess221" TargetMode="External"/><Relationship Id="rId3" Type="http://schemas.openxmlformats.org/officeDocument/2006/relationships/hyperlink" Target="https://sc20.supercomputing.org/presentation/?id=pec104&amp;sess=sess267" TargetMode="External"/><Relationship Id="rId7" Type="http://schemas.openxmlformats.org/officeDocument/2006/relationships/hyperlink" Target="https://sc20.supercomputing.org/session/?sess=sess224" TargetMode="External"/><Relationship Id="rId2" Type="http://schemas.openxmlformats.org/officeDocument/2006/relationships/hyperlink" Target="https://sc20.supercomputing.org/presentation/?id=tut132&amp;sess=sess241" TargetMode="External"/><Relationship Id="rId1" Type="http://schemas.openxmlformats.org/officeDocument/2006/relationships/slideLayout" Target="../slideLayouts/slideLayout2.xml"/><Relationship Id="rId6" Type="http://schemas.openxmlformats.org/officeDocument/2006/relationships/hyperlink" Target="https://sc20.supercomputing.org/session/?sess=sess217" TargetMode="External"/><Relationship Id="rId11" Type="http://schemas.openxmlformats.org/officeDocument/2006/relationships/hyperlink" Target="https://sc20.supercomputing.org/presentation/?id=bof166&amp;sess=sess307" TargetMode="External"/><Relationship Id="rId5" Type="http://schemas.openxmlformats.org/officeDocument/2006/relationships/hyperlink" Target="https://sc20.supercomputing.org/session/?sess=sess205" TargetMode="External"/><Relationship Id="rId10" Type="http://schemas.openxmlformats.org/officeDocument/2006/relationships/hyperlink" Target="https://sc20.supercomputing.org/presentation/?id=bof107&amp;sess=sess310" TargetMode="External"/><Relationship Id="rId4" Type="http://schemas.openxmlformats.org/officeDocument/2006/relationships/hyperlink" Target="https://sc20.supercomputing.org/session/?sess=sess200" TargetMode="External"/><Relationship Id="rId9" Type="http://schemas.openxmlformats.org/officeDocument/2006/relationships/hyperlink" Target="https://sc20.supercomputing.org/session/?sess=sess291"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mailto:bssw-tutorial@lists.mcs.anl.go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177633" y="6189"/>
            <a:ext cx="8292316" cy="1030930"/>
          </a:xfrm>
        </p:spPr>
        <p:txBody>
          <a:bodyPr/>
          <a:lstStyle/>
          <a:p>
            <a:r>
              <a:rPr lang="en-US" dirty="0"/>
              <a:t>Welcome to…</a:t>
            </a:r>
          </a:p>
        </p:txBody>
      </p:sp>
      <p:pic>
        <p:nvPicPr>
          <p:cNvPr id="8" name="Picture 7" descr="Screen Shot 2017-01-21 at 6.45.35 PM.png">
            <a:extLst>
              <a:ext uri="{FF2B5EF4-FFF2-40B4-BE49-F238E27FC236}">
                <a16:creationId xmlns:a16="http://schemas.microsoft.com/office/drawing/2014/main" id="{2D830406-FACC-4050-8E30-3A157692EB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8799" y="1114543"/>
            <a:ext cx="4051226" cy="1738172"/>
          </a:xfrm>
          <a:prstGeom prst="rect">
            <a:avLst/>
          </a:prstGeom>
        </p:spPr>
      </p:pic>
      <p:sp>
        <p:nvSpPr>
          <p:cNvPr id="9" name="TextBox 8">
            <a:extLst>
              <a:ext uri="{FF2B5EF4-FFF2-40B4-BE49-F238E27FC236}">
                <a16:creationId xmlns:a16="http://schemas.microsoft.com/office/drawing/2014/main" id="{1567E541-91AB-4DED-99B3-172FBF7CFD40}"/>
              </a:ext>
            </a:extLst>
          </p:cNvPr>
          <p:cNvSpPr txBox="1"/>
          <p:nvPr/>
        </p:nvSpPr>
        <p:spPr>
          <a:xfrm>
            <a:off x="2452099" y="2931437"/>
            <a:ext cx="7284684" cy="1877437"/>
          </a:xfrm>
          <a:prstGeom prst="rect">
            <a:avLst/>
          </a:prstGeom>
          <a:noFill/>
        </p:spPr>
        <p:txBody>
          <a:bodyPr wrap="square" rtlCol="0">
            <a:spAutoFit/>
          </a:bodyPr>
          <a:lstStyle/>
          <a:p>
            <a:pPr algn="ctr"/>
            <a:r>
              <a:rPr lang="en-US" sz="2400" b="1" dirty="0"/>
              <a:t>David E. Bernholdt, Anshu Dubey, Patricia Grubel, Rinku Gupta</a:t>
            </a:r>
          </a:p>
          <a:p>
            <a:pPr algn="ctr">
              <a:spcBef>
                <a:spcPts val="1200"/>
              </a:spcBef>
            </a:pPr>
            <a:r>
              <a:rPr lang="en-US" sz="2400" dirty="0"/>
              <a:t>Assisted by Deborah Stevens</a:t>
            </a:r>
          </a:p>
          <a:p>
            <a:pPr algn="ctr">
              <a:spcBef>
                <a:spcPts val="1200"/>
              </a:spcBef>
            </a:pPr>
            <a:r>
              <a:rPr lang="en-US" sz="2400" dirty="0"/>
              <a:t>2:30pm-6:30pm ET Tuesday 10 November 2020</a:t>
            </a:r>
          </a:p>
        </p:txBody>
      </p:sp>
      <p:grpSp>
        <p:nvGrpSpPr>
          <p:cNvPr id="19" name="Group 18">
            <a:extLst>
              <a:ext uri="{FF2B5EF4-FFF2-40B4-BE49-F238E27FC236}">
                <a16:creationId xmlns:a16="http://schemas.microsoft.com/office/drawing/2014/main" id="{5DA3ADE3-D09C-4F16-B414-C8580062E182}"/>
              </a:ext>
            </a:extLst>
          </p:cNvPr>
          <p:cNvGrpSpPr/>
          <p:nvPr/>
        </p:nvGrpSpPr>
        <p:grpSpPr>
          <a:xfrm>
            <a:off x="4471718" y="5542925"/>
            <a:ext cx="3245388" cy="596806"/>
            <a:chOff x="1967920" y="5132113"/>
            <a:chExt cx="3245388" cy="596806"/>
          </a:xfrm>
        </p:grpSpPr>
        <p:pic>
          <p:nvPicPr>
            <p:cNvPr id="6" name="Picture 2" descr="https://licensebuttons.net/l/by/4.0/88x31.png">
              <a:extLst>
                <a:ext uri="{FF2B5EF4-FFF2-40B4-BE49-F238E27FC236}">
                  <a16:creationId xmlns:a16="http://schemas.microsoft.com/office/drawing/2014/main" id="{5CC514C2-8FC7-4B1D-89D7-30A465183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920" y="5143703"/>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8CB8FE3-A8A7-43B1-A57A-F06E06D980C6}"/>
                </a:ext>
              </a:extLst>
            </p:cNvPr>
            <p:cNvSpPr txBox="1"/>
            <p:nvPr/>
          </p:nvSpPr>
          <p:spPr>
            <a:xfrm>
              <a:off x="3601264" y="5132113"/>
              <a:ext cx="1612044" cy="590931"/>
            </a:xfrm>
            <a:prstGeom prst="rect">
              <a:avLst/>
            </a:prstGeom>
            <a:noFill/>
          </p:spPr>
          <p:txBody>
            <a:bodyPr wrap="square" rtlCol="0">
              <a:spAutoFit/>
            </a:bodyPr>
            <a:lstStyle/>
            <a:p>
              <a:pPr algn="ctr">
                <a:lnSpc>
                  <a:spcPct val="90000"/>
                </a:lnSpc>
              </a:pPr>
              <a:r>
                <a:rPr lang="en-US" sz="1200" dirty="0"/>
                <a:t>See slide 2 for license details and requested citation</a:t>
              </a:r>
            </a:p>
          </p:txBody>
        </p:sp>
      </p:grpSp>
      <p:sp>
        <p:nvSpPr>
          <p:cNvPr id="18" name="Rectangle 17">
            <a:extLst>
              <a:ext uri="{FF2B5EF4-FFF2-40B4-BE49-F238E27FC236}">
                <a16:creationId xmlns:a16="http://schemas.microsoft.com/office/drawing/2014/main" id="{3C32E92A-9301-4D75-9FC9-47790C497560}"/>
              </a:ext>
            </a:extLst>
          </p:cNvPr>
          <p:cNvSpPr/>
          <p:nvPr/>
        </p:nvSpPr>
        <p:spPr>
          <a:xfrm>
            <a:off x="2349365" y="4834285"/>
            <a:ext cx="7490094" cy="707886"/>
          </a:xfrm>
          <a:prstGeom prst="rect">
            <a:avLst/>
          </a:prstGeom>
        </p:spPr>
        <p:txBody>
          <a:bodyPr wrap="square">
            <a:spAutoFit/>
          </a:bodyPr>
          <a:lstStyle/>
          <a:p>
            <a:pPr algn="ctr"/>
            <a:r>
              <a:rPr lang="en-US" sz="2000" dirty="0"/>
              <a:t>Last-minute updates, final slides, etc. at: </a:t>
            </a:r>
            <a:r>
              <a:rPr lang="en-US" sz="2000" b="1" dirty="0">
                <a:hlinkClick r:id="rId4"/>
              </a:rPr>
              <a:t>https://betterscientificsoftware.github.io/bssw-tutorial-sc20/</a:t>
            </a:r>
            <a:endParaRPr lang="en-US" sz="2400" b="1" dirty="0"/>
          </a:p>
        </p:txBody>
      </p:sp>
      <p:pic>
        <p:nvPicPr>
          <p:cNvPr id="3" name="Picture 2">
            <a:extLst>
              <a:ext uri="{FF2B5EF4-FFF2-40B4-BE49-F238E27FC236}">
                <a16:creationId xmlns:a16="http://schemas.microsoft.com/office/drawing/2014/main" id="{34CF1D90-6D5B-4C09-B438-ACB0AAE9EA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352466"/>
            <a:ext cx="1828800" cy="1828800"/>
          </a:xfrm>
          <a:prstGeom prst="rect">
            <a:avLst/>
          </a:prstGeom>
        </p:spPr>
      </p:pic>
      <p:sp>
        <p:nvSpPr>
          <p:cNvPr id="2" name="TextBox 1">
            <a:extLst>
              <a:ext uri="{FF2B5EF4-FFF2-40B4-BE49-F238E27FC236}">
                <a16:creationId xmlns:a16="http://schemas.microsoft.com/office/drawing/2014/main" id="{9F59F666-EB5C-4739-A209-1E5258BBE60A}"/>
              </a:ext>
            </a:extLst>
          </p:cNvPr>
          <p:cNvSpPr txBox="1"/>
          <p:nvPr/>
        </p:nvSpPr>
        <p:spPr>
          <a:xfrm>
            <a:off x="8696740" y="1243158"/>
            <a:ext cx="3289852" cy="1514261"/>
          </a:xfrm>
          <a:prstGeom prst="rect">
            <a:avLst/>
          </a:prstGeom>
          <a:solidFill>
            <a:srgbClr val="FFFF00"/>
          </a:solidFill>
          <a:ln w="38100">
            <a:solidFill>
              <a:schemeClr val="accent4"/>
            </a:solidFill>
          </a:ln>
        </p:spPr>
        <p:txBody>
          <a:bodyPr wrap="square" lIns="118872" tIns="91440" rIns="118872" bIns="91440" rtlCol="0" anchor="ctr" anchorCtr="0">
            <a:spAutoFit/>
          </a:bodyPr>
          <a:lstStyle/>
          <a:p>
            <a:pPr algn="l">
              <a:lnSpc>
                <a:spcPct val="90000"/>
              </a:lnSpc>
            </a:pPr>
            <a:r>
              <a:rPr lang="en-US" sz="2400" dirty="0">
                <a:solidFill>
                  <a:srgbClr val="FF0000"/>
                </a:solidFill>
              </a:rPr>
              <a:t>Please follow the link or use the QR code to get the latest updates for this tutorial!</a:t>
            </a:r>
          </a:p>
        </p:txBody>
      </p:sp>
      <p:cxnSp>
        <p:nvCxnSpPr>
          <p:cNvPr id="5" name="Straight Arrow Connector 4">
            <a:extLst>
              <a:ext uri="{FF2B5EF4-FFF2-40B4-BE49-F238E27FC236}">
                <a16:creationId xmlns:a16="http://schemas.microsoft.com/office/drawing/2014/main" id="{F6971359-185E-42E4-9FEA-EC8137C20B9D}"/>
              </a:ext>
            </a:extLst>
          </p:cNvPr>
          <p:cNvCxnSpPr>
            <a:stCxn id="2" idx="2"/>
            <a:endCxn id="18" idx="3"/>
          </p:cNvCxnSpPr>
          <p:nvPr/>
        </p:nvCxnSpPr>
        <p:spPr>
          <a:xfrm flipH="1">
            <a:off x="9839459" y="2757419"/>
            <a:ext cx="502207" cy="2430809"/>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277922"/>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719846" y="236376"/>
            <a:ext cx="11337072" cy="914400"/>
          </a:xfrm>
        </p:spPr>
        <p:txBody>
          <a:bodyPr/>
          <a:lstStyle/>
          <a:p>
            <a:pPr algn="ctr">
              <a:lnSpc>
                <a:spcPct val="100000"/>
              </a:lnSpc>
              <a:spcBef>
                <a:spcPts val="1200"/>
              </a:spcBef>
            </a:pPr>
            <a:r>
              <a:rPr lang="en-US" sz="2400" dirty="0"/>
              <a:t>The </a:t>
            </a:r>
            <a:r>
              <a:rPr lang="en-US" sz="2400" dirty="0">
                <a:solidFill>
                  <a:schemeClr val="tx2"/>
                </a:solidFill>
              </a:rPr>
              <a:t>Better Scientific Software tutorial </a:t>
            </a:r>
            <a:br>
              <a:rPr lang="en-US" sz="2400" dirty="0">
                <a:solidFill>
                  <a:schemeClr val="tx2"/>
                </a:solidFill>
              </a:rPr>
            </a:br>
            <a:r>
              <a:rPr lang="en-US" sz="2400" dirty="0"/>
              <a:t>is presented by the </a:t>
            </a:r>
            <a:r>
              <a:rPr lang="en-US" sz="2400" dirty="0">
                <a:solidFill>
                  <a:schemeClr val="tx2"/>
                </a:solidFill>
              </a:rPr>
              <a:t>IDEAS Productivity project</a:t>
            </a:r>
            <a:br>
              <a:rPr lang="en-US" sz="2400" dirty="0"/>
            </a:br>
            <a:br>
              <a:rPr lang="en-US" sz="800" dirty="0"/>
            </a:br>
            <a:r>
              <a:rPr lang="en-US" sz="2400" dirty="0"/>
              <a:t>We work with the community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946839"/>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dirty="0">
                    <a:solidFill>
                      <a:schemeClr val="dk1"/>
                    </a:solidFill>
                    <a:latin typeface="Arial"/>
                    <a:ea typeface="Arial"/>
                    <a:cs typeface="Arial"/>
                    <a:sym typeface="Arial"/>
                  </a:rPr>
                  <a:t>Customize and curate methodologies</a:t>
                </a:r>
                <a:endParaRPr dirty="0"/>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Target scientific software        productivity and sustainability</a:t>
                </a:r>
                <a:endParaRPr sz="2400" b="0" i="0" u="none" strike="noStrike" cap="none" dirty="0">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Use workflow for best practices    content development</a:t>
                </a:r>
                <a:endParaRPr sz="20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dirty="0">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Incrementally and iteratively     improve software practices</a:t>
                </a:r>
                <a:endParaRPr sz="2000" b="1" i="0" u="none" strike="noStrike" cap="none">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high-priority topics for improvement and track progress</a:t>
                </a:r>
                <a:endParaRPr/>
              </a:p>
              <a:p>
                <a:pPr marL="287338" marR="0" lvl="0" indent="-219075" algn="l" rtl="0">
                  <a:spcBef>
                    <a:spcPts val="0"/>
                  </a:spcBef>
                  <a:spcAft>
                    <a:spcPts val="0"/>
                  </a:spcAft>
                  <a:buClr>
                    <a:schemeClr val="dk1"/>
                  </a:buClr>
                  <a:buSzPts val="1400"/>
                  <a:buFont typeface="Arial"/>
                  <a:buChar char="●"/>
                </a:pPr>
                <a:r>
                  <a:rPr lang="en-US" sz="1600" b="0" i="1" u="none" strike="noStrike" cap="none">
                    <a:solidFill>
                      <a:schemeClr val="dk1"/>
                    </a:solidFill>
                    <a:latin typeface="Arial"/>
                    <a:ea typeface="Arial"/>
                    <a:cs typeface="Arial"/>
                    <a:sym typeface="Arial"/>
                  </a:rPr>
                  <a:t>Productivity and Sustainability  Improvement Planning (PSIP) </a:t>
                </a:r>
                <a:endParaRPr/>
              </a:p>
              <a:p>
                <a:pPr marL="347663" marR="0" lvl="0" indent="-190500" algn="l" rtl="0">
                  <a:spcBef>
                    <a:spcPts val="0"/>
                  </a:spcBef>
                  <a:spcAft>
                    <a:spcPts val="0"/>
                  </a:spcAft>
                  <a:buClr>
                    <a:schemeClr val="dk1"/>
                  </a:buClr>
                  <a:buSzPts val="14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2400" b="1" i="0" u="none" strike="noStrike" cap="none">
                  <a:solidFill>
                    <a:schemeClr val="dk1"/>
                  </a:solidFill>
                  <a:latin typeface="Arial"/>
                  <a:ea typeface="Arial"/>
                  <a:cs typeface="Arial"/>
                  <a:sym typeface="Arial"/>
                </a:endParaRPr>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105071691"/>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DCE1751-2A1B-4701-AAF3-925DCA211051}"/>
              </a:ext>
            </a:extLst>
          </p:cNvPr>
          <p:cNvGraphicFramePr>
            <a:graphicFrameLocks noGrp="1"/>
          </p:cNvGraphicFramePr>
          <p:nvPr>
            <p:ph idx="1"/>
            <p:extLst>
              <p:ext uri="{D42A27DB-BD31-4B8C-83A1-F6EECF244321}">
                <p14:modId xmlns:p14="http://schemas.microsoft.com/office/powerpoint/2010/main" val="1668086202"/>
              </p:ext>
            </p:extLst>
          </p:nvPr>
        </p:nvGraphicFramePr>
        <p:xfrm>
          <a:off x="365125" y="656959"/>
          <a:ext cx="11369673" cy="6162040"/>
        </p:xfrm>
        <a:graphic>
          <a:graphicData uri="http://schemas.openxmlformats.org/drawingml/2006/table">
            <a:tbl>
              <a:tblPr firstRow="1" bandRow="1">
                <a:tableStyleId>{5C22544A-7EE6-4342-B048-85BDC9FD1C3A}</a:tableStyleId>
              </a:tblPr>
              <a:tblGrid>
                <a:gridCol w="2134884">
                  <a:extLst>
                    <a:ext uri="{9D8B030D-6E8A-4147-A177-3AD203B41FA5}">
                      <a16:colId xmlns:a16="http://schemas.microsoft.com/office/drawing/2014/main" val="3117349449"/>
                    </a:ext>
                  </a:extLst>
                </a:gridCol>
                <a:gridCol w="1254868">
                  <a:extLst>
                    <a:ext uri="{9D8B030D-6E8A-4147-A177-3AD203B41FA5}">
                      <a16:colId xmlns:a16="http://schemas.microsoft.com/office/drawing/2014/main" val="3672493519"/>
                    </a:ext>
                  </a:extLst>
                </a:gridCol>
                <a:gridCol w="7979921">
                  <a:extLst>
                    <a:ext uri="{9D8B030D-6E8A-4147-A177-3AD203B41FA5}">
                      <a16:colId xmlns:a16="http://schemas.microsoft.com/office/drawing/2014/main" val="1765778471"/>
                    </a:ext>
                  </a:extLst>
                </a:gridCol>
              </a:tblGrid>
              <a:tr h="370840">
                <a:tc>
                  <a:txBody>
                    <a:bodyPr/>
                    <a:lstStyle/>
                    <a:p>
                      <a:r>
                        <a:rPr lang="en-US" sz="1600" dirty="0"/>
                        <a:t>Day/Time</a:t>
                      </a:r>
                    </a:p>
                  </a:txBody>
                  <a:tcPr/>
                </a:tc>
                <a:tc>
                  <a:txBody>
                    <a:bodyPr/>
                    <a:lstStyle/>
                    <a:p>
                      <a:r>
                        <a:rPr lang="en-US" sz="1600" dirty="0"/>
                        <a:t>Event Type</a:t>
                      </a:r>
                    </a:p>
                  </a:txBody>
                  <a:tcPr/>
                </a:tc>
                <a:tc>
                  <a:txBody>
                    <a:bodyPr/>
                    <a:lstStyle/>
                    <a:p>
                      <a:r>
                        <a:rPr lang="en-US" sz="1600" dirty="0"/>
                        <a:t>Event Title (and Link for Details)</a:t>
                      </a:r>
                    </a:p>
                  </a:txBody>
                  <a:tcPr/>
                </a:tc>
                <a:extLst>
                  <a:ext uri="{0D108BD9-81ED-4DB2-BD59-A6C34878D82A}">
                    <a16:rowId xmlns:a16="http://schemas.microsoft.com/office/drawing/2014/main" val="3994976307"/>
                  </a:ext>
                </a:extLst>
              </a:tr>
              <a:tr h="370840">
                <a:tc>
                  <a:txBody>
                    <a:bodyPr/>
                    <a:lstStyle/>
                    <a:p>
                      <a:r>
                        <a:rPr lang="en-US" sz="1600" b="0" i="0" kern="1200" dirty="0">
                          <a:solidFill>
                            <a:schemeClr val="dk1"/>
                          </a:solidFill>
                          <a:effectLst/>
                          <a:latin typeface="+mn-lt"/>
                          <a:ea typeface="+mn-ea"/>
                          <a:cs typeface="+mn-cs"/>
                        </a:rPr>
                        <a:t>Monday, Nov. 9</a:t>
                      </a:r>
                      <a:br>
                        <a:rPr lang="en-US" sz="1600" dirty="0"/>
                      </a:br>
                      <a:r>
                        <a:rPr lang="en-US" sz="1600" b="0" i="0" kern="1200" dirty="0">
                          <a:solidFill>
                            <a:schemeClr val="dk1"/>
                          </a:solidFill>
                          <a:effectLst/>
                          <a:latin typeface="+mn-lt"/>
                          <a:ea typeface="+mn-ea"/>
                          <a:cs typeface="+mn-cs"/>
                        </a:rPr>
                        <a:t>10:00am-2:00pm ET</a:t>
                      </a:r>
                      <a:endParaRPr lang="en-US" sz="1600" dirty="0"/>
                    </a:p>
                  </a:txBody>
                  <a:tcPr/>
                </a:tc>
                <a:tc>
                  <a:txBody>
                    <a:bodyPr/>
                    <a:lstStyle/>
                    <a:p>
                      <a:r>
                        <a:rPr lang="en-US" sz="1600" dirty="0"/>
                        <a:t>Tutorial</a:t>
                      </a:r>
                    </a:p>
                  </a:txBody>
                  <a:tcPr/>
                </a:tc>
                <a:tc>
                  <a:txBody>
                    <a:bodyPr/>
                    <a:lstStyle/>
                    <a:p>
                      <a:r>
                        <a:rPr lang="en-US" sz="1600" b="0" i="0" u="none" strike="noStrike" kern="1200" dirty="0">
                          <a:solidFill>
                            <a:schemeClr val="dk1"/>
                          </a:solidFill>
                          <a:effectLst/>
                          <a:latin typeface="+mn-lt"/>
                          <a:ea typeface="+mn-ea"/>
                          <a:cs typeface="+mn-cs"/>
                          <a:hlinkClick r:id="rId2"/>
                        </a:rPr>
                        <a:t>Managing HPC Software Complexity with </a:t>
                      </a:r>
                      <a:r>
                        <a:rPr lang="en-US" sz="1600" b="0" i="0" u="none" strike="noStrike" kern="1200" dirty="0" err="1">
                          <a:solidFill>
                            <a:schemeClr val="dk1"/>
                          </a:solidFill>
                          <a:effectLst/>
                          <a:latin typeface="+mn-lt"/>
                          <a:ea typeface="+mn-ea"/>
                          <a:cs typeface="+mn-cs"/>
                          <a:hlinkClick r:id="rId2"/>
                        </a:rPr>
                        <a:t>Spack</a:t>
                      </a:r>
                      <a:r>
                        <a:rPr lang="en-US" sz="1600" b="0" i="0" u="none" strike="noStrike" kern="1200" dirty="0">
                          <a:solidFill>
                            <a:schemeClr val="dk1"/>
                          </a:solidFill>
                          <a:effectLst/>
                          <a:latin typeface="+mn-lt"/>
                          <a:ea typeface="+mn-ea"/>
                          <a:cs typeface="+mn-cs"/>
                          <a:hlinkClick r:id="rId2"/>
                        </a:rPr>
                        <a:t>: Part 1</a:t>
                      </a:r>
                      <a:endParaRPr lang="en-US" sz="1600" dirty="0">
                        <a:latin typeface="+mn-lt"/>
                      </a:endParaRPr>
                    </a:p>
                  </a:txBody>
                  <a:tcPr/>
                </a:tc>
                <a:extLst>
                  <a:ext uri="{0D108BD9-81ED-4DB2-BD59-A6C34878D82A}">
                    <a16:rowId xmlns:a16="http://schemas.microsoft.com/office/drawing/2014/main" val="3027840663"/>
                  </a:ext>
                </a:extLst>
              </a:tr>
              <a:tr h="370840">
                <a:tc>
                  <a:txBody>
                    <a:bodyPr/>
                    <a:lstStyle/>
                    <a:p>
                      <a:r>
                        <a:rPr lang="en-US" sz="1600" b="0" i="0" kern="1200" dirty="0">
                          <a:solidFill>
                            <a:schemeClr val="dk1"/>
                          </a:solidFill>
                          <a:effectLst/>
                          <a:latin typeface="+mn-lt"/>
                          <a:ea typeface="+mn-ea"/>
                          <a:cs typeface="+mn-cs"/>
                        </a:rPr>
                        <a:t>Tuesday, Nov. 10</a:t>
                      </a:r>
                      <a:br>
                        <a:rPr lang="en-US" sz="1600" dirty="0"/>
                      </a:br>
                      <a:r>
                        <a:rPr lang="en-US" sz="1600" b="0" i="0" kern="1200" dirty="0">
                          <a:solidFill>
                            <a:schemeClr val="dk1"/>
                          </a:solidFill>
                          <a:effectLst/>
                          <a:latin typeface="+mn-lt"/>
                          <a:ea typeface="+mn-ea"/>
                          <a:cs typeface="+mn-cs"/>
                        </a:rPr>
                        <a:t>10:00am-2:00pm ET</a:t>
                      </a:r>
                      <a:endParaRPr lang="en-US" sz="1600" dirty="0"/>
                    </a:p>
                  </a:txBody>
                  <a:tcPr/>
                </a:tc>
                <a:tc>
                  <a:txBody>
                    <a:bodyPr/>
                    <a:lstStyle/>
                    <a:p>
                      <a:r>
                        <a:rPr lang="en-US" sz="1600" dirty="0"/>
                        <a:t>Tutorial</a:t>
                      </a:r>
                    </a:p>
                  </a:txBody>
                  <a:tcPr/>
                </a:tc>
                <a:tc>
                  <a:txBody>
                    <a:bodyPr/>
                    <a:lstStyle/>
                    <a:p>
                      <a:pPr fontAlgn="t"/>
                      <a:r>
                        <a:rPr lang="en-US" sz="1600" u="none" strike="noStrike" dirty="0">
                          <a:solidFill>
                            <a:srgbClr val="329FFF"/>
                          </a:solidFill>
                          <a:effectLst/>
                          <a:latin typeface="+mn-lt"/>
                          <a:hlinkClick r:id="rId3"/>
                        </a:rPr>
                        <a:t>Managing HPC Software Complexity with </a:t>
                      </a:r>
                      <a:r>
                        <a:rPr lang="en-US" sz="1600" u="none" strike="noStrike" dirty="0" err="1">
                          <a:solidFill>
                            <a:srgbClr val="329FFF"/>
                          </a:solidFill>
                          <a:effectLst/>
                          <a:latin typeface="+mn-lt"/>
                          <a:hlinkClick r:id="rId3"/>
                        </a:rPr>
                        <a:t>Spack</a:t>
                      </a:r>
                      <a:r>
                        <a:rPr lang="en-US" sz="1600" u="none" strike="noStrike" dirty="0">
                          <a:solidFill>
                            <a:srgbClr val="329FFF"/>
                          </a:solidFill>
                          <a:effectLst/>
                          <a:latin typeface="+mn-lt"/>
                          <a:hlinkClick r:id="rId3"/>
                        </a:rPr>
                        <a:t>: Part 2</a:t>
                      </a:r>
                      <a:endParaRPr lang="en-US" sz="1600" dirty="0">
                        <a:effectLst/>
                        <a:latin typeface="+mn-lt"/>
                      </a:endParaRPr>
                    </a:p>
                  </a:txBody>
                  <a:tcPr marL="114300" marR="114300"/>
                </a:tc>
                <a:extLst>
                  <a:ext uri="{0D108BD9-81ED-4DB2-BD59-A6C34878D82A}">
                    <a16:rowId xmlns:a16="http://schemas.microsoft.com/office/drawing/2014/main" val="3203025082"/>
                  </a:ext>
                </a:extLst>
              </a:tr>
              <a:tr h="370840">
                <a:tc>
                  <a:txBody>
                    <a:bodyPr/>
                    <a:lstStyle/>
                    <a:p>
                      <a:r>
                        <a:rPr lang="en-US" sz="1600" b="0" i="0" kern="1200" dirty="0">
                          <a:solidFill>
                            <a:schemeClr val="dk1"/>
                          </a:solidFill>
                          <a:effectLst/>
                          <a:latin typeface="+mn-lt"/>
                          <a:ea typeface="+mn-ea"/>
                          <a:cs typeface="+mn-cs"/>
                        </a:rPr>
                        <a:t>Wednesday, Nov. 11</a:t>
                      </a:r>
                      <a:br>
                        <a:rPr lang="en-US" sz="1600" dirty="0"/>
                      </a:br>
                      <a:r>
                        <a:rPr lang="en-US" sz="1600" b="0" i="0" kern="1200" dirty="0">
                          <a:solidFill>
                            <a:schemeClr val="dk1"/>
                          </a:solidFill>
                          <a:effectLst/>
                          <a:latin typeface="+mn-lt"/>
                          <a:ea typeface="+mn-ea"/>
                          <a:cs typeface="+mn-cs"/>
                        </a:rPr>
                        <a:t>10:00am-6:30pm ET</a:t>
                      </a:r>
                      <a:endParaRPr lang="en-US" sz="1600" dirty="0"/>
                    </a:p>
                  </a:txBody>
                  <a:tcPr/>
                </a:tc>
                <a:tc>
                  <a:txBody>
                    <a:bodyPr/>
                    <a:lstStyle/>
                    <a:p>
                      <a:r>
                        <a:rPr lang="en-US" sz="1600" dirty="0"/>
                        <a:t>Workshop</a:t>
                      </a:r>
                    </a:p>
                  </a:txBody>
                  <a:tcPr/>
                </a:tc>
                <a:tc>
                  <a:txBody>
                    <a:bodyPr/>
                    <a:lstStyle/>
                    <a:p>
                      <a:r>
                        <a:rPr lang="en-US" sz="1600" b="0" i="0" u="none" strike="noStrike" kern="1200" dirty="0">
                          <a:solidFill>
                            <a:schemeClr val="dk1"/>
                          </a:solidFill>
                          <a:effectLst/>
                          <a:latin typeface="+mn-lt"/>
                          <a:ea typeface="+mn-ea"/>
                          <a:cs typeface="+mn-cs"/>
                          <a:hlinkClick r:id="rId4"/>
                        </a:rPr>
                        <a:t>Seventh SC Workshop on Best Practices for HPC Training and Education</a:t>
                      </a:r>
                      <a:endParaRPr lang="en-US" sz="1600" dirty="0">
                        <a:latin typeface="+mn-lt"/>
                      </a:endParaRPr>
                    </a:p>
                  </a:txBody>
                  <a:tcPr/>
                </a:tc>
                <a:extLst>
                  <a:ext uri="{0D108BD9-81ED-4DB2-BD59-A6C34878D82A}">
                    <a16:rowId xmlns:a16="http://schemas.microsoft.com/office/drawing/2014/main" val="4083446809"/>
                  </a:ext>
                </a:extLst>
              </a:tr>
              <a:tr h="370840">
                <a:tc>
                  <a:txBody>
                    <a:bodyPr/>
                    <a:lstStyle/>
                    <a:p>
                      <a:r>
                        <a:rPr lang="en-US" sz="1600" b="0" i="0" kern="1200" dirty="0">
                          <a:solidFill>
                            <a:schemeClr val="dk1"/>
                          </a:solidFill>
                          <a:effectLst/>
                          <a:latin typeface="+mn-lt"/>
                          <a:ea typeface="+mn-ea"/>
                          <a:cs typeface="+mn-cs"/>
                        </a:rPr>
                        <a:t>Wednesday, Nov. 11</a:t>
                      </a:r>
                      <a:br>
                        <a:rPr lang="en-US" sz="1600" dirty="0"/>
                      </a:br>
                      <a:r>
                        <a:rPr lang="en-US" sz="1600" b="0" i="0" kern="1200" dirty="0">
                          <a:solidFill>
                            <a:schemeClr val="dk1"/>
                          </a:solidFill>
                          <a:effectLst/>
                          <a:latin typeface="+mn-lt"/>
                          <a:ea typeface="+mn-ea"/>
                          <a:cs typeface="+mn-cs"/>
                        </a:rPr>
                        <a:t>2:30pm-6:30pm ET</a:t>
                      </a:r>
                      <a:endParaRPr lang="en-US" sz="1600" dirty="0"/>
                    </a:p>
                  </a:txBody>
                  <a:tcPr/>
                </a:tc>
                <a:tc>
                  <a:txBody>
                    <a:bodyPr/>
                    <a:lstStyle/>
                    <a:p>
                      <a:r>
                        <a:rPr lang="en-US" sz="1600" dirty="0"/>
                        <a:t>Workshop</a:t>
                      </a:r>
                    </a:p>
                  </a:txBody>
                  <a:tcPr/>
                </a:tc>
                <a:tc>
                  <a:txBody>
                    <a:bodyPr/>
                    <a:lstStyle/>
                    <a:p>
                      <a:r>
                        <a:rPr lang="en-US" sz="1600" b="0" i="0" u="none" strike="noStrike" kern="1200" dirty="0">
                          <a:solidFill>
                            <a:schemeClr val="dk1"/>
                          </a:solidFill>
                          <a:effectLst/>
                          <a:latin typeface="+mn-lt"/>
                          <a:ea typeface="+mn-ea"/>
                          <a:cs typeface="+mn-cs"/>
                          <a:hlinkClick r:id="rId5"/>
                        </a:rPr>
                        <a:t>Correctness 2020: 4th International Workshop on Software Correctness for HPC Applications</a:t>
                      </a:r>
                      <a:endParaRPr lang="en-US" sz="1600" dirty="0">
                        <a:latin typeface="+mn-lt"/>
                      </a:endParaRPr>
                    </a:p>
                  </a:txBody>
                  <a:tcPr/>
                </a:tc>
                <a:extLst>
                  <a:ext uri="{0D108BD9-81ED-4DB2-BD59-A6C34878D82A}">
                    <a16:rowId xmlns:a16="http://schemas.microsoft.com/office/drawing/2014/main" val="3628967359"/>
                  </a:ext>
                </a:extLst>
              </a:tr>
              <a:tr h="370840">
                <a:tc>
                  <a:txBody>
                    <a:bodyPr/>
                    <a:lstStyle/>
                    <a:p>
                      <a:r>
                        <a:rPr lang="en-US" sz="1600" b="0" i="0" kern="1200" dirty="0">
                          <a:solidFill>
                            <a:schemeClr val="dk1"/>
                          </a:solidFill>
                          <a:effectLst/>
                          <a:latin typeface="+mn-lt"/>
                          <a:ea typeface="+mn-ea"/>
                          <a:cs typeface="+mn-cs"/>
                        </a:rPr>
                        <a:t>Thursday, Nov. 12</a:t>
                      </a:r>
                      <a:br>
                        <a:rPr lang="en-US" sz="1600" dirty="0"/>
                      </a:br>
                      <a:r>
                        <a:rPr lang="en-US" sz="1600" b="0" i="0" kern="1200" dirty="0">
                          <a:solidFill>
                            <a:schemeClr val="dk1"/>
                          </a:solidFill>
                          <a:effectLst/>
                          <a:latin typeface="+mn-lt"/>
                          <a:ea typeface="+mn-ea"/>
                          <a:cs typeface="+mn-cs"/>
                        </a:rPr>
                        <a:t>10:00am-1:00pm ET</a:t>
                      </a:r>
                      <a:endParaRPr lang="en-US" sz="1600" dirty="0"/>
                    </a:p>
                  </a:txBody>
                  <a:tcPr/>
                </a:tc>
                <a:tc>
                  <a:txBody>
                    <a:bodyPr/>
                    <a:lstStyle/>
                    <a:p>
                      <a:r>
                        <a:rPr lang="en-US" sz="1600" dirty="0"/>
                        <a:t>Workshop</a:t>
                      </a:r>
                    </a:p>
                  </a:txBody>
                  <a:tcPr/>
                </a:tc>
                <a:tc>
                  <a:txBody>
                    <a:bodyPr/>
                    <a:lstStyle/>
                    <a:p>
                      <a:r>
                        <a:rPr lang="en-US" sz="1600" b="0" i="0" u="none" strike="noStrike" kern="1200" dirty="0">
                          <a:solidFill>
                            <a:schemeClr val="dk1"/>
                          </a:solidFill>
                          <a:effectLst/>
                          <a:latin typeface="+mn-lt"/>
                          <a:ea typeface="+mn-ea"/>
                          <a:cs typeface="+mn-cs"/>
                          <a:hlinkClick r:id="rId6"/>
                        </a:rPr>
                        <a:t>RSE-HPC-2020: Research Software Engineers in HPC</a:t>
                      </a:r>
                      <a:endParaRPr lang="en-US" sz="1600" dirty="0">
                        <a:latin typeface="+mn-lt"/>
                      </a:endParaRPr>
                    </a:p>
                  </a:txBody>
                  <a:tcPr/>
                </a:tc>
                <a:extLst>
                  <a:ext uri="{0D108BD9-81ED-4DB2-BD59-A6C34878D82A}">
                    <a16:rowId xmlns:a16="http://schemas.microsoft.com/office/drawing/2014/main" val="1557804160"/>
                  </a:ext>
                </a:extLst>
              </a:tr>
              <a:tr h="370840">
                <a:tc>
                  <a:txBody>
                    <a:bodyPr/>
                    <a:lstStyle/>
                    <a:p>
                      <a:r>
                        <a:rPr lang="en-US" sz="1600" b="0" i="0" kern="1200" dirty="0">
                          <a:solidFill>
                            <a:schemeClr val="dk1"/>
                          </a:solidFill>
                          <a:effectLst/>
                          <a:latin typeface="+mn-lt"/>
                          <a:ea typeface="+mn-ea"/>
                          <a:cs typeface="+mn-cs"/>
                        </a:rPr>
                        <a:t>Friday, Nov. 13</a:t>
                      </a:r>
                      <a:br>
                        <a:rPr lang="en-US" sz="1600" dirty="0"/>
                      </a:br>
                      <a:r>
                        <a:rPr lang="en-US" sz="1600" b="0" i="0" kern="1200" dirty="0">
                          <a:solidFill>
                            <a:schemeClr val="dk1"/>
                          </a:solidFill>
                          <a:effectLst/>
                          <a:latin typeface="+mn-lt"/>
                          <a:ea typeface="+mn-ea"/>
                          <a:cs typeface="+mn-cs"/>
                        </a:rPr>
                        <a:t>10:00am-6:10pm ET</a:t>
                      </a:r>
                      <a:endParaRPr lang="en-US" sz="1600" dirty="0"/>
                    </a:p>
                  </a:txBody>
                  <a:tcPr/>
                </a:tc>
                <a:tc>
                  <a:txBody>
                    <a:bodyPr/>
                    <a:lstStyle/>
                    <a:p>
                      <a:r>
                        <a:rPr lang="en-US" sz="1600" dirty="0"/>
                        <a:t>Workshop</a:t>
                      </a:r>
                    </a:p>
                  </a:txBody>
                  <a:tcPr/>
                </a:tc>
                <a:tc>
                  <a:txBody>
                    <a:bodyPr/>
                    <a:lstStyle/>
                    <a:p>
                      <a:r>
                        <a:rPr lang="en-US" sz="1600" b="0" i="0" u="none" strike="noStrike" kern="1200" dirty="0">
                          <a:solidFill>
                            <a:schemeClr val="dk1"/>
                          </a:solidFill>
                          <a:effectLst/>
                          <a:latin typeface="+mn-lt"/>
                          <a:ea typeface="+mn-ea"/>
                          <a:cs typeface="+mn-cs"/>
                          <a:hlinkClick r:id="rId7"/>
                        </a:rPr>
                        <a:t>EduHPC20: Workshop on Education for High-Performance Computing</a:t>
                      </a:r>
                      <a:endParaRPr lang="en-US" sz="1600" dirty="0">
                        <a:latin typeface="+mn-lt"/>
                      </a:endParaRPr>
                    </a:p>
                  </a:txBody>
                  <a:tcPr/>
                </a:tc>
                <a:extLst>
                  <a:ext uri="{0D108BD9-81ED-4DB2-BD59-A6C34878D82A}">
                    <a16:rowId xmlns:a16="http://schemas.microsoft.com/office/drawing/2014/main" val="3791606426"/>
                  </a:ext>
                </a:extLst>
              </a:tr>
              <a:tr h="370840">
                <a:tc>
                  <a:txBody>
                    <a:bodyPr/>
                    <a:lstStyle/>
                    <a:p>
                      <a:r>
                        <a:rPr lang="en-US" sz="1600" b="0" i="0" kern="1200" dirty="0">
                          <a:solidFill>
                            <a:schemeClr val="dk1"/>
                          </a:solidFill>
                          <a:effectLst/>
                          <a:latin typeface="+mn-lt"/>
                          <a:ea typeface="+mn-ea"/>
                          <a:cs typeface="+mn-cs"/>
                        </a:rPr>
                        <a:t>Friday, Nov. 13</a:t>
                      </a:r>
                      <a:br>
                        <a:rPr lang="en-US" sz="1600" dirty="0"/>
                      </a:br>
                      <a:r>
                        <a:rPr lang="en-US" sz="1600" b="0" i="0" kern="1200" dirty="0">
                          <a:solidFill>
                            <a:schemeClr val="dk1"/>
                          </a:solidFill>
                          <a:effectLst/>
                          <a:latin typeface="+mn-lt"/>
                          <a:ea typeface="+mn-ea"/>
                          <a:cs typeface="+mn-cs"/>
                        </a:rPr>
                        <a:t>10:00am-6:10pm ET</a:t>
                      </a:r>
                      <a:endParaRPr lang="en-US" sz="1600" dirty="0"/>
                    </a:p>
                  </a:txBody>
                  <a:tcPr/>
                </a:tc>
                <a:tc>
                  <a:txBody>
                    <a:bodyPr/>
                    <a:lstStyle/>
                    <a:p>
                      <a:r>
                        <a:rPr lang="en-US" sz="1600" dirty="0"/>
                        <a:t>Workshop</a:t>
                      </a:r>
                    </a:p>
                  </a:txBody>
                  <a:tcPr/>
                </a:tc>
                <a:tc>
                  <a:txBody>
                    <a:bodyPr/>
                    <a:lstStyle/>
                    <a:p>
                      <a:r>
                        <a:rPr lang="en-US" sz="1600" b="0" i="0" u="none" strike="noStrike" kern="1200" dirty="0">
                          <a:solidFill>
                            <a:schemeClr val="dk1"/>
                          </a:solidFill>
                          <a:effectLst/>
                          <a:latin typeface="+mn-lt"/>
                          <a:ea typeface="+mn-ea"/>
                          <a:cs typeface="+mn-cs"/>
                          <a:hlinkClick r:id="rId8"/>
                        </a:rPr>
                        <a:t>P3HPC: 3rd International Workshop on Performance Portability and Productivity</a:t>
                      </a:r>
                      <a:endParaRPr lang="en-US" sz="1600" dirty="0">
                        <a:latin typeface="+mn-lt"/>
                      </a:endParaRPr>
                    </a:p>
                  </a:txBody>
                  <a:tcPr/>
                </a:tc>
                <a:extLst>
                  <a:ext uri="{0D108BD9-81ED-4DB2-BD59-A6C34878D82A}">
                    <a16:rowId xmlns:a16="http://schemas.microsoft.com/office/drawing/2014/main" val="2342952121"/>
                  </a:ext>
                </a:extLst>
              </a:tr>
              <a:tr h="370840">
                <a:tc>
                  <a:txBody>
                    <a:bodyPr/>
                    <a:lstStyle/>
                    <a:p>
                      <a:r>
                        <a:rPr lang="en-US" sz="1600" b="0" i="0" kern="1200" dirty="0">
                          <a:solidFill>
                            <a:schemeClr val="dk1"/>
                          </a:solidFill>
                          <a:effectLst/>
                          <a:latin typeface="+mn-lt"/>
                          <a:ea typeface="+mn-ea"/>
                          <a:cs typeface="+mn-cs"/>
                        </a:rPr>
                        <a:t>Tuesday, Nov. 17</a:t>
                      </a:r>
                      <a:br>
                        <a:rPr lang="en-US" sz="1600" dirty="0"/>
                      </a:br>
                      <a:r>
                        <a:rPr lang="en-US" sz="1600" b="0" i="0" kern="1200" dirty="0">
                          <a:solidFill>
                            <a:schemeClr val="dk1"/>
                          </a:solidFill>
                          <a:effectLst/>
                          <a:latin typeface="+mn-lt"/>
                          <a:ea typeface="+mn-ea"/>
                          <a:cs typeface="+mn-cs"/>
                        </a:rPr>
                        <a:t>3:30pm-4:30pm ET</a:t>
                      </a:r>
                      <a:endParaRPr lang="en-US" sz="1600" dirty="0"/>
                    </a:p>
                  </a:txBody>
                  <a:tcPr/>
                </a:tc>
                <a:tc>
                  <a:txBody>
                    <a:bodyPr/>
                    <a:lstStyle/>
                    <a:p>
                      <a:r>
                        <a:rPr lang="en-US" sz="1600" dirty="0"/>
                        <a:t>State of the Practice</a:t>
                      </a:r>
                    </a:p>
                  </a:txBody>
                  <a:tcPr/>
                </a:tc>
                <a:tc>
                  <a:txBody>
                    <a:bodyPr/>
                    <a:lstStyle/>
                    <a:p>
                      <a:pPr fontAlgn="t"/>
                      <a:r>
                        <a:rPr lang="en-US" sz="1600" u="none" strike="noStrike" dirty="0">
                          <a:solidFill>
                            <a:srgbClr val="329FFF"/>
                          </a:solidFill>
                          <a:effectLst/>
                          <a:latin typeface="+mn-lt"/>
                          <a:hlinkClick r:id="rId9"/>
                        </a:rPr>
                        <a:t>Responding to Pandemic Driven Change</a:t>
                      </a:r>
                      <a:endParaRPr lang="en-US" sz="1600" dirty="0">
                        <a:effectLst/>
                        <a:latin typeface="+mn-lt"/>
                      </a:endParaRPr>
                    </a:p>
                  </a:txBody>
                  <a:tcPr marL="114300" marR="114300"/>
                </a:tc>
                <a:extLst>
                  <a:ext uri="{0D108BD9-81ED-4DB2-BD59-A6C34878D82A}">
                    <a16:rowId xmlns:a16="http://schemas.microsoft.com/office/drawing/2014/main" val="2233546129"/>
                  </a:ext>
                </a:extLst>
              </a:tr>
              <a:tr h="370840">
                <a:tc>
                  <a:txBody>
                    <a:bodyPr/>
                    <a:lstStyle/>
                    <a:p>
                      <a:r>
                        <a:rPr lang="da-DK" sz="1600" b="0" i="0" kern="1200" dirty="0">
                          <a:solidFill>
                            <a:schemeClr val="dk1"/>
                          </a:solidFill>
                          <a:effectLst/>
                          <a:latin typeface="+mn-lt"/>
                          <a:ea typeface="+mn-ea"/>
                          <a:cs typeface="+mn-cs"/>
                        </a:rPr>
                        <a:t>Wed., Nov. 18</a:t>
                      </a:r>
                      <a:br>
                        <a:rPr lang="da-DK" sz="1600" dirty="0"/>
                      </a:br>
                      <a:r>
                        <a:rPr lang="da-DK" sz="1600" b="0" i="0" kern="1200" dirty="0">
                          <a:solidFill>
                            <a:schemeClr val="dk1"/>
                          </a:solidFill>
                          <a:effectLst/>
                          <a:latin typeface="+mn-lt"/>
                          <a:ea typeface="+mn-ea"/>
                          <a:cs typeface="+mn-cs"/>
                        </a:rPr>
                        <a:t>11:30am-12:45pm ET</a:t>
                      </a:r>
                      <a:endParaRPr lang="en-US" sz="1600" dirty="0"/>
                    </a:p>
                  </a:txBody>
                  <a:tcPr/>
                </a:tc>
                <a:tc>
                  <a:txBody>
                    <a:bodyPr/>
                    <a:lstStyle/>
                    <a:p>
                      <a:r>
                        <a:rPr lang="en-US" sz="1600" dirty="0"/>
                        <a:t>BOF</a:t>
                      </a:r>
                    </a:p>
                  </a:txBody>
                  <a:tcPr/>
                </a:tc>
                <a:tc>
                  <a:txBody>
                    <a:bodyPr/>
                    <a:lstStyle/>
                    <a:p>
                      <a:pPr fontAlgn="t"/>
                      <a:r>
                        <a:rPr lang="en-US" sz="1600" u="none" strike="noStrike" dirty="0" err="1">
                          <a:solidFill>
                            <a:srgbClr val="329FFF"/>
                          </a:solidFill>
                          <a:effectLst/>
                          <a:latin typeface="+mn-lt"/>
                          <a:hlinkClick r:id="rId10"/>
                        </a:rPr>
                        <a:t>Spack</a:t>
                      </a:r>
                      <a:r>
                        <a:rPr lang="en-US" sz="1600" u="none" strike="noStrike" dirty="0">
                          <a:solidFill>
                            <a:srgbClr val="329FFF"/>
                          </a:solidFill>
                          <a:effectLst/>
                          <a:latin typeface="+mn-lt"/>
                          <a:hlinkClick r:id="rId10"/>
                        </a:rPr>
                        <a:t> Community BOF</a:t>
                      </a:r>
                      <a:r>
                        <a:rPr lang="en-US" sz="1600" u="none" strike="noStrike" dirty="0">
                          <a:solidFill>
                            <a:srgbClr val="329FFF"/>
                          </a:solidFill>
                          <a:effectLst/>
                          <a:latin typeface="+mn-lt"/>
                        </a:rPr>
                        <a:t> </a:t>
                      </a:r>
                      <a:r>
                        <a:rPr lang="en-US" sz="1600" u="none" strike="noStrike" dirty="0">
                          <a:solidFill>
                            <a:schemeClr val="tx1"/>
                          </a:solidFill>
                          <a:effectLst/>
                          <a:latin typeface="+mn-lt"/>
                        </a:rPr>
                        <a:t>(TP or XO registration required; XO available for </a:t>
                      </a:r>
                      <a:r>
                        <a:rPr lang="en-US" sz="1600" u="sng" strike="noStrike" dirty="0">
                          <a:solidFill>
                            <a:schemeClr val="tx1"/>
                          </a:solidFill>
                          <a:effectLst/>
                          <a:latin typeface="+mn-lt"/>
                        </a:rPr>
                        <a:t>free</a:t>
                      </a:r>
                      <a:r>
                        <a:rPr lang="en-US" sz="1600" u="none" strike="noStrike" dirty="0">
                          <a:solidFill>
                            <a:schemeClr val="tx1"/>
                          </a:solidFill>
                          <a:effectLst/>
                          <a:latin typeface="+mn-lt"/>
                        </a:rPr>
                        <a:t>)</a:t>
                      </a:r>
                      <a:endParaRPr lang="en-US" sz="1600" dirty="0">
                        <a:solidFill>
                          <a:schemeClr val="tx1"/>
                        </a:solidFill>
                        <a:effectLst/>
                        <a:latin typeface="+mn-lt"/>
                      </a:endParaRPr>
                    </a:p>
                  </a:txBody>
                  <a:tcPr marL="114300" marR="114300"/>
                </a:tc>
                <a:extLst>
                  <a:ext uri="{0D108BD9-81ED-4DB2-BD59-A6C34878D82A}">
                    <a16:rowId xmlns:a16="http://schemas.microsoft.com/office/drawing/2014/main" val="3822950918"/>
                  </a:ext>
                </a:extLst>
              </a:tr>
              <a:tr h="370840">
                <a:tc>
                  <a:txBody>
                    <a:bodyPr/>
                    <a:lstStyle/>
                    <a:p>
                      <a:r>
                        <a:rPr lang="en-US" sz="1600" b="0" i="0" kern="1200" dirty="0">
                          <a:solidFill>
                            <a:schemeClr val="dk1"/>
                          </a:solidFill>
                          <a:effectLst/>
                          <a:latin typeface="+mn-lt"/>
                          <a:ea typeface="+mn-ea"/>
                          <a:cs typeface="+mn-cs"/>
                        </a:rPr>
                        <a:t>Thursday, Nov. 19</a:t>
                      </a:r>
                      <a:br>
                        <a:rPr lang="en-US" sz="1600" dirty="0"/>
                      </a:br>
                      <a:r>
                        <a:rPr lang="en-US" sz="1600" b="0" i="0" kern="1200" dirty="0">
                          <a:solidFill>
                            <a:schemeClr val="dk1"/>
                          </a:solidFill>
                          <a:effectLst/>
                          <a:latin typeface="+mn-lt"/>
                          <a:ea typeface="+mn-ea"/>
                          <a:cs typeface="+mn-cs"/>
                        </a:rPr>
                        <a:t>2:30pm-3:45pm ET</a:t>
                      </a:r>
                      <a:endParaRPr lang="en-US" sz="1600" dirty="0"/>
                    </a:p>
                  </a:txBody>
                  <a:tcPr/>
                </a:tc>
                <a:tc>
                  <a:txBody>
                    <a:bodyPr/>
                    <a:lstStyle/>
                    <a:p>
                      <a:r>
                        <a:rPr lang="en-US" sz="1600" dirty="0"/>
                        <a:t>BOF</a:t>
                      </a:r>
                    </a:p>
                  </a:txBody>
                  <a:tcPr/>
                </a:tc>
                <a:tc>
                  <a:txBody>
                    <a:bodyPr/>
                    <a:lstStyle/>
                    <a:p>
                      <a:r>
                        <a:rPr lang="en-US" sz="1600" b="0" i="0" u="none" strike="noStrike" kern="1200" dirty="0">
                          <a:solidFill>
                            <a:schemeClr val="dk1"/>
                          </a:solidFill>
                          <a:effectLst/>
                          <a:latin typeface="+mn-lt"/>
                          <a:ea typeface="+mn-ea"/>
                          <a:cs typeface="+mn-cs"/>
                          <a:hlinkClick r:id="rId11"/>
                        </a:rPr>
                        <a:t>Software Engineering and Reuse in Modeling, Simulation, and Data Analytics for Science and Engineering</a:t>
                      </a:r>
                      <a:r>
                        <a:rPr lang="en-US" sz="1600" b="0" i="0" u="none" strike="noStrike" kern="1200" dirty="0">
                          <a:solidFill>
                            <a:schemeClr val="dk1"/>
                          </a:solidFill>
                          <a:effectLst/>
                          <a:latin typeface="+mn-lt"/>
                          <a:ea typeface="+mn-ea"/>
                          <a:cs typeface="+mn-cs"/>
                        </a:rPr>
                        <a:t> </a:t>
                      </a:r>
                      <a:r>
                        <a:rPr lang="en-US" sz="1600" u="none" strike="noStrike" dirty="0">
                          <a:solidFill>
                            <a:schemeClr val="tx1"/>
                          </a:solidFill>
                          <a:effectLst/>
                          <a:latin typeface="+mn-lt"/>
                        </a:rPr>
                        <a:t>(TP or XO registration required; XO available for </a:t>
                      </a:r>
                      <a:r>
                        <a:rPr lang="en-US" sz="1600" u="sng" strike="noStrike" dirty="0">
                          <a:solidFill>
                            <a:schemeClr val="tx1"/>
                          </a:solidFill>
                          <a:effectLst/>
                          <a:latin typeface="+mn-lt"/>
                        </a:rPr>
                        <a:t>free</a:t>
                      </a:r>
                      <a:r>
                        <a:rPr lang="en-US" sz="1600" u="none" strike="noStrike" dirty="0">
                          <a:solidFill>
                            <a:schemeClr val="tx1"/>
                          </a:solidFill>
                          <a:effectLst/>
                          <a:latin typeface="+mn-lt"/>
                        </a:rPr>
                        <a:t>)</a:t>
                      </a:r>
                      <a:endParaRPr lang="en-US" sz="1600" dirty="0">
                        <a:latin typeface="+mn-lt"/>
                      </a:endParaRPr>
                    </a:p>
                  </a:txBody>
                  <a:tcPr/>
                </a:tc>
                <a:extLst>
                  <a:ext uri="{0D108BD9-81ED-4DB2-BD59-A6C34878D82A}">
                    <a16:rowId xmlns:a16="http://schemas.microsoft.com/office/drawing/2014/main" val="2762425322"/>
                  </a:ext>
                </a:extLst>
              </a:tr>
            </a:tbl>
          </a:graphicData>
        </a:graphic>
      </p:graphicFrame>
      <p:sp>
        <p:nvSpPr>
          <p:cNvPr id="2" name="Title 1">
            <a:extLst>
              <a:ext uri="{FF2B5EF4-FFF2-40B4-BE49-F238E27FC236}">
                <a16:creationId xmlns:a16="http://schemas.microsoft.com/office/drawing/2014/main" id="{C7588BC8-0026-42EB-90DC-332CB65B82FA}"/>
              </a:ext>
            </a:extLst>
          </p:cNvPr>
          <p:cNvSpPr>
            <a:spLocks noGrp="1"/>
          </p:cNvSpPr>
          <p:nvPr>
            <p:ph type="title"/>
          </p:nvPr>
        </p:nvSpPr>
        <p:spPr>
          <a:xfrm>
            <a:off x="365760" y="207196"/>
            <a:ext cx="11372473" cy="914400"/>
          </a:xfrm>
        </p:spPr>
        <p:txBody>
          <a:bodyPr/>
          <a:lstStyle/>
          <a:p>
            <a:r>
              <a:rPr lang="en-US" dirty="0"/>
              <a:t>Additional Software-Related Events at SC20</a:t>
            </a:r>
          </a:p>
        </p:txBody>
      </p:sp>
    </p:spTree>
    <p:extLst>
      <p:ext uri="{BB962C8B-B14F-4D97-AF65-F5344CB8AC3E}">
        <p14:creationId xmlns:p14="http://schemas.microsoft.com/office/powerpoint/2010/main" val="1558765499"/>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Handling Questions and Discussion</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887697"/>
            <a:ext cx="11369809" cy="4047778"/>
          </a:xfrm>
        </p:spPr>
        <p:txBody>
          <a:bodyPr/>
          <a:lstStyle/>
          <a:p>
            <a:r>
              <a:rPr lang="en-US" dirty="0"/>
              <a:t>The main presentations have been pre-recorded</a:t>
            </a:r>
          </a:p>
          <a:p>
            <a:pPr lvl="1"/>
            <a:r>
              <a:rPr lang="en-US" dirty="0"/>
              <a:t>Please use the </a:t>
            </a:r>
            <a:r>
              <a:rPr lang="en-US" b="1" dirty="0"/>
              <a:t>question channel </a:t>
            </a:r>
            <a:r>
              <a:rPr lang="en-US" dirty="0"/>
              <a:t>to ask questions during the presentations and the live segments. The speaker and the rest of the tutorial team will be monitoring and will respond</a:t>
            </a:r>
          </a:p>
          <a:p>
            <a:pPr lvl="1"/>
            <a:r>
              <a:rPr lang="en-US" dirty="0"/>
              <a:t>We will also keep an eye on the </a:t>
            </a:r>
            <a:r>
              <a:rPr lang="en-US" b="1" dirty="0"/>
              <a:t>chat channel</a:t>
            </a:r>
            <a:r>
              <a:rPr lang="en-US" dirty="0"/>
              <a:t>, but that’s more for extended follow-on discussions</a:t>
            </a:r>
          </a:p>
          <a:p>
            <a:pPr>
              <a:spcBef>
                <a:spcPts val="1800"/>
              </a:spcBef>
            </a:pPr>
            <a:r>
              <a:rPr lang="en-US" dirty="0"/>
              <a:t>During the </a:t>
            </a:r>
            <a:r>
              <a:rPr lang="en-US" b="1" dirty="0"/>
              <a:t>breaks</a:t>
            </a:r>
            <a:r>
              <a:rPr lang="en-US" dirty="0"/>
              <a:t>, we will be available for </a:t>
            </a:r>
            <a:r>
              <a:rPr lang="en-US" b="1" dirty="0"/>
              <a:t>live Q&amp;A </a:t>
            </a:r>
            <a:r>
              <a:rPr lang="en-US" dirty="0"/>
              <a:t>(also via questions/chat) and will provide some </a:t>
            </a:r>
            <a:r>
              <a:rPr lang="en-US" b="1" dirty="0"/>
              <a:t>live demos </a:t>
            </a:r>
            <a:r>
              <a:rPr lang="en-US" dirty="0"/>
              <a:t>of concepts in the hands-on exercises</a:t>
            </a:r>
          </a:p>
          <a:p>
            <a:pPr lvl="1"/>
            <a:r>
              <a:rPr lang="en-US" i="1" dirty="0"/>
              <a:t>Participation is optional </a:t>
            </a:r>
            <a:r>
              <a:rPr lang="en-US" dirty="0"/>
              <a:t>– we know you need breaks too</a:t>
            </a:r>
          </a:p>
          <a:p>
            <a:pPr>
              <a:spcBef>
                <a:spcPts val="1800"/>
              </a:spcBef>
            </a:pPr>
            <a:r>
              <a:rPr lang="en-US" b="1" dirty="0">
                <a:solidFill>
                  <a:schemeClr val="tx2"/>
                </a:solidFill>
              </a:rPr>
              <a:t>Please complete an evaluation of this tutorial</a:t>
            </a:r>
          </a:p>
          <a:p>
            <a:pPr lvl="1"/>
            <a:r>
              <a:rPr lang="en-US" b="1" dirty="0">
                <a:solidFill>
                  <a:schemeClr val="tx2"/>
                </a:solidFill>
              </a:rPr>
              <a:t>Evaluation link is in the tutorial info page on the </a:t>
            </a:r>
            <a:r>
              <a:rPr lang="en-US" b="1" dirty="0" err="1">
                <a:solidFill>
                  <a:schemeClr val="tx2"/>
                </a:solidFill>
              </a:rPr>
              <a:t>EventScribe</a:t>
            </a:r>
            <a:r>
              <a:rPr lang="en-US" b="1" dirty="0">
                <a:solidFill>
                  <a:schemeClr val="tx2"/>
                </a:solidFill>
              </a:rPr>
              <a:t> web site</a:t>
            </a:r>
          </a:p>
          <a:p>
            <a:pPr>
              <a:spcBef>
                <a:spcPts val="1800"/>
              </a:spcBef>
            </a:pPr>
            <a:r>
              <a:rPr lang="en-US" dirty="0"/>
              <a:t>After the tutorial, you’ll continue to have access to the recording…</a:t>
            </a:r>
          </a:p>
          <a:p>
            <a:pPr>
              <a:spcBef>
                <a:spcPts val="1800"/>
              </a:spcBef>
            </a:pPr>
            <a:r>
              <a:rPr lang="en-US" dirty="0"/>
              <a:t>…and we’ll be around too – </a:t>
            </a:r>
            <a:r>
              <a:rPr lang="en-US" b="1" dirty="0"/>
              <a:t>email us at </a:t>
            </a:r>
            <a:r>
              <a:rPr lang="en-US" b="1" dirty="0">
                <a:hlinkClick r:id="rId2"/>
              </a:rPr>
              <a:t>bssw-tutorial@lists.mcs.anl.gov</a:t>
            </a:r>
            <a:endParaRPr lang="en-US" b="1" dirty="0"/>
          </a:p>
          <a:p>
            <a:pPr lvl="1"/>
            <a:r>
              <a:rPr lang="en-US" dirty="0"/>
              <a:t>The list moderator will allow your messages to be posted</a:t>
            </a:r>
          </a:p>
        </p:txBody>
      </p:sp>
      <p:sp>
        <p:nvSpPr>
          <p:cNvPr id="5" name="Rectangle 4">
            <a:extLst>
              <a:ext uri="{FF2B5EF4-FFF2-40B4-BE49-F238E27FC236}">
                <a16:creationId xmlns:a16="http://schemas.microsoft.com/office/drawing/2014/main" id="{0602EE06-B30D-4E68-BD4A-388064E39C5A}"/>
              </a:ext>
            </a:extLst>
          </p:cNvPr>
          <p:cNvSpPr/>
          <p:nvPr/>
        </p:nvSpPr>
        <p:spPr>
          <a:xfrm>
            <a:off x="365760" y="3963851"/>
            <a:ext cx="10922350" cy="980616"/>
          </a:xfrm>
          <a:prstGeom prst="rect">
            <a:avLst/>
          </a:prstGeom>
          <a:noFill/>
          <a:ln w="57150">
            <a:solidFill>
              <a:schemeClr val="tx2"/>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ln w="57150">
                <a:solidFill>
                  <a:schemeClr val="tx2"/>
                </a:solidFill>
              </a:ln>
              <a:noFill/>
            </a:endParaRPr>
          </a:p>
        </p:txBody>
      </p:sp>
    </p:spTree>
    <p:extLst>
      <p:ext uri="{BB962C8B-B14F-4D97-AF65-F5344CB8AC3E}">
        <p14:creationId xmlns:p14="http://schemas.microsoft.com/office/powerpoint/2010/main" val="3695382487"/>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6968</TotalTime>
  <Words>601</Words>
  <Application>Microsoft Office PowerPoint</Application>
  <PresentationFormat>Custom</PresentationFormat>
  <Paragraphs>73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Arial Black</vt:lpstr>
      <vt:lpstr>Calibri</vt:lpstr>
      <vt:lpstr>Presentations (Wide Screen)</vt:lpstr>
      <vt:lpstr>Welcome to…</vt:lpstr>
      <vt:lpstr>The Better Scientific Software tutorial  is presented by the IDEAS Productivity project  We work with the community to improve developer productivity and software sustainability as key aspects of increasing overall scientific productivity</vt:lpstr>
      <vt:lpstr>Additional Software-Related Events at SC20</vt:lpstr>
      <vt:lpstr>Handling Questions and Discussion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450</cp:revision>
  <cp:lastPrinted>2017-11-02T18:35:01Z</cp:lastPrinted>
  <dcterms:created xsi:type="dcterms:W3CDTF">2018-11-06T17:28:56Z</dcterms:created>
  <dcterms:modified xsi:type="dcterms:W3CDTF">2020-11-07T18:55:14Z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