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26"/>
  </p:notesMasterIdLst>
  <p:handoutMasterIdLst>
    <p:handoutMasterId r:id="rId27"/>
  </p:handoutMasterIdLst>
  <p:sldIdLst>
    <p:sldId id="318" r:id="rId5"/>
    <p:sldId id="320" r:id="rId6"/>
    <p:sldId id="325" r:id="rId7"/>
    <p:sldId id="276" r:id="rId8"/>
    <p:sldId id="274" r:id="rId9"/>
    <p:sldId id="266" r:id="rId10"/>
    <p:sldId id="348" r:id="rId11"/>
    <p:sldId id="306" r:id="rId12"/>
    <p:sldId id="315" r:id="rId13"/>
    <p:sldId id="269" r:id="rId14"/>
    <p:sldId id="350" r:id="rId15"/>
    <p:sldId id="558" r:id="rId16"/>
    <p:sldId id="533" r:id="rId17"/>
    <p:sldId id="562" r:id="rId18"/>
    <p:sldId id="349" r:id="rId19"/>
    <p:sldId id="540" r:id="rId20"/>
    <p:sldId id="319" r:id="rId21"/>
    <p:sldId id="280" r:id="rId22"/>
    <p:sldId id="281" r:id="rId23"/>
    <p:sldId id="317" r:id="rId24"/>
    <p:sldId id="262" r:id="rId25"/>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42" autoAdjust="0"/>
    <p:restoredTop sz="96571" autoAdjust="0"/>
  </p:normalViewPr>
  <p:slideViewPr>
    <p:cSldViewPr snapToGrid="0" showGuides="1">
      <p:cViewPr varScale="1">
        <p:scale>
          <a:sx n="92" d="100"/>
          <a:sy n="92" d="100"/>
        </p:scale>
        <p:origin x="672" y="72"/>
      </p:cViewPr>
      <p:guideLst>
        <p:guide orient="horz" pos="888"/>
        <p:guide pos="3839"/>
      </p:guideLst>
    </p:cSldViewPr>
  </p:slideViewPr>
  <p:notesTextViewPr>
    <p:cViewPr>
      <p:scale>
        <a:sx n="1" d="1"/>
        <a:sy n="1" d="1"/>
      </p:scale>
      <p:origin x="0" y="0"/>
    </p:cViewPr>
  </p:notesTextViewPr>
  <p:sorterViewPr>
    <p:cViewPr varScale="1">
      <p:scale>
        <a:sx n="1" d="1"/>
        <a:sy n="1" d="1"/>
      </p:scale>
      <p:origin x="0" y="-1324"/>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2/29/2020</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2/29/2020</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Numerical models</a:t>
            </a:r>
          </a:p>
        </p:txBody>
      </p:sp>
      <p:sp>
        <p:nvSpPr>
          <p:cNvPr id="4" name="Slide Number Placeholder 3"/>
          <p:cNvSpPr>
            <a:spLocks noGrp="1"/>
          </p:cNvSpPr>
          <p:nvPr>
            <p:ph type="sldNum" sz="quarter" idx="10"/>
          </p:nvPr>
        </p:nvSpPr>
        <p:spPr/>
        <p:txBody>
          <a:bodyPr/>
          <a:lstStyle/>
          <a:p>
            <a:fld id="{54E672D7-8E2D-4611-973D-F4591A707C34}" type="slidenum">
              <a:rPr lang="en-US" smtClean="0"/>
              <a:t>3</a:t>
            </a:fld>
            <a:endParaRPr lang="en-US"/>
          </a:p>
        </p:txBody>
      </p:sp>
    </p:spTree>
    <p:extLst>
      <p:ext uri="{BB962C8B-B14F-4D97-AF65-F5344CB8AC3E}">
        <p14:creationId xmlns:p14="http://schemas.microsoft.com/office/powerpoint/2010/main" val="1686002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Anecdote</a:t>
            </a:r>
            <a:r>
              <a:rPr lang="en-US" baseline="0" dirty="0"/>
              <a:t> about offer to help with the development and get told a postdoc will do it because this is what we do.</a:t>
            </a:r>
            <a:endParaRPr lang="en-US" dirty="0"/>
          </a:p>
        </p:txBody>
      </p:sp>
      <p:sp>
        <p:nvSpPr>
          <p:cNvPr id="4" name="Footer Placeholder 3"/>
          <p:cNvSpPr>
            <a:spLocks noGrp="1"/>
          </p:cNvSpPr>
          <p:nvPr>
            <p:ph type="ftr" sz="quarter" idx="10"/>
          </p:nvPr>
        </p:nvSpPr>
        <p:spPr/>
        <p:txBody>
          <a:bodyPr/>
          <a:lstStyle/>
          <a:p>
            <a:r>
              <a:rPr lang="en-US"/>
              <a:t>Argonne National Laboratory</a:t>
            </a:r>
          </a:p>
        </p:txBody>
      </p:sp>
      <p:sp>
        <p:nvSpPr>
          <p:cNvPr id="5" name="Slide Number Placeholder 4"/>
          <p:cNvSpPr>
            <a:spLocks noGrp="1"/>
          </p:cNvSpPr>
          <p:nvPr>
            <p:ph type="sldNum" sz="quarter" idx="11"/>
          </p:nvPr>
        </p:nvSpPr>
        <p:spPr/>
        <p:txBody>
          <a:bodyPr/>
          <a:lstStyle/>
          <a:p>
            <a:fld id="{80319BA7-4E5F-4D87-B389-5AAC471B93FF}" type="slidenum">
              <a:rPr lang="en-US" smtClean="0"/>
              <a:pPr/>
              <a:t>6</a:t>
            </a:fld>
            <a:endParaRPr lang="en-US"/>
          </a:p>
        </p:txBody>
      </p:sp>
    </p:spTree>
    <p:extLst>
      <p:ext uri="{BB962C8B-B14F-4D97-AF65-F5344CB8AC3E}">
        <p14:creationId xmlns:p14="http://schemas.microsoft.com/office/powerpoint/2010/main" val="6242687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2395" indent="-232395">
              <a:buAutoNum type="arabicPeriod"/>
            </a:pPr>
            <a:endParaRPr lang="en-US" dirty="0"/>
          </a:p>
        </p:txBody>
      </p:sp>
      <p:sp>
        <p:nvSpPr>
          <p:cNvPr id="4" name="Slide Number Placeholder 3"/>
          <p:cNvSpPr>
            <a:spLocks noGrp="1"/>
          </p:cNvSpPr>
          <p:nvPr>
            <p:ph type="sldNum" sz="quarter" idx="10"/>
          </p:nvPr>
        </p:nvSpPr>
        <p:spPr/>
        <p:txBody>
          <a:bodyPr/>
          <a:lstStyle/>
          <a:p>
            <a:fld id="{A546EF7F-2180-5947-8246-D3E867E2B048}" type="slidenum">
              <a:rPr lang="en-US" smtClean="0"/>
              <a:t>7</a:t>
            </a:fld>
            <a:endParaRPr lang="en-US"/>
          </a:p>
        </p:txBody>
      </p:sp>
    </p:spTree>
    <p:extLst>
      <p:ext uri="{BB962C8B-B14F-4D97-AF65-F5344CB8AC3E}">
        <p14:creationId xmlns:p14="http://schemas.microsoft.com/office/powerpoint/2010/main" val="1481032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2005, BG/L</a:t>
            </a:r>
          </a:p>
          <a:p>
            <a:r>
              <a:rPr lang="en-US" dirty="0"/>
              <a:t>This was not even a</a:t>
            </a:r>
            <a:r>
              <a:rPr lang="en-US" baseline="0" dirty="0"/>
              <a:t> situation like retracting results </a:t>
            </a:r>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9</a:t>
            </a:fld>
            <a:endParaRPr lang="en-US"/>
          </a:p>
        </p:txBody>
      </p:sp>
    </p:spTree>
    <p:extLst>
      <p:ext uri="{BB962C8B-B14F-4D97-AF65-F5344CB8AC3E}">
        <p14:creationId xmlns:p14="http://schemas.microsoft.com/office/powerpoint/2010/main" val="495414493"/>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png"/><Relationship Id="rId7"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40"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11" name="Picture 10">
            <a:extLst>
              <a:ext uri="{FF2B5EF4-FFF2-40B4-BE49-F238E27FC236}">
                <a16:creationId xmlns:a16="http://schemas.microsoft.com/office/drawing/2014/main" id="{FEB516F4-C09A-4E83-A0F1-168C638F25AA}"/>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r="58932" b="1495"/>
          <a:stretch/>
        </p:blipFill>
        <p:spPr>
          <a:xfrm rot="10800000">
            <a:off x="-1" y="1572767"/>
            <a:ext cx="2852965" cy="4078297"/>
          </a:xfrm>
          <a:prstGeom prst="rect">
            <a:avLst/>
          </a:prstGeom>
        </p:spPr>
      </p:pic>
      <p:pic>
        <p:nvPicPr>
          <p:cNvPr id="10" name="Picture 9" descr="IDEAS_logo.png">
            <a:extLst>
              <a:ext uri="{FF2B5EF4-FFF2-40B4-BE49-F238E27FC236}">
                <a16:creationId xmlns:a16="http://schemas.microsoft.com/office/drawing/2014/main" id="{9DE86E9C-D24A-4552-A542-495444B5B047}"/>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211056" y="1848659"/>
            <a:ext cx="2350008" cy="815135"/>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Section break">
    <p:spTree>
      <p:nvGrpSpPr>
        <p:cNvPr id="1" name=""/>
        <p:cNvGrpSpPr/>
        <p:nvPr/>
      </p:nvGrpSpPr>
      <p:grpSpPr>
        <a:xfrm>
          <a:off x="0" y="0"/>
          <a:ext cx="0" cy="0"/>
          <a:chOff x="0" y="0"/>
          <a:chExt cx="0" cy="0"/>
        </a:xfrm>
      </p:grpSpPr>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65760" y="411480"/>
            <a:ext cx="6962455" cy="510909"/>
          </a:xfrm>
        </p:spPr>
        <p:txBody>
          <a:bodyPr/>
          <a:lstStyle>
            <a:lvl1pPr algn="l">
              <a:defRPr sz="3200" b="1">
                <a:solidFill>
                  <a:schemeClr val="tx1"/>
                </a:solidFill>
                <a:latin typeface="+mn-lt"/>
              </a:defRPr>
            </a:lvl1pPr>
          </a:lstStyle>
          <a:p>
            <a:r>
              <a:rPr lang="en-US" dirty="0"/>
              <a:t>Click to edit Master 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56801" y="4458940"/>
            <a:ext cx="3047137" cy="1389960"/>
          </a:xfrm>
          <a:prstGeom prst="rect">
            <a:avLst/>
          </a:prstGeom>
        </p:spPr>
      </p:pic>
      <p:grpSp>
        <p:nvGrpSpPr>
          <p:cNvPr id="13" name="Group 12"/>
          <p:cNvGrpSpPr/>
          <p:nvPr userDrawn="1"/>
        </p:nvGrpSpPr>
        <p:grpSpPr>
          <a:xfrm>
            <a:off x="-4595" y="6002316"/>
            <a:ext cx="12198096" cy="27432"/>
            <a:chOff x="-9675" y="6830568"/>
            <a:chExt cx="9176303" cy="27432"/>
          </a:xfrm>
        </p:grpSpPr>
        <p:sp>
          <p:nvSpPr>
            <p:cNvPr id="14" name="Rectangle 13"/>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5" name="Rectangle 14"/>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grpSp>
      <p:grpSp>
        <p:nvGrpSpPr>
          <p:cNvPr id="11" name="Group 10"/>
          <p:cNvGrpSpPr/>
          <p:nvPr userDrawn="1"/>
        </p:nvGrpSpPr>
        <p:grpSpPr>
          <a:xfrm>
            <a:off x="-4595" y="4272576"/>
            <a:ext cx="12198096" cy="27432"/>
            <a:chOff x="-9675" y="6830568"/>
            <a:chExt cx="9176303" cy="27432"/>
          </a:xfrm>
        </p:grpSpPr>
        <p:sp>
          <p:nvSpPr>
            <p:cNvPr id="18" name="Rectangle 17"/>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9" name="Rectangle 18"/>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grpSp>
    </p:spTree>
    <p:extLst>
      <p:ext uri="{BB962C8B-B14F-4D97-AF65-F5344CB8AC3E}">
        <p14:creationId xmlns:p14="http://schemas.microsoft.com/office/powerpoint/2010/main" val="116598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523603" y="228600"/>
            <a:ext cx="9243192" cy="381000"/>
          </a:xfrm>
        </p:spPr>
        <p:txBody>
          <a:bodyPr/>
          <a:lstStyle/>
          <a:p>
            <a:r>
              <a:rPr lang="en-US"/>
              <a:t>Click to edit Master title style</a:t>
            </a:r>
          </a:p>
        </p:txBody>
      </p:sp>
      <p:sp>
        <p:nvSpPr>
          <p:cNvPr id="3" name="Content Placeholder 2"/>
          <p:cNvSpPr>
            <a:spLocks noGrp="1"/>
          </p:cNvSpPr>
          <p:nvPr>
            <p:ph sz="half" idx="1"/>
          </p:nvPr>
        </p:nvSpPr>
        <p:spPr>
          <a:xfrm>
            <a:off x="914162" y="1295400"/>
            <a:ext cx="5180251"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7559" y="1295400"/>
            <a:ext cx="5180251"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0798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D1C1369-A08C-454A-B0B5-0955BB31B118}"/>
              </a:ext>
            </a:extLst>
          </p:cNvPr>
          <p:cNvPicPr>
            <a:picLocks noChangeAspect="1"/>
          </p:cNvPicPr>
          <p:nvPr userDrawn="1"/>
        </p:nvPicPr>
        <p:blipFill rotWithShape="1">
          <a:blip r:embed="rId10">
            <a:extLst>
              <a:ext uri="{28A0092B-C50C-407E-A947-70E740481C1C}">
                <a14:useLocalDpi xmlns:a14="http://schemas.microsoft.com/office/drawing/2010/main" val="0"/>
              </a:ext>
            </a:extLst>
          </a:blip>
          <a:srcRect r="58932" b="1495"/>
          <a:stretch/>
        </p:blipFill>
        <p:spPr>
          <a:xfrm>
            <a:off x="9335860" y="0"/>
            <a:ext cx="2852965" cy="4078297"/>
          </a:xfrm>
          <a:prstGeom prst="rect">
            <a:avLst/>
          </a:prstGeom>
          <a:effectLst>
            <a:outerShdw blurRad="50800" dist="50800" dir="5400000" algn="ctr" rotWithShape="0">
              <a:srgbClr val="000000">
                <a:alpha val="0"/>
              </a:srgbClr>
            </a:outerShdw>
          </a:effectLst>
        </p:spPr>
      </p:pic>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B8E2FEED-84DC-4438-B439-E3DA7A28736A}"/>
              </a:ext>
            </a:extLst>
          </p:cNvPr>
          <p:cNvPicPr>
            <a:picLocks noChangeAspect="1"/>
          </p:cNvPicPr>
          <p:nvPr userDrawn="1"/>
        </p:nvPicPr>
        <p:blipFill>
          <a:blip r:embed="rId12"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37" r:id="rId2"/>
    <p:sldLayoutId id="2147483939" r:id="rId3"/>
    <p:sldLayoutId id="2147483950" r:id="rId4"/>
    <p:sldLayoutId id="2147483940" r:id="rId5"/>
    <p:sldLayoutId id="2147483941" r:id="rId6"/>
    <p:sldLayoutId id="2147483951" r:id="rId7"/>
    <p:sldLayoutId id="2147483952" r:id="rId8"/>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hyperlink" Target="https://ideas-productivity.org/resources/howto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flash.uchicago.edu/cc2012/" TargetMode="External"/><Relationship Id="rId2" Type="http://schemas.openxmlformats.org/officeDocument/2006/relationships/hyperlink" Target="http://journals.plos.org/plosbiology/article?id=10.1371/journal.pbio.1001745" TargetMode="External"/><Relationship Id="rId1" Type="http://schemas.openxmlformats.org/officeDocument/2006/relationships/slideLayout" Target="../slideLayouts/slideLayout2.xml"/><Relationship Id="rId6" Type="http://schemas.openxmlformats.org/officeDocument/2006/relationships/hyperlink" Target="http://ieeexplore.ieee.org/xpl/articleDetails.jsp?arnumber=6171147" TargetMode="External"/><Relationship Id="rId5" Type="http://schemas.openxmlformats.org/officeDocument/2006/relationships/hyperlink" Target="http://www.orau.gov/swproductivity2014/SoftwareProductivityWorkshopReport2014.pdf" TargetMode="External"/><Relationship Id="rId4" Type="http://schemas.openxmlformats.org/officeDocument/2006/relationships/hyperlink" Target="http://ieeexplore.ieee.org/xpls/icp.jsp?arnumber=4375255"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hyperlink" Target="https://doi.org/10.6084/m9.figshare.11918397"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c2.com/cgi/wiki?HeroicProgrammin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Overview of Best Practices in HPC Software Development</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a:t>David E. Bernholdt </a:t>
            </a:r>
            <a:br>
              <a:rPr lang="en-US" u="sng" dirty="0"/>
            </a:br>
            <a:r>
              <a:rPr lang="en-US" sz="2000" dirty="0"/>
              <a:t>Oak Ridge National Laboratory</a:t>
            </a:r>
          </a:p>
          <a:p>
            <a:r>
              <a:rPr lang="en-US" dirty="0" err="1"/>
              <a:t>Anshu</a:t>
            </a:r>
            <a:r>
              <a:rPr lang="en-US" dirty="0"/>
              <a:t> Dubey, Katherine M. Riley</a:t>
            </a:r>
            <a:br>
              <a:rPr lang="en-US" dirty="0"/>
            </a:br>
            <a:r>
              <a:rPr lang="en-US" sz="2000" dirty="0"/>
              <a:t>Argonne National Laboratory</a:t>
            </a:r>
            <a:endParaRPr lang="en-US" dirty="0"/>
          </a:p>
          <a:p>
            <a:r>
              <a:rPr lang="en-US" sz="2000" dirty="0"/>
              <a:t>Better Scientific Software Tutorial</a:t>
            </a:r>
            <a:br>
              <a:rPr lang="en-US" sz="2000" dirty="0"/>
            </a:br>
            <a:r>
              <a:rPr lang="en-US" sz="2000" dirty="0"/>
              <a:t>RF </a:t>
            </a:r>
            <a:r>
              <a:rPr lang="en-US" sz="2000" dirty="0" err="1"/>
              <a:t>SciDAC</a:t>
            </a:r>
            <a:r>
              <a:rPr lang="en-US" sz="2000" dirty="0"/>
              <a:t> 2020 Workshop</a:t>
            </a:r>
          </a:p>
        </p:txBody>
      </p:sp>
      <p:pic>
        <p:nvPicPr>
          <p:cNvPr id="6" name="Picture 2" descr="https://licensebuttons.net/l/by/4.0/88x31.png">
            <a:extLst>
              <a:ext uri="{FF2B5EF4-FFF2-40B4-BE49-F238E27FC236}">
                <a16:creationId xmlns:a16="http://schemas.microsoft.com/office/drawing/2014/main" id="{24EAF368-FA38-4254-8E55-6E4D872226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 y="5539716"/>
            <a:ext cx="1661258" cy="58521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06FBB1C-6D6D-47D4-86AC-DD5BECCBEE38}"/>
              </a:ext>
            </a:extLst>
          </p:cNvPr>
          <p:cNvSpPr txBox="1"/>
          <p:nvPr/>
        </p:nvSpPr>
        <p:spPr>
          <a:xfrm>
            <a:off x="2036432" y="5619958"/>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3" name="Picture 2">
            <a:extLst>
              <a:ext uri="{FF2B5EF4-FFF2-40B4-BE49-F238E27FC236}">
                <a16:creationId xmlns:a16="http://schemas.microsoft.com/office/drawing/2014/main" id="{07E0F5D5-EB80-46D1-B8E1-4DCB8E956DD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1981" y="2924866"/>
            <a:ext cx="2350008" cy="1008267"/>
          </a:xfrm>
          <a:prstGeom prst="rect">
            <a:avLst/>
          </a:prstGeom>
        </p:spPr>
      </p:pic>
    </p:spTree>
    <p:extLst>
      <p:ext uri="{BB962C8B-B14F-4D97-AF65-F5344CB8AC3E}">
        <p14:creationId xmlns:p14="http://schemas.microsoft.com/office/powerpoint/2010/main" val="13651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Be Concerned with Software Engineering?</a:t>
            </a:r>
          </a:p>
        </p:txBody>
      </p:sp>
      <p:sp>
        <p:nvSpPr>
          <p:cNvPr id="3" name="Content Placeholder 2"/>
          <p:cNvSpPr>
            <a:spLocks noGrp="1"/>
          </p:cNvSpPr>
          <p:nvPr>
            <p:ph idx="1"/>
          </p:nvPr>
        </p:nvSpPr>
        <p:spPr>
          <a:xfrm>
            <a:off x="606107" y="1369089"/>
            <a:ext cx="10891777" cy="3810000"/>
          </a:xfrm>
        </p:spPr>
        <p:txBody>
          <a:bodyPr>
            <a:normAutofit/>
          </a:bodyPr>
          <a:lstStyle/>
          <a:p>
            <a:pPr marL="0" indent="0">
              <a:buNone/>
            </a:pPr>
            <a:r>
              <a:rPr lang="en-US" dirty="0"/>
              <a:t>Accretion leads to unmanageable software</a:t>
            </a:r>
          </a:p>
          <a:p>
            <a:r>
              <a:rPr lang="en-US" dirty="0"/>
              <a:t>Increases cost of maintenance</a:t>
            </a:r>
          </a:p>
          <a:p>
            <a:r>
              <a:rPr lang="en-US" dirty="0"/>
              <a:t>Parts of software may become unusable over time</a:t>
            </a:r>
          </a:p>
          <a:p>
            <a:r>
              <a:rPr lang="en-US" dirty="0"/>
              <a:t>Inadequately verified software produces questionable results</a:t>
            </a:r>
          </a:p>
          <a:p>
            <a:r>
              <a:rPr lang="en-US" dirty="0"/>
              <a:t>Increases ramp-on time for new developers</a:t>
            </a:r>
          </a:p>
          <a:p>
            <a:r>
              <a:rPr lang="en-US" dirty="0"/>
              <a:t>Reduces software and science productivity due to </a:t>
            </a:r>
            <a:r>
              <a:rPr lang="en-US" b="1" dirty="0"/>
              <a:t>technical debt</a:t>
            </a:r>
          </a:p>
          <a:p>
            <a:pPr marL="0" indent="0">
              <a:buNone/>
            </a:pPr>
            <a:endParaRPr lang="en-US" dirty="0"/>
          </a:p>
        </p:txBody>
      </p:sp>
      <p:sp>
        <p:nvSpPr>
          <p:cNvPr id="6" name="Rounded Rectangle 5"/>
          <p:cNvSpPr/>
          <p:nvPr/>
        </p:nvSpPr>
        <p:spPr>
          <a:xfrm>
            <a:off x="474562" y="4774021"/>
            <a:ext cx="11263671" cy="990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bg1"/>
                </a:solidFill>
              </a:rPr>
              <a:t>Consequences of Choices</a:t>
            </a:r>
            <a:endParaRPr lang="en-US" sz="2000" dirty="0">
              <a:solidFill>
                <a:schemeClr val="bg1"/>
              </a:solidFill>
            </a:endParaRPr>
          </a:p>
          <a:p>
            <a:pPr algn="ctr"/>
            <a:r>
              <a:rPr lang="en-US" sz="2000" dirty="0">
                <a:solidFill>
                  <a:schemeClr val="bg1"/>
                </a:solidFill>
              </a:rPr>
              <a:t>“Quick and dirty” collects technical debt, which means more effort required to add features. </a:t>
            </a:r>
          </a:p>
        </p:txBody>
      </p:sp>
      <p:sp>
        <p:nvSpPr>
          <p:cNvPr id="4" name="TextBox 3">
            <a:extLst>
              <a:ext uri="{FF2B5EF4-FFF2-40B4-BE49-F238E27FC236}">
                <a16:creationId xmlns:a16="http://schemas.microsoft.com/office/drawing/2014/main" id="{0C5794EF-155C-4EC4-B062-D0B3C424F2DF}"/>
              </a:ext>
            </a:extLst>
          </p:cNvPr>
          <p:cNvSpPr txBox="1"/>
          <p:nvPr/>
        </p:nvSpPr>
        <p:spPr>
          <a:xfrm>
            <a:off x="11841358" y="0"/>
            <a:ext cx="347467" cy="517065"/>
          </a:xfrm>
          <a:prstGeom prst="rect">
            <a:avLst/>
          </a:prstGeom>
          <a:noFill/>
        </p:spPr>
        <p:txBody>
          <a:bodyPr wrap="none" lIns="118872" tIns="91440" rIns="118872" bIns="91440" rtlCol="0" anchor="ctr" anchorCtr="0">
            <a:spAutoFit/>
          </a:bodyPr>
          <a:lstStyle/>
          <a:p>
            <a:pPr algn="l">
              <a:lnSpc>
                <a:spcPct val="90000"/>
              </a:lnSpc>
            </a:pPr>
            <a:r>
              <a:rPr lang="en-US" sz="2400" dirty="0"/>
              <a:t>•</a:t>
            </a:r>
          </a:p>
        </p:txBody>
      </p:sp>
    </p:spTree>
    <p:extLst>
      <p:ext uri="{BB962C8B-B14F-4D97-AF65-F5344CB8AC3E}">
        <p14:creationId xmlns:p14="http://schemas.microsoft.com/office/powerpoint/2010/main" val="10096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1" presetClass="exit" presetSubtype="0" fill="hold" grpId="0" nodeType="afterEffect">
                                  <p:stCondLst>
                                    <p:cond delay="0"/>
                                  </p:stCondLst>
                                  <p:childTnLst>
                                    <p:set>
                                      <p:cBhvr>
                                        <p:cTn id="9"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Lifecycle: Software Engineering View</a:t>
            </a:r>
          </a:p>
        </p:txBody>
      </p:sp>
      <p:grpSp>
        <p:nvGrpSpPr>
          <p:cNvPr id="134" name="Group 133">
            <a:extLst>
              <a:ext uri="{FF2B5EF4-FFF2-40B4-BE49-F238E27FC236}">
                <a16:creationId xmlns:a16="http://schemas.microsoft.com/office/drawing/2014/main" id="{201F5C25-B730-48B5-8B0A-E86E1CB3B495}"/>
              </a:ext>
            </a:extLst>
          </p:cNvPr>
          <p:cNvGrpSpPr/>
          <p:nvPr/>
        </p:nvGrpSpPr>
        <p:grpSpPr>
          <a:xfrm>
            <a:off x="2840222" y="1016036"/>
            <a:ext cx="6770010" cy="5163240"/>
            <a:chOff x="3642193" y="1016036"/>
            <a:chExt cx="6770010" cy="5163240"/>
          </a:xfrm>
        </p:grpSpPr>
        <p:sp>
          <p:nvSpPr>
            <p:cNvPr id="46" name="Rectangle 45">
              <a:extLst>
                <a:ext uri="{FF2B5EF4-FFF2-40B4-BE49-F238E27FC236}">
                  <a16:creationId xmlns:a16="http://schemas.microsoft.com/office/drawing/2014/main" id="{DD62F6C4-5CD0-4885-ACA4-45B30267C76A}"/>
                </a:ext>
              </a:extLst>
            </p:cNvPr>
            <p:cNvSpPr/>
            <p:nvPr/>
          </p:nvSpPr>
          <p:spPr>
            <a:xfrm>
              <a:off x="3642194" y="1119810"/>
              <a:ext cx="1959710" cy="1015701"/>
            </a:xfrm>
            <a:prstGeom prst="rect">
              <a:avLst/>
            </a:prstGeom>
            <a:solidFill>
              <a:schemeClr val="accent3">
                <a:lumMod val="60000"/>
                <a:lumOff val="40000"/>
              </a:schemeClr>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1"/>
                  </a:solidFill>
                </a:rPr>
                <a:t>Requirements  </a:t>
              </a:r>
            </a:p>
            <a:p>
              <a:pPr algn="ctr"/>
              <a:r>
                <a:rPr lang="en-US" sz="2000" dirty="0">
                  <a:solidFill>
                    <a:schemeClr val="tx1"/>
                  </a:solidFill>
                </a:rPr>
                <a:t>gathering</a:t>
              </a:r>
            </a:p>
          </p:txBody>
        </p:sp>
        <p:sp>
          <p:nvSpPr>
            <p:cNvPr id="47" name="Rectangle 46">
              <a:extLst>
                <a:ext uri="{FF2B5EF4-FFF2-40B4-BE49-F238E27FC236}">
                  <a16:creationId xmlns:a16="http://schemas.microsoft.com/office/drawing/2014/main" id="{4E94CD9D-E72A-4F90-A4DC-91DCE4FA5208}"/>
                </a:ext>
              </a:extLst>
            </p:cNvPr>
            <p:cNvSpPr/>
            <p:nvPr/>
          </p:nvSpPr>
          <p:spPr>
            <a:xfrm>
              <a:off x="3643641" y="2591818"/>
              <a:ext cx="1956816" cy="831035"/>
            </a:xfrm>
            <a:prstGeom prst="rect">
              <a:avLst/>
            </a:prstGeom>
            <a:solidFill>
              <a:schemeClr val="accent3">
                <a:lumMod val="60000"/>
                <a:lumOff val="40000"/>
              </a:schemeClr>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1"/>
                  </a:solidFill>
                </a:rPr>
                <a:t>Design</a:t>
              </a:r>
            </a:p>
          </p:txBody>
        </p:sp>
        <p:sp>
          <p:nvSpPr>
            <p:cNvPr id="48" name="Rectangle 47">
              <a:extLst>
                <a:ext uri="{FF2B5EF4-FFF2-40B4-BE49-F238E27FC236}">
                  <a16:creationId xmlns:a16="http://schemas.microsoft.com/office/drawing/2014/main" id="{C111EB99-61E6-4F18-9FF4-79FFAE20D563}"/>
                </a:ext>
              </a:extLst>
            </p:cNvPr>
            <p:cNvSpPr/>
            <p:nvPr/>
          </p:nvSpPr>
          <p:spPr>
            <a:xfrm>
              <a:off x="3642194" y="3879160"/>
              <a:ext cx="1959710" cy="831036"/>
            </a:xfrm>
            <a:prstGeom prst="rect">
              <a:avLst/>
            </a:prstGeom>
            <a:solidFill>
              <a:schemeClr val="accent3">
                <a:lumMod val="60000"/>
                <a:lumOff val="40000"/>
              </a:schemeClr>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1"/>
                  </a:solidFill>
                </a:rPr>
                <a:t>Implementation</a:t>
              </a:r>
            </a:p>
          </p:txBody>
        </p:sp>
        <p:sp>
          <p:nvSpPr>
            <p:cNvPr id="49" name="Rectangle 48">
              <a:extLst>
                <a:ext uri="{FF2B5EF4-FFF2-40B4-BE49-F238E27FC236}">
                  <a16:creationId xmlns:a16="http://schemas.microsoft.com/office/drawing/2014/main" id="{761971C3-C1A6-4361-B363-95DE375FC2A6}"/>
                </a:ext>
              </a:extLst>
            </p:cNvPr>
            <p:cNvSpPr/>
            <p:nvPr/>
          </p:nvSpPr>
          <p:spPr>
            <a:xfrm>
              <a:off x="3643641" y="5169772"/>
              <a:ext cx="1956816" cy="831035"/>
            </a:xfrm>
            <a:prstGeom prst="rect">
              <a:avLst/>
            </a:prstGeom>
            <a:solidFill>
              <a:schemeClr val="accent3">
                <a:lumMod val="60000"/>
                <a:lumOff val="40000"/>
              </a:schemeClr>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1"/>
                  </a:solidFill>
                </a:rPr>
                <a:t>Verification </a:t>
              </a:r>
            </a:p>
            <a:p>
              <a:pPr algn="ctr"/>
              <a:r>
                <a:rPr lang="en-US" sz="2000" dirty="0">
                  <a:solidFill>
                    <a:schemeClr val="tx1"/>
                  </a:solidFill>
                </a:rPr>
                <a:t>Validation </a:t>
              </a:r>
            </a:p>
          </p:txBody>
        </p:sp>
        <p:cxnSp>
          <p:nvCxnSpPr>
            <p:cNvPr id="50" name="Curved Connector 9">
              <a:extLst>
                <a:ext uri="{FF2B5EF4-FFF2-40B4-BE49-F238E27FC236}">
                  <a16:creationId xmlns:a16="http://schemas.microsoft.com/office/drawing/2014/main" id="{0221834E-F3D1-4424-8903-79F6D2605CA5}"/>
                </a:ext>
              </a:extLst>
            </p:cNvPr>
            <p:cNvCxnSpPr>
              <a:cxnSpLocks/>
              <a:stCxn id="49" idx="1"/>
              <a:endCxn id="48" idx="1"/>
            </p:cNvCxnSpPr>
            <p:nvPr/>
          </p:nvCxnSpPr>
          <p:spPr>
            <a:xfrm rot="10800000">
              <a:off x="3642195" y="4294678"/>
              <a:ext cx="1447" cy="1290612"/>
            </a:xfrm>
            <a:prstGeom prst="curvedConnector3">
              <a:avLst>
                <a:gd name="adj1" fmla="val 15898203"/>
              </a:avLst>
            </a:prstGeom>
            <a:ln w="3175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1" name="Curved Connector 14">
              <a:extLst>
                <a:ext uri="{FF2B5EF4-FFF2-40B4-BE49-F238E27FC236}">
                  <a16:creationId xmlns:a16="http://schemas.microsoft.com/office/drawing/2014/main" id="{1A2A9C32-016F-4528-B29B-1D3435E509F6}"/>
                </a:ext>
              </a:extLst>
            </p:cNvPr>
            <p:cNvCxnSpPr>
              <a:stCxn id="49" idx="1"/>
              <a:endCxn id="47" idx="1"/>
            </p:cNvCxnSpPr>
            <p:nvPr/>
          </p:nvCxnSpPr>
          <p:spPr>
            <a:xfrm rot="10800000">
              <a:off x="3643641" y="3007336"/>
              <a:ext cx="12700" cy="2577954"/>
            </a:xfrm>
            <a:prstGeom prst="curvedConnector3">
              <a:avLst>
                <a:gd name="adj1" fmla="val 4573772"/>
              </a:avLst>
            </a:prstGeom>
            <a:ln w="3175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2" name="Curved Connector 83">
              <a:extLst>
                <a:ext uri="{FF2B5EF4-FFF2-40B4-BE49-F238E27FC236}">
                  <a16:creationId xmlns:a16="http://schemas.microsoft.com/office/drawing/2014/main" id="{2C7282F7-CE02-4344-A654-E4FCBC5CFDE0}"/>
                </a:ext>
              </a:extLst>
            </p:cNvPr>
            <p:cNvCxnSpPr>
              <a:stCxn id="49" idx="1"/>
              <a:endCxn id="46" idx="1"/>
            </p:cNvCxnSpPr>
            <p:nvPr/>
          </p:nvCxnSpPr>
          <p:spPr>
            <a:xfrm rot="10800000">
              <a:off x="3642195" y="1627662"/>
              <a:ext cx="1447" cy="3957629"/>
            </a:xfrm>
            <a:prstGeom prst="curvedConnector3">
              <a:avLst>
                <a:gd name="adj1" fmla="val 62515826"/>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27" name="Group 126">
              <a:extLst>
                <a:ext uri="{FF2B5EF4-FFF2-40B4-BE49-F238E27FC236}">
                  <a16:creationId xmlns:a16="http://schemas.microsoft.com/office/drawing/2014/main" id="{0112FB9B-C27C-4694-B8E3-1B365A0BC1E2}"/>
                </a:ext>
              </a:extLst>
            </p:cNvPr>
            <p:cNvGrpSpPr/>
            <p:nvPr/>
          </p:nvGrpSpPr>
          <p:grpSpPr>
            <a:xfrm>
              <a:off x="5617362" y="1016036"/>
              <a:ext cx="3076953" cy="1231145"/>
              <a:chOff x="5611572" y="632437"/>
              <a:chExt cx="3076953" cy="1231145"/>
            </a:xfrm>
          </p:grpSpPr>
          <p:cxnSp>
            <p:nvCxnSpPr>
              <p:cNvPr id="53" name="Straight Connector 52">
                <a:extLst>
                  <a:ext uri="{FF2B5EF4-FFF2-40B4-BE49-F238E27FC236}">
                    <a16:creationId xmlns:a16="http://schemas.microsoft.com/office/drawing/2014/main" id="{5CFA4E40-B733-4E6B-A192-14BEB27BF6F8}"/>
                  </a:ext>
                </a:extLst>
              </p:cNvPr>
              <p:cNvCxnSpPr/>
              <p:nvPr/>
            </p:nvCxnSpPr>
            <p:spPr>
              <a:xfrm>
                <a:off x="5611572" y="1232621"/>
                <a:ext cx="783884"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Straight Connector 53">
                <a:extLst>
                  <a:ext uri="{FF2B5EF4-FFF2-40B4-BE49-F238E27FC236}">
                    <a16:creationId xmlns:a16="http://schemas.microsoft.com/office/drawing/2014/main" id="{FEB187DC-E1F8-462D-A8B7-DFE8353746CE}"/>
                  </a:ext>
                </a:extLst>
              </p:cNvPr>
              <p:cNvCxnSpPr/>
              <p:nvPr/>
            </p:nvCxnSpPr>
            <p:spPr>
              <a:xfrm flipV="1">
                <a:off x="5611572" y="817103"/>
                <a:ext cx="423297" cy="41551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1BE0B1F4-8623-4B99-A77A-1A6D23E67CF6}"/>
                  </a:ext>
                </a:extLst>
              </p:cNvPr>
              <p:cNvCxnSpPr/>
              <p:nvPr/>
            </p:nvCxnSpPr>
            <p:spPr>
              <a:xfrm>
                <a:off x="5611572" y="1232621"/>
                <a:ext cx="423297" cy="41551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023B10B1-8ABC-4F75-99F3-DCB455B22AA0}"/>
                  </a:ext>
                </a:extLst>
              </p:cNvPr>
              <p:cNvCxnSpPr/>
              <p:nvPr/>
            </p:nvCxnSpPr>
            <p:spPr>
              <a:xfrm>
                <a:off x="6034869" y="817103"/>
                <a:ext cx="360587"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 name="Straight Connector 56">
                <a:extLst>
                  <a:ext uri="{FF2B5EF4-FFF2-40B4-BE49-F238E27FC236}">
                    <a16:creationId xmlns:a16="http://schemas.microsoft.com/office/drawing/2014/main" id="{5B28FF3E-ADD2-43E0-8307-4CCAE553E070}"/>
                  </a:ext>
                </a:extLst>
              </p:cNvPr>
              <p:cNvCxnSpPr/>
              <p:nvPr/>
            </p:nvCxnSpPr>
            <p:spPr>
              <a:xfrm>
                <a:off x="6034869" y="1648138"/>
                <a:ext cx="360587"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8" name="TextBox 57">
                <a:extLst>
                  <a:ext uri="{FF2B5EF4-FFF2-40B4-BE49-F238E27FC236}">
                    <a16:creationId xmlns:a16="http://schemas.microsoft.com/office/drawing/2014/main" id="{3A5E7353-1B53-4D22-AE03-DC0E212097CA}"/>
                  </a:ext>
                </a:extLst>
              </p:cNvPr>
              <p:cNvSpPr txBox="1"/>
              <p:nvPr/>
            </p:nvSpPr>
            <p:spPr>
              <a:xfrm>
                <a:off x="6579101" y="632437"/>
                <a:ext cx="2109424" cy="400110"/>
              </a:xfrm>
              <a:prstGeom prst="rect">
                <a:avLst/>
              </a:prstGeom>
              <a:noFill/>
            </p:spPr>
            <p:txBody>
              <a:bodyPr wrap="none" rtlCol="0">
                <a:spAutoFit/>
              </a:bodyPr>
              <a:lstStyle/>
              <a:p>
                <a:r>
                  <a:rPr lang="en-US" sz="2000" dirty="0"/>
                  <a:t>model, framework</a:t>
                </a:r>
              </a:p>
            </p:txBody>
          </p:sp>
          <p:sp>
            <p:nvSpPr>
              <p:cNvPr id="59" name="TextBox 58">
                <a:extLst>
                  <a:ext uri="{FF2B5EF4-FFF2-40B4-BE49-F238E27FC236}">
                    <a16:creationId xmlns:a16="http://schemas.microsoft.com/office/drawing/2014/main" id="{F495DE24-9A1C-4B38-A39C-0FD3ACD9794B}"/>
                  </a:ext>
                </a:extLst>
              </p:cNvPr>
              <p:cNvSpPr txBox="1"/>
              <p:nvPr/>
            </p:nvSpPr>
            <p:spPr>
              <a:xfrm>
                <a:off x="6523592" y="1060142"/>
                <a:ext cx="2154564" cy="400110"/>
              </a:xfrm>
              <a:prstGeom prst="rect">
                <a:avLst/>
              </a:prstGeom>
              <a:noFill/>
            </p:spPr>
            <p:txBody>
              <a:bodyPr wrap="none" rtlCol="0">
                <a:spAutoFit/>
              </a:bodyPr>
              <a:lstStyle/>
              <a:p>
                <a:r>
                  <a:rPr lang="en-US" sz="2000" dirty="0"/>
                  <a:t>data, expectations</a:t>
                </a:r>
              </a:p>
            </p:txBody>
          </p:sp>
          <p:sp>
            <p:nvSpPr>
              <p:cNvPr id="60" name="TextBox 59">
                <a:extLst>
                  <a:ext uri="{FF2B5EF4-FFF2-40B4-BE49-F238E27FC236}">
                    <a16:creationId xmlns:a16="http://schemas.microsoft.com/office/drawing/2014/main" id="{C93B1E5B-F00A-4482-88AB-DB8B00E13153}"/>
                  </a:ext>
                </a:extLst>
              </p:cNvPr>
              <p:cNvSpPr txBox="1"/>
              <p:nvPr/>
            </p:nvSpPr>
            <p:spPr>
              <a:xfrm>
                <a:off x="6523592" y="1463472"/>
                <a:ext cx="1161023" cy="400110"/>
              </a:xfrm>
              <a:prstGeom prst="rect">
                <a:avLst/>
              </a:prstGeom>
              <a:noFill/>
            </p:spPr>
            <p:txBody>
              <a:bodyPr wrap="none" rtlCol="0">
                <a:spAutoFit/>
              </a:bodyPr>
              <a:lstStyle/>
              <a:p>
                <a:r>
                  <a:rPr lang="en-US" sz="2000" dirty="0"/>
                  <a:t>workflow</a:t>
                </a:r>
              </a:p>
            </p:txBody>
          </p:sp>
        </p:grpSp>
        <p:sp>
          <p:nvSpPr>
            <p:cNvPr id="67" name="TextBox 66">
              <a:extLst>
                <a:ext uri="{FF2B5EF4-FFF2-40B4-BE49-F238E27FC236}">
                  <a16:creationId xmlns:a16="http://schemas.microsoft.com/office/drawing/2014/main" id="{FC6B0B10-FE97-45BF-9194-036588EACF46}"/>
                </a:ext>
              </a:extLst>
            </p:cNvPr>
            <p:cNvSpPr txBox="1"/>
            <p:nvPr/>
          </p:nvSpPr>
          <p:spPr>
            <a:xfrm>
              <a:off x="6502308" y="2658995"/>
              <a:ext cx="3909895" cy="400110"/>
            </a:xfrm>
            <a:prstGeom prst="rect">
              <a:avLst/>
            </a:prstGeom>
            <a:noFill/>
          </p:spPr>
          <p:txBody>
            <a:bodyPr wrap="none" rtlCol="0">
              <a:spAutoFit/>
            </a:bodyPr>
            <a:lstStyle/>
            <a:p>
              <a:r>
                <a:rPr lang="en-US" sz="2000" dirty="0"/>
                <a:t>storage, curation, retrieval, analysis</a:t>
              </a:r>
            </a:p>
          </p:txBody>
        </p:sp>
        <p:grpSp>
          <p:nvGrpSpPr>
            <p:cNvPr id="128" name="Group 127">
              <a:extLst>
                <a:ext uri="{FF2B5EF4-FFF2-40B4-BE49-F238E27FC236}">
                  <a16:creationId xmlns:a16="http://schemas.microsoft.com/office/drawing/2014/main" id="{E1DF1F1F-9FD0-4B8F-8B1C-52F2D65521BA}"/>
                </a:ext>
              </a:extLst>
            </p:cNvPr>
            <p:cNvGrpSpPr/>
            <p:nvPr/>
          </p:nvGrpSpPr>
          <p:grpSpPr>
            <a:xfrm>
              <a:off x="5617362" y="2407586"/>
              <a:ext cx="3824904" cy="1207422"/>
              <a:chOff x="5566272" y="2221015"/>
              <a:chExt cx="3824904" cy="1207422"/>
            </a:xfrm>
          </p:grpSpPr>
          <p:cxnSp>
            <p:nvCxnSpPr>
              <p:cNvPr id="61" name="Straight Connector 60">
                <a:extLst>
                  <a:ext uri="{FF2B5EF4-FFF2-40B4-BE49-F238E27FC236}">
                    <a16:creationId xmlns:a16="http://schemas.microsoft.com/office/drawing/2014/main" id="{3C1F29A9-CBA8-44F5-B988-1804C612CED3}"/>
                  </a:ext>
                </a:extLst>
              </p:cNvPr>
              <p:cNvCxnSpPr/>
              <p:nvPr/>
            </p:nvCxnSpPr>
            <p:spPr>
              <a:xfrm>
                <a:off x="5566272" y="2821199"/>
                <a:ext cx="783884"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DF949E09-68BA-4762-8975-D27F856B745F}"/>
                  </a:ext>
                </a:extLst>
              </p:cNvPr>
              <p:cNvCxnSpPr/>
              <p:nvPr/>
            </p:nvCxnSpPr>
            <p:spPr>
              <a:xfrm flipV="1">
                <a:off x="5566272" y="2405681"/>
                <a:ext cx="423297" cy="41551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 name="Straight Connector 62">
                <a:extLst>
                  <a:ext uri="{FF2B5EF4-FFF2-40B4-BE49-F238E27FC236}">
                    <a16:creationId xmlns:a16="http://schemas.microsoft.com/office/drawing/2014/main" id="{2DE3830F-E935-442B-BFD7-A44741C8AE54}"/>
                  </a:ext>
                </a:extLst>
              </p:cNvPr>
              <p:cNvCxnSpPr/>
              <p:nvPr/>
            </p:nvCxnSpPr>
            <p:spPr>
              <a:xfrm>
                <a:off x="5566272" y="2821199"/>
                <a:ext cx="423297" cy="41551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 name="Straight Connector 63">
                <a:extLst>
                  <a:ext uri="{FF2B5EF4-FFF2-40B4-BE49-F238E27FC236}">
                    <a16:creationId xmlns:a16="http://schemas.microsoft.com/office/drawing/2014/main" id="{FB1AB716-1D8F-4866-BF14-6BD765C45F66}"/>
                  </a:ext>
                </a:extLst>
              </p:cNvPr>
              <p:cNvCxnSpPr/>
              <p:nvPr/>
            </p:nvCxnSpPr>
            <p:spPr>
              <a:xfrm>
                <a:off x="5989569" y="2405681"/>
                <a:ext cx="360587"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E63471FA-FE36-4FC2-9796-A9EB76F6BA16}"/>
                  </a:ext>
                </a:extLst>
              </p:cNvPr>
              <p:cNvCxnSpPr/>
              <p:nvPr/>
            </p:nvCxnSpPr>
            <p:spPr>
              <a:xfrm>
                <a:off x="5989569" y="3236716"/>
                <a:ext cx="360587"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66" name="TextBox 65">
                <a:extLst>
                  <a:ext uri="{FF2B5EF4-FFF2-40B4-BE49-F238E27FC236}">
                    <a16:creationId xmlns:a16="http://schemas.microsoft.com/office/drawing/2014/main" id="{F7A7CB61-70BA-43BA-B65F-257635BCC246}"/>
                  </a:ext>
                </a:extLst>
              </p:cNvPr>
              <p:cNvSpPr txBox="1"/>
              <p:nvPr/>
            </p:nvSpPr>
            <p:spPr>
              <a:xfrm>
                <a:off x="6502308" y="2221015"/>
                <a:ext cx="2888868" cy="400110"/>
              </a:xfrm>
              <a:prstGeom prst="rect">
                <a:avLst/>
              </a:prstGeom>
              <a:noFill/>
            </p:spPr>
            <p:txBody>
              <a:bodyPr wrap="none" rtlCol="0">
                <a:spAutoFit/>
              </a:bodyPr>
              <a:lstStyle/>
              <a:p>
                <a:r>
                  <a:rPr lang="en-US" sz="2000" dirty="0"/>
                  <a:t>approximations, </a:t>
                </a:r>
                <a:r>
                  <a:rPr lang="en-US" sz="2000" dirty="0" err="1"/>
                  <a:t>numerics</a:t>
                </a:r>
                <a:endParaRPr lang="en-US" sz="2000" dirty="0"/>
              </a:p>
            </p:txBody>
          </p:sp>
          <p:sp>
            <p:nvSpPr>
              <p:cNvPr id="68" name="TextBox 67">
                <a:extLst>
                  <a:ext uri="{FF2B5EF4-FFF2-40B4-BE49-F238E27FC236}">
                    <a16:creationId xmlns:a16="http://schemas.microsoft.com/office/drawing/2014/main" id="{DC00D8CC-B406-4244-ACEB-C953EFE85B0D}"/>
                  </a:ext>
                </a:extLst>
              </p:cNvPr>
              <p:cNvSpPr txBox="1"/>
              <p:nvPr/>
            </p:nvSpPr>
            <p:spPr>
              <a:xfrm>
                <a:off x="6502308" y="3028327"/>
                <a:ext cx="2813591" cy="400110"/>
              </a:xfrm>
              <a:prstGeom prst="rect">
                <a:avLst/>
              </a:prstGeom>
              <a:noFill/>
            </p:spPr>
            <p:txBody>
              <a:bodyPr wrap="none" rtlCol="0">
                <a:spAutoFit/>
              </a:bodyPr>
              <a:lstStyle/>
              <a:p>
                <a:r>
                  <a:rPr lang="en-US" sz="2000" dirty="0"/>
                  <a:t>steps in scientific process</a:t>
                </a:r>
              </a:p>
            </p:txBody>
          </p:sp>
        </p:grpSp>
        <p:grpSp>
          <p:nvGrpSpPr>
            <p:cNvPr id="130" name="Group 129">
              <a:extLst>
                <a:ext uri="{FF2B5EF4-FFF2-40B4-BE49-F238E27FC236}">
                  <a16:creationId xmlns:a16="http://schemas.microsoft.com/office/drawing/2014/main" id="{3C77E72E-0269-4E34-9FC1-C64BE5097291}"/>
                </a:ext>
              </a:extLst>
            </p:cNvPr>
            <p:cNvGrpSpPr/>
            <p:nvPr/>
          </p:nvGrpSpPr>
          <p:grpSpPr>
            <a:xfrm>
              <a:off x="5617362" y="4991303"/>
              <a:ext cx="4193546" cy="1187973"/>
              <a:chOff x="5486045" y="5330387"/>
              <a:chExt cx="4193546" cy="1187973"/>
            </a:xfrm>
          </p:grpSpPr>
          <p:cxnSp>
            <p:nvCxnSpPr>
              <p:cNvPr id="69" name="Straight Connector 68">
                <a:extLst>
                  <a:ext uri="{FF2B5EF4-FFF2-40B4-BE49-F238E27FC236}">
                    <a16:creationId xmlns:a16="http://schemas.microsoft.com/office/drawing/2014/main" id="{C3F58292-FD5F-449F-92DE-6C3F3BB2540C}"/>
                  </a:ext>
                </a:extLst>
              </p:cNvPr>
              <p:cNvCxnSpPr/>
              <p:nvPr/>
            </p:nvCxnSpPr>
            <p:spPr>
              <a:xfrm>
                <a:off x="5486045" y="5942863"/>
                <a:ext cx="783884"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BDE07858-DD50-466D-94DA-9F9035620E88}"/>
                  </a:ext>
                </a:extLst>
              </p:cNvPr>
              <p:cNvCxnSpPr/>
              <p:nvPr/>
            </p:nvCxnSpPr>
            <p:spPr>
              <a:xfrm flipV="1">
                <a:off x="5486045" y="5527345"/>
                <a:ext cx="423297" cy="41551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7C0A5FA7-E3DD-485D-B57F-8C4E7ACDB5DF}"/>
                  </a:ext>
                </a:extLst>
              </p:cNvPr>
              <p:cNvCxnSpPr/>
              <p:nvPr/>
            </p:nvCxnSpPr>
            <p:spPr>
              <a:xfrm>
                <a:off x="5486045" y="5942863"/>
                <a:ext cx="423297" cy="41551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2" name="Straight Connector 71">
                <a:extLst>
                  <a:ext uri="{FF2B5EF4-FFF2-40B4-BE49-F238E27FC236}">
                    <a16:creationId xmlns:a16="http://schemas.microsoft.com/office/drawing/2014/main" id="{94B9B654-CFBC-4F4F-8112-9CFA6F2FC392}"/>
                  </a:ext>
                </a:extLst>
              </p:cNvPr>
              <p:cNvCxnSpPr/>
              <p:nvPr/>
            </p:nvCxnSpPr>
            <p:spPr>
              <a:xfrm>
                <a:off x="5909342" y="5527345"/>
                <a:ext cx="360587"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5DF356A6-4A19-47D5-8F16-EB7F1FC60729}"/>
                  </a:ext>
                </a:extLst>
              </p:cNvPr>
              <p:cNvCxnSpPr/>
              <p:nvPr/>
            </p:nvCxnSpPr>
            <p:spPr>
              <a:xfrm>
                <a:off x="5909342" y="6358380"/>
                <a:ext cx="360587"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4" name="TextBox 73">
                <a:extLst>
                  <a:ext uri="{FF2B5EF4-FFF2-40B4-BE49-F238E27FC236}">
                    <a16:creationId xmlns:a16="http://schemas.microsoft.com/office/drawing/2014/main" id="{A5FB5E55-227B-4291-A7DC-8D67106CE7C9}"/>
                  </a:ext>
                </a:extLst>
              </p:cNvPr>
              <p:cNvSpPr txBox="1"/>
              <p:nvPr/>
            </p:nvSpPr>
            <p:spPr>
              <a:xfrm>
                <a:off x="6310848" y="5330387"/>
                <a:ext cx="3368743" cy="400110"/>
              </a:xfrm>
              <a:prstGeom prst="rect">
                <a:avLst/>
              </a:prstGeom>
              <a:noFill/>
            </p:spPr>
            <p:txBody>
              <a:bodyPr wrap="none" rtlCol="0">
                <a:spAutoFit/>
              </a:bodyPr>
              <a:lstStyle/>
              <a:p>
                <a:r>
                  <a:rPr lang="en-US" sz="2000" dirty="0"/>
                  <a:t>convergence, order, correction</a:t>
                </a:r>
              </a:p>
            </p:txBody>
          </p:sp>
          <p:sp>
            <p:nvSpPr>
              <p:cNvPr id="75" name="TextBox 74">
                <a:extLst>
                  <a:ext uri="{FF2B5EF4-FFF2-40B4-BE49-F238E27FC236}">
                    <a16:creationId xmlns:a16="http://schemas.microsoft.com/office/drawing/2014/main" id="{72ED6D06-A696-4664-A154-DAF4624540BA}"/>
                  </a:ext>
                </a:extLst>
              </p:cNvPr>
              <p:cNvSpPr txBox="1"/>
              <p:nvPr/>
            </p:nvSpPr>
            <p:spPr>
              <a:xfrm>
                <a:off x="6383475" y="6118250"/>
                <a:ext cx="1409938" cy="400110"/>
              </a:xfrm>
              <a:prstGeom prst="rect">
                <a:avLst/>
              </a:prstGeom>
              <a:noFill/>
            </p:spPr>
            <p:txBody>
              <a:bodyPr wrap="none" rtlCol="0">
                <a:spAutoFit/>
              </a:bodyPr>
              <a:lstStyle/>
              <a:p>
                <a:r>
                  <a:rPr lang="en-US" sz="2000" dirty="0"/>
                  <a:t>provenance</a:t>
                </a:r>
              </a:p>
            </p:txBody>
          </p:sp>
          <p:sp>
            <p:nvSpPr>
              <p:cNvPr id="76" name="TextBox 75">
                <a:extLst>
                  <a:ext uri="{FF2B5EF4-FFF2-40B4-BE49-F238E27FC236}">
                    <a16:creationId xmlns:a16="http://schemas.microsoft.com/office/drawing/2014/main" id="{B26B04EC-BAC8-4E2E-985D-038B7F2E59A2}"/>
                  </a:ext>
                </a:extLst>
              </p:cNvPr>
              <p:cNvSpPr txBox="1"/>
              <p:nvPr/>
            </p:nvSpPr>
            <p:spPr>
              <a:xfrm>
                <a:off x="6310848" y="5706048"/>
                <a:ext cx="2670026" cy="400110"/>
              </a:xfrm>
              <a:prstGeom prst="rect">
                <a:avLst/>
              </a:prstGeom>
              <a:noFill/>
            </p:spPr>
            <p:txBody>
              <a:bodyPr wrap="none" rtlCol="0">
                <a:spAutoFit/>
              </a:bodyPr>
              <a:lstStyle/>
              <a:p>
                <a:r>
                  <a:rPr lang="en-US" sz="2000" dirty="0"/>
                  <a:t>validation, observations</a:t>
                </a:r>
              </a:p>
            </p:txBody>
          </p:sp>
        </p:grpSp>
        <p:cxnSp>
          <p:nvCxnSpPr>
            <p:cNvPr id="77" name="Straight Arrow Connector 76">
              <a:extLst>
                <a:ext uri="{FF2B5EF4-FFF2-40B4-BE49-F238E27FC236}">
                  <a16:creationId xmlns:a16="http://schemas.microsoft.com/office/drawing/2014/main" id="{04B50F9E-DACD-418E-A4EC-14F22B3D0FE9}"/>
                </a:ext>
              </a:extLst>
            </p:cNvPr>
            <p:cNvCxnSpPr>
              <a:stCxn id="46" idx="2"/>
              <a:endCxn id="47" idx="0"/>
            </p:cNvCxnSpPr>
            <p:nvPr/>
          </p:nvCxnSpPr>
          <p:spPr>
            <a:xfrm>
              <a:off x="4622049" y="2135511"/>
              <a:ext cx="0" cy="45630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78" name="Straight Arrow Connector 77">
              <a:extLst>
                <a:ext uri="{FF2B5EF4-FFF2-40B4-BE49-F238E27FC236}">
                  <a16:creationId xmlns:a16="http://schemas.microsoft.com/office/drawing/2014/main" id="{B50367C0-6718-4BC4-A0F8-AE4F3F470978}"/>
                </a:ext>
              </a:extLst>
            </p:cNvPr>
            <p:cNvCxnSpPr>
              <a:cxnSpLocks/>
              <a:stCxn id="47" idx="2"/>
              <a:endCxn id="48" idx="0"/>
            </p:cNvCxnSpPr>
            <p:nvPr/>
          </p:nvCxnSpPr>
          <p:spPr>
            <a:xfrm>
              <a:off x="4622049" y="3422853"/>
              <a:ext cx="0" cy="45630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79" name="Straight Arrow Connector 78">
              <a:extLst>
                <a:ext uri="{FF2B5EF4-FFF2-40B4-BE49-F238E27FC236}">
                  <a16:creationId xmlns:a16="http://schemas.microsoft.com/office/drawing/2014/main" id="{D2737874-1771-4269-9C05-5911C8EAC2F5}"/>
                </a:ext>
              </a:extLst>
            </p:cNvPr>
            <p:cNvCxnSpPr>
              <a:cxnSpLocks/>
              <a:stCxn id="48" idx="2"/>
              <a:endCxn id="49" idx="0"/>
            </p:cNvCxnSpPr>
            <p:nvPr/>
          </p:nvCxnSpPr>
          <p:spPr>
            <a:xfrm>
              <a:off x="4622049" y="4710196"/>
              <a:ext cx="0" cy="45957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0" name="Curved Connector 201">
              <a:extLst>
                <a:ext uri="{FF2B5EF4-FFF2-40B4-BE49-F238E27FC236}">
                  <a16:creationId xmlns:a16="http://schemas.microsoft.com/office/drawing/2014/main" id="{6AF66A97-0C41-425B-A41A-83C5E771A8C7}"/>
                </a:ext>
              </a:extLst>
            </p:cNvPr>
            <p:cNvCxnSpPr>
              <a:cxnSpLocks/>
              <a:stCxn id="48" idx="1"/>
              <a:endCxn id="47" idx="1"/>
            </p:cNvCxnSpPr>
            <p:nvPr/>
          </p:nvCxnSpPr>
          <p:spPr>
            <a:xfrm rot="10800000" flipH="1">
              <a:off x="3642193" y="3007336"/>
              <a:ext cx="1447" cy="1287342"/>
            </a:xfrm>
            <a:prstGeom prst="curvedConnector3">
              <a:avLst>
                <a:gd name="adj1" fmla="val -1579820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29" name="Group 128">
              <a:extLst>
                <a:ext uri="{FF2B5EF4-FFF2-40B4-BE49-F238E27FC236}">
                  <a16:creationId xmlns:a16="http://schemas.microsoft.com/office/drawing/2014/main" id="{EDF44512-9192-4193-8222-96E3B79EF5F1}"/>
                </a:ext>
              </a:extLst>
            </p:cNvPr>
            <p:cNvGrpSpPr/>
            <p:nvPr/>
          </p:nvGrpSpPr>
          <p:grpSpPr>
            <a:xfrm>
              <a:off x="5617362" y="3683208"/>
              <a:ext cx="3900823" cy="1215757"/>
              <a:chOff x="5517400" y="3765107"/>
              <a:chExt cx="3900823" cy="1215757"/>
            </a:xfrm>
          </p:grpSpPr>
          <p:cxnSp>
            <p:nvCxnSpPr>
              <p:cNvPr id="81" name="Straight Connector 80">
                <a:extLst>
                  <a:ext uri="{FF2B5EF4-FFF2-40B4-BE49-F238E27FC236}">
                    <a16:creationId xmlns:a16="http://schemas.microsoft.com/office/drawing/2014/main" id="{4399471A-AFF1-4712-8413-6E75674FEC42}"/>
                  </a:ext>
                </a:extLst>
              </p:cNvPr>
              <p:cNvCxnSpPr/>
              <p:nvPr/>
            </p:nvCxnSpPr>
            <p:spPr>
              <a:xfrm>
                <a:off x="5517400" y="4365292"/>
                <a:ext cx="783884"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2" name="Straight Connector 81">
                <a:extLst>
                  <a:ext uri="{FF2B5EF4-FFF2-40B4-BE49-F238E27FC236}">
                    <a16:creationId xmlns:a16="http://schemas.microsoft.com/office/drawing/2014/main" id="{BB0C8795-889B-43DC-8A8F-445722147C96}"/>
                  </a:ext>
                </a:extLst>
              </p:cNvPr>
              <p:cNvCxnSpPr/>
              <p:nvPr/>
            </p:nvCxnSpPr>
            <p:spPr>
              <a:xfrm flipV="1">
                <a:off x="5517400" y="3949774"/>
                <a:ext cx="423297" cy="41551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DD8E312B-7094-47EE-98F1-1F6E8F68BEB5}"/>
                  </a:ext>
                </a:extLst>
              </p:cNvPr>
              <p:cNvCxnSpPr/>
              <p:nvPr/>
            </p:nvCxnSpPr>
            <p:spPr>
              <a:xfrm>
                <a:off x="5517400" y="4365292"/>
                <a:ext cx="423297" cy="41551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4" name="Straight Connector 83">
                <a:extLst>
                  <a:ext uri="{FF2B5EF4-FFF2-40B4-BE49-F238E27FC236}">
                    <a16:creationId xmlns:a16="http://schemas.microsoft.com/office/drawing/2014/main" id="{FBDD1B4D-D814-471C-BF99-3F775CC8C7D9}"/>
                  </a:ext>
                </a:extLst>
              </p:cNvPr>
              <p:cNvCxnSpPr/>
              <p:nvPr/>
            </p:nvCxnSpPr>
            <p:spPr>
              <a:xfrm>
                <a:off x="5940697" y="3949774"/>
                <a:ext cx="360587"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5" name="Straight Connector 84">
                <a:extLst>
                  <a:ext uri="{FF2B5EF4-FFF2-40B4-BE49-F238E27FC236}">
                    <a16:creationId xmlns:a16="http://schemas.microsoft.com/office/drawing/2014/main" id="{309DAE11-4E29-421F-85BB-BEC0B262EEAB}"/>
                  </a:ext>
                </a:extLst>
              </p:cNvPr>
              <p:cNvCxnSpPr/>
              <p:nvPr/>
            </p:nvCxnSpPr>
            <p:spPr>
              <a:xfrm>
                <a:off x="5940697" y="4780809"/>
                <a:ext cx="360587"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86" name="TextBox 85">
                <a:extLst>
                  <a:ext uri="{FF2B5EF4-FFF2-40B4-BE49-F238E27FC236}">
                    <a16:creationId xmlns:a16="http://schemas.microsoft.com/office/drawing/2014/main" id="{2DCD04B3-ABFC-49E5-A883-617D3E0469D5}"/>
                  </a:ext>
                </a:extLst>
              </p:cNvPr>
              <p:cNvSpPr txBox="1"/>
              <p:nvPr/>
            </p:nvSpPr>
            <p:spPr>
              <a:xfrm>
                <a:off x="6383475" y="3765107"/>
                <a:ext cx="2462534" cy="400110"/>
              </a:xfrm>
              <a:prstGeom prst="rect">
                <a:avLst/>
              </a:prstGeom>
              <a:noFill/>
            </p:spPr>
            <p:txBody>
              <a:bodyPr wrap="none" rtlCol="0">
                <a:spAutoFit/>
              </a:bodyPr>
              <a:lstStyle/>
              <a:p>
                <a:r>
                  <a:rPr lang="en-US" sz="2000" dirty="0"/>
                  <a:t>solvers, infrastructure</a:t>
                </a:r>
              </a:p>
            </p:txBody>
          </p:sp>
          <p:sp>
            <p:nvSpPr>
              <p:cNvPr id="87" name="TextBox 86">
                <a:extLst>
                  <a:ext uri="{FF2B5EF4-FFF2-40B4-BE49-F238E27FC236}">
                    <a16:creationId xmlns:a16="http://schemas.microsoft.com/office/drawing/2014/main" id="{459BEEC9-1FEB-4F13-ABD5-6C878AE0F1E3}"/>
                  </a:ext>
                </a:extLst>
              </p:cNvPr>
              <p:cNvSpPr txBox="1"/>
              <p:nvPr/>
            </p:nvSpPr>
            <p:spPr>
              <a:xfrm>
                <a:off x="6423749" y="4180626"/>
                <a:ext cx="2994474" cy="400110"/>
              </a:xfrm>
              <a:prstGeom prst="rect">
                <a:avLst/>
              </a:prstGeom>
              <a:noFill/>
            </p:spPr>
            <p:txBody>
              <a:bodyPr wrap="none" rtlCol="0">
                <a:spAutoFit/>
              </a:bodyPr>
              <a:lstStyle/>
              <a:p>
                <a:r>
                  <a:rPr lang="en-US" sz="2000" dirty="0"/>
                  <a:t>algorithms, data structures</a:t>
                </a:r>
              </a:p>
            </p:txBody>
          </p:sp>
          <p:sp>
            <p:nvSpPr>
              <p:cNvPr id="88" name="TextBox 87">
                <a:extLst>
                  <a:ext uri="{FF2B5EF4-FFF2-40B4-BE49-F238E27FC236}">
                    <a16:creationId xmlns:a16="http://schemas.microsoft.com/office/drawing/2014/main" id="{9A9562B3-7F12-4839-AE47-0FBDD7E12498}"/>
                  </a:ext>
                </a:extLst>
              </p:cNvPr>
              <p:cNvSpPr txBox="1"/>
              <p:nvPr/>
            </p:nvSpPr>
            <p:spPr>
              <a:xfrm>
                <a:off x="6400070" y="4580754"/>
                <a:ext cx="1849352" cy="400110"/>
              </a:xfrm>
              <a:prstGeom prst="rect">
                <a:avLst/>
              </a:prstGeom>
              <a:noFill/>
            </p:spPr>
            <p:txBody>
              <a:bodyPr wrap="none" rtlCol="0">
                <a:spAutoFit/>
              </a:bodyPr>
              <a:lstStyle/>
              <a:p>
                <a:r>
                  <a:rPr lang="en-US" sz="2000" dirty="0"/>
                  <a:t>tools, interfaces</a:t>
                </a:r>
              </a:p>
            </p:txBody>
          </p:sp>
        </p:grpSp>
      </p:grpSp>
    </p:spTree>
    <p:extLst>
      <p:ext uri="{BB962C8B-B14F-4D97-AF65-F5344CB8AC3E}">
        <p14:creationId xmlns:p14="http://schemas.microsoft.com/office/powerpoint/2010/main" val="3502579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Taking Stock of </a:t>
            </a:r>
            <a:r>
              <a:rPr lang="en-US" i="1" dirty="0"/>
              <a:t>Your</a:t>
            </a:r>
            <a:r>
              <a:rPr lang="en-US" dirty="0"/>
              <a:t> Situation</a:t>
            </a:r>
          </a:p>
        </p:txBody>
      </p:sp>
      <p:sp>
        <p:nvSpPr>
          <p:cNvPr id="7" name="Rectangle 6">
            <a:extLst>
              <a:ext uri="{FF2B5EF4-FFF2-40B4-BE49-F238E27FC236}">
                <a16:creationId xmlns:a16="http://schemas.microsoft.com/office/drawing/2014/main" id="{CE6AB0C9-4600-3745-8754-39B7C3335C79}"/>
              </a:ext>
            </a:extLst>
          </p:cNvPr>
          <p:cNvSpPr/>
          <p:nvPr/>
        </p:nvSpPr>
        <p:spPr>
          <a:xfrm>
            <a:off x="2132011" y="1259174"/>
            <a:ext cx="8391083" cy="1194465"/>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Arial" panose="020B0604020202020204" pitchFamily="34" charset="0"/>
              <a:buChar char="•"/>
            </a:pPr>
            <a:r>
              <a:rPr lang="en-US" sz="2400" dirty="0"/>
              <a:t>Software architecture and process design is an overhead</a:t>
            </a:r>
          </a:p>
          <a:p>
            <a:pPr marL="742950" lvl="1" indent="-285750">
              <a:buFont typeface="Arial" panose="020B0604020202020204" pitchFamily="34" charset="0"/>
              <a:buChar char="•"/>
            </a:pPr>
            <a:r>
              <a:rPr lang="en-US" sz="2400" dirty="0"/>
              <a:t>Value lies in avoiding technical debt (future saving)</a:t>
            </a:r>
          </a:p>
          <a:p>
            <a:pPr marL="742950" lvl="1" indent="-285750">
              <a:buFont typeface="Arial" panose="020B0604020202020204" pitchFamily="34" charset="0"/>
              <a:buChar char="•"/>
            </a:pPr>
            <a:r>
              <a:rPr lang="en-US" sz="2400" dirty="0"/>
              <a:t>Worthwhile to understand the trade-off</a:t>
            </a:r>
          </a:p>
        </p:txBody>
      </p:sp>
      <p:sp>
        <p:nvSpPr>
          <p:cNvPr id="8" name="Rectangle 7">
            <a:extLst>
              <a:ext uri="{FF2B5EF4-FFF2-40B4-BE49-F238E27FC236}">
                <a16:creationId xmlns:a16="http://schemas.microsoft.com/office/drawing/2014/main" id="{F8CA6CBF-3FC3-D046-8C35-0570E04CB78B}"/>
              </a:ext>
            </a:extLst>
          </p:cNvPr>
          <p:cNvSpPr/>
          <p:nvPr/>
        </p:nvSpPr>
        <p:spPr>
          <a:xfrm>
            <a:off x="2132012" y="2453639"/>
            <a:ext cx="4163858" cy="3235127"/>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Arial" panose="020B0604020202020204" pitchFamily="34" charset="0"/>
              <a:buChar char="•"/>
            </a:pPr>
            <a:r>
              <a:rPr lang="en-US" sz="2400" dirty="0"/>
              <a:t>The goals of the software</a:t>
            </a:r>
          </a:p>
          <a:p>
            <a:pPr marL="742950" lvl="1" indent="-285750">
              <a:buFont typeface="Arial" panose="020B0604020202020204" pitchFamily="34" charset="0"/>
              <a:buChar char="•"/>
            </a:pPr>
            <a:r>
              <a:rPr lang="en-US" sz="2400" dirty="0"/>
              <a:t>Proof-of-concept</a:t>
            </a:r>
          </a:p>
          <a:p>
            <a:pPr marL="742950" lvl="1" indent="-285750">
              <a:buFont typeface="Arial" panose="020B0604020202020204" pitchFamily="34" charset="0"/>
              <a:buChar char="•"/>
            </a:pPr>
            <a:r>
              <a:rPr lang="en-US" sz="2400" dirty="0"/>
              <a:t>Verification</a:t>
            </a:r>
          </a:p>
          <a:p>
            <a:pPr marL="742950" lvl="1" indent="-285750">
              <a:buFont typeface="Arial" panose="020B0604020202020204" pitchFamily="34" charset="0"/>
              <a:buChar char="•"/>
            </a:pPr>
            <a:r>
              <a:rPr lang="en-US" sz="2400" dirty="0"/>
              <a:t>Exploration of some phenomenon</a:t>
            </a:r>
          </a:p>
          <a:p>
            <a:pPr marL="742950" lvl="1" indent="-285750">
              <a:buFont typeface="Arial" panose="020B0604020202020204" pitchFamily="34" charset="0"/>
              <a:buChar char="•"/>
            </a:pPr>
            <a:r>
              <a:rPr lang="en-US" sz="2400" dirty="0"/>
              <a:t>Experiment design</a:t>
            </a:r>
          </a:p>
          <a:p>
            <a:pPr marL="742950" lvl="1" indent="-285750">
              <a:buFont typeface="Arial" panose="020B0604020202020204" pitchFamily="34" charset="0"/>
              <a:buChar char="•"/>
            </a:pPr>
            <a:r>
              <a:rPr lang="en-US" sz="2400" dirty="0"/>
              <a:t>Analysis</a:t>
            </a:r>
          </a:p>
          <a:p>
            <a:pPr marL="742950" lvl="1" indent="-285750">
              <a:buFont typeface="Arial" panose="020B0604020202020204" pitchFamily="34" charset="0"/>
              <a:buChar char="•"/>
            </a:pPr>
            <a:r>
              <a:rPr lang="en-US" sz="2400" dirty="0"/>
              <a:t>Other …</a:t>
            </a:r>
          </a:p>
        </p:txBody>
      </p:sp>
      <p:sp>
        <p:nvSpPr>
          <p:cNvPr id="9" name="Oval 8">
            <a:extLst>
              <a:ext uri="{FF2B5EF4-FFF2-40B4-BE49-F238E27FC236}">
                <a16:creationId xmlns:a16="http://schemas.microsoft.com/office/drawing/2014/main" id="{9F0E5F2F-77D3-AD4A-B8BD-BF00C7EF1352}"/>
              </a:ext>
            </a:extLst>
          </p:cNvPr>
          <p:cNvSpPr/>
          <p:nvPr/>
        </p:nvSpPr>
        <p:spPr>
          <a:xfrm>
            <a:off x="6513226" y="2602556"/>
            <a:ext cx="3854277" cy="3228369"/>
          </a:xfrm>
          <a:prstGeom prst="ellipse">
            <a:avLst/>
          </a:prstGeom>
          <a:solidFill>
            <a:schemeClr val="accent4">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Cognizant of resource constraints</a:t>
            </a:r>
          </a:p>
          <a:p>
            <a:pPr algn="ctr"/>
            <a:endParaRPr lang="en-US" sz="2400" dirty="0"/>
          </a:p>
          <a:p>
            <a:pPr algn="ctr"/>
            <a:r>
              <a:rPr lang="en-US" sz="2400" dirty="0"/>
              <a:t>Dictate the rigor of the design and software process</a:t>
            </a:r>
          </a:p>
        </p:txBody>
      </p:sp>
      <p:sp>
        <p:nvSpPr>
          <p:cNvPr id="15" name="TextBox 14">
            <a:extLst>
              <a:ext uri="{FF2B5EF4-FFF2-40B4-BE49-F238E27FC236}">
                <a16:creationId xmlns:a16="http://schemas.microsoft.com/office/drawing/2014/main" id="{CB5468C2-BCCF-4B91-ABA1-5858E0F1B065}"/>
              </a:ext>
            </a:extLst>
          </p:cNvPr>
          <p:cNvSpPr txBox="1"/>
          <p:nvPr/>
        </p:nvSpPr>
        <p:spPr>
          <a:xfrm>
            <a:off x="11667501" y="0"/>
            <a:ext cx="347467" cy="517065"/>
          </a:xfrm>
          <a:prstGeom prst="rect">
            <a:avLst/>
          </a:prstGeom>
          <a:noFill/>
        </p:spPr>
        <p:txBody>
          <a:bodyPr wrap="none" lIns="118872" tIns="91440" rIns="118872" bIns="91440" rtlCol="0" anchor="ctr" anchorCtr="0">
            <a:spAutoFit/>
          </a:bodyPr>
          <a:lstStyle/>
          <a:p>
            <a:pPr algn="l">
              <a:lnSpc>
                <a:spcPct val="90000"/>
              </a:lnSpc>
            </a:pPr>
            <a:r>
              <a:rPr lang="en-US" sz="2400" dirty="0"/>
              <a:t>•</a:t>
            </a:r>
          </a:p>
        </p:txBody>
      </p:sp>
      <p:sp>
        <p:nvSpPr>
          <p:cNvPr id="16" name="TextBox 15">
            <a:extLst>
              <a:ext uri="{FF2B5EF4-FFF2-40B4-BE49-F238E27FC236}">
                <a16:creationId xmlns:a16="http://schemas.microsoft.com/office/drawing/2014/main" id="{1C40A7CB-690B-4625-9C8F-2651F39CFA56}"/>
              </a:ext>
            </a:extLst>
          </p:cNvPr>
          <p:cNvSpPr txBox="1"/>
          <p:nvPr/>
        </p:nvSpPr>
        <p:spPr>
          <a:xfrm>
            <a:off x="11823065" y="0"/>
            <a:ext cx="347467" cy="517065"/>
          </a:xfrm>
          <a:prstGeom prst="rect">
            <a:avLst/>
          </a:prstGeom>
          <a:noFill/>
        </p:spPr>
        <p:txBody>
          <a:bodyPr wrap="none" lIns="118872" tIns="91440" rIns="118872" bIns="91440" rtlCol="0" anchor="ctr" anchorCtr="0">
            <a:spAutoFit/>
          </a:bodyPr>
          <a:lstStyle/>
          <a:p>
            <a:pPr algn="l">
              <a:lnSpc>
                <a:spcPct val="90000"/>
              </a:lnSpc>
            </a:pPr>
            <a:r>
              <a:rPr lang="en-US" sz="2400" dirty="0"/>
              <a:t>•</a:t>
            </a:r>
          </a:p>
        </p:txBody>
      </p:sp>
    </p:spTree>
    <p:extLst>
      <p:ext uri="{BB962C8B-B14F-4D97-AF65-F5344CB8AC3E}">
        <p14:creationId xmlns:p14="http://schemas.microsoft.com/office/powerpoint/2010/main" val="1939937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0" end="0"/>
                                            </p:txEl>
                                          </p:spTgt>
                                        </p:tgtEl>
                                        <p:attrNameLst>
                                          <p:attrName>style.visibility</p:attrName>
                                        </p:attrNameLst>
                                      </p:cBhvr>
                                      <p:to>
                                        <p:strVal val="visible"/>
                                      </p:to>
                                    </p:set>
                                  </p:childTnLst>
                                </p:cTn>
                              </p:par>
                            </p:childTnLst>
                          </p:cTn>
                        </p:par>
                        <p:par>
                          <p:cTn id="9" fill="hold">
                            <p:stCondLst>
                              <p:cond delay="0"/>
                            </p:stCondLst>
                            <p:childTnLst>
                              <p:par>
                                <p:cTn id="10" presetID="1" presetClass="exit" presetSubtype="0" fill="hold" grpId="0" nodeType="afterEffect">
                                  <p:stCondLst>
                                    <p:cond delay="0"/>
                                  </p:stCondLst>
                                  <p:childTnLst>
                                    <p:set>
                                      <p:cBhvr>
                                        <p:cTn id="11" dur="1" fill="hold">
                                          <p:stCondLst>
                                            <p:cond delay="0"/>
                                          </p:stCondLst>
                                        </p:cTn>
                                        <p:tgtEl>
                                          <p:spTgt spid="15"/>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9">
                                            <p:txEl>
                                              <p:pRg st="2" end="2"/>
                                            </p:txEl>
                                          </p:spTgt>
                                        </p:tgtEl>
                                        <p:attrNameLst>
                                          <p:attrName>style.visibility</p:attrName>
                                        </p:attrNameLst>
                                      </p:cBhvr>
                                      <p:to>
                                        <p:strVal val="visible"/>
                                      </p:to>
                                    </p:set>
                                  </p:childTnLst>
                                </p:cTn>
                              </p:par>
                            </p:childTnLst>
                          </p:cTn>
                        </p:par>
                        <p:par>
                          <p:cTn id="18" fill="hold">
                            <p:stCondLst>
                              <p:cond delay="0"/>
                            </p:stCondLst>
                            <p:childTnLst>
                              <p:par>
                                <p:cTn id="19" presetID="1" presetClass="exit" presetSubtype="0" fill="hold" grpId="0" nodeType="afterEffect">
                                  <p:stCondLst>
                                    <p:cond delay="0"/>
                                  </p:stCondLst>
                                  <p:childTnLst>
                                    <p:set>
                                      <p:cBhvr>
                                        <p:cTn id="20"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5" grpId="0"/>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Reconcile Conflicting Requirements</a:t>
            </a:r>
          </a:p>
        </p:txBody>
      </p:sp>
      <p:sp>
        <p:nvSpPr>
          <p:cNvPr id="3" name="Content Placeholder 2"/>
          <p:cNvSpPr>
            <a:spLocks noGrp="1"/>
          </p:cNvSpPr>
          <p:nvPr>
            <p:ph idx="1"/>
          </p:nvPr>
        </p:nvSpPr>
        <p:spPr/>
        <p:txBody>
          <a:bodyPr>
            <a:normAutofit/>
          </a:bodyPr>
          <a:lstStyle/>
          <a:p>
            <a:r>
              <a:rPr lang="en-US" dirty="0"/>
              <a:t>Separation of concerns</a:t>
            </a:r>
          </a:p>
          <a:p>
            <a:pPr lvl="1"/>
            <a:r>
              <a:rPr lang="en-US" dirty="0"/>
              <a:t>Encapsulation of functionalities where possible</a:t>
            </a:r>
          </a:p>
          <a:p>
            <a:pPr lvl="1"/>
            <a:r>
              <a:rPr lang="en-US" dirty="0"/>
              <a:t>Abstractions for encapsulations</a:t>
            </a:r>
          </a:p>
          <a:p>
            <a:pPr lvl="2"/>
            <a:r>
              <a:rPr lang="en-US" dirty="0"/>
              <a:t>Offload complexity where possible</a:t>
            </a:r>
          </a:p>
          <a:p>
            <a:r>
              <a:rPr lang="en-US" dirty="0"/>
              <a:t>Hard-nosed trade-offs </a:t>
            </a:r>
          </a:p>
          <a:p>
            <a:pPr lvl="1"/>
            <a:r>
              <a:rPr lang="en-US" dirty="0"/>
              <a:t>Flexibility and composability vs raw performance</a:t>
            </a:r>
          </a:p>
          <a:p>
            <a:pPr lvl="1"/>
            <a:r>
              <a:rPr lang="en-US" dirty="0"/>
              <a:t>Extensibility and developer productivity</a:t>
            </a:r>
          </a:p>
        </p:txBody>
      </p:sp>
      <p:sp>
        <p:nvSpPr>
          <p:cNvPr id="4" name="Slide Number Placeholder 4">
            <a:extLst>
              <a:ext uri="{FF2B5EF4-FFF2-40B4-BE49-F238E27FC236}">
                <a16:creationId xmlns:a16="http://schemas.microsoft.com/office/drawing/2014/main" id="{27A554BB-7922-D847-B93D-C6A054A19081}"/>
              </a:ext>
            </a:extLst>
          </p:cNvPr>
          <p:cNvSpPr>
            <a:spLocks noGrp="1"/>
          </p:cNvSpPr>
          <p:nvPr>
            <p:ph type="sldNum" sz="quarter" idx="12"/>
          </p:nvPr>
        </p:nvSpPr>
        <p:spPr>
          <a:xfrm>
            <a:off x="8458200" y="6356350"/>
            <a:ext cx="457200" cy="274320"/>
          </a:xfrm>
          <a:prstGeom prst="rect">
            <a:avLst/>
          </a:prstGeom>
        </p:spPr>
        <p:txBody>
          <a:bodyPr>
            <a:normAutofit fontScale="850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EFAAC5A-9C4F-4278-920D-DF2BAB595749}" type="slidenum">
              <a:rPr lang="en-US" smtClean="0"/>
              <a:pPr/>
              <a:t>13</a:t>
            </a:fld>
            <a:endParaRPr lang="en-US" dirty="0"/>
          </a:p>
        </p:txBody>
      </p:sp>
    </p:spTree>
    <p:extLst>
      <p:ext uri="{BB962C8B-B14F-4D97-AF65-F5344CB8AC3E}">
        <p14:creationId xmlns:p14="http://schemas.microsoft.com/office/powerpoint/2010/main" val="1035963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Architecting Scientific Codes</a:t>
            </a:r>
          </a:p>
        </p:txBody>
      </p:sp>
      <p:sp>
        <p:nvSpPr>
          <p:cNvPr id="3" name="Content Placeholder 2"/>
          <p:cNvSpPr>
            <a:spLocks noGrp="1"/>
          </p:cNvSpPr>
          <p:nvPr>
            <p:ph idx="4294967295"/>
          </p:nvPr>
        </p:nvSpPr>
        <p:spPr>
          <a:xfrm>
            <a:off x="0" y="868363"/>
            <a:ext cx="7697788" cy="638175"/>
          </a:xfrm>
        </p:spPr>
        <p:txBody>
          <a:bodyPr/>
          <a:lstStyle/>
          <a:p>
            <a:pPr marL="0" indent="0" algn="ctr">
              <a:buNone/>
            </a:pPr>
            <a:r>
              <a:rPr lang="en-US" sz="2400" dirty="0"/>
              <a:t>Taming the Complexity: Separation of Concerns</a:t>
            </a:r>
            <a:endParaRPr lang="en-US" dirty="0"/>
          </a:p>
          <a:p>
            <a:endParaRPr lang="en-US" dirty="0"/>
          </a:p>
          <a:p>
            <a:pPr lvl="1"/>
            <a:endParaRPr lang="en-US" dirty="0"/>
          </a:p>
        </p:txBody>
      </p:sp>
      <p:sp>
        <p:nvSpPr>
          <p:cNvPr id="5" name="Rectangle 4">
            <a:extLst>
              <a:ext uri="{FF2B5EF4-FFF2-40B4-BE49-F238E27FC236}">
                <a16:creationId xmlns:a16="http://schemas.microsoft.com/office/drawing/2014/main" id="{3BCD3279-1B86-B14E-B1AA-00B937F463A3}"/>
              </a:ext>
            </a:extLst>
          </p:cNvPr>
          <p:cNvSpPr/>
          <p:nvPr/>
        </p:nvSpPr>
        <p:spPr>
          <a:xfrm>
            <a:off x="2184685" y="1506318"/>
            <a:ext cx="1873771" cy="1528996"/>
          </a:xfrm>
          <a:prstGeom prst="rect">
            <a:avLst/>
          </a:prstGeom>
          <a:solidFill>
            <a:schemeClr val="accent1">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Subject of research</a:t>
            </a:r>
          </a:p>
          <a:p>
            <a:pPr algn="ctr"/>
            <a:r>
              <a:rPr lang="en-US" dirty="0">
                <a:solidFill>
                  <a:schemeClr val="tx1"/>
                </a:solidFill>
              </a:rPr>
              <a:t>Model</a:t>
            </a:r>
          </a:p>
          <a:p>
            <a:pPr algn="ctr"/>
            <a:r>
              <a:rPr lang="en-US" dirty="0" err="1">
                <a:solidFill>
                  <a:schemeClr val="tx1"/>
                </a:solidFill>
              </a:rPr>
              <a:t>Numerics</a:t>
            </a:r>
            <a:endParaRPr lang="en-US" dirty="0">
              <a:solidFill>
                <a:schemeClr val="tx1"/>
              </a:solidFill>
            </a:endParaRPr>
          </a:p>
        </p:txBody>
      </p:sp>
      <p:sp>
        <p:nvSpPr>
          <p:cNvPr id="6" name="Rectangle 5">
            <a:extLst>
              <a:ext uri="{FF2B5EF4-FFF2-40B4-BE49-F238E27FC236}">
                <a16:creationId xmlns:a16="http://schemas.microsoft.com/office/drawing/2014/main" id="{9AA1C2F6-DB31-644D-AA3E-8A5C5F208AF1}"/>
              </a:ext>
            </a:extLst>
          </p:cNvPr>
          <p:cNvSpPr/>
          <p:nvPr/>
        </p:nvSpPr>
        <p:spPr>
          <a:xfrm>
            <a:off x="2184685" y="4202506"/>
            <a:ext cx="1873771" cy="1528996"/>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More Stable</a:t>
            </a:r>
          </a:p>
          <a:p>
            <a:pPr algn="ctr"/>
            <a:r>
              <a:rPr lang="en-US" dirty="0"/>
              <a:t>Discretization</a:t>
            </a:r>
          </a:p>
          <a:p>
            <a:pPr algn="ctr"/>
            <a:r>
              <a:rPr lang="en-US" dirty="0"/>
              <a:t>I/O</a:t>
            </a:r>
          </a:p>
          <a:p>
            <a:pPr algn="ctr"/>
            <a:r>
              <a:rPr lang="en-US" dirty="0"/>
              <a:t>Parameters </a:t>
            </a:r>
          </a:p>
        </p:txBody>
      </p:sp>
      <p:sp>
        <p:nvSpPr>
          <p:cNvPr id="8" name="Rectangle 7">
            <a:extLst>
              <a:ext uri="{FF2B5EF4-FFF2-40B4-BE49-F238E27FC236}">
                <a16:creationId xmlns:a16="http://schemas.microsoft.com/office/drawing/2014/main" id="{7E4A8742-EAFC-7945-B8E7-7C02DC69617C}"/>
              </a:ext>
            </a:extLst>
          </p:cNvPr>
          <p:cNvSpPr/>
          <p:nvPr/>
        </p:nvSpPr>
        <p:spPr>
          <a:xfrm>
            <a:off x="2184685" y="3200206"/>
            <a:ext cx="1873771" cy="839449"/>
          </a:xfrm>
          <a:prstGeom prst="rect">
            <a:avLst/>
          </a:prstGeom>
          <a:solidFill>
            <a:schemeClr val="tx2">
              <a:lumMod val="5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Treat differently</a:t>
            </a:r>
          </a:p>
        </p:txBody>
      </p:sp>
      <p:sp>
        <p:nvSpPr>
          <p:cNvPr id="9" name="Rectangle 8">
            <a:extLst>
              <a:ext uri="{FF2B5EF4-FFF2-40B4-BE49-F238E27FC236}">
                <a16:creationId xmlns:a16="http://schemas.microsoft.com/office/drawing/2014/main" id="{1FF90A6A-80FD-1047-A93D-117341291BC1}"/>
              </a:ext>
            </a:extLst>
          </p:cNvPr>
          <p:cNvSpPr/>
          <p:nvPr/>
        </p:nvSpPr>
        <p:spPr>
          <a:xfrm>
            <a:off x="4420717" y="1506318"/>
            <a:ext cx="1873771" cy="1528996"/>
          </a:xfrm>
          <a:prstGeom prst="rect">
            <a:avLst/>
          </a:prstGeom>
          <a:solidFill>
            <a:schemeClr val="accent1">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Client Code</a:t>
            </a:r>
          </a:p>
          <a:p>
            <a:pPr algn="ctr"/>
            <a:r>
              <a:rPr lang="en-US" dirty="0">
                <a:solidFill>
                  <a:schemeClr val="tx1"/>
                </a:solidFill>
              </a:rPr>
              <a:t>Mathematically complex</a:t>
            </a:r>
          </a:p>
        </p:txBody>
      </p:sp>
      <p:sp>
        <p:nvSpPr>
          <p:cNvPr id="11" name="Rectangle 10">
            <a:extLst>
              <a:ext uri="{FF2B5EF4-FFF2-40B4-BE49-F238E27FC236}">
                <a16:creationId xmlns:a16="http://schemas.microsoft.com/office/drawing/2014/main" id="{0C99103D-F81B-364F-962C-0F9672801BBB}"/>
              </a:ext>
            </a:extLst>
          </p:cNvPr>
          <p:cNvSpPr/>
          <p:nvPr/>
        </p:nvSpPr>
        <p:spPr>
          <a:xfrm>
            <a:off x="4420717" y="4202506"/>
            <a:ext cx="1873771" cy="1528996"/>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Infrastructure</a:t>
            </a:r>
          </a:p>
          <a:p>
            <a:pPr algn="ctr"/>
            <a:r>
              <a:rPr lang="en-US" dirty="0"/>
              <a:t>Data structures and movement</a:t>
            </a:r>
          </a:p>
          <a:p>
            <a:pPr algn="ctr"/>
            <a:endParaRPr lang="en-US" dirty="0"/>
          </a:p>
        </p:txBody>
      </p:sp>
      <p:sp>
        <p:nvSpPr>
          <p:cNvPr id="12" name="Rectangle 11">
            <a:extLst>
              <a:ext uri="{FF2B5EF4-FFF2-40B4-BE49-F238E27FC236}">
                <a16:creationId xmlns:a16="http://schemas.microsoft.com/office/drawing/2014/main" id="{FA035120-65AA-584A-9F3D-E4B12FF9D8BC}"/>
              </a:ext>
            </a:extLst>
          </p:cNvPr>
          <p:cNvSpPr/>
          <p:nvPr/>
        </p:nvSpPr>
        <p:spPr>
          <a:xfrm>
            <a:off x="4420717" y="3200206"/>
            <a:ext cx="1873771" cy="839449"/>
          </a:xfrm>
          <a:prstGeom prst="rect">
            <a:avLst/>
          </a:prstGeom>
          <a:solidFill>
            <a:schemeClr val="tx2">
              <a:lumMod val="5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Hide from one another</a:t>
            </a:r>
          </a:p>
        </p:txBody>
      </p:sp>
      <p:sp>
        <p:nvSpPr>
          <p:cNvPr id="13" name="Rectangle 12">
            <a:extLst>
              <a:ext uri="{FF2B5EF4-FFF2-40B4-BE49-F238E27FC236}">
                <a16:creationId xmlns:a16="http://schemas.microsoft.com/office/drawing/2014/main" id="{5409B4C7-8656-B34F-8310-943A2C8A41DB}"/>
              </a:ext>
            </a:extLst>
          </p:cNvPr>
          <p:cNvSpPr/>
          <p:nvPr/>
        </p:nvSpPr>
        <p:spPr>
          <a:xfrm>
            <a:off x="7356291" y="1506319"/>
            <a:ext cx="2548328" cy="1027727"/>
          </a:xfrm>
          <a:prstGeom prst="rect">
            <a:avLst/>
          </a:prstGeom>
          <a:solidFill>
            <a:schemeClr val="accent2">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Logically separable functional units of computation</a:t>
            </a:r>
          </a:p>
        </p:txBody>
      </p:sp>
      <p:sp>
        <p:nvSpPr>
          <p:cNvPr id="14" name="Rectangle 13">
            <a:extLst>
              <a:ext uri="{FF2B5EF4-FFF2-40B4-BE49-F238E27FC236}">
                <a16:creationId xmlns:a16="http://schemas.microsoft.com/office/drawing/2014/main" id="{CBD9FACF-1526-7040-9848-64019EEF00EF}"/>
              </a:ext>
            </a:extLst>
          </p:cNvPr>
          <p:cNvSpPr/>
          <p:nvPr/>
        </p:nvSpPr>
        <p:spPr>
          <a:xfrm>
            <a:off x="7356291" y="2763683"/>
            <a:ext cx="2548328" cy="1044526"/>
          </a:xfrm>
          <a:prstGeom prst="rect">
            <a:avLst/>
          </a:prstGeom>
          <a:solidFill>
            <a:schemeClr val="accent2">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Encode into framework</a:t>
            </a:r>
          </a:p>
        </p:txBody>
      </p:sp>
      <p:sp>
        <p:nvSpPr>
          <p:cNvPr id="15" name="Rectangle 14">
            <a:extLst>
              <a:ext uri="{FF2B5EF4-FFF2-40B4-BE49-F238E27FC236}">
                <a16:creationId xmlns:a16="http://schemas.microsoft.com/office/drawing/2014/main" id="{5A31BA7B-9633-894D-9740-4495ABB633D9}"/>
              </a:ext>
            </a:extLst>
          </p:cNvPr>
          <p:cNvSpPr/>
          <p:nvPr/>
        </p:nvSpPr>
        <p:spPr>
          <a:xfrm>
            <a:off x="7356291" y="3975827"/>
            <a:ext cx="2548328" cy="923936"/>
          </a:xfrm>
          <a:prstGeom prst="rect">
            <a:avLst/>
          </a:prstGeom>
          <a:solidFill>
            <a:schemeClr val="accent2">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Differentiate between private and public</a:t>
            </a:r>
          </a:p>
        </p:txBody>
      </p:sp>
      <p:sp>
        <p:nvSpPr>
          <p:cNvPr id="16" name="Rectangle 15">
            <a:extLst>
              <a:ext uri="{FF2B5EF4-FFF2-40B4-BE49-F238E27FC236}">
                <a16:creationId xmlns:a16="http://schemas.microsoft.com/office/drawing/2014/main" id="{F4613A25-0A97-5A4B-B903-F7E97D61338F}"/>
              </a:ext>
            </a:extLst>
          </p:cNvPr>
          <p:cNvSpPr/>
          <p:nvPr/>
        </p:nvSpPr>
        <p:spPr>
          <a:xfrm>
            <a:off x="7356291" y="5055803"/>
            <a:ext cx="2548328" cy="923936"/>
          </a:xfrm>
          <a:prstGeom prst="rect">
            <a:avLst/>
          </a:prstGeom>
          <a:solidFill>
            <a:schemeClr val="accent2">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Define interfaces</a:t>
            </a:r>
          </a:p>
        </p:txBody>
      </p:sp>
      <p:sp>
        <p:nvSpPr>
          <p:cNvPr id="17" name="Rounded Rectangle 16">
            <a:extLst>
              <a:ext uri="{FF2B5EF4-FFF2-40B4-BE49-F238E27FC236}">
                <a16:creationId xmlns:a16="http://schemas.microsoft.com/office/drawing/2014/main" id="{0B1B97E8-67E8-5C4B-A065-0DD512879B70}"/>
              </a:ext>
            </a:extLst>
          </p:cNvPr>
          <p:cNvSpPr/>
          <p:nvPr/>
        </p:nvSpPr>
        <p:spPr>
          <a:xfrm rot="5400000">
            <a:off x="5271195" y="3435263"/>
            <a:ext cx="3162924" cy="369332"/>
          </a:xfrm>
          <a:prstGeom prst="round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Applies to  both kinds</a:t>
            </a:r>
          </a:p>
        </p:txBody>
      </p:sp>
      <p:cxnSp>
        <p:nvCxnSpPr>
          <p:cNvPr id="20" name="Straight Arrow Connector 19">
            <a:extLst>
              <a:ext uri="{FF2B5EF4-FFF2-40B4-BE49-F238E27FC236}">
                <a16:creationId xmlns:a16="http://schemas.microsoft.com/office/drawing/2014/main" id="{4AB9F1F9-48E0-F740-B0A5-12882FEB4E72}"/>
              </a:ext>
            </a:extLst>
          </p:cNvPr>
          <p:cNvCxnSpPr>
            <a:cxnSpLocks/>
            <a:stCxn id="9" idx="3"/>
            <a:endCxn id="17" idx="2"/>
          </p:cNvCxnSpPr>
          <p:nvPr/>
        </p:nvCxnSpPr>
        <p:spPr>
          <a:xfrm>
            <a:off x="6294487" y="2270817"/>
            <a:ext cx="373504" cy="1349113"/>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62E6009C-82AE-164E-9B42-C0108C5D0BBC}"/>
              </a:ext>
            </a:extLst>
          </p:cNvPr>
          <p:cNvCxnSpPr>
            <a:cxnSpLocks/>
            <a:stCxn id="11" idx="3"/>
            <a:endCxn id="17" idx="2"/>
          </p:cNvCxnSpPr>
          <p:nvPr/>
        </p:nvCxnSpPr>
        <p:spPr>
          <a:xfrm flipV="1">
            <a:off x="6294487" y="3619930"/>
            <a:ext cx="373504" cy="1347075"/>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FDE408AC-97ED-904F-9E8A-CBF4CBBD865E}"/>
              </a:ext>
            </a:extLst>
          </p:cNvPr>
          <p:cNvCxnSpPr>
            <a:stCxn id="17" idx="0"/>
          </p:cNvCxnSpPr>
          <p:nvPr/>
        </p:nvCxnSpPr>
        <p:spPr>
          <a:xfrm flipV="1">
            <a:off x="7037323" y="1884915"/>
            <a:ext cx="318968" cy="1735015"/>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B347F8F0-B6DA-4949-90A9-2E9CBD1F9D38}"/>
              </a:ext>
            </a:extLst>
          </p:cNvPr>
          <p:cNvCxnSpPr>
            <a:stCxn id="17" idx="0"/>
            <a:endCxn id="14" idx="1"/>
          </p:cNvCxnSpPr>
          <p:nvPr/>
        </p:nvCxnSpPr>
        <p:spPr>
          <a:xfrm flipV="1">
            <a:off x="7037323" y="3285947"/>
            <a:ext cx="318968" cy="333983"/>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ECCA5E79-F864-2F4A-A938-184F055633A8}"/>
              </a:ext>
            </a:extLst>
          </p:cNvPr>
          <p:cNvCxnSpPr>
            <a:stCxn id="17" idx="0"/>
            <a:endCxn id="15" idx="1"/>
          </p:cNvCxnSpPr>
          <p:nvPr/>
        </p:nvCxnSpPr>
        <p:spPr>
          <a:xfrm>
            <a:off x="7037323" y="3619929"/>
            <a:ext cx="318968" cy="817866"/>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CC56F5A6-9253-1A44-9B32-82905EE56C1E}"/>
              </a:ext>
            </a:extLst>
          </p:cNvPr>
          <p:cNvCxnSpPr>
            <a:stCxn id="17" idx="0"/>
            <a:endCxn id="16" idx="1"/>
          </p:cNvCxnSpPr>
          <p:nvPr/>
        </p:nvCxnSpPr>
        <p:spPr>
          <a:xfrm>
            <a:off x="7037323" y="3619929"/>
            <a:ext cx="318968" cy="1897842"/>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23561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4011354" y="1786068"/>
            <a:ext cx="2377639" cy="4017451"/>
            <a:chOff x="697059" y="643786"/>
            <a:chExt cx="3170186" cy="5356602"/>
          </a:xfrm>
        </p:grpSpPr>
        <p:sp>
          <p:nvSpPr>
            <p:cNvPr id="4" name="TextBox 3"/>
            <p:cNvSpPr txBox="1"/>
            <p:nvPr/>
          </p:nvSpPr>
          <p:spPr>
            <a:xfrm>
              <a:off x="1198247" y="643786"/>
              <a:ext cx="2161276"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Requirements</a:t>
              </a:r>
            </a:p>
          </p:txBody>
        </p:sp>
        <p:sp>
          <p:nvSpPr>
            <p:cNvPr id="8" name="TextBox 7"/>
            <p:cNvSpPr txBox="1"/>
            <p:nvPr/>
          </p:nvSpPr>
          <p:spPr>
            <a:xfrm>
              <a:off x="697059" y="1477721"/>
              <a:ext cx="3170186" cy="861775"/>
            </a:xfrm>
            <a:prstGeom prst="rect">
              <a:avLst/>
            </a:prstGeom>
            <a:solidFill>
              <a:srgbClr val="DF6474"/>
            </a:solidFill>
            <a:ln>
              <a:solidFill>
                <a:schemeClr val="tx1"/>
              </a:solidFill>
            </a:ln>
          </p:spPr>
          <p:txBody>
            <a:bodyPr wrap="none" rtlCol="0">
              <a:spAutoFit/>
            </a:bodyPr>
            <a:lstStyle/>
            <a:p>
              <a:r>
                <a:rPr lang="en-US" dirty="0"/>
                <a:t>Software Architecture</a:t>
              </a:r>
            </a:p>
            <a:p>
              <a:r>
                <a:rPr lang="en-US" dirty="0"/>
                <a:t>API  Design</a:t>
              </a:r>
            </a:p>
          </p:txBody>
        </p:sp>
        <p:sp>
          <p:nvSpPr>
            <p:cNvPr id="10" name="TextBox 9"/>
            <p:cNvSpPr txBox="1"/>
            <p:nvPr/>
          </p:nvSpPr>
          <p:spPr>
            <a:xfrm>
              <a:off x="1441819" y="2861236"/>
              <a:ext cx="1682512"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Implement</a:t>
              </a:r>
            </a:p>
          </p:txBody>
        </p:sp>
        <p:sp>
          <p:nvSpPr>
            <p:cNvPr id="11" name="TextBox 10"/>
            <p:cNvSpPr txBox="1"/>
            <p:nvPr/>
          </p:nvSpPr>
          <p:spPr>
            <a:xfrm>
              <a:off x="1880323" y="3692742"/>
              <a:ext cx="810564" cy="492443"/>
            </a:xfrm>
            <a:prstGeom prst="rect">
              <a:avLst/>
            </a:prstGeom>
            <a:solidFill>
              <a:srgbClr val="DF6474"/>
            </a:solidFill>
            <a:ln>
              <a:solidFill>
                <a:schemeClr val="tx1"/>
              </a:solidFill>
            </a:ln>
          </p:spPr>
          <p:txBody>
            <a:bodyPr wrap="none" rtlCol="0">
              <a:spAutoFit/>
            </a:bodyPr>
            <a:lstStyle/>
            <a:p>
              <a:r>
                <a:rPr lang="en-US" dirty="0"/>
                <a:t>Test</a:t>
              </a:r>
            </a:p>
          </p:txBody>
        </p:sp>
        <p:sp>
          <p:nvSpPr>
            <p:cNvPr id="12" name="TextBox 11"/>
            <p:cNvSpPr txBox="1"/>
            <p:nvPr/>
          </p:nvSpPr>
          <p:spPr>
            <a:xfrm>
              <a:off x="1594201" y="4687727"/>
              <a:ext cx="1408934"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Maintain</a:t>
              </a:r>
            </a:p>
          </p:txBody>
        </p:sp>
        <p:sp>
          <p:nvSpPr>
            <p:cNvPr id="13" name="TextBox 12"/>
            <p:cNvSpPr txBox="1"/>
            <p:nvPr/>
          </p:nvSpPr>
          <p:spPr>
            <a:xfrm>
              <a:off x="1577725" y="5507945"/>
              <a:ext cx="1477328" cy="492443"/>
            </a:xfrm>
            <a:prstGeom prst="rect">
              <a:avLst/>
            </a:prstGeom>
            <a:solidFill>
              <a:srgbClr val="DF6474"/>
            </a:solidFill>
            <a:ln>
              <a:solidFill>
                <a:schemeClr val="tx1"/>
              </a:solidFill>
            </a:ln>
          </p:spPr>
          <p:txBody>
            <a:bodyPr wrap="none" rtlCol="0">
              <a:spAutoFit/>
            </a:bodyPr>
            <a:lstStyle/>
            <a:p>
              <a:r>
                <a:rPr lang="en-US" dirty="0"/>
                <a:t>Augment</a:t>
              </a:r>
            </a:p>
          </p:txBody>
        </p:sp>
        <p:cxnSp>
          <p:nvCxnSpPr>
            <p:cNvPr id="21" name="Straight Arrow Connector 20"/>
            <p:cNvCxnSpPr>
              <a:cxnSpLocks/>
              <a:stCxn id="4" idx="2"/>
              <a:endCxn id="8" idx="0"/>
            </p:cNvCxnSpPr>
            <p:nvPr/>
          </p:nvCxnSpPr>
          <p:spPr>
            <a:xfrm>
              <a:off x="2278886" y="1136229"/>
              <a:ext cx="3267" cy="34149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8" idx="2"/>
              <a:endCxn id="10" idx="0"/>
            </p:cNvCxnSpPr>
            <p:nvPr/>
          </p:nvCxnSpPr>
          <p:spPr>
            <a:xfrm>
              <a:off x="2282153" y="2339496"/>
              <a:ext cx="923" cy="52174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10" idx="2"/>
              <a:endCxn id="11" idx="0"/>
            </p:cNvCxnSpPr>
            <p:nvPr/>
          </p:nvCxnSpPr>
          <p:spPr>
            <a:xfrm>
              <a:off x="2283075" y="3353678"/>
              <a:ext cx="2531" cy="33906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11" idx="2"/>
              <a:endCxn id="12" idx="0"/>
            </p:cNvCxnSpPr>
            <p:nvPr/>
          </p:nvCxnSpPr>
          <p:spPr>
            <a:xfrm>
              <a:off x="2285606" y="4185185"/>
              <a:ext cx="13061" cy="50254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12" idx="2"/>
              <a:endCxn id="13" idx="0"/>
            </p:cNvCxnSpPr>
            <p:nvPr/>
          </p:nvCxnSpPr>
          <p:spPr>
            <a:xfrm>
              <a:off x="2298667" y="5180169"/>
              <a:ext cx="17721" cy="32777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54" name="Group 53"/>
          <p:cNvGrpSpPr/>
          <p:nvPr/>
        </p:nvGrpSpPr>
        <p:grpSpPr>
          <a:xfrm>
            <a:off x="6690637" y="2184417"/>
            <a:ext cx="1095172" cy="3619103"/>
            <a:chOff x="5164498" y="643786"/>
            <a:chExt cx="1460230" cy="4825471"/>
          </a:xfrm>
        </p:grpSpPr>
        <p:sp>
          <p:nvSpPr>
            <p:cNvPr id="14" name="TextBox 13"/>
            <p:cNvSpPr txBox="1"/>
            <p:nvPr/>
          </p:nvSpPr>
          <p:spPr>
            <a:xfrm>
              <a:off x="5357446" y="643786"/>
              <a:ext cx="1084058"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Model</a:t>
              </a:r>
            </a:p>
          </p:txBody>
        </p:sp>
        <p:sp>
          <p:nvSpPr>
            <p:cNvPr id="15" name="TextBox 14"/>
            <p:cNvSpPr txBox="1"/>
            <p:nvPr/>
          </p:nvSpPr>
          <p:spPr>
            <a:xfrm>
              <a:off x="5532838" y="1524766"/>
              <a:ext cx="742084" cy="492443"/>
            </a:xfrm>
            <a:prstGeom prst="rect">
              <a:avLst/>
            </a:prstGeom>
            <a:solidFill>
              <a:srgbClr val="DF6474"/>
            </a:solidFill>
            <a:ln>
              <a:solidFill>
                <a:schemeClr val="tx1"/>
              </a:solidFill>
            </a:ln>
          </p:spPr>
          <p:txBody>
            <a:bodyPr wrap="none" rtlCol="0">
              <a:spAutoFit/>
            </a:bodyPr>
            <a:lstStyle/>
            <a:p>
              <a:r>
                <a:rPr lang="en-US" dirty="0"/>
                <a:t>API</a:t>
              </a:r>
            </a:p>
          </p:txBody>
        </p:sp>
        <p:sp>
          <p:nvSpPr>
            <p:cNvPr id="16" name="TextBox 15"/>
            <p:cNvSpPr txBox="1"/>
            <p:nvPr/>
          </p:nvSpPr>
          <p:spPr>
            <a:xfrm>
              <a:off x="5210370" y="2666866"/>
              <a:ext cx="1374735" cy="861775"/>
            </a:xfrm>
            <a:prstGeom prst="rect">
              <a:avLst/>
            </a:prstGeom>
            <a:solidFill>
              <a:schemeClr val="accent3">
                <a:lumMod val="20000"/>
                <a:lumOff val="80000"/>
              </a:schemeClr>
            </a:solidFill>
            <a:ln>
              <a:solidFill>
                <a:schemeClr val="tx1"/>
              </a:solidFill>
            </a:ln>
          </p:spPr>
          <p:txBody>
            <a:bodyPr wrap="none" rtlCol="0">
              <a:spAutoFit/>
            </a:bodyPr>
            <a:lstStyle/>
            <a:p>
              <a:r>
                <a:rPr lang="en-US" dirty="0"/>
                <a:t>Design</a:t>
              </a:r>
            </a:p>
            <a:p>
              <a:r>
                <a:rPr lang="en-US" dirty="0"/>
                <a:t>Develop</a:t>
              </a:r>
            </a:p>
          </p:txBody>
        </p:sp>
        <p:sp>
          <p:nvSpPr>
            <p:cNvPr id="18" name="TextBox 17"/>
            <p:cNvSpPr txBox="1"/>
            <p:nvPr/>
          </p:nvSpPr>
          <p:spPr>
            <a:xfrm>
              <a:off x="5225813" y="3935140"/>
              <a:ext cx="1334811"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Validate</a:t>
              </a:r>
            </a:p>
          </p:txBody>
        </p:sp>
        <p:sp>
          <p:nvSpPr>
            <p:cNvPr id="19" name="TextBox 18"/>
            <p:cNvSpPr txBox="1"/>
            <p:nvPr/>
          </p:nvSpPr>
          <p:spPr>
            <a:xfrm>
              <a:off x="5164498" y="4976814"/>
              <a:ext cx="1460230" cy="492443"/>
            </a:xfrm>
            <a:prstGeom prst="rect">
              <a:avLst/>
            </a:prstGeom>
            <a:solidFill>
              <a:srgbClr val="DF6474"/>
            </a:solidFill>
            <a:ln>
              <a:solidFill>
                <a:schemeClr val="tx1"/>
              </a:solidFill>
            </a:ln>
          </p:spPr>
          <p:txBody>
            <a:bodyPr wrap="none" rtlCol="0">
              <a:spAutoFit/>
            </a:bodyPr>
            <a:lstStyle/>
            <a:p>
              <a:r>
                <a:rPr lang="en-US" dirty="0"/>
                <a:t>Integrate</a:t>
              </a:r>
            </a:p>
          </p:txBody>
        </p:sp>
        <p:cxnSp>
          <p:nvCxnSpPr>
            <p:cNvPr id="33" name="Straight Arrow Connector 32"/>
            <p:cNvCxnSpPr>
              <a:stCxn id="14" idx="2"/>
              <a:endCxn id="15" idx="0"/>
            </p:cNvCxnSpPr>
            <p:nvPr/>
          </p:nvCxnSpPr>
          <p:spPr>
            <a:xfrm>
              <a:off x="5899476" y="1136229"/>
              <a:ext cx="4405" cy="38853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stCxn id="15" idx="2"/>
              <a:endCxn id="16" idx="0"/>
            </p:cNvCxnSpPr>
            <p:nvPr/>
          </p:nvCxnSpPr>
          <p:spPr>
            <a:xfrm flipH="1">
              <a:off x="5897738" y="2017209"/>
              <a:ext cx="6143" cy="64965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stCxn id="16" idx="2"/>
              <a:endCxn id="18" idx="0"/>
            </p:cNvCxnSpPr>
            <p:nvPr/>
          </p:nvCxnSpPr>
          <p:spPr>
            <a:xfrm flipH="1">
              <a:off x="5893218" y="3528641"/>
              <a:ext cx="4520" cy="40649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stCxn id="18" idx="2"/>
              <a:endCxn id="19" idx="0"/>
            </p:cNvCxnSpPr>
            <p:nvPr/>
          </p:nvCxnSpPr>
          <p:spPr>
            <a:xfrm>
              <a:off x="5893218" y="4427582"/>
              <a:ext cx="1395" cy="54923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cxnSp>
        <p:nvCxnSpPr>
          <p:cNvPr id="68" name="Elbow Connector 67"/>
          <p:cNvCxnSpPr>
            <a:stCxn id="13" idx="1"/>
            <a:endCxn id="8" idx="1"/>
          </p:cNvCxnSpPr>
          <p:nvPr/>
        </p:nvCxnSpPr>
        <p:spPr>
          <a:xfrm rot="10800000">
            <a:off x="4011355" y="2734685"/>
            <a:ext cx="660499" cy="2884168"/>
          </a:xfrm>
          <a:prstGeom prst="bentConnector3">
            <a:avLst>
              <a:gd name="adj1" fmla="val 134610"/>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70" name="Elbow Connector 69"/>
          <p:cNvCxnSpPr>
            <a:stCxn id="18" idx="3"/>
            <a:endCxn id="16" idx="3"/>
          </p:cNvCxnSpPr>
          <p:nvPr/>
        </p:nvCxnSpPr>
        <p:spPr>
          <a:xfrm flipV="1">
            <a:off x="7737732" y="4024893"/>
            <a:ext cx="18361" cy="812705"/>
          </a:xfrm>
          <a:prstGeom prst="bentConnector3">
            <a:avLst>
              <a:gd name="adj1" fmla="val 1345030"/>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74" name="TextBox 73"/>
          <p:cNvSpPr txBox="1"/>
          <p:nvPr/>
        </p:nvSpPr>
        <p:spPr>
          <a:xfrm>
            <a:off x="4519760" y="1146608"/>
            <a:ext cx="1544012" cy="369332"/>
          </a:xfrm>
          <a:prstGeom prst="rect">
            <a:avLst/>
          </a:prstGeom>
          <a:noFill/>
        </p:spPr>
        <p:txBody>
          <a:bodyPr wrap="none" rtlCol="0">
            <a:spAutoFit/>
          </a:bodyPr>
          <a:lstStyle/>
          <a:p>
            <a:r>
              <a:rPr lang="en-US" dirty="0"/>
              <a:t>Infrastructure</a:t>
            </a:r>
          </a:p>
        </p:txBody>
      </p:sp>
      <p:sp>
        <p:nvSpPr>
          <p:cNvPr id="75" name="TextBox 74"/>
          <p:cNvSpPr txBox="1"/>
          <p:nvPr/>
        </p:nvSpPr>
        <p:spPr>
          <a:xfrm>
            <a:off x="6448850" y="1146608"/>
            <a:ext cx="1377300" cy="369332"/>
          </a:xfrm>
          <a:prstGeom prst="rect">
            <a:avLst/>
          </a:prstGeom>
          <a:noFill/>
        </p:spPr>
        <p:txBody>
          <a:bodyPr wrap="none" rtlCol="0">
            <a:spAutoFit/>
          </a:bodyPr>
          <a:lstStyle/>
          <a:p>
            <a:r>
              <a:rPr lang="en-US" dirty="0"/>
              <a:t>Capabilities</a:t>
            </a:r>
          </a:p>
        </p:txBody>
      </p:sp>
      <p:cxnSp>
        <p:nvCxnSpPr>
          <p:cNvPr id="77" name="Elbow Connector 76"/>
          <p:cNvCxnSpPr>
            <a:stCxn id="19" idx="1"/>
            <a:endCxn id="13" idx="3"/>
          </p:cNvCxnSpPr>
          <p:nvPr/>
        </p:nvCxnSpPr>
        <p:spPr>
          <a:xfrm rot="10800000">
            <a:off x="5779849" y="5618854"/>
            <a:ext cx="910788" cy="1"/>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1" name="Elbow Connector 80"/>
          <p:cNvCxnSpPr>
            <a:stCxn id="8" idx="3"/>
            <a:endCxn id="15" idx="1"/>
          </p:cNvCxnSpPr>
          <p:nvPr/>
        </p:nvCxnSpPr>
        <p:spPr>
          <a:xfrm>
            <a:off x="6388993" y="2734685"/>
            <a:ext cx="577899" cy="295133"/>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11" idx="1"/>
            <a:endCxn id="4" idx="1"/>
          </p:cNvCxnSpPr>
          <p:nvPr/>
        </p:nvCxnSpPr>
        <p:spPr>
          <a:xfrm rot="10800000">
            <a:off x="4387246" y="1970735"/>
            <a:ext cx="511557" cy="2286717"/>
          </a:xfrm>
          <a:prstGeom prst="bentConnector3">
            <a:avLst>
              <a:gd name="adj1" fmla="val 35242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 name="Elbow Connector 2"/>
          <p:cNvCxnSpPr>
            <a:stCxn id="19" idx="1"/>
            <a:endCxn id="11" idx="3"/>
          </p:cNvCxnSpPr>
          <p:nvPr/>
        </p:nvCxnSpPr>
        <p:spPr>
          <a:xfrm rot="10800000">
            <a:off x="5506725" y="4257452"/>
            <a:ext cx="1183912" cy="1361403"/>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EEE6F2CA-08E2-BE44-BB49-184DC2AE3E05}"/>
              </a:ext>
            </a:extLst>
          </p:cNvPr>
          <p:cNvSpPr txBox="1"/>
          <p:nvPr/>
        </p:nvSpPr>
        <p:spPr>
          <a:xfrm>
            <a:off x="8740469" y="2209799"/>
            <a:ext cx="184731" cy="300082"/>
          </a:xfrm>
          <a:prstGeom prst="rect">
            <a:avLst/>
          </a:prstGeom>
          <a:noFill/>
        </p:spPr>
        <p:txBody>
          <a:bodyPr wrap="none" rtlCol="0">
            <a:spAutoFit/>
          </a:bodyPr>
          <a:lstStyle/>
          <a:p>
            <a:endParaRPr lang="en-US" sz="1350" dirty="0"/>
          </a:p>
        </p:txBody>
      </p:sp>
      <p:sp>
        <p:nvSpPr>
          <p:cNvPr id="34" name="Title 1">
            <a:extLst>
              <a:ext uri="{FF2B5EF4-FFF2-40B4-BE49-F238E27FC236}">
                <a16:creationId xmlns:a16="http://schemas.microsoft.com/office/drawing/2014/main" id="{A172EDB7-CE70-8B47-8CF0-8A8FF97B00F5}"/>
              </a:ext>
            </a:extLst>
          </p:cNvPr>
          <p:cNvSpPr>
            <a:spLocks noGrp="1"/>
          </p:cNvSpPr>
          <p:nvPr>
            <p:ph type="title"/>
          </p:nvPr>
        </p:nvSpPr>
        <p:spPr/>
        <p:txBody>
          <a:bodyPr/>
          <a:lstStyle/>
          <a:p>
            <a:r>
              <a:rPr lang="en-US" dirty="0"/>
              <a:t>A Successful Model</a:t>
            </a:r>
          </a:p>
        </p:txBody>
      </p:sp>
    </p:spTree>
    <p:extLst>
      <p:ext uri="{BB962C8B-B14F-4D97-AF65-F5344CB8AC3E}">
        <p14:creationId xmlns:p14="http://schemas.microsoft.com/office/powerpoint/2010/main" val="12048878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D200CE8-3ABC-D240-B1EE-DC45674D893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51568" y="1143000"/>
            <a:ext cx="8610044" cy="4572000"/>
          </a:xfrm>
          <a:prstGeom prst="rect">
            <a:avLst/>
          </a:prstGeom>
        </p:spPr>
      </p:pic>
      <p:sp>
        <p:nvSpPr>
          <p:cNvPr id="6" name="Title 1">
            <a:extLst>
              <a:ext uri="{FF2B5EF4-FFF2-40B4-BE49-F238E27FC236}">
                <a16:creationId xmlns:a16="http://schemas.microsoft.com/office/drawing/2014/main" id="{DD009A92-4950-4F48-9019-D6651BC5C48D}"/>
              </a:ext>
            </a:extLst>
          </p:cNvPr>
          <p:cNvSpPr>
            <a:spLocks noGrp="1"/>
          </p:cNvSpPr>
          <p:nvPr>
            <p:ph type="title"/>
          </p:nvPr>
        </p:nvSpPr>
        <p:spPr/>
        <p:txBody>
          <a:bodyPr/>
          <a:lstStyle/>
          <a:p>
            <a:r>
              <a:rPr lang="en-US" dirty="0"/>
              <a:t>Community Impact of Well Done Software</a:t>
            </a:r>
          </a:p>
        </p:txBody>
      </p:sp>
    </p:spTree>
    <p:extLst>
      <p:ext uri="{BB962C8B-B14F-4D97-AF65-F5344CB8AC3E}">
        <p14:creationId xmlns:p14="http://schemas.microsoft.com/office/powerpoint/2010/main" val="9561098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65760" y="410602"/>
            <a:ext cx="11375136" cy="510909"/>
          </a:xfrm>
        </p:spPr>
        <p:txBody>
          <a:bodyPr/>
          <a:lstStyle/>
          <a:p>
            <a:r>
              <a:rPr lang="en-US" dirty="0"/>
              <a:t>Software Process Best Practices </a:t>
            </a:r>
          </a:p>
        </p:txBody>
      </p:sp>
      <p:sp>
        <p:nvSpPr>
          <p:cNvPr id="2" name="Text Placeholder 1"/>
          <p:cNvSpPr>
            <a:spLocks noGrp="1"/>
          </p:cNvSpPr>
          <p:nvPr>
            <p:ph type="body" idx="1"/>
          </p:nvPr>
        </p:nvSpPr>
        <p:spPr>
          <a:xfrm>
            <a:off x="365760" y="996683"/>
            <a:ext cx="5588582" cy="821190"/>
          </a:xfrm>
        </p:spPr>
        <p:txBody>
          <a:bodyPr/>
          <a:lstStyle/>
          <a:p>
            <a:r>
              <a:rPr lang="en-US" dirty="0"/>
              <a:t>Baseline</a:t>
            </a:r>
          </a:p>
        </p:txBody>
      </p:sp>
      <p:sp>
        <p:nvSpPr>
          <p:cNvPr id="7" name="Content Placeholder 2"/>
          <p:cNvSpPr>
            <a:spLocks noGrp="1"/>
          </p:cNvSpPr>
          <p:nvPr>
            <p:ph sz="half" idx="2"/>
          </p:nvPr>
        </p:nvSpPr>
        <p:spPr>
          <a:xfrm>
            <a:off x="365760" y="1918320"/>
            <a:ext cx="5588582" cy="4185918"/>
          </a:xfrm>
        </p:spPr>
        <p:txBody>
          <a:bodyPr>
            <a:noAutofit/>
          </a:bodyPr>
          <a:lstStyle/>
          <a:p>
            <a:r>
              <a:rPr lang="en-US" dirty="0"/>
              <a:t>Invest in extensible code design</a:t>
            </a:r>
          </a:p>
          <a:p>
            <a:r>
              <a:rPr lang="en-US" dirty="0"/>
              <a:t>Use version control and automated testing</a:t>
            </a:r>
          </a:p>
          <a:p>
            <a:r>
              <a:rPr lang="en-US" dirty="0"/>
              <a:t>Institute a rigorous verification and validation regime</a:t>
            </a:r>
          </a:p>
          <a:p>
            <a:r>
              <a:rPr lang="en-US" dirty="0"/>
              <a:t>Define coding and testing standards</a:t>
            </a:r>
          </a:p>
          <a:p>
            <a:r>
              <a:rPr lang="en-US" dirty="0"/>
              <a:t>Clear and well defined policies for </a:t>
            </a:r>
          </a:p>
          <a:p>
            <a:pPr lvl="1"/>
            <a:r>
              <a:rPr lang="en-US" sz="1800" dirty="0"/>
              <a:t>Auditing and maintenance</a:t>
            </a:r>
          </a:p>
          <a:p>
            <a:pPr lvl="1"/>
            <a:r>
              <a:rPr lang="en-US" sz="1800" dirty="0"/>
              <a:t>Distribution and contribution</a:t>
            </a:r>
          </a:p>
          <a:p>
            <a:pPr lvl="1"/>
            <a:r>
              <a:rPr lang="en-US" sz="1800" dirty="0"/>
              <a:t>Documentation</a:t>
            </a:r>
          </a:p>
        </p:txBody>
      </p:sp>
      <p:sp>
        <p:nvSpPr>
          <p:cNvPr id="3" name="Text Placeholder 2"/>
          <p:cNvSpPr>
            <a:spLocks noGrp="1"/>
          </p:cNvSpPr>
          <p:nvPr>
            <p:ph type="body" sz="quarter" idx="3"/>
          </p:nvPr>
        </p:nvSpPr>
        <p:spPr>
          <a:xfrm>
            <a:off x="6191755" y="996683"/>
            <a:ext cx="5531934" cy="821190"/>
          </a:xfrm>
        </p:spPr>
        <p:txBody>
          <a:bodyPr/>
          <a:lstStyle/>
          <a:p>
            <a:r>
              <a:rPr lang="en-US" dirty="0"/>
              <a:t>Desirable</a:t>
            </a:r>
          </a:p>
        </p:txBody>
      </p:sp>
      <p:sp>
        <p:nvSpPr>
          <p:cNvPr id="9" name="Content Placeholder 8"/>
          <p:cNvSpPr>
            <a:spLocks noGrp="1"/>
          </p:cNvSpPr>
          <p:nvPr>
            <p:ph sz="quarter" idx="4"/>
          </p:nvPr>
        </p:nvSpPr>
        <p:spPr>
          <a:xfrm>
            <a:off x="6191755" y="1918320"/>
            <a:ext cx="5531934" cy="4185918"/>
          </a:xfrm>
        </p:spPr>
        <p:txBody>
          <a:bodyPr/>
          <a:lstStyle/>
          <a:p>
            <a:r>
              <a:rPr lang="en-US" dirty="0"/>
              <a:t>Provenance and reproducibility</a:t>
            </a:r>
          </a:p>
          <a:p>
            <a:r>
              <a:rPr lang="en-US" dirty="0"/>
              <a:t>Lifecycle management</a:t>
            </a:r>
          </a:p>
          <a:p>
            <a:r>
              <a:rPr lang="en-US" dirty="0"/>
              <a:t>Open development and frequent releases</a:t>
            </a:r>
          </a:p>
          <a:p>
            <a:endParaRPr lang="en-US" dirty="0"/>
          </a:p>
        </p:txBody>
      </p:sp>
    </p:spTree>
    <p:extLst>
      <p:ext uri="{BB962C8B-B14F-4D97-AF65-F5344CB8AC3E}">
        <p14:creationId xmlns:p14="http://schemas.microsoft.com/office/powerpoint/2010/main" val="19711185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Useful Resource</a:t>
            </a:r>
          </a:p>
        </p:txBody>
      </p:sp>
      <p:sp>
        <p:nvSpPr>
          <p:cNvPr id="3" name="Content Placeholder 2"/>
          <p:cNvSpPr>
            <a:spLocks noGrp="1"/>
          </p:cNvSpPr>
          <p:nvPr>
            <p:ph idx="1"/>
          </p:nvPr>
        </p:nvSpPr>
        <p:spPr>
          <a:xfrm>
            <a:off x="1751012" y="1371600"/>
            <a:ext cx="8610600" cy="4343400"/>
          </a:xfrm>
        </p:spPr>
        <p:txBody>
          <a:bodyPr>
            <a:normAutofit/>
          </a:bodyPr>
          <a:lstStyle/>
          <a:p>
            <a:pPr marL="0" indent="0">
              <a:buNone/>
            </a:pPr>
            <a:r>
              <a:rPr lang="en-US" dirty="0">
                <a:hlinkClick r:id="rId2"/>
              </a:rPr>
              <a:t>https://ideas-productivity.org/resources/howtos/</a:t>
            </a:r>
            <a:endParaRPr lang="en-US" dirty="0"/>
          </a:p>
          <a:p>
            <a:pPr marL="0" indent="0">
              <a:buNone/>
            </a:pPr>
            <a:endParaRPr lang="en-US" dirty="0"/>
          </a:p>
          <a:p>
            <a:r>
              <a:rPr lang="en-US" b="1" dirty="0"/>
              <a:t>‘What Is’ docs</a:t>
            </a:r>
            <a:r>
              <a:rPr lang="en-US" dirty="0"/>
              <a:t>: 2-page characterizations of important topics for SW projects in computational science &amp; engineering (CSE)</a:t>
            </a:r>
          </a:p>
          <a:p>
            <a:r>
              <a:rPr lang="en-US" b="1" dirty="0"/>
              <a:t>‘How To’ docs</a:t>
            </a:r>
            <a:r>
              <a:rPr lang="en-US" dirty="0"/>
              <a:t>: brief sketch of best practices</a:t>
            </a:r>
          </a:p>
          <a:p>
            <a:pPr lvl="1"/>
            <a:r>
              <a:rPr lang="en-US" dirty="0"/>
              <a:t>Emphasis on ``bite-sized'' topics enables CSE software teams to consider improvements at a small but impactful scale</a:t>
            </a:r>
          </a:p>
          <a:p>
            <a:r>
              <a:rPr lang="en-US" dirty="0"/>
              <a:t>We welcome feedback from the community to help make these documents more useful</a:t>
            </a:r>
          </a:p>
          <a:p>
            <a:pPr marL="0" indent="0">
              <a:buNone/>
            </a:pPr>
            <a:endParaRPr lang="en-US" dirty="0"/>
          </a:p>
        </p:txBody>
      </p:sp>
    </p:spTree>
    <p:extLst>
      <p:ext uri="{BB962C8B-B14F-4D97-AF65-F5344CB8AC3E}">
        <p14:creationId xmlns:p14="http://schemas.microsoft.com/office/powerpoint/2010/main" val="15071514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Resources</a:t>
            </a:r>
          </a:p>
        </p:txBody>
      </p:sp>
      <p:sp>
        <p:nvSpPr>
          <p:cNvPr id="3" name="Content Placeholder 2"/>
          <p:cNvSpPr>
            <a:spLocks noGrp="1"/>
          </p:cNvSpPr>
          <p:nvPr>
            <p:ph idx="1"/>
          </p:nvPr>
        </p:nvSpPr>
        <p:spPr>
          <a:xfrm>
            <a:off x="1961683" y="1143000"/>
            <a:ext cx="8704729" cy="4648200"/>
          </a:xfrm>
        </p:spPr>
        <p:txBody>
          <a:bodyPr>
            <a:normAutofit fontScale="92500" lnSpcReduction="20000"/>
          </a:bodyPr>
          <a:lstStyle/>
          <a:p>
            <a:pPr marL="0" indent="0">
              <a:buNone/>
            </a:pPr>
            <a:r>
              <a:rPr lang="en-US" sz="1800" dirty="0">
                <a:hlinkClick r:id="rId2"/>
              </a:rPr>
              <a:t>http://www.software.ac.uk/</a:t>
            </a:r>
          </a:p>
          <a:p>
            <a:pPr marL="0" indent="0">
              <a:buNone/>
            </a:pPr>
            <a:endParaRPr lang="en-US" sz="1800" dirty="0">
              <a:hlinkClick r:id="" action="ppaction://noaction"/>
            </a:endParaRPr>
          </a:p>
          <a:p>
            <a:pPr marL="0" indent="0">
              <a:buNone/>
            </a:pPr>
            <a:r>
              <a:rPr lang="en-US" sz="1800" dirty="0">
                <a:hlinkClick r:id="" action="ppaction://noaction"/>
              </a:rPr>
              <a:t>http://software-carpentry.org/</a:t>
            </a:r>
            <a:endParaRPr lang="en-US" sz="1800" dirty="0">
              <a:hlinkClick r:id="rId2"/>
            </a:endParaRPr>
          </a:p>
          <a:p>
            <a:pPr marL="0" indent="0">
              <a:buNone/>
            </a:pPr>
            <a:endParaRPr lang="en-US" sz="1800" dirty="0">
              <a:hlinkClick r:id="rId2"/>
            </a:endParaRPr>
          </a:p>
          <a:p>
            <a:pPr marL="0" indent="0">
              <a:buNone/>
            </a:pPr>
            <a:r>
              <a:rPr lang="en-US" sz="1800" u="sng" dirty="0">
                <a:hlinkClick r:id="rId3"/>
              </a:rPr>
              <a:t>http://flash.uchicago.edu/cc2012/</a:t>
            </a:r>
            <a:endParaRPr lang="en-US" sz="1800" u="sng" dirty="0"/>
          </a:p>
          <a:p>
            <a:pPr marL="0" indent="0">
              <a:buNone/>
            </a:pPr>
            <a:endParaRPr lang="en-US" sz="1800" u="sng" dirty="0"/>
          </a:p>
          <a:p>
            <a:pPr marL="0" indent="0">
              <a:buNone/>
            </a:pPr>
            <a:r>
              <a:rPr lang="en-US" sz="1800" dirty="0">
                <a:hlinkClick r:id="rId2"/>
              </a:rPr>
              <a:t>http://journals.plos.org/plosbiology/article?id=10.1371/journal.pbio.1001745</a:t>
            </a:r>
            <a:endParaRPr lang="en-US" sz="1800" dirty="0"/>
          </a:p>
          <a:p>
            <a:pPr marL="0" indent="0">
              <a:buNone/>
            </a:pPr>
            <a:endParaRPr lang="en-US" sz="1800" dirty="0"/>
          </a:p>
          <a:p>
            <a:pPr marL="0" indent="0">
              <a:buNone/>
            </a:pPr>
            <a:r>
              <a:rPr lang="en-US" sz="1800" dirty="0">
                <a:hlinkClick r:id="rId4"/>
              </a:rPr>
              <a:t>http://ieeexplore.ieee.org/xpls/icp.jsp?arnumber=4375255</a:t>
            </a:r>
            <a:endParaRPr lang="en-US" sz="1800" dirty="0"/>
          </a:p>
          <a:p>
            <a:pPr marL="0" indent="0">
              <a:buNone/>
            </a:pPr>
            <a:endParaRPr lang="en-US" sz="1800" dirty="0"/>
          </a:p>
          <a:p>
            <a:pPr marL="0" indent="0">
              <a:buNone/>
            </a:pPr>
            <a:r>
              <a:rPr lang="en-US" sz="1800" u="sng" dirty="0">
                <a:hlinkClick r:id="rId5"/>
              </a:rPr>
              <a:t>http://www.orau.gov/swproductivity2014/SoftwareProductivityWorkshopReport2014.pdf</a:t>
            </a:r>
            <a:endParaRPr lang="en-US" sz="1800" u="sng" dirty="0"/>
          </a:p>
          <a:p>
            <a:pPr marL="0" indent="0">
              <a:buNone/>
            </a:pPr>
            <a:endParaRPr lang="en-US" sz="1800" u="sng" dirty="0"/>
          </a:p>
          <a:p>
            <a:pPr marL="0" indent="0">
              <a:buNone/>
            </a:pPr>
            <a:r>
              <a:rPr lang="en-US" sz="1800" u="sng" dirty="0">
                <a:hlinkClick r:id="rId6"/>
              </a:rPr>
              <a:t>http://ieeexplore.ieee.org/xpl/articleDetails.jsp?arnumber=6171147</a:t>
            </a:r>
            <a:endParaRPr lang="en-US" sz="1800" u="sng" dirty="0"/>
          </a:p>
          <a:p>
            <a:pPr marL="0" indent="0">
              <a:buNone/>
            </a:pPr>
            <a:endParaRPr lang="en-US" sz="1800" u="sng" dirty="0"/>
          </a:p>
          <a:p>
            <a:pPr marL="0" indent="0">
              <a:buNone/>
            </a:pPr>
            <a:endParaRPr lang="en-US" sz="1800" u="sng" dirty="0"/>
          </a:p>
          <a:p>
            <a:pPr marL="0" indent="0">
              <a:buNone/>
            </a:pPr>
            <a:endParaRPr lang="en-US" sz="1800" u="sng" dirty="0"/>
          </a:p>
          <a:p>
            <a:pPr marL="0" indent="0">
              <a:buNone/>
            </a:pPr>
            <a:endParaRPr lang="en-US" sz="1800" u="sng" dirty="0"/>
          </a:p>
          <a:p>
            <a:pPr marL="0" indent="0">
              <a:buNone/>
            </a:pPr>
            <a:endParaRPr lang="en-US" sz="1800" dirty="0"/>
          </a:p>
          <a:p>
            <a:pPr marL="0" indent="0">
              <a:buNone/>
            </a:pPr>
            <a:endParaRPr lang="en-US" sz="1800" dirty="0"/>
          </a:p>
          <a:p>
            <a:pPr marL="0" indent="0">
              <a:buNone/>
            </a:pPr>
            <a:endParaRPr lang="en-US" dirty="0"/>
          </a:p>
        </p:txBody>
      </p:sp>
    </p:spTree>
    <p:extLst>
      <p:ext uri="{BB962C8B-B14F-4D97-AF65-F5344CB8AC3E}">
        <p14:creationId xmlns:p14="http://schemas.microsoft.com/office/powerpoint/2010/main" val="1124013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365760" y="862719"/>
            <a:ext cx="11369809" cy="4047778"/>
          </a:xfrm>
        </p:spPr>
        <p:txBody>
          <a:bodyPr/>
          <a:lstStyle/>
          <a:p>
            <a:pPr marL="0" indent="0">
              <a:buNone/>
            </a:pPr>
            <a:r>
              <a:rPr lang="en-US" sz="2000" b="1" dirty="0"/>
              <a:t>License and Citation</a:t>
            </a:r>
          </a:p>
          <a:p>
            <a:pPr>
              <a:spcBef>
                <a:spcPts val="400"/>
              </a:spcBef>
            </a:pPr>
            <a:r>
              <a:rPr lang="en-US" sz="1800" dirty="0"/>
              <a:t>This work is licensed under a </a:t>
            </a:r>
            <a:r>
              <a:rPr lang="en-US" sz="1800" dirty="0">
                <a:hlinkClick r:id="rId2"/>
              </a:rPr>
              <a:t>Creative</a:t>
            </a:r>
            <a:r>
              <a:rPr lang="en-US" sz="1800" dirty="0">
                <a:hlinkClick r:id="rId3"/>
              </a:rPr>
              <a:t> Commons Attribution 4.0 International License</a:t>
            </a:r>
            <a:r>
              <a:rPr lang="en-US" sz="1800" dirty="0"/>
              <a:t> (CC BY 4.0).</a:t>
            </a:r>
          </a:p>
          <a:p>
            <a:pPr>
              <a:spcBef>
                <a:spcPts val="400"/>
              </a:spcBef>
            </a:pPr>
            <a:r>
              <a:rPr lang="en-US" sz="1800" b="1" dirty="0"/>
              <a:t>The requested citation the overall tutorial is: David E. Bernholdt, Better Scientific Software tutorial, in RF </a:t>
            </a:r>
            <a:r>
              <a:rPr lang="en-US" sz="1800" b="1" dirty="0" err="1"/>
              <a:t>SciDAC</a:t>
            </a:r>
            <a:r>
              <a:rPr lang="en-US" sz="1800" b="1" dirty="0"/>
              <a:t> 2020 Workshop, Knoxville, Tennessee. DOI: </a:t>
            </a:r>
            <a:r>
              <a:rPr lang="en-US" sz="1800" b="1" dirty="0">
                <a:hlinkClick r:id="rId4"/>
              </a:rPr>
              <a:t>10.6084/m9.figshare.11918397</a:t>
            </a:r>
            <a:endParaRPr lang="en-US" sz="1800" b="1" dirty="0"/>
          </a:p>
          <a:p>
            <a:pPr>
              <a:spcBef>
                <a:spcPts val="400"/>
              </a:spcBef>
            </a:pPr>
            <a:r>
              <a:rPr lang="en-US" sz="1800" dirty="0"/>
              <a:t>Individual modules may be cited as </a:t>
            </a:r>
            <a:r>
              <a:rPr lang="en-US" sz="1800" i="1" dirty="0"/>
              <a:t>Speaker, Module Title</a:t>
            </a:r>
            <a:r>
              <a:rPr lang="en-US" sz="1800" dirty="0"/>
              <a:t>, in Better Scientific Software Tutorial…</a:t>
            </a:r>
          </a:p>
          <a:p>
            <a:pPr marL="0" indent="0">
              <a:buNone/>
            </a:pPr>
            <a:r>
              <a:rPr lang="en-US" sz="2000" b="1" dirty="0"/>
              <a:t>Acknowledgements</a:t>
            </a:r>
          </a:p>
          <a:p>
            <a:pPr>
              <a:spcBef>
                <a:spcPts val="0"/>
              </a:spcBef>
            </a:pPr>
            <a:r>
              <a:rPr lang="en-US" sz="1600" dirty="0"/>
              <a:t>Additional contributors to this this tutorial include: Anshu Dubey, Mike </a:t>
            </a:r>
            <a:r>
              <a:rPr lang="en-US" sz="1600" dirty="0" err="1"/>
              <a:t>Heroux</a:t>
            </a:r>
            <a:r>
              <a:rPr lang="en-US" sz="1600" dirty="0"/>
              <a:t>, Alicia </a:t>
            </a:r>
            <a:r>
              <a:rPr lang="en-US" sz="1600" dirty="0" err="1"/>
              <a:t>Klinvex</a:t>
            </a:r>
            <a:r>
              <a:rPr lang="en-US" sz="1600" dirty="0"/>
              <a:t>, Jared O’Neal, and Katherine Riley, James M. </a:t>
            </a:r>
            <a:r>
              <a:rPr lang="en-US" sz="1600" dirty="0" err="1"/>
              <a:t>Willenbring</a:t>
            </a:r>
            <a:endParaRPr lang="en-US" sz="1600" dirty="0"/>
          </a:p>
          <a:p>
            <a:pPr>
              <a:spcBef>
                <a:spcPts val="600"/>
              </a:spcBef>
            </a:pPr>
            <a:r>
              <a:rPr lang="en-US" sz="1600" dirty="0"/>
              <a:t>This work was supported by the U.S. Department of Energy Office of Science, Office of Advanced Scientific Computing Research (ASCR), and by the </a:t>
            </a:r>
            <a:r>
              <a:rPr lang="en-US" sz="1600" dirty="0" err="1"/>
              <a:t>Exascale</a:t>
            </a:r>
            <a:r>
              <a:rPr lang="en-US" sz="1600" dirty="0"/>
              <a:t> Computing Project (17-SC-20-SC), a collaborative effort of the U.S. Department of Energy Office of Science and the National Nuclear Security Administration</a:t>
            </a:r>
            <a:r>
              <a:rPr lang="en-US" sz="1600" i="1" dirty="0"/>
              <a:t>.</a:t>
            </a:r>
            <a:endParaRPr lang="en-US" sz="1600" dirty="0"/>
          </a:p>
          <a:p>
            <a:pPr>
              <a:spcBef>
                <a:spcPts val="600"/>
              </a:spcBef>
            </a:pPr>
            <a:r>
              <a:rPr lang="en-US" sz="1600" dirty="0"/>
              <a:t>This work was performed in part at the Argonne National Laboratory, which is managed </a:t>
            </a:r>
            <a:r>
              <a:rPr lang="en-US" sz="1600" dirty="0" err="1"/>
              <a:t>managed</a:t>
            </a:r>
            <a:r>
              <a:rPr lang="en-US" sz="1600" dirty="0"/>
              <a:t> by </a:t>
            </a:r>
            <a:r>
              <a:rPr lang="en-US" sz="1600" dirty="0" err="1"/>
              <a:t>UChicago</a:t>
            </a:r>
            <a:r>
              <a:rPr lang="en-US" sz="1600" dirty="0"/>
              <a:t> Argonne, LLC for the U.S. Department of Energy under Contract No. DE-AC02-06CH11357.</a:t>
            </a:r>
          </a:p>
          <a:p>
            <a:pPr>
              <a:spcBef>
                <a:spcPts val="600"/>
              </a:spcBef>
            </a:pPr>
            <a:r>
              <a:rPr lang="en-US" sz="1600" dirty="0"/>
              <a:t>This work was performed in part at the Oak Ridge National Laboratory, which is managed by UT-Battelle, LLC for the U.S. Department of Energy under Contract No. DE-AC05-00OR22725.</a:t>
            </a:r>
          </a:p>
          <a:p>
            <a:pPr>
              <a:spcBef>
                <a:spcPts val="600"/>
              </a:spcBef>
            </a:pPr>
            <a:r>
              <a:rPr lang="en-US" sz="16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 SAND NO SAND2017-5474 PE</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49254" y="570111"/>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Good software practices are needed for scientific productivity</a:t>
            </a:r>
          </a:p>
          <a:p>
            <a:r>
              <a:rPr lang="en-US" dirty="0"/>
              <a:t>Science at extreme-scales is complex and requires multiple expertise</a:t>
            </a:r>
          </a:p>
          <a:p>
            <a:r>
              <a:rPr lang="en-US" dirty="0"/>
              <a:t>Software process does need to address reality</a:t>
            </a:r>
          </a:p>
          <a:p>
            <a:r>
              <a:rPr lang="en-US" dirty="0"/>
              <a:t>Open codes, community contribution, are a powerful tool</a:t>
            </a:r>
          </a:p>
          <a:p>
            <a:endParaRPr lang="en-US" dirty="0"/>
          </a:p>
          <a:p>
            <a:endParaRPr lang="en-US" dirty="0"/>
          </a:p>
        </p:txBody>
      </p:sp>
      <p:sp>
        <p:nvSpPr>
          <p:cNvPr id="4" name="Rounded Rectangle 3">
            <a:extLst>
              <a:ext uri="{FF2B5EF4-FFF2-40B4-BE49-F238E27FC236}">
                <a16:creationId xmlns:a16="http://schemas.microsoft.com/office/drawing/2014/main" id="{5FC36A01-485D-D24E-BBDE-831E5E37AEFA}"/>
              </a:ext>
            </a:extLst>
          </p:cNvPr>
          <p:cNvSpPr/>
          <p:nvPr/>
        </p:nvSpPr>
        <p:spPr>
          <a:xfrm>
            <a:off x="785812" y="4030134"/>
            <a:ext cx="9831388" cy="163308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marL="4045" marR="280024" algn="ctr" defTabSz="319998">
              <a:buClr>
                <a:schemeClr val="accent6">
                  <a:lumMod val="50000"/>
                </a:schemeClr>
              </a:buClr>
              <a:buSzPct val="99000"/>
              <a:tabLst>
                <a:tab pos="408903" algn="l"/>
              </a:tabLst>
            </a:pPr>
            <a:r>
              <a:rPr lang="en-US" sz="2400" dirty="0">
                <a:latin typeface="Gill Sans"/>
                <a:cs typeface="Gill Sans"/>
              </a:rPr>
              <a:t>Science through computing is </a:t>
            </a:r>
            <a:br>
              <a:rPr lang="en-US" sz="2400" dirty="0">
                <a:latin typeface="Gill Sans"/>
                <a:cs typeface="Gill Sans"/>
              </a:rPr>
            </a:br>
            <a:r>
              <a:rPr lang="en-US" sz="2400" b="1" i="1" dirty="0">
                <a:latin typeface="Gill Sans"/>
                <a:cs typeface="Gill Sans"/>
              </a:rPr>
              <a:t>at best </a:t>
            </a:r>
            <a:br>
              <a:rPr lang="en-US" sz="2400" dirty="0">
                <a:latin typeface="Gill Sans"/>
                <a:cs typeface="Gill Sans"/>
              </a:rPr>
            </a:br>
            <a:r>
              <a:rPr lang="en-US" sz="2400" dirty="0">
                <a:latin typeface="Gill Sans"/>
                <a:cs typeface="Gill Sans"/>
              </a:rPr>
              <a:t>as credible as the software that produces it</a:t>
            </a:r>
          </a:p>
        </p:txBody>
      </p:sp>
      <p:sp>
        <p:nvSpPr>
          <p:cNvPr id="5" name="TextBox 4">
            <a:extLst>
              <a:ext uri="{FF2B5EF4-FFF2-40B4-BE49-F238E27FC236}">
                <a16:creationId xmlns:a16="http://schemas.microsoft.com/office/drawing/2014/main" id="{45F72A7C-FD16-4125-A31F-727B96351164}"/>
              </a:ext>
            </a:extLst>
          </p:cNvPr>
          <p:cNvSpPr txBox="1"/>
          <p:nvPr/>
        </p:nvSpPr>
        <p:spPr>
          <a:xfrm>
            <a:off x="11841358" y="0"/>
            <a:ext cx="347467" cy="517065"/>
          </a:xfrm>
          <a:prstGeom prst="rect">
            <a:avLst/>
          </a:prstGeom>
          <a:noFill/>
        </p:spPr>
        <p:txBody>
          <a:bodyPr wrap="none" lIns="118872" tIns="91440" rIns="118872" bIns="91440" rtlCol="0" anchor="ctr" anchorCtr="0">
            <a:spAutoFit/>
          </a:bodyPr>
          <a:lstStyle/>
          <a:p>
            <a:pPr algn="l">
              <a:lnSpc>
                <a:spcPct val="90000"/>
              </a:lnSpc>
            </a:pPr>
            <a:r>
              <a:rPr lang="en-US" sz="2400" dirty="0"/>
              <a:t>•</a:t>
            </a:r>
          </a:p>
        </p:txBody>
      </p:sp>
    </p:spTree>
    <p:extLst>
      <p:ext uri="{BB962C8B-B14F-4D97-AF65-F5344CB8AC3E}">
        <p14:creationId xmlns:p14="http://schemas.microsoft.com/office/powerpoint/2010/main" val="1290802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 presetClass="exit" presetSubtype="0" fill="hold" grpId="0" nodeType="afterEffect">
                                  <p:stCondLst>
                                    <p:cond delay="0"/>
                                  </p:stCondLst>
                                  <p:childTnLst>
                                    <p:set>
                                      <p:cBhvr>
                                        <p:cTn id="9"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52AD8-340F-4E8B-B0C4-7ABAA20B6F6A}"/>
              </a:ext>
            </a:extLst>
          </p:cNvPr>
          <p:cNvSpPr>
            <a:spLocks noGrp="1"/>
          </p:cNvSpPr>
          <p:nvPr>
            <p:ph type="title"/>
          </p:nvPr>
        </p:nvSpPr>
        <p:spPr/>
        <p:txBody>
          <a:bodyPr/>
          <a:lstStyle/>
          <a:p>
            <a:r>
              <a:rPr lang="en-US" dirty="0"/>
              <a:t>Agenda</a:t>
            </a:r>
          </a:p>
        </p:txBody>
      </p:sp>
      <p:graphicFrame>
        <p:nvGraphicFramePr>
          <p:cNvPr id="4" name="Content Placeholder 3">
            <a:extLst>
              <a:ext uri="{FF2B5EF4-FFF2-40B4-BE49-F238E27FC236}">
                <a16:creationId xmlns:a16="http://schemas.microsoft.com/office/drawing/2014/main" id="{A0943BB2-2F98-4DD2-873B-1E619A0C771D}"/>
              </a:ext>
            </a:extLst>
          </p:cNvPr>
          <p:cNvGraphicFramePr>
            <a:graphicFrameLocks noGrp="1"/>
          </p:cNvGraphicFramePr>
          <p:nvPr>
            <p:ph idx="1"/>
          </p:nvPr>
        </p:nvGraphicFramePr>
        <p:xfrm>
          <a:off x="530679" y="1113288"/>
          <a:ext cx="11127467" cy="3916680"/>
        </p:xfrm>
        <a:graphic>
          <a:graphicData uri="http://schemas.openxmlformats.org/drawingml/2006/table">
            <a:tbl>
              <a:tblPr firstRow="1" bandRow="1">
                <a:tableStyleId>{5C22544A-7EE6-4342-B048-85BDC9FD1C3A}</a:tableStyleId>
              </a:tblPr>
              <a:tblGrid>
                <a:gridCol w="1856903">
                  <a:extLst>
                    <a:ext uri="{9D8B030D-6E8A-4147-A177-3AD203B41FA5}">
                      <a16:colId xmlns:a16="http://schemas.microsoft.com/office/drawing/2014/main" val="3446576009"/>
                    </a:ext>
                  </a:extLst>
                </a:gridCol>
                <a:gridCol w="927652">
                  <a:extLst>
                    <a:ext uri="{9D8B030D-6E8A-4147-A177-3AD203B41FA5}">
                      <a16:colId xmlns:a16="http://schemas.microsoft.com/office/drawing/2014/main" val="339314737"/>
                    </a:ext>
                  </a:extLst>
                </a:gridCol>
                <a:gridCol w="5502418">
                  <a:extLst>
                    <a:ext uri="{9D8B030D-6E8A-4147-A177-3AD203B41FA5}">
                      <a16:colId xmlns:a16="http://schemas.microsoft.com/office/drawing/2014/main" val="1263998808"/>
                    </a:ext>
                  </a:extLst>
                </a:gridCol>
                <a:gridCol w="2840494">
                  <a:extLst>
                    <a:ext uri="{9D8B030D-6E8A-4147-A177-3AD203B41FA5}">
                      <a16:colId xmlns:a16="http://schemas.microsoft.com/office/drawing/2014/main" val="4097899022"/>
                    </a:ext>
                  </a:extLst>
                </a:gridCol>
              </a:tblGrid>
              <a:tr h="370840">
                <a:tc>
                  <a:txBody>
                    <a:bodyPr/>
                    <a:lstStyle/>
                    <a:p>
                      <a:pPr algn="l">
                        <a:lnSpc>
                          <a:spcPct val="100000"/>
                        </a:lnSpc>
                      </a:pPr>
                      <a:r>
                        <a:rPr lang="en-US" sz="1600" dirty="0"/>
                        <a:t>Time</a:t>
                      </a:r>
                    </a:p>
                  </a:txBody>
                  <a:tcPr/>
                </a:tc>
                <a:tc>
                  <a:txBody>
                    <a:bodyPr/>
                    <a:lstStyle/>
                    <a:p>
                      <a:pPr>
                        <a:lnSpc>
                          <a:spcPct val="100000"/>
                        </a:lnSpc>
                      </a:pPr>
                      <a:r>
                        <a:rPr lang="en-US" sz="1600" dirty="0"/>
                        <a:t>Module</a:t>
                      </a:r>
                    </a:p>
                  </a:txBody>
                  <a:tcPr/>
                </a:tc>
                <a:tc>
                  <a:txBody>
                    <a:bodyPr/>
                    <a:lstStyle/>
                    <a:p>
                      <a:pPr>
                        <a:lnSpc>
                          <a:spcPct val="100000"/>
                        </a:lnSpc>
                      </a:pPr>
                      <a:r>
                        <a:rPr lang="en-US" sz="1600" dirty="0"/>
                        <a:t>Topic</a:t>
                      </a:r>
                    </a:p>
                  </a:txBody>
                  <a:tcPr/>
                </a:tc>
                <a:tc>
                  <a:txBody>
                    <a:bodyPr/>
                    <a:lstStyle/>
                    <a:p>
                      <a:pPr>
                        <a:lnSpc>
                          <a:spcPct val="100000"/>
                        </a:lnSpc>
                      </a:pPr>
                      <a:r>
                        <a:rPr lang="en-US" sz="1600" dirty="0"/>
                        <a:t>Speaker</a:t>
                      </a:r>
                    </a:p>
                  </a:txBody>
                  <a:tcPr/>
                </a:tc>
                <a:extLst>
                  <a:ext uri="{0D108BD9-81ED-4DB2-BD59-A6C34878D82A}">
                    <a16:rowId xmlns:a16="http://schemas.microsoft.com/office/drawing/2014/main" val="3602420430"/>
                  </a:ext>
                </a:extLst>
              </a:tr>
              <a:tr h="370840">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1:00pm-1:05pm</a:t>
                      </a:r>
                      <a:endParaRPr lang="en-US" sz="3600" dirty="0">
                        <a:effectLst/>
                      </a:endParaRPr>
                    </a:p>
                  </a:txBody>
                  <a:tcPr marL="63500" marR="63500" marT="63500" marB="63500"/>
                </a:tc>
                <a:tc>
                  <a:txBody>
                    <a:bodyPr/>
                    <a:lstStyle/>
                    <a:p>
                      <a:pPr>
                        <a:lnSpc>
                          <a:spcPct val="100000"/>
                        </a:lnSpc>
                      </a:pPr>
                      <a:r>
                        <a:rPr lang="en-US" sz="1600" dirty="0"/>
                        <a:t>00</a:t>
                      </a:r>
                    </a:p>
                  </a:txBody>
                  <a:tcPr/>
                </a:tc>
                <a:tc>
                  <a:txBody>
                    <a:bodyPr/>
                    <a:lstStyle/>
                    <a:p>
                      <a:pPr>
                        <a:lnSpc>
                          <a:spcPct val="100000"/>
                        </a:lnSpc>
                      </a:pPr>
                      <a:r>
                        <a:rPr lang="en-US" sz="1600" b="0" i="0" u="none" strike="noStrike" kern="1200" dirty="0">
                          <a:solidFill>
                            <a:schemeClr val="dk1"/>
                          </a:solidFill>
                          <a:effectLst/>
                          <a:latin typeface="+mn-lt"/>
                          <a:ea typeface="+mn-ea"/>
                          <a:cs typeface="+mn-cs"/>
                        </a:rPr>
                        <a:t>Introduction</a:t>
                      </a:r>
                      <a:endParaRPr lang="en-US" sz="1600" dirty="0"/>
                    </a:p>
                  </a:txBody>
                  <a:tcPr/>
                </a:tc>
                <a:tc>
                  <a:txBody>
                    <a:bodyPr/>
                    <a:lstStyle/>
                    <a:p>
                      <a:pPr>
                        <a:lnSpc>
                          <a:spcPct val="100000"/>
                        </a:lnSpc>
                      </a:pPr>
                      <a:r>
                        <a:rPr lang="en-US" sz="1600" dirty="0"/>
                        <a:t>David E. Bernholdt, ORNL</a:t>
                      </a:r>
                    </a:p>
                  </a:txBody>
                  <a:tcPr/>
                </a:tc>
                <a:extLst>
                  <a:ext uri="{0D108BD9-81ED-4DB2-BD59-A6C34878D82A}">
                    <a16:rowId xmlns:a16="http://schemas.microsoft.com/office/drawing/2014/main" val="4236476034"/>
                  </a:ext>
                </a:extLst>
              </a:tr>
              <a:tr h="370840">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1:05pm-1:30pm</a:t>
                      </a:r>
                      <a:endParaRPr lang="en-US" sz="3600" dirty="0">
                        <a:effectLst/>
                      </a:endParaRPr>
                    </a:p>
                  </a:txBody>
                  <a:tcPr marL="63500" marR="63500" marT="63500" marB="635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01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kern="1200" dirty="0">
                          <a:solidFill>
                            <a:schemeClr val="dk1"/>
                          </a:solidFill>
                          <a:effectLst/>
                          <a:latin typeface="+mn-lt"/>
                          <a:ea typeface="+mn-ea"/>
                          <a:cs typeface="+mn-cs"/>
                        </a:rPr>
                        <a:t>Overview of Best Practices in HPC </a:t>
                      </a:r>
                      <a:r>
                        <a:rPr lang="en-US" sz="1600" b="0" i="0" u="none" strike="noStrike" kern="1200">
                          <a:solidFill>
                            <a:schemeClr val="dk1"/>
                          </a:solidFill>
                          <a:effectLst/>
                          <a:latin typeface="+mn-lt"/>
                          <a:ea typeface="+mn-ea"/>
                          <a:cs typeface="+mn-cs"/>
                        </a:rPr>
                        <a:t>Software Development</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David E. Bernholdt, ORNL</a:t>
                      </a:r>
                    </a:p>
                  </a:txBody>
                  <a:tcPr/>
                </a:tc>
                <a:extLst>
                  <a:ext uri="{0D108BD9-81ED-4DB2-BD59-A6C34878D82A}">
                    <a16:rowId xmlns:a16="http://schemas.microsoft.com/office/drawing/2014/main" val="18592124"/>
                  </a:ext>
                </a:extLst>
              </a:tr>
              <a:tr h="370840">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1:30pm-2:00pm</a:t>
                      </a:r>
                      <a:endParaRPr lang="en-US" sz="3600" dirty="0">
                        <a:effectLst/>
                      </a:endParaRPr>
                    </a:p>
                  </a:txBody>
                  <a:tcPr marL="63500" marR="63500" marT="63500" marB="63500"/>
                </a:tc>
                <a:tc>
                  <a:txBody>
                    <a:bodyPr/>
                    <a:lstStyle/>
                    <a:p>
                      <a:pPr>
                        <a:lnSpc>
                          <a:spcPct val="100000"/>
                        </a:lnSpc>
                      </a:pPr>
                      <a:r>
                        <a:rPr lang="en-US" sz="1600" dirty="0"/>
                        <a:t>02</a:t>
                      </a:r>
                    </a:p>
                  </a:txBody>
                  <a:tcPr/>
                </a:tc>
                <a:tc>
                  <a:txBody>
                    <a:bodyPr/>
                    <a:lstStyle/>
                    <a:p>
                      <a:pPr>
                        <a:lnSpc>
                          <a:spcPct val="100000"/>
                        </a:lnSpc>
                      </a:pPr>
                      <a:r>
                        <a:rPr lang="en-US" sz="1600" dirty="0"/>
                        <a:t>Agile Methodologies and Useful GitHub Tools</a:t>
                      </a:r>
                    </a:p>
                  </a:txBody>
                  <a:tcPr/>
                </a:tc>
                <a:tc>
                  <a:txBody>
                    <a:bodyPr/>
                    <a:lstStyle/>
                    <a:p>
                      <a:pPr>
                        <a:lnSpc>
                          <a:spcPct val="100000"/>
                        </a:lnSpc>
                      </a:pPr>
                      <a:r>
                        <a:rPr lang="en-US" sz="1600" dirty="0"/>
                        <a:t>David E. Bernholdt, ORNL</a:t>
                      </a:r>
                    </a:p>
                  </a:txBody>
                  <a:tcPr/>
                </a:tc>
                <a:extLst>
                  <a:ext uri="{0D108BD9-81ED-4DB2-BD59-A6C34878D82A}">
                    <a16:rowId xmlns:a16="http://schemas.microsoft.com/office/drawing/2014/main" val="3991164013"/>
                  </a:ext>
                </a:extLst>
              </a:tr>
              <a:tr h="370840">
                <a:tc>
                  <a:txBody>
                    <a:bodyPr/>
                    <a:lstStyle/>
                    <a:p>
                      <a:pPr rtl="0" fontAlgn="t">
                        <a:spcBef>
                          <a:spcPts val="0"/>
                        </a:spcBef>
                        <a:spcAft>
                          <a:spcPts val="0"/>
                        </a:spcAft>
                      </a:pPr>
                      <a:r>
                        <a:rPr lang="en-US" sz="1600" dirty="0">
                          <a:effectLst/>
                        </a:rPr>
                        <a:t>2:00pm-2:30pm</a:t>
                      </a:r>
                    </a:p>
                  </a:txBody>
                  <a:tcPr marL="63500" marR="63500" marT="63500" marB="63500"/>
                </a:tc>
                <a:tc>
                  <a:txBody>
                    <a:bodyPr/>
                    <a:lstStyle/>
                    <a:p>
                      <a:pPr>
                        <a:lnSpc>
                          <a:spcPct val="100000"/>
                        </a:lnSpc>
                      </a:pPr>
                      <a:r>
                        <a:rPr lang="en-US" sz="1600" i="0" dirty="0">
                          <a:solidFill>
                            <a:schemeClr val="tx1"/>
                          </a:solidFill>
                        </a:rPr>
                        <a:t>03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kern="1200" dirty="0">
                          <a:solidFill>
                            <a:schemeClr val="dk1"/>
                          </a:solidFill>
                          <a:effectLst/>
                          <a:latin typeface="+mn-lt"/>
                          <a:ea typeface="+mn-ea"/>
                          <a:cs typeface="+mn-cs"/>
                        </a:rPr>
                        <a:t>Improving Reproducibility through Better Software Practices</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David E. Bernholdt, ORNL</a:t>
                      </a:r>
                    </a:p>
                  </a:txBody>
                  <a:tcPr/>
                </a:tc>
                <a:extLst>
                  <a:ext uri="{0D108BD9-81ED-4DB2-BD59-A6C34878D82A}">
                    <a16:rowId xmlns:a16="http://schemas.microsoft.com/office/drawing/2014/main" val="1350023114"/>
                  </a:ext>
                </a:extLst>
              </a:tr>
              <a:tr h="370840">
                <a:tc>
                  <a:txBody>
                    <a:bodyPr/>
                    <a:lstStyle/>
                    <a:p>
                      <a:pPr rtl="0" fontAlgn="t">
                        <a:spcBef>
                          <a:spcPts val="0"/>
                        </a:spcBef>
                        <a:spcAft>
                          <a:spcPts val="0"/>
                        </a:spcAft>
                      </a:pPr>
                      <a:r>
                        <a:rPr lang="en-US" sz="1600" dirty="0">
                          <a:effectLst/>
                        </a:rPr>
                        <a:t>2:30pm-2:45pm</a:t>
                      </a:r>
                    </a:p>
                  </a:txBody>
                  <a:tcPr marL="63500" marR="63500" marT="63500" marB="63500"/>
                </a:tc>
                <a:tc>
                  <a:txBody>
                    <a:bodyPr/>
                    <a:lstStyle/>
                    <a:p>
                      <a:pPr>
                        <a:lnSpc>
                          <a:spcPct val="100000"/>
                        </a:lnSpc>
                      </a:pPr>
                      <a:endParaRPr lang="en-US" sz="1600" i="0" dirty="0">
                        <a:solidFill>
                          <a:schemeClr val="tx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Q&amp;A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All</a:t>
                      </a:r>
                    </a:p>
                  </a:txBody>
                  <a:tcPr/>
                </a:tc>
                <a:extLst>
                  <a:ext uri="{0D108BD9-81ED-4DB2-BD59-A6C34878D82A}">
                    <a16:rowId xmlns:a16="http://schemas.microsoft.com/office/drawing/2014/main" val="200552289"/>
                  </a:ext>
                </a:extLst>
              </a:tr>
              <a:tr h="370840">
                <a:tc>
                  <a:txBody>
                    <a:bodyPr/>
                    <a:lstStyle/>
                    <a:p>
                      <a:pPr rtl="0" fontAlgn="t">
                        <a:spcBef>
                          <a:spcPts val="0"/>
                        </a:spcBef>
                        <a:spcAft>
                          <a:spcPts val="0"/>
                        </a:spcAft>
                      </a:pPr>
                      <a:r>
                        <a:rPr lang="en-US" sz="1600" b="0" i="1" u="none" strike="noStrike" dirty="0">
                          <a:solidFill>
                            <a:srgbClr val="266093"/>
                          </a:solidFill>
                          <a:effectLst/>
                          <a:latin typeface="Arial" panose="020B0604020202020204" pitchFamily="34" charset="0"/>
                        </a:rPr>
                        <a:t>2:45pm-3:30pm</a:t>
                      </a:r>
                      <a:endParaRPr lang="en-US" sz="3600" dirty="0">
                        <a:effectLst/>
                      </a:endParaRPr>
                    </a:p>
                  </a:txBody>
                  <a:tcPr marL="63500" marR="63500" marT="63500" marB="63500"/>
                </a:tc>
                <a:tc>
                  <a:txBody>
                    <a:bodyPr/>
                    <a:lstStyle/>
                    <a:p>
                      <a:pPr>
                        <a:lnSpc>
                          <a:spcPct val="100000"/>
                        </a:lnSpc>
                      </a:pPr>
                      <a:endParaRPr lang="en-US" sz="1600" i="1" dirty="0">
                        <a:solidFill>
                          <a:schemeClr val="tx2"/>
                        </a:solidFill>
                      </a:endParaRPr>
                    </a:p>
                  </a:txBody>
                  <a:tcPr/>
                </a:tc>
                <a:tc>
                  <a:txBody>
                    <a:bodyPr/>
                    <a:lstStyle/>
                    <a:p>
                      <a:pPr>
                        <a:lnSpc>
                          <a:spcPct val="100000"/>
                        </a:lnSpc>
                      </a:pPr>
                      <a:r>
                        <a:rPr lang="en-US" sz="1600" b="0" i="1" u="none" strike="noStrike" kern="1200" dirty="0">
                          <a:solidFill>
                            <a:schemeClr val="tx2"/>
                          </a:solidFill>
                          <a:effectLst/>
                          <a:latin typeface="+mn-lt"/>
                          <a:ea typeface="+mn-ea"/>
                          <a:cs typeface="+mn-cs"/>
                        </a:rPr>
                        <a:t>Break</a:t>
                      </a:r>
                      <a:endParaRPr lang="en-US" sz="1600" i="1" dirty="0">
                        <a:solidFill>
                          <a:schemeClr val="tx2"/>
                        </a:solidFill>
                      </a:endParaRPr>
                    </a:p>
                  </a:txBody>
                  <a:tcPr/>
                </a:tc>
                <a:tc>
                  <a:txBody>
                    <a:bodyPr/>
                    <a:lstStyle/>
                    <a:p>
                      <a:pPr>
                        <a:lnSpc>
                          <a:spcPct val="100000"/>
                        </a:lnSpc>
                      </a:pPr>
                      <a:endParaRPr lang="en-US" sz="1600" i="1" dirty="0">
                        <a:solidFill>
                          <a:schemeClr val="tx2"/>
                        </a:solidFill>
                      </a:endParaRPr>
                    </a:p>
                  </a:txBody>
                  <a:tcPr/>
                </a:tc>
                <a:extLst>
                  <a:ext uri="{0D108BD9-81ED-4DB2-BD59-A6C34878D82A}">
                    <a16:rowId xmlns:a16="http://schemas.microsoft.com/office/drawing/2014/main" val="1922613886"/>
                  </a:ext>
                </a:extLst>
              </a:tr>
              <a:tr h="370840">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3:30pm-4:15pm</a:t>
                      </a:r>
                      <a:endParaRPr lang="en-US" sz="3600" dirty="0">
                        <a:effectLst/>
                      </a:endParaRPr>
                    </a:p>
                  </a:txBody>
                  <a:tcPr marL="63500" marR="63500" marT="63500" marB="63500"/>
                </a:tc>
                <a:tc>
                  <a:txBody>
                    <a:bodyPr/>
                    <a:lstStyle/>
                    <a:p>
                      <a:pPr>
                        <a:lnSpc>
                          <a:spcPct val="100000"/>
                        </a:lnSpc>
                      </a:pPr>
                      <a:r>
                        <a:rPr lang="en-US" sz="1600" i="0" dirty="0"/>
                        <a:t>04</a:t>
                      </a:r>
                    </a:p>
                  </a:txBody>
                  <a:tcPr/>
                </a:tc>
                <a:tc>
                  <a:txBody>
                    <a:bodyPr/>
                    <a:lstStyle/>
                    <a:p>
                      <a:pPr>
                        <a:lnSpc>
                          <a:spcPct val="100000"/>
                        </a:lnSpc>
                      </a:pPr>
                      <a:r>
                        <a:rPr lang="en-US" sz="1600" i="0" dirty="0"/>
                        <a:t>Software Design and Testing</a:t>
                      </a:r>
                    </a:p>
                  </a:txBody>
                  <a:tcPr/>
                </a:tc>
                <a:tc>
                  <a:txBody>
                    <a:bodyPr/>
                    <a:lstStyle/>
                    <a:p>
                      <a:pPr>
                        <a:lnSpc>
                          <a:spcPct val="100000"/>
                        </a:lnSpc>
                      </a:pPr>
                      <a:r>
                        <a:rPr lang="en-US" sz="1600" dirty="0"/>
                        <a:t>David E. Bernholdt, ORNL</a:t>
                      </a:r>
                    </a:p>
                  </a:txBody>
                  <a:tcPr/>
                </a:tc>
                <a:extLst>
                  <a:ext uri="{0D108BD9-81ED-4DB2-BD59-A6C34878D82A}">
                    <a16:rowId xmlns:a16="http://schemas.microsoft.com/office/drawing/2014/main" val="4193880066"/>
                  </a:ext>
                </a:extLst>
              </a:tr>
              <a:tr h="370840">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4:14pm-4:45pm</a:t>
                      </a:r>
                      <a:endParaRPr lang="en-US" sz="3600" dirty="0">
                        <a:effectLst/>
                      </a:endParaRPr>
                    </a:p>
                  </a:txBody>
                  <a:tcPr marL="63500" marR="63500" marT="63500" marB="63500"/>
                </a:tc>
                <a:tc>
                  <a:txBody>
                    <a:bodyPr/>
                    <a:lstStyle/>
                    <a:p>
                      <a:pPr>
                        <a:lnSpc>
                          <a:spcPct val="100000"/>
                        </a:lnSpc>
                      </a:pPr>
                      <a:r>
                        <a:rPr lang="en-US" sz="1600" i="0" dirty="0"/>
                        <a:t>05</a:t>
                      </a:r>
                    </a:p>
                  </a:txBody>
                  <a:tcPr/>
                </a:tc>
                <a:tc>
                  <a:txBody>
                    <a:bodyPr/>
                    <a:lstStyle/>
                    <a:p>
                      <a:pPr>
                        <a:lnSpc>
                          <a:spcPct val="100000"/>
                        </a:lnSpc>
                      </a:pPr>
                      <a:r>
                        <a:rPr lang="en-US" sz="1600" i="0" dirty="0"/>
                        <a:t>Continuous Integration</a:t>
                      </a:r>
                    </a:p>
                  </a:txBody>
                  <a:tcPr/>
                </a:tc>
                <a:tc>
                  <a:txBody>
                    <a:bodyPr/>
                    <a:lstStyle/>
                    <a:p>
                      <a:pPr>
                        <a:lnSpc>
                          <a:spcPct val="100000"/>
                        </a:lnSpc>
                      </a:pPr>
                      <a:r>
                        <a:rPr lang="en-US" sz="1600" dirty="0"/>
                        <a:t>David E. Bernholdt, ORNL</a:t>
                      </a:r>
                    </a:p>
                  </a:txBody>
                  <a:tcPr/>
                </a:tc>
                <a:extLst>
                  <a:ext uri="{0D108BD9-81ED-4DB2-BD59-A6C34878D82A}">
                    <a16:rowId xmlns:a16="http://schemas.microsoft.com/office/drawing/2014/main" val="2444169840"/>
                  </a:ext>
                </a:extLst>
              </a:tr>
              <a:tr h="370840">
                <a:tc>
                  <a:txBody>
                    <a:bodyPr/>
                    <a:lstStyle/>
                    <a:p>
                      <a:pPr rtl="0" fontAlgn="t">
                        <a:spcBef>
                          <a:spcPts val="0"/>
                        </a:spcBef>
                        <a:spcAft>
                          <a:spcPts val="0"/>
                        </a:spcAft>
                      </a:pPr>
                      <a:r>
                        <a:rPr lang="en-US" sz="1600" dirty="0">
                          <a:effectLst/>
                        </a:rPr>
                        <a:t>4:45pm-5:00pm</a:t>
                      </a:r>
                    </a:p>
                  </a:txBody>
                  <a:tcPr marL="63500" marR="63500" marT="63500" marB="63500"/>
                </a:tc>
                <a:tc>
                  <a:txBody>
                    <a:bodyPr/>
                    <a:lstStyle/>
                    <a:p>
                      <a:pPr>
                        <a:lnSpc>
                          <a:spcPct val="100000"/>
                        </a:lnSpc>
                      </a:pPr>
                      <a:endParaRPr lang="en-US" sz="1600" i="0" dirty="0"/>
                    </a:p>
                  </a:txBody>
                  <a:tcPr/>
                </a:tc>
                <a:tc>
                  <a:txBody>
                    <a:bodyPr/>
                    <a:lstStyle/>
                    <a:p>
                      <a:pPr>
                        <a:lnSpc>
                          <a:spcPct val="100000"/>
                        </a:lnSpc>
                      </a:pPr>
                      <a:r>
                        <a:rPr lang="en-US" sz="1600" i="0" dirty="0"/>
                        <a:t>Q&amp;A</a:t>
                      </a:r>
                    </a:p>
                  </a:txBody>
                  <a:tcPr/>
                </a:tc>
                <a:tc>
                  <a:txBody>
                    <a:bodyPr/>
                    <a:lstStyle/>
                    <a:p>
                      <a:pPr>
                        <a:lnSpc>
                          <a:spcPct val="100000"/>
                        </a:lnSpc>
                      </a:pPr>
                      <a:r>
                        <a:rPr lang="en-US" sz="1600" dirty="0"/>
                        <a:t>All</a:t>
                      </a:r>
                    </a:p>
                  </a:txBody>
                  <a:tcPr/>
                </a:tc>
                <a:extLst>
                  <a:ext uri="{0D108BD9-81ED-4DB2-BD59-A6C34878D82A}">
                    <a16:rowId xmlns:a16="http://schemas.microsoft.com/office/drawing/2014/main" val="387858574"/>
                  </a:ext>
                </a:extLst>
              </a:tr>
            </a:tbl>
          </a:graphicData>
        </a:graphic>
      </p:graphicFrame>
      <p:grpSp>
        <p:nvGrpSpPr>
          <p:cNvPr id="5" name="Group 4">
            <a:extLst>
              <a:ext uri="{FF2B5EF4-FFF2-40B4-BE49-F238E27FC236}">
                <a16:creationId xmlns:a16="http://schemas.microsoft.com/office/drawing/2014/main" id="{D8E9D2D2-B55B-4D73-A628-FC9C6E4D4517}"/>
              </a:ext>
            </a:extLst>
          </p:cNvPr>
          <p:cNvGrpSpPr/>
          <p:nvPr/>
        </p:nvGrpSpPr>
        <p:grpSpPr>
          <a:xfrm>
            <a:off x="79513" y="2017998"/>
            <a:ext cx="12029799" cy="390939"/>
            <a:chOff x="79513" y="1653208"/>
            <a:chExt cx="12029799" cy="390939"/>
          </a:xfrm>
        </p:grpSpPr>
        <p:cxnSp>
          <p:nvCxnSpPr>
            <p:cNvPr id="6" name="Straight Connector 5">
              <a:extLst>
                <a:ext uri="{FF2B5EF4-FFF2-40B4-BE49-F238E27FC236}">
                  <a16:creationId xmlns:a16="http://schemas.microsoft.com/office/drawing/2014/main" id="{F34B683D-F264-4470-869A-1ACC705951A9}"/>
                </a:ext>
              </a:extLst>
            </p:cNvPr>
            <p:cNvCxnSpPr/>
            <p:nvPr/>
          </p:nvCxnSpPr>
          <p:spPr>
            <a:xfrm>
              <a:off x="530679" y="1848678"/>
              <a:ext cx="11127467"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Arrow: Right 7">
              <a:extLst>
                <a:ext uri="{FF2B5EF4-FFF2-40B4-BE49-F238E27FC236}">
                  <a16:creationId xmlns:a16="http://schemas.microsoft.com/office/drawing/2014/main" id="{EFC9DFE5-7BF6-432E-A340-A7D13A8AB6B6}"/>
                </a:ext>
              </a:extLst>
            </p:cNvPr>
            <p:cNvSpPr/>
            <p:nvPr/>
          </p:nvSpPr>
          <p:spPr>
            <a:xfrm>
              <a:off x="79513" y="1653208"/>
              <a:ext cx="451166" cy="390939"/>
            </a:xfrm>
            <a:prstGeom prst="rightArrow">
              <a:avLst/>
            </a:prstGeom>
            <a:solidFill>
              <a:srgbClr val="FF0000"/>
            </a:solidFill>
            <a:ln>
              <a:solidFill>
                <a:srgbClr val="FF0000"/>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8" name="Arrow: Right 8">
              <a:extLst>
                <a:ext uri="{FF2B5EF4-FFF2-40B4-BE49-F238E27FC236}">
                  <a16:creationId xmlns:a16="http://schemas.microsoft.com/office/drawing/2014/main" id="{6DAA1DE1-EFB0-4C3A-8050-62347824244B}"/>
                </a:ext>
              </a:extLst>
            </p:cNvPr>
            <p:cNvSpPr/>
            <p:nvPr/>
          </p:nvSpPr>
          <p:spPr>
            <a:xfrm rot="10800000">
              <a:off x="11658146" y="1653208"/>
              <a:ext cx="451166" cy="390939"/>
            </a:xfrm>
            <a:prstGeom prst="rightArrow">
              <a:avLst/>
            </a:prstGeom>
            <a:solidFill>
              <a:srgbClr val="FF0000"/>
            </a:solidFill>
            <a:ln>
              <a:solidFill>
                <a:srgbClr val="FF0000"/>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grpSp>
    </p:spTree>
    <p:extLst>
      <p:ext uri="{BB962C8B-B14F-4D97-AF65-F5344CB8AC3E}">
        <p14:creationId xmlns:p14="http://schemas.microsoft.com/office/powerpoint/2010/main" val="4153197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1" y="411480"/>
            <a:ext cx="8238594" cy="914400"/>
          </a:xfrm>
        </p:spPr>
        <p:txBody>
          <a:bodyPr/>
          <a:lstStyle/>
          <a:p>
            <a:r>
              <a:rPr lang="en-US" dirty="0"/>
              <a:t>The Success of Computational Science Creates the Challenges of Computational Science</a:t>
            </a:r>
          </a:p>
        </p:txBody>
      </p:sp>
      <p:sp>
        <p:nvSpPr>
          <p:cNvPr id="3" name="Content Placeholder 2"/>
          <p:cNvSpPr>
            <a:spLocks noGrp="1"/>
          </p:cNvSpPr>
          <p:nvPr>
            <p:ph idx="1"/>
          </p:nvPr>
        </p:nvSpPr>
        <p:spPr>
          <a:xfrm>
            <a:off x="365760" y="1362920"/>
            <a:ext cx="10984728" cy="4050385"/>
          </a:xfrm>
        </p:spPr>
        <p:txBody>
          <a:bodyPr>
            <a:normAutofit lnSpcReduction="10000"/>
          </a:bodyPr>
          <a:lstStyle/>
          <a:p>
            <a:r>
              <a:rPr lang="en-US" dirty="0"/>
              <a:t>Positive feedback loop</a:t>
            </a:r>
          </a:p>
          <a:p>
            <a:pPr lvl="1"/>
            <a:r>
              <a:rPr lang="en-US" dirty="0"/>
              <a:t>More complex codes, simulations </a:t>
            </a:r>
            <a:br>
              <a:rPr lang="en-US" dirty="0"/>
            </a:br>
            <a:r>
              <a:rPr lang="en-US" dirty="0"/>
              <a:t>and analysis</a:t>
            </a:r>
          </a:p>
          <a:p>
            <a:pPr lvl="1"/>
            <a:r>
              <a:rPr lang="en-US" dirty="0"/>
              <a:t>More moving parts that need to interoperate</a:t>
            </a:r>
          </a:p>
          <a:p>
            <a:pPr lvl="1"/>
            <a:r>
              <a:rPr lang="en-US" dirty="0"/>
              <a:t>Variety of expertise needed – the only tractable </a:t>
            </a:r>
            <a:br>
              <a:rPr lang="en-US" dirty="0"/>
            </a:br>
            <a:r>
              <a:rPr lang="en-US" dirty="0"/>
              <a:t>development model is through </a:t>
            </a:r>
            <a:r>
              <a:rPr lang="en-US" b="1" dirty="0"/>
              <a:t>separation of concerns</a:t>
            </a:r>
          </a:p>
          <a:p>
            <a:pPr lvl="1"/>
            <a:r>
              <a:rPr lang="en-US" b="1" dirty="0">
                <a:solidFill>
                  <a:schemeClr val="tx2"/>
                </a:solidFill>
              </a:rPr>
              <a:t>It is more difficult to work on the same software in different roles without a software engineering process</a:t>
            </a:r>
            <a:endParaRPr lang="en-US" dirty="0">
              <a:solidFill>
                <a:schemeClr val="tx2"/>
              </a:solidFill>
            </a:endParaRPr>
          </a:p>
          <a:p>
            <a:r>
              <a:rPr lang="en-US" dirty="0"/>
              <a:t>Onset of higher platform heterogeneity</a:t>
            </a:r>
          </a:p>
          <a:p>
            <a:pPr lvl="1"/>
            <a:r>
              <a:rPr lang="en-US" dirty="0"/>
              <a:t>Requirements are unfolding, not known </a:t>
            </a:r>
            <a:r>
              <a:rPr lang="en-US" i="1" dirty="0"/>
              <a:t>a priori </a:t>
            </a:r>
          </a:p>
          <a:p>
            <a:pPr lvl="1"/>
            <a:r>
              <a:rPr lang="en-US" b="1" dirty="0">
                <a:solidFill>
                  <a:schemeClr val="tx2"/>
                </a:solidFill>
              </a:rPr>
              <a:t>The only safeguard is investing in flexible design and robust software engineering process</a:t>
            </a:r>
          </a:p>
        </p:txBody>
      </p:sp>
      <p:grpSp>
        <p:nvGrpSpPr>
          <p:cNvPr id="4" name="Group 3">
            <a:extLst>
              <a:ext uri="{FF2B5EF4-FFF2-40B4-BE49-F238E27FC236}">
                <a16:creationId xmlns:a16="http://schemas.microsoft.com/office/drawing/2014/main" id="{B134E098-D40D-654E-A6F9-C1193874E37E}"/>
              </a:ext>
            </a:extLst>
          </p:cNvPr>
          <p:cNvGrpSpPr/>
          <p:nvPr/>
        </p:nvGrpSpPr>
        <p:grpSpPr>
          <a:xfrm>
            <a:off x="5509994" y="1011086"/>
            <a:ext cx="6497602" cy="1991138"/>
            <a:chOff x="2176244" y="1817067"/>
            <a:chExt cx="4797637" cy="3142742"/>
          </a:xfrm>
        </p:grpSpPr>
        <p:sp>
          <p:nvSpPr>
            <p:cNvPr id="5" name="Oval 4">
              <a:extLst>
                <a:ext uri="{FF2B5EF4-FFF2-40B4-BE49-F238E27FC236}">
                  <a16:creationId xmlns:a16="http://schemas.microsoft.com/office/drawing/2014/main" id="{59E41C8A-4437-524B-8CC2-5756891D9DE2}"/>
                </a:ext>
              </a:extLst>
            </p:cNvPr>
            <p:cNvSpPr/>
            <p:nvPr/>
          </p:nvSpPr>
          <p:spPr>
            <a:xfrm>
              <a:off x="3546363" y="1817067"/>
              <a:ext cx="1996168"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Better Scientific Understanding</a:t>
              </a:r>
            </a:p>
          </p:txBody>
        </p:sp>
        <p:sp>
          <p:nvSpPr>
            <p:cNvPr id="6" name="Oval 5">
              <a:extLst>
                <a:ext uri="{FF2B5EF4-FFF2-40B4-BE49-F238E27FC236}">
                  <a16:creationId xmlns:a16="http://schemas.microsoft.com/office/drawing/2014/main" id="{1315E2E6-AC21-DF40-895B-8AFFDF77ADCE}"/>
                </a:ext>
              </a:extLst>
            </p:cNvPr>
            <p:cNvSpPr/>
            <p:nvPr/>
          </p:nvSpPr>
          <p:spPr>
            <a:xfrm>
              <a:off x="5349748" y="2965465"/>
              <a:ext cx="1624133"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Higher Fidelity</a:t>
              </a:r>
            </a:p>
            <a:p>
              <a:pPr algn="ctr"/>
              <a:r>
                <a:rPr lang="en-US" sz="1575" dirty="0">
                  <a:solidFill>
                    <a:schemeClr val="tx1"/>
                  </a:solidFill>
                </a:rPr>
                <a:t>Model</a:t>
              </a:r>
            </a:p>
          </p:txBody>
        </p:sp>
        <p:sp>
          <p:nvSpPr>
            <p:cNvPr id="7" name="Oval 6">
              <a:extLst>
                <a:ext uri="{FF2B5EF4-FFF2-40B4-BE49-F238E27FC236}">
                  <a16:creationId xmlns:a16="http://schemas.microsoft.com/office/drawing/2014/main" id="{2A522D8A-4B47-3449-AA0F-6174A984CA19}"/>
                </a:ext>
              </a:extLst>
            </p:cNvPr>
            <p:cNvSpPr/>
            <p:nvPr/>
          </p:nvSpPr>
          <p:spPr>
            <a:xfrm>
              <a:off x="3576979" y="3958663"/>
              <a:ext cx="1996168"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Diverse</a:t>
              </a:r>
            </a:p>
            <a:p>
              <a:pPr algn="ctr"/>
              <a:r>
                <a:rPr lang="en-US" sz="1575" dirty="0">
                  <a:solidFill>
                    <a:schemeClr val="tx1"/>
                  </a:solidFill>
                </a:rPr>
                <a:t>Solvers</a:t>
              </a:r>
            </a:p>
          </p:txBody>
        </p:sp>
        <p:sp>
          <p:nvSpPr>
            <p:cNvPr id="8" name="Oval 7">
              <a:extLst>
                <a:ext uri="{FF2B5EF4-FFF2-40B4-BE49-F238E27FC236}">
                  <a16:creationId xmlns:a16="http://schemas.microsoft.com/office/drawing/2014/main" id="{7998BA34-FC42-A940-9470-0AE7570FA7EF}"/>
                </a:ext>
              </a:extLst>
            </p:cNvPr>
            <p:cNvSpPr/>
            <p:nvPr/>
          </p:nvSpPr>
          <p:spPr>
            <a:xfrm>
              <a:off x="2176244" y="2965464"/>
              <a:ext cx="1653268"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Hardware </a:t>
              </a:r>
            </a:p>
            <a:p>
              <a:pPr algn="ctr"/>
              <a:r>
                <a:rPr lang="en-US" sz="1575" dirty="0">
                  <a:solidFill>
                    <a:schemeClr val="tx1"/>
                  </a:solidFill>
                </a:rPr>
                <a:t>Resources</a:t>
              </a:r>
            </a:p>
          </p:txBody>
        </p:sp>
        <p:cxnSp>
          <p:nvCxnSpPr>
            <p:cNvPr id="9" name="Curved Connector 8">
              <a:extLst>
                <a:ext uri="{FF2B5EF4-FFF2-40B4-BE49-F238E27FC236}">
                  <a16:creationId xmlns:a16="http://schemas.microsoft.com/office/drawing/2014/main" id="{1A97BBAB-5F1A-AC46-AB08-901AE39A72B9}"/>
                </a:ext>
              </a:extLst>
            </p:cNvPr>
            <p:cNvCxnSpPr>
              <a:cxnSpLocks/>
              <a:stCxn id="5" idx="6"/>
              <a:endCxn id="6" idx="0"/>
            </p:cNvCxnSpPr>
            <p:nvPr/>
          </p:nvCxnSpPr>
          <p:spPr>
            <a:xfrm>
              <a:off x="5542531" y="2317641"/>
              <a:ext cx="619284" cy="647824"/>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urved Connector 9">
              <a:extLst>
                <a:ext uri="{FF2B5EF4-FFF2-40B4-BE49-F238E27FC236}">
                  <a16:creationId xmlns:a16="http://schemas.microsoft.com/office/drawing/2014/main" id="{CEAC2101-14AF-184C-9E60-478F80D7ED21}"/>
                </a:ext>
              </a:extLst>
            </p:cNvPr>
            <p:cNvCxnSpPr>
              <a:cxnSpLocks/>
              <a:stCxn id="6" idx="4"/>
              <a:endCxn id="7" idx="6"/>
            </p:cNvCxnSpPr>
            <p:nvPr/>
          </p:nvCxnSpPr>
          <p:spPr>
            <a:xfrm rot="5400000">
              <a:off x="5621168" y="3918590"/>
              <a:ext cx="492627" cy="58866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urved Connector 10">
              <a:extLst>
                <a:ext uri="{FF2B5EF4-FFF2-40B4-BE49-F238E27FC236}">
                  <a16:creationId xmlns:a16="http://schemas.microsoft.com/office/drawing/2014/main" id="{8A09E030-EB77-1B41-B322-38EC42880A6C}"/>
                </a:ext>
              </a:extLst>
            </p:cNvPr>
            <p:cNvCxnSpPr>
              <a:stCxn id="7" idx="2"/>
              <a:endCxn id="8" idx="4"/>
            </p:cNvCxnSpPr>
            <p:nvPr/>
          </p:nvCxnSpPr>
          <p:spPr>
            <a:xfrm rot="10800000">
              <a:off x="3002879" y="3966610"/>
              <a:ext cx="574101" cy="49262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a:extLst>
                <a:ext uri="{FF2B5EF4-FFF2-40B4-BE49-F238E27FC236}">
                  <a16:creationId xmlns:a16="http://schemas.microsoft.com/office/drawing/2014/main" id="{16BF5C38-1670-F34C-A3DF-42C43328A156}"/>
                </a:ext>
              </a:extLst>
            </p:cNvPr>
            <p:cNvCxnSpPr>
              <a:stCxn id="8" idx="0"/>
              <a:endCxn id="5" idx="2"/>
            </p:cNvCxnSpPr>
            <p:nvPr/>
          </p:nvCxnSpPr>
          <p:spPr>
            <a:xfrm rot="5400000" flipH="1" flipV="1">
              <a:off x="2950708" y="2369811"/>
              <a:ext cx="647823" cy="54348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A5D4B1A-B6F9-E84B-8C7D-A646585D4623}"/>
                </a:ext>
              </a:extLst>
            </p:cNvPr>
            <p:cNvCxnSpPr>
              <a:cxnSpLocks/>
              <a:stCxn id="6" idx="2"/>
              <a:endCxn id="8" idx="6"/>
            </p:cNvCxnSpPr>
            <p:nvPr/>
          </p:nvCxnSpPr>
          <p:spPr>
            <a:xfrm flipH="1">
              <a:off x="3829512" y="3466038"/>
              <a:ext cx="152023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990A2FF0-E8AD-2246-955A-291B8171681D}"/>
              </a:ext>
            </a:extLst>
          </p:cNvPr>
          <p:cNvSpPr/>
          <p:nvPr/>
        </p:nvSpPr>
        <p:spPr>
          <a:xfrm>
            <a:off x="1434973" y="5450345"/>
            <a:ext cx="5879939" cy="9144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r>
              <a:rPr lang="en-US" sz="2800" dirty="0">
                <a:solidFill>
                  <a:schemeClr val="bg1"/>
                </a:solidFill>
              </a:rPr>
              <a:t>Supercomputers change fast</a:t>
            </a:r>
          </a:p>
          <a:p>
            <a:pPr algn="ctr">
              <a:lnSpc>
                <a:spcPct val="90000"/>
              </a:lnSpc>
            </a:pPr>
            <a:r>
              <a:rPr lang="en-US" sz="2800" dirty="0">
                <a:solidFill>
                  <a:schemeClr val="bg1"/>
                </a:solidFill>
              </a:rPr>
              <a:t>Especially now!</a:t>
            </a:r>
          </a:p>
        </p:txBody>
      </p:sp>
      <p:sp>
        <p:nvSpPr>
          <p:cNvPr id="15" name="TextBox 14">
            <a:extLst>
              <a:ext uri="{FF2B5EF4-FFF2-40B4-BE49-F238E27FC236}">
                <a16:creationId xmlns:a16="http://schemas.microsoft.com/office/drawing/2014/main" id="{B276E8BA-464B-488C-8AD8-807BF4A2ED0A}"/>
              </a:ext>
            </a:extLst>
          </p:cNvPr>
          <p:cNvSpPr txBox="1"/>
          <p:nvPr/>
        </p:nvSpPr>
        <p:spPr>
          <a:xfrm>
            <a:off x="11841358" y="0"/>
            <a:ext cx="347467" cy="517065"/>
          </a:xfrm>
          <a:prstGeom prst="rect">
            <a:avLst/>
          </a:prstGeom>
          <a:noFill/>
        </p:spPr>
        <p:txBody>
          <a:bodyPr wrap="none" lIns="118872" tIns="91440" rIns="118872" bIns="91440" rtlCol="0" anchor="ctr" anchorCtr="0">
            <a:spAutoFit/>
          </a:bodyPr>
          <a:lstStyle/>
          <a:p>
            <a:pPr algn="l">
              <a:lnSpc>
                <a:spcPct val="90000"/>
              </a:lnSpc>
            </a:pPr>
            <a:r>
              <a:rPr lang="en-US" sz="2400" dirty="0"/>
              <a:t>•</a:t>
            </a:r>
          </a:p>
        </p:txBody>
      </p:sp>
    </p:spTree>
    <p:extLst>
      <p:ext uri="{BB962C8B-B14F-4D97-AF65-F5344CB8AC3E}">
        <p14:creationId xmlns:p14="http://schemas.microsoft.com/office/powerpoint/2010/main" val="179778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par>
                          <p:cTn id="7" fill="hold">
                            <p:stCondLst>
                              <p:cond delay="0"/>
                            </p:stCondLst>
                            <p:childTnLst>
                              <p:par>
                                <p:cTn id="8" presetID="1" presetClass="exit" presetSubtype="0" fill="hold" grpId="0" nodeType="afterEffect">
                                  <p:stCondLst>
                                    <p:cond delay="0"/>
                                  </p:stCondLst>
                                  <p:childTnLst>
                                    <p:set>
                                      <p:cBhvr>
                                        <p:cTn id="9"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Lifecycle of a Scientific Application</a:t>
            </a:r>
          </a:p>
        </p:txBody>
      </p:sp>
      <p:sp>
        <p:nvSpPr>
          <p:cNvPr id="8" name="Content Placeholder 2"/>
          <p:cNvSpPr>
            <a:spLocks noGrp="1"/>
          </p:cNvSpPr>
          <p:nvPr>
            <p:ph idx="1"/>
          </p:nvPr>
        </p:nvSpPr>
        <p:spPr>
          <a:xfrm>
            <a:off x="7546156" y="411480"/>
            <a:ext cx="3742213" cy="5379720"/>
          </a:xfrm>
        </p:spPr>
        <p:txBody>
          <a:bodyPr>
            <a:normAutofit/>
          </a:bodyPr>
          <a:lstStyle/>
          <a:p>
            <a:r>
              <a:rPr lang="en-US" dirty="0"/>
              <a:t>Modeling</a:t>
            </a:r>
          </a:p>
          <a:p>
            <a:pPr lvl="1"/>
            <a:r>
              <a:rPr lang="en-US" dirty="0"/>
              <a:t>Approximations</a:t>
            </a:r>
          </a:p>
          <a:p>
            <a:pPr lvl="1"/>
            <a:r>
              <a:rPr lang="en-US" dirty="0" err="1"/>
              <a:t>Discretizations</a:t>
            </a:r>
            <a:endParaRPr lang="en-US" dirty="0"/>
          </a:p>
          <a:p>
            <a:pPr lvl="1"/>
            <a:r>
              <a:rPr lang="en-US" dirty="0" err="1"/>
              <a:t>Numerics</a:t>
            </a:r>
            <a:endParaRPr lang="en-US" dirty="0"/>
          </a:p>
          <a:p>
            <a:pPr lvl="2"/>
            <a:r>
              <a:rPr lang="en-US" dirty="0"/>
              <a:t>Convergence</a:t>
            </a:r>
          </a:p>
          <a:p>
            <a:pPr lvl="2"/>
            <a:r>
              <a:rPr lang="en-US" dirty="0"/>
              <a:t>Stability</a:t>
            </a:r>
          </a:p>
          <a:p>
            <a:r>
              <a:rPr lang="en-US" dirty="0"/>
              <a:t>Implementation</a:t>
            </a:r>
          </a:p>
          <a:p>
            <a:pPr lvl="1"/>
            <a:r>
              <a:rPr lang="en-US" dirty="0"/>
              <a:t>Verification</a:t>
            </a:r>
          </a:p>
          <a:p>
            <a:pPr lvl="2"/>
            <a:r>
              <a:rPr lang="en-US" dirty="0"/>
              <a:t>Expected behavior</a:t>
            </a:r>
          </a:p>
          <a:p>
            <a:pPr lvl="1"/>
            <a:r>
              <a:rPr lang="en-US" dirty="0"/>
              <a:t>Validation</a:t>
            </a:r>
          </a:p>
          <a:p>
            <a:pPr lvl="2"/>
            <a:r>
              <a:rPr lang="en-US" dirty="0"/>
              <a:t>Experiment/observation</a:t>
            </a:r>
          </a:p>
          <a:p>
            <a:endParaRPr lang="en-US" dirty="0"/>
          </a:p>
        </p:txBody>
      </p:sp>
      <p:grpSp>
        <p:nvGrpSpPr>
          <p:cNvPr id="6" name="Group 5">
            <a:extLst>
              <a:ext uri="{FF2B5EF4-FFF2-40B4-BE49-F238E27FC236}">
                <a16:creationId xmlns:a16="http://schemas.microsoft.com/office/drawing/2014/main" id="{E64C13F2-2084-A242-AA01-7299C26DE70E}"/>
              </a:ext>
            </a:extLst>
          </p:cNvPr>
          <p:cNvGrpSpPr>
            <a:grpSpLocks noChangeAspect="1"/>
          </p:cNvGrpSpPr>
          <p:nvPr/>
        </p:nvGrpSpPr>
        <p:grpSpPr>
          <a:xfrm>
            <a:off x="779416" y="1220608"/>
            <a:ext cx="6580475" cy="4781270"/>
            <a:chOff x="1190738" y="778932"/>
            <a:chExt cx="6855042" cy="4980765"/>
          </a:xfrm>
        </p:grpSpPr>
        <p:sp>
          <p:nvSpPr>
            <p:cNvPr id="7" name="Rectangle 6">
              <a:extLst>
                <a:ext uri="{FF2B5EF4-FFF2-40B4-BE49-F238E27FC236}">
                  <a16:creationId xmlns:a16="http://schemas.microsoft.com/office/drawing/2014/main" id="{7AC72040-61B0-8444-AB6B-DACC9FE2FD82}"/>
                </a:ext>
              </a:extLst>
            </p:cNvPr>
            <p:cNvSpPr/>
            <p:nvPr/>
          </p:nvSpPr>
          <p:spPr>
            <a:xfrm>
              <a:off x="3303563" y="5019983"/>
              <a:ext cx="2459836" cy="739714"/>
            </a:xfrm>
            <a:prstGeom prst="rect">
              <a:avLst/>
            </a:prstGeom>
            <a:solidFill>
              <a:schemeClr val="accent6">
                <a:lumMod val="60000"/>
                <a:lumOff val="40000"/>
              </a:schemeClr>
            </a:solidFill>
            <a:ln w="82550">
              <a:solidFill>
                <a:schemeClr val="tx1"/>
              </a:solidFill>
              <a:tailEnd type="stealt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399" dirty="0">
                  <a:solidFill>
                    <a:schemeClr val="tx1"/>
                  </a:solidFill>
                </a:rPr>
                <a:t>Numerical solvers</a:t>
              </a:r>
            </a:p>
          </p:txBody>
        </p:sp>
        <p:sp>
          <p:nvSpPr>
            <p:cNvPr id="9" name="Rectangle 8">
              <a:extLst>
                <a:ext uri="{FF2B5EF4-FFF2-40B4-BE49-F238E27FC236}">
                  <a16:creationId xmlns:a16="http://schemas.microsoft.com/office/drawing/2014/main" id="{559265D7-7939-0844-B05C-1DBC5BD85B25}"/>
                </a:ext>
              </a:extLst>
            </p:cNvPr>
            <p:cNvSpPr/>
            <p:nvPr/>
          </p:nvSpPr>
          <p:spPr>
            <a:xfrm>
              <a:off x="1190738" y="2201127"/>
              <a:ext cx="2426669" cy="739714"/>
            </a:xfrm>
            <a:prstGeom prst="rect">
              <a:avLst/>
            </a:prstGeom>
            <a:solidFill>
              <a:schemeClr val="accent6">
                <a:lumMod val="60000"/>
                <a:lumOff val="40000"/>
              </a:schemeClr>
            </a:solidFill>
            <a:ln w="82550">
              <a:solidFill>
                <a:schemeClr val="tx1"/>
              </a:solidFill>
              <a:tailEnd type="stealt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399" dirty="0">
                  <a:solidFill>
                    <a:schemeClr val="tx1"/>
                  </a:solidFill>
                </a:rPr>
                <a:t>Validation</a:t>
              </a:r>
            </a:p>
          </p:txBody>
        </p:sp>
        <p:sp>
          <p:nvSpPr>
            <p:cNvPr id="10" name="Rectangle 9">
              <a:extLst>
                <a:ext uri="{FF2B5EF4-FFF2-40B4-BE49-F238E27FC236}">
                  <a16:creationId xmlns:a16="http://schemas.microsoft.com/office/drawing/2014/main" id="{780ECC00-A057-6D43-8405-8921E62BC9CA}"/>
                </a:ext>
              </a:extLst>
            </p:cNvPr>
            <p:cNvSpPr/>
            <p:nvPr/>
          </p:nvSpPr>
          <p:spPr>
            <a:xfrm>
              <a:off x="3303563" y="778932"/>
              <a:ext cx="2459836" cy="739714"/>
            </a:xfrm>
            <a:prstGeom prst="rect">
              <a:avLst/>
            </a:prstGeom>
            <a:solidFill>
              <a:schemeClr val="accent6">
                <a:lumMod val="60000"/>
                <a:lumOff val="40000"/>
              </a:schemeClr>
            </a:solidFill>
            <a:ln w="82550">
              <a:solidFill>
                <a:schemeClr val="tx1"/>
              </a:solidFill>
              <a:tailEnd type="stealt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399" dirty="0">
                  <a:solidFill>
                    <a:schemeClr val="tx1"/>
                  </a:solidFill>
                </a:rPr>
                <a:t>Physical World</a:t>
              </a:r>
            </a:p>
          </p:txBody>
        </p:sp>
        <p:sp>
          <p:nvSpPr>
            <p:cNvPr id="11" name="Rectangle 10">
              <a:extLst>
                <a:ext uri="{FF2B5EF4-FFF2-40B4-BE49-F238E27FC236}">
                  <a16:creationId xmlns:a16="http://schemas.microsoft.com/office/drawing/2014/main" id="{4BFBE78E-6765-764D-9BA0-9B232A45438B}"/>
                </a:ext>
              </a:extLst>
            </p:cNvPr>
            <p:cNvSpPr/>
            <p:nvPr/>
          </p:nvSpPr>
          <p:spPr>
            <a:xfrm>
              <a:off x="5409697" y="2177589"/>
              <a:ext cx="2459836" cy="739714"/>
            </a:xfrm>
            <a:prstGeom prst="rect">
              <a:avLst/>
            </a:prstGeom>
            <a:solidFill>
              <a:schemeClr val="accent6">
                <a:lumMod val="60000"/>
                <a:lumOff val="40000"/>
              </a:schemeClr>
            </a:solidFill>
            <a:ln w="82550">
              <a:solidFill>
                <a:schemeClr val="tx1"/>
              </a:solidFill>
              <a:tailEnd type="stealt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399" dirty="0">
                  <a:solidFill>
                    <a:schemeClr val="tx1"/>
                  </a:solidFill>
                </a:rPr>
                <a:t>Equations</a:t>
              </a:r>
            </a:p>
          </p:txBody>
        </p:sp>
        <p:sp>
          <p:nvSpPr>
            <p:cNvPr id="12" name="Rectangle 11">
              <a:extLst>
                <a:ext uri="{FF2B5EF4-FFF2-40B4-BE49-F238E27FC236}">
                  <a16:creationId xmlns:a16="http://schemas.microsoft.com/office/drawing/2014/main" id="{649AF32C-2116-8144-8BDF-00DFE958AC8D}"/>
                </a:ext>
              </a:extLst>
            </p:cNvPr>
            <p:cNvSpPr/>
            <p:nvPr/>
          </p:nvSpPr>
          <p:spPr>
            <a:xfrm>
              <a:off x="5416047" y="3479665"/>
              <a:ext cx="2459836" cy="739714"/>
            </a:xfrm>
            <a:prstGeom prst="rect">
              <a:avLst/>
            </a:prstGeom>
            <a:solidFill>
              <a:schemeClr val="accent6">
                <a:lumMod val="60000"/>
                <a:lumOff val="40000"/>
              </a:schemeClr>
            </a:solidFill>
            <a:ln w="82550">
              <a:solidFill>
                <a:schemeClr val="tx1"/>
              </a:solidFill>
              <a:tailEnd type="stealt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399" dirty="0">
                  <a:solidFill>
                    <a:schemeClr val="tx1"/>
                  </a:solidFill>
                </a:rPr>
                <a:t>Difference equations</a:t>
              </a:r>
            </a:p>
          </p:txBody>
        </p:sp>
        <p:sp>
          <p:nvSpPr>
            <p:cNvPr id="13" name="Rectangle 12">
              <a:extLst>
                <a:ext uri="{FF2B5EF4-FFF2-40B4-BE49-F238E27FC236}">
                  <a16:creationId xmlns:a16="http://schemas.microsoft.com/office/drawing/2014/main" id="{07093544-1547-B443-AC70-5A5BC947DE04}"/>
                </a:ext>
              </a:extLst>
            </p:cNvPr>
            <p:cNvSpPr/>
            <p:nvPr/>
          </p:nvSpPr>
          <p:spPr>
            <a:xfrm>
              <a:off x="1190738" y="3479665"/>
              <a:ext cx="2459836" cy="739714"/>
            </a:xfrm>
            <a:prstGeom prst="rect">
              <a:avLst/>
            </a:prstGeom>
            <a:solidFill>
              <a:schemeClr val="accent6">
                <a:lumMod val="60000"/>
                <a:lumOff val="40000"/>
              </a:schemeClr>
            </a:solidFill>
            <a:ln w="82550">
              <a:solidFill>
                <a:schemeClr val="tx1"/>
              </a:solidFill>
              <a:tailEnd type="stealt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399" dirty="0">
                  <a:solidFill>
                    <a:schemeClr val="tx1"/>
                  </a:solidFill>
                </a:rPr>
                <a:t>Implementation</a:t>
              </a:r>
            </a:p>
          </p:txBody>
        </p:sp>
        <p:cxnSp>
          <p:nvCxnSpPr>
            <p:cNvPr id="14" name="Elbow Connector 13">
              <a:extLst>
                <a:ext uri="{FF2B5EF4-FFF2-40B4-BE49-F238E27FC236}">
                  <a16:creationId xmlns:a16="http://schemas.microsoft.com/office/drawing/2014/main" id="{44B27011-8ED7-3E4A-9C30-C6BBCE294026}"/>
                </a:ext>
              </a:extLst>
            </p:cNvPr>
            <p:cNvCxnSpPr>
              <a:stCxn id="10" idx="3"/>
              <a:endCxn id="11" idx="0"/>
            </p:cNvCxnSpPr>
            <p:nvPr/>
          </p:nvCxnSpPr>
          <p:spPr>
            <a:xfrm>
              <a:off x="5763399" y="1148789"/>
              <a:ext cx="876216" cy="1028800"/>
            </a:xfrm>
            <a:prstGeom prst="bentConnector2">
              <a:avLst/>
            </a:prstGeom>
            <a:ln w="82550">
              <a:solidFill>
                <a:schemeClr val="accent2">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15" name="Elbow Connector 14">
              <a:extLst>
                <a:ext uri="{FF2B5EF4-FFF2-40B4-BE49-F238E27FC236}">
                  <a16:creationId xmlns:a16="http://schemas.microsoft.com/office/drawing/2014/main" id="{A11C01CF-DB8F-8044-9512-7042758789DB}"/>
                </a:ext>
              </a:extLst>
            </p:cNvPr>
            <p:cNvCxnSpPr>
              <a:stCxn id="11" idx="2"/>
              <a:endCxn id="12" idx="0"/>
            </p:cNvCxnSpPr>
            <p:nvPr/>
          </p:nvCxnSpPr>
          <p:spPr>
            <a:xfrm rot="16200000" flipH="1">
              <a:off x="6361609" y="3195309"/>
              <a:ext cx="562362" cy="6350"/>
            </a:xfrm>
            <a:prstGeom prst="bentConnector3">
              <a:avLst/>
            </a:prstGeom>
            <a:ln w="82550">
              <a:solidFill>
                <a:schemeClr val="accent2">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16" name="Elbow Connector 15">
              <a:extLst>
                <a:ext uri="{FF2B5EF4-FFF2-40B4-BE49-F238E27FC236}">
                  <a16:creationId xmlns:a16="http://schemas.microsoft.com/office/drawing/2014/main" id="{88A78D02-3594-4D4C-82F8-7E3DD80B53A3}"/>
                </a:ext>
              </a:extLst>
            </p:cNvPr>
            <p:cNvCxnSpPr>
              <a:stCxn id="12" idx="2"/>
              <a:endCxn id="7" idx="3"/>
            </p:cNvCxnSpPr>
            <p:nvPr/>
          </p:nvCxnSpPr>
          <p:spPr>
            <a:xfrm rot="5400000">
              <a:off x="5619452" y="4363326"/>
              <a:ext cx="1170461" cy="882566"/>
            </a:xfrm>
            <a:prstGeom prst="bentConnector2">
              <a:avLst/>
            </a:prstGeom>
            <a:ln w="82550">
              <a:solidFill>
                <a:schemeClr val="accent2">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17" name="Elbow Connector 16">
              <a:extLst>
                <a:ext uri="{FF2B5EF4-FFF2-40B4-BE49-F238E27FC236}">
                  <a16:creationId xmlns:a16="http://schemas.microsoft.com/office/drawing/2014/main" id="{389E3C01-3680-744A-B69C-181694E40A83}"/>
                </a:ext>
              </a:extLst>
            </p:cNvPr>
            <p:cNvCxnSpPr>
              <a:stCxn id="7" idx="1"/>
              <a:endCxn id="13" idx="2"/>
            </p:cNvCxnSpPr>
            <p:nvPr/>
          </p:nvCxnSpPr>
          <p:spPr>
            <a:xfrm rot="10800000">
              <a:off x="2420657" y="4219380"/>
              <a:ext cx="882907" cy="1170461"/>
            </a:xfrm>
            <a:prstGeom prst="bentConnector2">
              <a:avLst/>
            </a:prstGeom>
            <a:ln w="82550">
              <a:solidFill>
                <a:schemeClr val="accent2">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C4047F22-19FA-C343-8D5F-3E642E11B276}"/>
                </a:ext>
              </a:extLst>
            </p:cNvPr>
            <p:cNvCxnSpPr>
              <a:stCxn id="13" idx="0"/>
              <a:endCxn id="9" idx="2"/>
            </p:cNvCxnSpPr>
            <p:nvPr/>
          </p:nvCxnSpPr>
          <p:spPr>
            <a:xfrm flipH="1" flipV="1">
              <a:off x="2404073" y="2940841"/>
              <a:ext cx="16583" cy="538824"/>
            </a:xfrm>
            <a:prstGeom prst="straightConnector1">
              <a:avLst/>
            </a:prstGeom>
            <a:ln w="82550">
              <a:solidFill>
                <a:schemeClr val="accent2">
                  <a:lumMod val="75000"/>
                </a:schemeClr>
              </a:solidFill>
              <a:tailEnd type="stealth"/>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2A943A69-53A2-AE4A-9954-9376C0B53386}"/>
                </a:ext>
              </a:extLst>
            </p:cNvPr>
            <p:cNvSpPr txBox="1"/>
            <p:nvPr/>
          </p:nvSpPr>
          <p:spPr>
            <a:xfrm>
              <a:off x="6645965" y="1454985"/>
              <a:ext cx="846746" cy="384642"/>
            </a:xfrm>
            <a:prstGeom prst="rect">
              <a:avLst/>
            </a:prstGeom>
            <a:noFill/>
          </p:spPr>
          <p:txBody>
            <a:bodyPr wrap="none" rtlCol="0">
              <a:spAutoFit/>
            </a:bodyPr>
            <a:lstStyle/>
            <a:p>
              <a:r>
                <a:rPr lang="en-US" dirty="0"/>
                <a:t>Model</a:t>
              </a:r>
            </a:p>
          </p:txBody>
        </p:sp>
        <p:sp>
          <p:nvSpPr>
            <p:cNvPr id="20" name="TextBox 19">
              <a:extLst>
                <a:ext uri="{FF2B5EF4-FFF2-40B4-BE49-F238E27FC236}">
                  <a16:creationId xmlns:a16="http://schemas.microsoft.com/office/drawing/2014/main" id="{4F686729-3561-C444-8853-B2015B7D47F8}"/>
                </a:ext>
              </a:extLst>
            </p:cNvPr>
            <p:cNvSpPr txBox="1"/>
            <p:nvPr/>
          </p:nvSpPr>
          <p:spPr>
            <a:xfrm>
              <a:off x="6798365" y="2972482"/>
              <a:ext cx="1247415" cy="384642"/>
            </a:xfrm>
            <a:prstGeom prst="rect">
              <a:avLst/>
            </a:prstGeom>
            <a:noFill/>
          </p:spPr>
          <p:txBody>
            <a:bodyPr wrap="none" rtlCol="0">
              <a:spAutoFit/>
            </a:bodyPr>
            <a:lstStyle/>
            <a:p>
              <a:r>
                <a:rPr lang="en-US" dirty="0"/>
                <a:t>Discretize</a:t>
              </a:r>
            </a:p>
          </p:txBody>
        </p:sp>
        <p:cxnSp>
          <p:nvCxnSpPr>
            <p:cNvPr id="21" name="Elbow Connector 20">
              <a:extLst>
                <a:ext uri="{FF2B5EF4-FFF2-40B4-BE49-F238E27FC236}">
                  <a16:creationId xmlns:a16="http://schemas.microsoft.com/office/drawing/2014/main" id="{B41693A9-2CFB-2744-90CC-26615FD1FBBB}"/>
                </a:ext>
              </a:extLst>
            </p:cNvPr>
            <p:cNvCxnSpPr>
              <a:stCxn id="7" idx="0"/>
            </p:cNvCxnSpPr>
            <p:nvPr/>
          </p:nvCxnSpPr>
          <p:spPr>
            <a:xfrm rot="5400000" flipH="1" flipV="1">
              <a:off x="3873379" y="3483663"/>
              <a:ext cx="2196422" cy="876218"/>
            </a:xfrm>
            <a:prstGeom prst="bentConnector3">
              <a:avLst>
                <a:gd name="adj1" fmla="val 99767"/>
              </a:avLst>
            </a:prstGeom>
            <a:ln w="50800">
              <a:solidFill>
                <a:schemeClr val="accent6">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22" name="Elbow Connector 21">
              <a:extLst>
                <a:ext uri="{FF2B5EF4-FFF2-40B4-BE49-F238E27FC236}">
                  <a16:creationId xmlns:a16="http://schemas.microsoft.com/office/drawing/2014/main" id="{FF5B5595-96CE-1B47-AA28-C99FCD985C78}"/>
                </a:ext>
              </a:extLst>
            </p:cNvPr>
            <p:cNvCxnSpPr/>
            <p:nvPr/>
          </p:nvCxnSpPr>
          <p:spPr>
            <a:xfrm rot="10800000" flipV="1">
              <a:off x="2404073" y="1172327"/>
              <a:ext cx="882907" cy="1028800"/>
            </a:xfrm>
            <a:prstGeom prst="bentConnector2">
              <a:avLst/>
            </a:prstGeom>
            <a:ln w="82550">
              <a:solidFill>
                <a:schemeClr val="accent2">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477C8DC2-E426-B546-9714-FB9DC0AE2761}"/>
                </a:ext>
              </a:extLst>
            </p:cNvPr>
            <p:cNvCxnSpPr>
              <a:stCxn id="9" idx="3"/>
              <a:endCxn id="11" idx="1"/>
            </p:cNvCxnSpPr>
            <p:nvPr/>
          </p:nvCxnSpPr>
          <p:spPr>
            <a:xfrm flipV="1">
              <a:off x="3617407" y="2547446"/>
              <a:ext cx="1792290" cy="23538"/>
            </a:xfrm>
            <a:prstGeom prst="straightConnector1">
              <a:avLst/>
            </a:prstGeom>
            <a:ln w="50800">
              <a:solidFill>
                <a:schemeClr val="accent6">
                  <a:lumMod val="75000"/>
                </a:schemeClr>
              </a:solidFill>
              <a:tailEnd type="stealth"/>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14944989-1319-6345-BC87-C0DA86E5007A}"/>
                </a:ext>
              </a:extLst>
            </p:cNvPr>
            <p:cNvSpPr txBox="1"/>
            <p:nvPr/>
          </p:nvSpPr>
          <p:spPr>
            <a:xfrm>
              <a:off x="2460896" y="4346769"/>
              <a:ext cx="1821774" cy="673123"/>
            </a:xfrm>
            <a:prstGeom prst="rect">
              <a:avLst/>
            </a:prstGeom>
            <a:noFill/>
          </p:spPr>
          <p:txBody>
            <a:bodyPr wrap="none" rtlCol="0">
              <a:spAutoFit/>
            </a:bodyPr>
            <a:lstStyle/>
            <a:p>
              <a:r>
                <a:rPr lang="en-US" dirty="0"/>
                <a:t>Verify accuracy</a:t>
              </a:r>
            </a:p>
            <a:p>
              <a:r>
                <a:rPr lang="en-US" dirty="0"/>
                <a:t> stability</a:t>
              </a:r>
            </a:p>
          </p:txBody>
        </p:sp>
        <p:cxnSp>
          <p:nvCxnSpPr>
            <p:cNvPr id="25" name="Elbow Connector 24">
              <a:extLst>
                <a:ext uri="{FF2B5EF4-FFF2-40B4-BE49-F238E27FC236}">
                  <a16:creationId xmlns:a16="http://schemas.microsoft.com/office/drawing/2014/main" id="{B56A11D8-D5E4-F741-A119-9D5D1D150730}"/>
                </a:ext>
              </a:extLst>
            </p:cNvPr>
            <p:cNvCxnSpPr>
              <a:stCxn id="13" idx="3"/>
            </p:cNvCxnSpPr>
            <p:nvPr/>
          </p:nvCxnSpPr>
          <p:spPr>
            <a:xfrm>
              <a:off x="3650574" y="3849522"/>
              <a:ext cx="593850" cy="1170461"/>
            </a:xfrm>
            <a:prstGeom prst="bentConnector2">
              <a:avLst/>
            </a:prstGeom>
            <a:ln w="50800">
              <a:solidFill>
                <a:schemeClr val="accent6">
                  <a:lumMod val="75000"/>
                </a:schemeClr>
              </a:solidFill>
              <a:tailEnd type="stealth"/>
            </a:ln>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0A83776A-33E0-764C-903B-2B45E00B903D}"/>
                </a:ext>
              </a:extLst>
            </p:cNvPr>
            <p:cNvSpPr txBox="1"/>
            <p:nvPr/>
          </p:nvSpPr>
          <p:spPr>
            <a:xfrm>
              <a:off x="4578971" y="3018648"/>
              <a:ext cx="913524" cy="673123"/>
            </a:xfrm>
            <a:prstGeom prst="rect">
              <a:avLst/>
            </a:prstGeom>
            <a:noFill/>
          </p:spPr>
          <p:txBody>
            <a:bodyPr wrap="none" rtlCol="0">
              <a:spAutoFit/>
            </a:bodyPr>
            <a:lstStyle/>
            <a:p>
              <a:r>
                <a:rPr lang="en-US" dirty="0"/>
                <a:t>Model </a:t>
              </a:r>
            </a:p>
            <a:p>
              <a:r>
                <a:rPr lang="en-US" dirty="0"/>
                <a:t>fidelity</a:t>
              </a:r>
            </a:p>
          </p:txBody>
        </p:sp>
        <p:sp>
          <p:nvSpPr>
            <p:cNvPr id="27" name="TextBox 26">
              <a:extLst>
                <a:ext uri="{FF2B5EF4-FFF2-40B4-BE49-F238E27FC236}">
                  <a16:creationId xmlns:a16="http://schemas.microsoft.com/office/drawing/2014/main" id="{C77A2D45-9BF8-4B46-B7BC-008438D3A816}"/>
                </a:ext>
              </a:extLst>
            </p:cNvPr>
            <p:cNvSpPr txBox="1"/>
            <p:nvPr/>
          </p:nvSpPr>
          <p:spPr>
            <a:xfrm>
              <a:off x="3900645" y="1824317"/>
              <a:ext cx="913524" cy="673123"/>
            </a:xfrm>
            <a:prstGeom prst="rect">
              <a:avLst/>
            </a:prstGeom>
            <a:noFill/>
          </p:spPr>
          <p:txBody>
            <a:bodyPr wrap="none" rtlCol="0">
              <a:spAutoFit/>
            </a:bodyPr>
            <a:lstStyle/>
            <a:p>
              <a:r>
                <a:rPr lang="en-US" dirty="0"/>
                <a:t>Model </a:t>
              </a:r>
            </a:p>
            <a:p>
              <a:r>
                <a:rPr lang="en-US" dirty="0"/>
                <a:t>fidelity</a:t>
              </a:r>
            </a:p>
          </p:txBody>
        </p:sp>
      </p:grpSp>
    </p:spTree>
    <p:extLst>
      <p:ext uri="{BB962C8B-B14F-4D97-AF65-F5344CB8AC3E}">
        <p14:creationId xmlns:p14="http://schemas.microsoft.com/office/powerpoint/2010/main" val="705662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410602"/>
            <a:ext cx="11375136" cy="510909"/>
          </a:xfrm>
        </p:spPr>
        <p:txBody>
          <a:bodyPr/>
          <a:lstStyle/>
          <a:p>
            <a:r>
              <a:rPr lang="en-US" dirty="0"/>
              <a:t>Challenges Developing a Scientific Application</a:t>
            </a:r>
          </a:p>
        </p:txBody>
      </p:sp>
      <p:sp>
        <p:nvSpPr>
          <p:cNvPr id="3" name="Text Placeholder 2"/>
          <p:cNvSpPr>
            <a:spLocks noGrp="1"/>
          </p:cNvSpPr>
          <p:nvPr>
            <p:ph type="body" idx="1"/>
          </p:nvPr>
        </p:nvSpPr>
        <p:spPr>
          <a:xfrm>
            <a:off x="365760" y="1163920"/>
            <a:ext cx="5588582" cy="821190"/>
          </a:xfrm>
        </p:spPr>
        <p:txBody>
          <a:bodyPr/>
          <a:lstStyle/>
          <a:p>
            <a:r>
              <a:rPr lang="en-US" dirty="0"/>
              <a:t>Technical</a:t>
            </a:r>
          </a:p>
        </p:txBody>
      </p:sp>
      <p:sp>
        <p:nvSpPr>
          <p:cNvPr id="7" name="Content Placeholder 6"/>
          <p:cNvSpPr>
            <a:spLocks noGrp="1"/>
          </p:cNvSpPr>
          <p:nvPr>
            <p:ph sz="half" idx="2"/>
          </p:nvPr>
        </p:nvSpPr>
        <p:spPr>
          <a:xfrm>
            <a:off x="365760" y="2043782"/>
            <a:ext cx="5588582" cy="3702110"/>
          </a:xfrm>
        </p:spPr>
        <p:txBody>
          <a:bodyPr>
            <a:normAutofit/>
          </a:bodyPr>
          <a:lstStyle/>
          <a:p>
            <a:r>
              <a:rPr lang="en-US" dirty="0"/>
              <a:t>All parts of the cycle can be under research</a:t>
            </a:r>
          </a:p>
          <a:p>
            <a:r>
              <a:rPr lang="en-US" dirty="0"/>
              <a:t>Requirements change throughout the lifecycle as knowledge grows</a:t>
            </a:r>
          </a:p>
          <a:p>
            <a:r>
              <a:rPr lang="en-US" dirty="0"/>
              <a:t>Verification complicated by floating point representation</a:t>
            </a:r>
          </a:p>
          <a:p>
            <a:r>
              <a:rPr lang="en-US" dirty="0"/>
              <a:t>Real world is messy, so is the software</a:t>
            </a:r>
          </a:p>
          <a:p>
            <a:endParaRPr lang="en-US" dirty="0"/>
          </a:p>
          <a:p>
            <a:endParaRPr lang="en-US" dirty="0"/>
          </a:p>
          <a:p>
            <a:endParaRPr lang="en-US" dirty="0"/>
          </a:p>
        </p:txBody>
      </p:sp>
      <p:sp>
        <p:nvSpPr>
          <p:cNvPr id="6" name="Text Placeholder 5"/>
          <p:cNvSpPr>
            <a:spLocks noGrp="1"/>
          </p:cNvSpPr>
          <p:nvPr>
            <p:ph type="body" sz="quarter" idx="3"/>
          </p:nvPr>
        </p:nvSpPr>
        <p:spPr>
          <a:xfrm>
            <a:off x="6191755" y="1163920"/>
            <a:ext cx="5531934" cy="821190"/>
          </a:xfrm>
        </p:spPr>
        <p:txBody>
          <a:bodyPr/>
          <a:lstStyle/>
          <a:p>
            <a:r>
              <a:rPr lang="en-US" dirty="0"/>
              <a:t>Sociological</a:t>
            </a:r>
          </a:p>
        </p:txBody>
      </p:sp>
      <p:sp>
        <p:nvSpPr>
          <p:cNvPr id="8" name="Content Placeholder 7"/>
          <p:cNvSpPr>
            <a:spLocks noGrp="1"/>
          </p:cNvSpPr>
          <p:nvPr>
            <p:ph sz="quarter" idx="4"/>
          </p:nvPr>
        </p:nvSpPr>
        <p:spPr>
          <a:xfrm>
            <a:off x="6191755" y="2043782"/>
            <a:ext cx="5531934" cy="3702110"/>
          </a:xfrm>
        </p:spPr>
        <p:txBody>
          <a:bodyPr/>
          <a:lstStyle/>
          <a:p>
            <a:r>
              <a:rPr lang="en-US" dirty="0"/>
              <a:t>Competing priorities and incentives</a:t>
            </a:r>
          </a:p>
          <a:p>
            <a:r>
              <a:rPr lang="en-US" dirty="0"/>
              <a:t>Limited resources </a:t>
            </a:r>
          </a:p>
          <a:p>
            <a:r>
              <a:rPr lang="en-US" dirty="0"/>
              <a:t>Perception of overhead without benefit</a:t>
            </a:r>
          </a:p>
          <a:p>
            <a:r>
              <a:rPr lang="en-US" dirty="0"/>
              <a:t>Need for interdisciplinary interactions</a:t>
            </a:r>
          </a:p>
          <a:p>
            <a:endParaRPr lang="en-US" dirty="0"/>
          </a:p>
        </p:txBody>
      </p:sp>
    </p:spTree>
    <p:extLst>
      <p:ext uri="{BB962C8B-B14F-4D97-AF65-F5344CB8AC3E}">
        <p14:creationId xmlns:p14="http://schemas.microsoft.com/office/powerpoint/2010/main" val="937673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Heroic Programming</a:t>
            </a:r>
          </a:p>
        </p:txBody>
      </p:sp>
      <p:sp>
        <p:nvSpPr>
          <p:cNvPr id="3" name="Content Placeholder 2"/>
          <p:cNvSpPr>
            <a:spLocks noGrp="1"/>
          </p:cNvSpPr>
          <p:nvPr>
            <p:ph idx="1"/>
          </p:nvPr>
        </p:nvSpPr>
        <p:spPr>
          <a:xfrm>
            <a:off x="1075039" y="984421"/>
            <a:ext cx="10070756" cy="4525963"/>
          </a:xfrm>
        </p:spPr>
        <p:txBody>
          <a:bodyPr>
            <a:normAutofit/>
          </a:bodyPr>
          <a:lstStyle/>
          <a:p>
            <a:pPr marL="0" indent="0" algn="ctr">
              <a:buNone/>
            </a:pPr>
            <a:endParaRPr lang="en-US" dirty="0"/>
          </a:p>
          <a:p>
            <a:pPr marL="0" indent="0">
              <a:buNone/>
            </a:pPr>
            <a:r>
              <a:rPr lang="en-US" sz="2000" dirty="0"/>
              <a:t>Usually a pejorative term, is used to describe the expenditure of huge amounts of (coding) effort by talented people to overcome shortcomings in process, project management, scheduling, architecture or any other shortfalls in the execution of a software development project in order to complete it. Heroic Programming is often the only course of action left when poor planning, insufficient funds, and impractical schedules leave a project stranded and unlikely to complete successfully.</a:t>
            </a:r>
          </a:p>
          <a:p>
            <a:pPr marL="0" indent="0">
              <a:buNone/>
            </a:pPr>
            <a:r>
              <a:rPr lang="en-US" sz="2000" dirty="0"/>
              <a:t>From </a:t>
            </a:r>
            <a:r>
              <a:rPr lang="en-US" sz="2000" dirty="0">
                <a:hlinkClick r:id="rId3"/>
              </a:rPr>
              <a:t>http://c2.com/cgi/wiki?HeroicProgramming</a:t>
            </a:r>
            <a:endParaRPr lang="en-US" sz="2000" dirty="0"/>
          </a:p>
          <a:p>
            <a:pPr marL="0" indent="0">
              <a:buNone/>
            </a:pPr>
            <a:endParaRPr lang="en-US" sz="1700" dirty="0"/>
          </a:p>
          <a:p>
            <a:pPr marL="0" indent="0" algn="ctr">
              <a:buNone/>
            </a:pPr>
            <a:r>
              <a:rPr lang="en-US" b="1" dirty="0">
                <a:solidFill>
                  <a:schemeClr val="tx2"/>
                </a:solidFill>
              </a:rPr>
              <a:t>Science teams often employ heroic programming</a:t>
            </a:r>
          </a:p>
          <a:p>
            <a:pPr marL="0" indent="0" algn="ctr">
              <a:buNone/>
            </a:pPr>
            <a:r>
              <a:rPr lang="en-US" sz="2400" dirty="0">
                <a:solidFill>
                  <a:schemeClr val="tx2"/>
                </a:solidFill>
              </a:rPr>
              <a:t>Many do not see anything wrong with that approach</a:t>
            </a:r>
          </a:p>
        </p:txBody>
      </p:sp>
      <p:sp>
        <p:nvSpPr>
          <p:cNvPr id="4" name="TextBox 3">
            <a:extLst>
              <a:ext uri="{FF2B5EF4-FFF2-40B4-BE49-F238E27FC236}">
                <a16:creationId xmlns:a16="http://schemas.microsoft.com/office/drawing/2014/main" id="{C7234E29-23BD-4EB2-87D2-90F2A147CD5B}"/>
              </a:ext>
            </a:extLst>
          </p:cNvPr>
          <p:cNvSpPr txBox="1"/>
          <p:nvPr/>
        </p:nvSpPr>
        <p:spPr>
          <a:xfrm>
            <a:off x="11667501" y="0"/>
            <a:ext cx="347467" cy="517065"/>
          </a:xfrm>
          <a:prstGeom prst="rect">
            <a:avLst/>
          </a:prstGeom>
          <a:noFill/>
        </p:spPr>
        <p:txBody>
          <a:bodyPr wrap="none" lIns="118872" tIns="91440" rIns="118872" bIns="91440" rtlCol="0" anchor="ctr" anchorCtr="0">
            <a:spAutoFit/>
          </a:bodyPr>
          <a:lstStyle/>
          <a:p>
            <a:pPr algn="l">
              <a:lnSpc>
                <a:spcPct val="90000"/>
              </a:lnSpc>
            </a:pPr>
            <a:r>
              <a:rPr lang="en-US" sz="2400" dirty="0"/>
              <a:t>•</a:t>
            </a:r>
          </a:p>
        </p:txBody>
      </p:sp>
      <p:sp>
        <p:nvSpPr>
          <p:cNvPr id="5" name="TextBox 4">
            <a:extLst>
              <a:ext uri="{FF2B5EF4-FFF2-40B4-BE49-F238E27FC236}">
                <a16:creationId xmlns:a16="http://schemas.microsoft.com/office/drawing/2014/main" id="{01D29208-31D5-4F4F-A164-97CCA62AB93F}"/>
              </a:ext>
            </a:extLst>
          </p:cNvPr>
          <p:cNvSpPr txBox="1"/>
          <p:nvPr/>
        </p:nvSpPr>
        <p:spPr>
          <a:xfrm>
            <a:off x="11823065" y="0"/>
            <a:ext cx="347467" cy="517065"/>
          </a:xfrm>
          <a:prstGeom prst="rect">
            <a:avLst/>
          </a:prstGeom>
          <a:noFill/>
        </p:spPr>
        <p:txBody>
          <a:bodyPr wrap="none" lIns="118872" tIns="91440" rIns="118872" bIns="91440" rtlCol="0" anchor="ctr" anchorCtr="0">
            <a:spAutoFit/>
          </a:bodyPr>
          <a:lstStyle/>
          <a:p>
            <a:pPr algn="l">
              <a:lnSpc>
                <a:spcPct val="90000"/>
              </a:lnSpc>
            </a:pPr>
            <a:r>
              <a:rPr lang="en-US" sz="2400" dirty="0"/>
              <a:t>•</a:t>
            </a:r>
          </a:p>
        </p:txBody>
      </p:sp>
    </p:spTree>
    <p:extLst>
      <p:ext uri="{BB962C8B-B14F-4D97-AF65-F5344CB8AC3E}">
        <p14:creationId xmlns:p14="http://schemas.microsoft.com/office/powerpoint/2010/main" val="1918551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par>
                          <p:cTn id="7" fill="hold">
                            <p:stCondLst>
                              <p:cond delay="0"/>
                            </p:stCondLst>
                            <p:childTnLst>
                              <p:par>
                                <p:cTn id="8" presetID="1" presetClass="exit" presetSubtype="0" fill="hold" grpId="0" nodeType="afterEffect">
                                  <p:stCondLst>
                                    <p:cond delay="0"/>
                                  </p:stCondLst>
                                  <p:childTnLst>
                                    <p:set>
                                      <p:cBhvr>
                                        <p:cTn id="9" dur="1" fill="hold">
                                          <p:stCondLst>
                                            <p:cond delay="0"/>
                                          </p:stCondLst>
                                        </p:cTn>
                                        <p:tgtEl>
                                          <p:spTgt spid="4"/>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
                                            <p:txEl>
                                              <p:pRg st="5" end="5"/>
                                            </p:txEl>
                                          </p:spTgt>
                                        </p:tgtEl>
                                        <p:attrNameLst>
                                          <p:attrName>style.visibility</p:attrName>
                                        </p:attrNameLst>
                                      </p:cBhvr>
                                      <p:to>
                                        <p:strVal val="visible"/>
                                      </p:to>
                                    </p:set>
                                  </p:childTnLst>
                                </p:cTn>
                              </p:par>
                            </p:childTnLst>
                          </p:cTn>
                        </p:par>
                        <p:par>
                          <p:cTn id="14" fill="hold">
                            <p:stCondLst>
                              <p:cond delay="0"/>
                            </p:stCondLst>
                            <p:childTnLst>
                              <p:par>
                                <p:cTn id="15" presetID="1" presetClass="exit" presetSubtype="0" fill="hold" grpId="0" nodeType="afterEffect">
                                  <p:stCondLst>
                                    <p:cond delay="0"/>
                                  </p:stCondLst>
                                  <p:childTnLst>
                                    <p:set>
                                      <p:cBhvr>
                                        <p:cTn id="16"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Expertise Map</a:t>
            </a:r>
          </a:p>
        </p:txBody>
      </p:sp>
      <p:sp>
        <p:nvSpPr>
          <p:cNvPr id="30" name="Rectangle 29"/>
          <p:cNvSpPr/>
          <p:nvPr/>
        </p:nvSpPr>
        <p:spPr>
          <a:xfrm>
            <a:off x="4594746" y="5249347"/>
            <a:ext cx="2361927" cy="710271"/>
          </a:xfrm>
          <a:prstGeom prst="rect">
            <a:avLst/>
          </a:prstGeom>
          <a:solidFill>
            <a:schemeClr val="accent6">
              <a:lumMod val="60000"/>
              <a:lumOff val="40000"/>
            </a:schemeClr>
          </a:solidFill>
          <a:ln w="82550">
            <a:solidFill>
              <a:schemeClr val="tx1"/>
            </a:solidFill>
            <a:tailEnd type="stealt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Numerical solvers</a:t>
            </a:r>
          </a:p>
        </p:txBody>
      </p:sp>
      <p:sp>
        <p:nvSpPr>
          <p:cNvPr id="31" name="Rectangle 30"/>
          <p:cNvSpPr/>
          <p:nvPr/>
        </p:nvSpPr>
        <p:spPr>
          <a:xfrm>
            <a:off x="2566017" y="2542690"/>
            <a:ext cx="2330080" cy="710271"/>
          </a:xfrm>
          <a:prstGeom prst="rect">
            <a:avLst/>
          </a:prstGeom>
          <a:solidFill>
            <a:schemeClr val="accent6">
              <a:lumMod val="60000"/>
              <a:lumOff val="40000"/>
            </a:schemeClr>
          </a:solidFill>
          <a:ln w="82550">
            <a:solidFill>
              <a:schemeClr val="tx1"/>
            </a:solidFill>
            <a:tailEnd type="stealt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Validation</a:t>
            </a:r>
          </a:p>
        </p:txBody>
      </p:sp>
      <p:sp>
        <p:nvSpPr>
          <p:cNvPr id="32" name="Rectangle 31"/>
          <p:cNvSpPr/>
          <p:nvPr/>
        </p:nvSpPr>
        <p:spPr>
          <a:xfrm>
            <a:off x="4594746" y="1177103"/>
            <a:ext cx="2361927" cy="710271"/>
          </a:xfrm>
          <a:prstGeom prst="rect">
            <a:avLst/>
          </a:prstGeom>
          <a:solidFill>
            <a:schemeClr val="accent6">
              <a:lumMod val="60000"/>
              <a:lumOff val="40000"/>
            </a:schemeClr>
          </a:solidFill>
          <a:ln w="82550">
            <a:solidFill>
              <a:schemeClr val="tx1"/>
            </a:solidFill>
            <a:tailEnd type="stealt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Physical World</a:t>
            </a:r>
          </a:p>
        </p:txBody>
      </p:sp>
      <p:sp>
        <p:nvSpPr>
          <p:cNvPr id="33" name="Rectangle 32"/>
          <p:cNvSpPr/>
          <p:nvPr/>
        </p:nvSpPr>
        <p:spPr>
          <a:xfrm>
            <a:off x="6617049" y="2520089"/>
            <a:ext cx="2361927" cy="710271"/>
          </a:xfrm>
          <a:prstGeom prst="rect">
            <a:avLst/>
          </a:prstGeom>
          <a:solidFill>
            <a:schemeClr val="accent6">
              <a:lumMod val="60000"/>
              <a:lumOff val="40000"/>
            </a:schemeClr>
          </a:solidFill>
          <a:ln w="82550">
            <a:solidFill>
              <a:schemeClr val="tx1"/>
            </a:solidFill>
            <a:tailEnd type="stealt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Equations</a:t>
            </a:r>
          </a:p>
        </p:txBody>
      </p:sp>
      <p:sp>
        <p:nvSpPr>
          <p:cNvPr id="34" name="Rectangle 33"/>
          <p:cNvSpPr/>
          <p:nvPr/>
        </p:nvSpPr>
        <p:spPr>
          <a:xfrm>
            <a:off x="6623146" y="3770338"/>
            <a:ext cx="2361927" cy="710271"/>
          </a:xfrm>
          <a:prstGeom prst="rect">
            <a:avLst/>
          </a:prstGeom>
          <a:solidFill>
            <a:schemeClr val="accent6">
              <a:lumMod val="60000"/>
              <a:lumOff val="40000"/>
            </a:schemeClr>
          </a:solidFill>
          <a:ln w="82550">
            <a:solidFill>
              <a:schemeClr val="tx1"/>
            </a:solidFill>
            <a:tailEnd type="stealt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Mesh/particles </a:t>
            </a:r>
            <a:r>
              <a:rPr lang="en-US" sz="2400" dirty="0" err="1">
                <a:solidFill>
                  <a:schemeClr val="tx1"/>
                </a:solidFill>
              </a:rPr>
              <a:t>etc</a:t>
            </a:r>
            <a:endParaRPr lang="en-US" sz="2400" dirty="0">
              <a:solidFill>
                <a:schemeClr val="tx1"/>
              </a:solidFill>
            </a:endParaRPr>
          </a:p>
        </p:txBody>
      </p:sp>
      <p:sp>
        <p:nvSpPr>
          <p:cNvPr id="35" name="Rectangle 34"/>
          <p:cNvSpPr/>
          <p:nvPr/>
        </p:nvSpPr>
        <p:spPr>
          <a:xfrm>
            <a:off x="2566018" y="3770338"/>
            <a:ext cx="2361927" cy="710271"/>
          </a:xfrm>
          <a:prstGeom prst="rect">
            <a:avLst/>
          </a:prstGeom>
          <a:solidFill>
            <a:schemeClr val="accent6">
              <a:lumMod val="60000"/>
              <a:lumOff val="40000"/>
            </a:schemeClr>
          </a:solidFill>
          <a:ln w="82550">
            <a:solidFill>
              <a:schemeClr val="tx1"/>
            </a:solidFill>
            <a:tailEnd type="stealt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Implementation</a:t>
            </a:r>
          </a:p>
        </p:txBody>
      </p:sp>
      <p:cxnSp>
        <p:nvCxnSpPr>
          <p:cNvPr id="36" name="Elbow Connector 35"/>
          <p:cNvCxnSpPr>
            <a:stCxn id="32" idx="3"/>
            <a:endCxn id="33" idx="0"/>
          </p:cNvCxnSpPr>
          <p:nvPr/>
        </p:nvCxnSpPr>
        <p:spPr>
          <a:xfrm>
            <a:off x="6956672" y="1532239"/>
            <a:ext cx="841340" cy="987851"/>
          </a:xfrm>
          <a:prstGeom prst="bentConnector2">
            <a:avLst/>
          </a:prstGeom>
          <a:ln w="82550">
            <a:solidFill>
              <a:schemeClr val="accent2">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37" name="Elbow Connector 36"/>
          <p:cNvCxnSpPr>
            <a:stCxn id="33" idx="2"/>
            <a:endCxn id="34" idx="0"/>
          </p:cNvCxnSpPr>
          <p:nvPr/>
        </p:nvCxnSpPr>
        <p:spPr>
          <a:xfrm rot="16200000" flipH="1">
            <a:off x="7531071" y="3497301"/>
            <a:ext cx="539978" cy="6097"/>
          </a:xfrm>
          <a:prstGeom prst="bentConnector3">
            <a:avLst/>
          </a:prstGeom>
          <a:ln w="82550">
            <a:solidFill>
              <a:schemeClr val="accent2">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38" name="Elbow Connector 37"/>
          <p:cNvCxnSpPr>
            <a:stCxn id="34" idx="2"/>
            <a:endCxn id="30" idx="3"/>
          </p:cNvCxnSpPr>
          <p:nvPr/>
        </p:nvCxnSpPr>
        <p:spPr>
          <a:xfrm rot="5400000">
            <a:off x="6818455" y="4618827"/>
            <a:ext cx="1123873" cy="847437"/>
          </a:xfrm>
          <a:prstGeom prst="bentConnector2">
            <a:avLst/>
          </a:prstGeom>
          <a:ln w="82550">
            <a:solidFill>
              <a:schemeClr val="accent2">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39" name="Elbow Connector 38"/>
          <p:cNvCxnSpPr>
            <a:stCxn id="30" idx="1"/>
            <a:endCxn id="35" idx="2"/>
          </p:cNvCxnSpPr>
          <p:nvPr/>
        </p:nvCxnSpPr>
        <p:spPr>
          <a:xfrm rot="10800000">
            <a:off x="3746981" y="4480610"/>
            <a:ext cx="847764" cy="1123873"/>
          </a:xfrm>
          <a:prstGeom prst="bentConnector2">
            <a:avLst/>
          </a:prstGeom>
          <a:ln w="82550">
            <a:solidFill>
              <a:schemeClr val="accent2">
                <a:lumMod val="75000"/>
              </a:schemeClr>
            </a:solidFill>
            <a:tailEnd type="stealth"/>
          </a:ln>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7804110" y="1826247"/>
            <a:ext cx="813043" cy="369332"/>
          </a:xfrm>
          <a:prstGeom prst="rect">
            <a:avLst/>
          </a:prstGeom>
          <a:noFill/>
        </p:spPr>
        <p:txBody>
          <a:bodyPr wrap="none" rtlCol="0">
            <a:spAutoFit/>
          </a:bodyPr>
          <a:lstStyle/>
          <a:p>
            <a:r>
              <a:rPr lang="en-US" dirty="0"/>
              <a:t>Model</a:t>
            </a:r>
          </a:p>
        </p:txBody>
      </p:sp>
      <p:sp>
        <p:nvSpPr>
          <p:cNvPr id="42" name="TextBox 41"/>
          <p:cNvSpPr txBox="1"/>
          <p:nvPr/>
        </p:nvSpPr>
        <p:spPr>
          <a:xfrm>
            <a:off x="7950444" y="3283343"/>
            <a:ext cx="1197764" cy="369332"/>
          </a:xfrm>
          <a:prstGeom prst="rect">
            <a:avLst/>
          </a:prstGeom>
          <a:noFill/>
        </p:spPr>
        <p:txBody>
          <a:bodyPr wrap="none" rtlCol="0">
            <a:spAutoFit/>
          </a:bodyPr>
          <a:lstStyle/>
          <a:p>
            <a:r>
              <a:rPr lang="en-US" dirty="0"/>
              <a:t>Discretize</a:t>
            </a:r>
          </a:p>
        </p:txBody>
      </p:sp>
      <p:cxnSp>
        <p:nvCxnSpPr>
          <p:cNvPr id="43" name="Elbow Connector 42"/>
          <p:cNvCxnSpPr>
            <a:stCxn id="30" idx="0"/>
          </p:cNvCxnSpPr>
          <p:nvPr/>
        </p:nvCxnSpPr>
        <p:spPr>
          <a:xfrm rot="5400000" flipH="1" flipV="1">
            <a:off x="5141880" y="3774176"/>
            <a:ext cx="2108998" cy="841342"/>
          </a:xfrm>
          <a:prstGeom prst="bentConnector3">
            <a:avLst>
              <a:gd name="adj1" fmla="val 99767"/>
            </a:avLst>
          </a:prstGeom>
          <a:ln w="50800">
            <a:solidFill>
              <a:schemeClr val="accent6">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44" name="Elbow Connector 43"/>
          <p:cNvCxnSpPr/>
          <p:nvPr/>
        </p:nvCxnSpPr>
        <p:spPr>
          <a:xfrm rot="10800000" flipV="1">
            <a:off x="3731057" y="1554840"/>
            <a:ext cx="847764" cy="987851"/>
          </a:xfrm>
          <a:prstGeom prst="bentConnector2">
            <a:avLst/>
          </a:prstGeom>
          <a:ln w="82550">
            <a:solidFill>
              <a:schemeClr val="accent2">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stCxn id="31" idx="3"/>
            <a:endCxn id="33" idx="1"/>
          </p:cNvCxnSpPr>
          <p:nvPr/>
        </p:nvCxnSpPr>
        <p:spPr>
          <a:xfrm flipV="1">
            <a:off x="4896098" y="2875225"/>
            <a:ext cx="1720951" cy="22601"/>
          </a:xfrm>
          <a:prstGeom prst="straightConnector1">
            <a:avLst/>
          </a:prstGeom>
          <a:ln w="50800">
            <a:solidFill>
              <a:schemeClr val="accent6">
                <a:lumMod val="75000"/>
              </a:schemeClr>
            </a:solidFill>
            <a:tailEnd type="stealth"/>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3771635" y="4630091"/>
            <a:ext cx="1749261" cy="646331"/>
          </a:xfrm>
          <a:prstGeom prst="rect">
            <a:avLst/>
          </a:prstGeom>
          <a:noFill/>
        </p:spPr>
        <p:txBody>
          <a:bodyPr wrap="none" rtlCol="0">
            <a:spAutoFit/>
          </a:bodyPr>
          <a:lstStyle/>
          <a:p>
            <a:r>
              <a:rPr lang="en-US" dirty="0"/>
              <a:t>Verify accuracy</a:t>
            </a:r>
          </a:p>
          <a:p>
            <a:r>
              <a:rPr lang="en-US" dirty="0"/>
              <a:t> stability</a:t>
            </a:r>
          </a:p>
        </p:txBody>
      </p:sp>
      <p:cxnSp>
        <p:nvCxnSpPr>
          <p:cNvPr id="47" name="Elbow Connector 46"/>
          <p:cNvCxnSpPr>
            <a:stCxn id="35" idx="3"/>
          </p:cNvCxnSpPr>
          <p:nvPr/>
        </p:nvCxnSpPr>
        <p:spPr>
          <a:xfrm>
            <a:off x="4927945" y="4125474"/>
            <a:ext cx="570213" cy="1123873"/>
          </a:xfrm>
          <a:prstGeom prst="bentConnector2">
            <a:avLst/>
          </a:prstGeom>
          <a:ln w="50800">
            <a:solidFill>
              <a:schemeClr val="accent6">
                <a:lumMod val="75000"/>
              </a:schemeClr>
            </a:solidFill>
            <a:tailEnd type="stealth"/>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5819388" y="3327671"/>
            <a:ext cx="877163" cy="646331"/>
          </a:xfrm>
          <a:prstGeom prst="rect">
            <a:avLst/>
          </a:prstGeom>
          <a:noFill/>
        </p:spPr>
        <p:txBody>
          <a:bodyPr wrap="none" rtlCol="0">
            <a:spAutoFit/>
          </a:bodyPr>
          <a:lstStyle/>
          <a:p>
            <a:r>
              <a:rPr lang="en-US" dirty="0"/>
              <a:t>Model </a:t>
            </a:r>
          </a:p>
          <a:p>
            <a:r>
              <a:rPr lang="en-US" dirty="0"/>
              <a:t>fidelity</a:t>
            </a:r>
          </a:p>
        </p:txBody>
      </p:sp>
      <p:sp>
        <p:nvSpPr>
          <p:cNvPr id="49" name="TextBox 48"/>
          <p:cNvSpPr txBox="1"/>
          <p:nvPr/>
        </p:nvSpPr>
        <p:spPr>
          <a:xfrm>
            <a:off x="5168061" y="2180878"/>
            <a:ext cx="877163" cy="646331"/>
          </a:xfrm>
          <a:prstGeom prst="rect">
            <a:avLst/>
          </a:prstGeom>
          <a:noFill/>
        </p:spPr>
        <p:txBody>
          <a:bodyPr wrap="none" rtlCol="0">
            <a:spAutoFit/>
          </a:bodyPr>
          <a:lstStyle/>
          <a:p>
            <a:r>
              <a:rPr lang="en-US" dirty="0"/>
              <a:t>Model </a:t>
            </a:r>
          </a:p>
          <a:p>
            <a:r>
              <a:rPr lang="en-US" dirty="0"/>
              <a:t>fidelity</a:t>
            </a:r>
          </a:p>
        </p:txBody>
      </p:sp>
      <p:sp>
        <p:nvSpPr>
          <p:cNvPr id="6" name="TextBox 5"/>
          <p:cNvSpPr txBox="1"/>
          <p:nvPr/>
        </p:nvSpPr>
        <p:spPr>
          <a:xfrm>
            <a:off x="7976066" y="1075039"/>
            <a:ext cx="1043876" cy="646331"/>
          </a:xfrm>
          <a:prstGeom prst="rect">
            <a:avLst/>
          </a:prstGeom>
          <a:noFill/>
        </p:spPr>
        <p:txBody>
          <a:bodyPr wrap="none" rtlCol="0">
            <a:spAutoFit/>
          </a:bodyPr>
          <a:lstStyle/>
          <a:p>
            <a:r>
              <a:rPr lang="en-US" dirty="0"/>
              <a:t>Domain </a:t>
            </a:r>
          </a:p>
          <a:p>
            <a:r>
              <a:rPr lang="en-US" dirty="0"/>
              <a:t>expert</a:t>
            </a:r>
          </a:p>
        </p:txBody>
      </p:sp>
      <p:sp>
        <p:nvSpPr>
          <p:cNvPr id="10" name="TextBox 9"/>
          <p:cNvSpPr txBox="1"/>
          <p:nvPr/>
        </p:nvSpPr>
        <p:spPr>
          <a:xfrm>
            <a:off x="7957694" y="4961239"/>
            <a:ext cx="1685077" cy="646331"/>
          </a:xfrm>
          <a:prstGeom prst="rect">
            <a:avLst/>
          </a:prstGeom>
          <a:noFill/>
        </p:spPr>
        <p:txBody>
          <a:bodyPr wrap="none" rtlCol="0">
            <a:spAutoFit/>
          </a:bodyPr>
          <a:lstStyle/>
          <a:p>
            <a:r>
              <a:rPr lang="en-US" dirty="0"/>
              <a:t>Applied </a:t>
            </a:r>
          </a:p>
          <a:p>
            <a:r>
              <a:rPr lang="en-US" dirty="0"/>
              <a:t>Mathematician</a:t>
            </a:r>
          </a:p>
        </p:txBody>
      </p:sp>
      <p:sp>
        <p:nvSpPr>
          <p:cNvPr id="50" name="TextBox 49"/>
          <p:cNvSpPr txBox="1"/>
          <p:nvPr/>
        </p:nvSpPr>
        <p:spPr>
          <a:xfrm>
            <a:off x="1880217" y="1481902"/>
            <a:ext cx="1685077" cy="369332"/>
          </a:xfrm>
          <a:prstGeom prst="rect">
            <a:avLst/>
          </a:prstGeom>
          <a:noFill/>
        </p:spPr>
        <p:txBody>
          <a:bodyPr wrap="none" rtlCol="0">
            <a:spAutoFit/>
          </a:bodyPr>
          <a:lstStyle/>
          <a:p>
            <a:r>
              <a:rPr lang="en-US" dirty="0"/>
              <a:t>Domain expert</a:t>
            </a:r>
          </a:p>
        </p:txBody>
      </p:sp>
      <p:sp>
        <p:nvSpPr>
          <p:cNvPr id="52" name="TextBox 51"/>
          <p:cNvSpPr txBox="1"/>
          <p:nvPr/>
        </p:nvSpPr>
        <p:spPr>
          <a:xfrm>
            <a:off x="1956265" y="5266039"/>
            <a:ext cx="1685077" cy="646331"/>
          </a:xfrm>
          <a:prstGeom prst="rect">
            <a:avLst/>
          </a:prstGeom>
          <a:noFill/>
        </p:spPr>
        <p:txBody>
          <a:bodyPr wrap="none" rtlCol="0">
            <a:spAutoFit/>
          </a:bodyPr>
          <a:lstStyle/>
          <a:p>
            <a:r>
              <a:rPr lang="en-US" dirty="0"/>
              <a:t>Applied </a:t>
            </a:r>
          </a:p>
          <a:p>
            <a:r>
              <a:rPr lang="en-US" dirty="0"/>
              <a:t>Mathematician</a:t>
            </a:r>
          </a:p>
        </p:txBody>
      </p:sp>
      <p:sp>
        <p:nvSpPr>
          <p:cNvPr id="53" name="TextBox 52"/>
          <p:cNvSpPr txBox="1"/>
          <p:nvPr/>
        </p:nvSpPr>
        <p:spPr>
          <a:xfrm>
            <a:off x="737065" y="2751439"/>
            <a:ext cx="1479892" cy="1200329"/>
          </a:xfrm>
          <a:prstGeom prst="rect">
            <a:avLst/>
          </a:prstGeom>
          <a:noFill/>
        </p:spPr>
        <p:txBody>
          <a:bodyPr wrap="none" rtlCol="0">
            <a:spAutoFit/>
          </a:bodyPr>
          <a:lstStyle/>
          <a:p>
            <a:r>
              <a:rPr lang="en-US" dirty="0"/>
              <a:t>Software </a:t>
            </a:r>
          </a:p>
          <a:p>
            <a:r>
              <a:rPr lang="en-US" dirty="0"/>
              <a:t>Engineer, </a:t>
            </a:r>
          </a:p>
          <a:p>
            <a:r>
              <a:rPr lang="en-US" dirty="0"/>
              <a:t>optimization </a:t>
            </a:r>
          </a:p>
          <a:p>
            <a:r>
              <a:rPr lang="en-US" dirty="0"/>
              <a:t>experts</a:t>
            </a:r>
          </a:p>
        </p:txBody>
      </p:sp>
      <p:sp>
        <p:nvSpPr>
          <p:cNvPr id="51" name="Rectangle 50"/>
          <p:cNvSpPr/>
          <p:nvPr/>
        </p:nvSpPr>
        <p:spPr>
          <a:xfrm>
            <a:off x="365760" y="4580238"/>
            <a:ext cx="1971505" cy="609600"/>
          </a:xfrm>
          <a:prstGeom prst="rect">
            <a:avLst/>
          </a:prstGeom>
          <a:solidFill>
            <a:schemeClr val="accent6">
              <a:lumMod val="60000"/>
              <a:lumOff val="40000"/>
            </a:schemeClr>
          </a:solidFill>
          <a:ln w="82550">
            <a:solidFill>
              <a:schemeClr val="tx1"/>
            </a:solidFill>
            <a:tailEnd type="stealt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Performance</a:t>
            </a:r>
          </a:p>
        </p:txBody>
      </p:sp>
      <p:cxnSp>
        <p:nvCxnSpPr>
          <p:cNvPr id="54" name="Elbow Connector 53"/>
          <p:cNvCxnSpPr>
            <a:cxnSpLocks/>
            <a:stCxn id="35" idx="1"/>
            <a:endCxn id="51" idx="0"/>
          </p:cNvCxnSpPr>
          <p:nvPr/>
        </p:nvCxnSpPr>
        <p:spPr>
          <a:xfrm rot="10800000" flipV="1">
            <a:off x="1351514" y="4125474"/>
            <a:ext cx="1214505" cy="454764"/>
          </a:xfrm>
          <a:prstGeom prst="bentConnector2">
            <a:avLst/>
          </a:prstGeom>
          <a:ln w="82550">
            <a:solidFill>
              <a:schemeClr val="accent2">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56" name="Elbow Connector 55"/>
          <p:cNvCxnSpPr>
            <a:endCxn id="35" idx="2"/>
          </p:cNvCxnSpPr>
          <p:nvPr/>
        </p:nvCxnSpPr>
        <p:spPr>
          <a:xfrm flipV="1">
            <a:off x="2337265" y="4480608"/>
            <a:ext cx="1409716" cy="404430"/>
          </a:xfrm>
          <a:prstGeom prst="bentConnector2">
            <a:avLst/>
          </a:prstGeom>
          <a:ln w="50800">
            <a:solidFill>
              <a:schemeClr val="accent6">
                <a:lumMod val="75000"/>
              </a:schemeClr>
            </a:solidFill>
            <a:tailEnd type="stealth"/>
          </a:ln>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4851866" y="3132439"/>
            <a:ext cx="1043876" cy="646331"/>
          </a:xfrm>
          <a:prstGeom prst="rect">
            <a:avLst/>
          </a:prstGeom>
          <a:noFill/>
        </p:spPr>
        <p:txBody>
          <a:bodyPr wrap="none" rtlCol="0">
            <a:spAutoFit/>
          </a:bodyPr>
          <a:lstStyle/>
          <a:p>
            <a:r>
              <a:rPr lang="en-US" dirty="0"/>
              <a:t>Domain </a:t>
            </a:r>
          </a:p>
          <a:p>
            <a:r>
              <a:rPr lang="en-US" dirty="0"/>
              <a:t>expert</a:t>
            </a:r>
          </a:p>
        </p:txBody>
      </p:sp>
      <p:sp>
        <p:nvSpPr>
          <p:cNvPr id="55" name="Rectangle 54">
            <a:extLst>
              <a:ext uri="{FF2B5EF4-FFF2-40B4-BE49-F238E27FC236}">
                <a16:creationId xmlns:a16="http://schemas.microsoft.com/office/drawing/2014/main" id="{F0A52F26-CBF2-4789-9D04-A86CD0424B65}"/>
              </a:ext>
            </a:extLst>
          </p:cNvPr>
          <p:cNvSpPr/>
          <p:nvPr/>
        </p:nvSpPr>
        <p:spPr>
          <a:xfrm>
            <a:off x="9301244" y="1767007"/>
            <a:ext cx="2729759" cy="3323987"/>
          </a:xfrm>
          <a:prstGeom prst="rect">
            <a:avLst/>
          </a:prstGeom>
        </p:spPr>
        <p:txBody>
          <a:bodyPr wrap="square">
            <a:spAutoFit/>
          </a:bodyPr>
          <a:lstStyle/>
          <a:p>
            <a:pPr marL="0" indent="0">
              <a:spcBef>
                <a:spcPts val="1200"/>
              </a:spcBef>
              <a:buNone/>
            </a:pPr>
            <a:r>
              <a:rPr lang="en-US" sz="2000" dirty="0">
                <a:solidFill>
                  <a:schemeClr val="tx2"/>
                </a:solidFill>
              </a:rPr>
              <a:t>Each of these roles require deeper expertise as scientific requirements grow more complex. </a:t>
            </a:r>
            <a:br>
              <a:rPr lang="en-US" sz="2000" dirty="0">
                <a:solidFill>
                  <a:schemeClr val="tx2"/>
                </a:solidFill>
              </a:rPr>
            </a:br>
            <a:endParaRPr lang="en-US" sz="2000" dirty="0">
              <a:solidFill>
                <a:schemeClr val="tx2"/>
              </a:solidFill>
            </a:endParaRPr>
          </a:p>
          <a:p>
            <a:pPr marL="0" indent="0">
              <a:spcBef>
                <a:spcPts val="1200"/>
              </a:spcBef>
              <a:buNone/>
            </a:pPr>
            <a:r>
              <a:rPr lang="en-US" sz="2000" b="1" dirty="0">
                <a:solidFill>
                  <a:schemeClr val="tx2"/>
                </a:solidFill>
              </a:rPr>
              <a:t>It is no longer possible for a single person to take on all these roles</a:t>
            </a:r>
          </a:p>
        </p:txBody>
      </p:sp>
      <p:sp>
        <p:nvSpPr>
          <p:cNvPr id="58" name="TextBox 57">
            <a:extLst>
              <a:ext uri="{FF2B5EF4-FFF2-40B4-BE49-F238E27FC236}">
                <a16:creationId xmlns:a16="http://schemas.microsoft.com/office/drawing/2014/main" id="{A2DDCB54-301B-465E-827E-F63DD99E5F6B}"/>
              </a:ext>
            </a:extLst>
          </p:cNvPr>
          <p:cNvSpPr txBox="1"/>
          <p:nvPr/>
        </p:nvSpPr>
        <p:spPr>
          <a:xfrm>
            <a:off x="11667501" y="0"/>
            <a:ext cx="347467" cy="517065"/>
          </a:xfrm>
          <a:prstGeom prst="rect">
            <a:avLst/>
          </a:prstGeom>
          <a:noFill/>
        </p:spPr>
        <p:txBody>
          <a:bodyPr wrap="none" lIns="118872" tIns="91440" rIns="118872" bIns="91440" rtlCol="0" anchor="ctr" anchorCtr="0">
            <a:spAutoFit/>
          </a:bodyPr>
          <a:lstStyle/>
          <a:p>
            <a:pPr algn="l">
              <a:lnSpc>
                <a:spcPct val="90000"/>
              </a:lnSpc>
            </a:pPr>
            <a:r>
              <a:rPr lang="en-US" sz="2400" dirty="0"/>
              <a:t>•</a:t>
            </a:r>
          </a:p>
        </p:txBody>
      </p:sp>
      <p:sp>
        <p:nvSpPr>
          <p:cNvPr id="59" name="TextBox 58">
            <a:extLst>
              <a:ext uri="{FF2B5EF4-FFF2-40B4-BE49-F238E27FC236}">
                <a16:creationId xmlns:a16="http://schemas.microsoft.com/office/drawing/2014/main" id="{46B256D4-4223-4B2F-A64F-3EDF00B31D58}"/>
              </a:ext>
            </a:extLst>
          </p:cNvPr>
          <p:cNvSpPr txBox="1"/>
          <p:nvPr/>
        </p:nvSpPr>
        <p:spPr>
          <a:xfrm>
            <a:off x="11823065" y="0"/>
            <a:ext cx="347467" cy="517065"/>
          </a:xfrm>
          <a:prstGeom prst="rect">
            <a:avLst/>
          </a:prstGeom>
          <a:noFill/>
        </p:spPr>
        <p:txBody>
          <a:bodyPr wrap="none" lIns="118872" tIns="91440" rIns="118872" bIns="91440" rtlCol="0" anchor="ctr" anchorCtr="0">
            <a:spAutoFit/>
          </a:bodyPr>
          <a:lstStyle/>
          <a:p>
            <a:pPr algn="l">
              <a:lnSpc>
                <a:spcPct val="90000"/>
              </a:lnSpc>
            </a:pPr>
            <a:r>
              <a:rPr lang="en-US" sz="2400" dirty="0"/>
              <a:t>•</a:t>
            </a:r>
          </a:p>
        </p:txBody>
      </p:sp>
    </p:spTree>
    <p:extLst>
      <p:ext uri="{BB962C8B-B14F-4D97-AF65-F5344CB8AC3E}">
        <p14:creationId xmlns:p14="http://schemas.microsoft.com/office/powerpoint/2010/main" val="2017373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3"/>
                                        </p:tgtEl>
                                        <p:attrNameLst>
                                          <p:attrName>style.visibility</p:attrName>
                                        </p:attrNameLst>
                                      </p:cBhvr>
                                      <p:to>
                                        <p:strVal val="visible"/>
                                      </p:to>
                                    </p:set>
                                  </p:childTnLst>
                                </p:cTn>
                              </p:par>
                            </p:childTnLst>
                          </p:cTn>
                        </p:par>
                        <p:par>
                          <p:cTn id="13" fill="hold">
                            <p:stCondLst>
                              <p:cond delay="0"/>
                            </p:stCondLst>
                            <p:childTnLst>
                              <p:par>
                                <p:cTn id="14" presetID="1" presetClass="exit" presetSubtype="0" fill="hold" grpId="0" nodeType="afterEffect">
                                  <p:stCondLst>
                                    <p:cond delay="0"/>
                                  </p:stCondLst>
                                  <p:childTnLst>
                                    <p:set>
                                      <p:cBhvr>
                                        <p:cTn id="15" dur="1" fill="hold">
                                          <p:stCondLst>
                                            <p:cond delay="0"/>
                                          </p:stCondLst>
                                        </p:cTn>
                                        <p:tgtEl>
                                          <p:spTgt spid="58"/>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5"/>
                                        </p:tgtEl>
                                        <p:attrNameLst>
                                          <p:attrName>style.visibility</p:attrName>
                                        </p:attrNameLst>
                                      </p:cBhvr>
                                      <p:to>
                                        <p:strVal val="visible"/>
                                      </p:to>
                                    </p:set>
                                  </p:childTnLst>
                                </p:cTn>
                              </p:par>
                            </p:childTnLst>
                          </p:cTn>
                        </p:par>
                        <p:par>
                          <p:cTn id="20" fill="hold">
                            <p:stCondLst>
                              <p:cond delay="0"/>
                            </p:stCondLst>
                            <p:childTnLst>
                              <p:par>
                                <p:cTn id="21" presetID="1" presetClass="exit" presetSubtype="0" fill="hold" grpId="0" nodeType="afterEffect">
                                  <p:stCondLst>
                                    <p:cond delay="0"/>
                                  </p:stCondLst>
                                  <p:childTnLst>
                                    <p:set>
                                      <p:cBhvr>
                                        <p:cTn id="22" dur="1" fill="hold">
                                          <p:stCondLst>
                                            <p:cond delay="0"/>
                                          </p:stCondLst>
                                        </p:cTn>
                                        <p:tgtEl>
                                          <p:spTgt spid="5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1" grpId="0" animBg="1"/>
      <p:bldP spid="55" grpId="0"/>
      <p:bldP spid="58" grpId="0"/>
      <p:bldP spid="5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5B3607C-F7FB-4C9C-B89D-B2DE6168B45D}"/>
              </a:ext>
            </a:extLst>
          </p:cNvPr>
          <p:cNvSpPr/>
          <p:nvPr/>
        </p:nvSpPr>
        <p:spPr>
          <a:xfrm>
            <a:off x="3117272" y="1166335"/>
            <a:ext cx="6092825" cy="1754326"/>
          </a:xfrm>
          <a:prstGeom prst="rect">
            <a:avLst/>
          </a:prstGeom>
        </p:spPr>
        <p:txBody>
          <a:bodyPr>
            <a:spAutoFit/>
          </a:bodyPr>
          <a:lstStyle/>
          <a:p>
            <a:pPr algn="ctr"/>
            <a:r>
              <a:rPr lang="en-US" sz="3600" b="1" dirty="0"/>
              <a:t>Good scientific process </a:t>
            </a:r>
            <a:br>
              <a:rPr lang="en-US" sz="3600" b="1" dirty="0"/>
            </a:br>
            <a:r>
              <a:rPr lang="en-US" sz="3600" b="1" dirty="0"/>
              <a:t>requires </a:t>
            </a:r>
            <a:br>
              <a:rPr lang="en-US" sz="3600" b="1" dirty="0"/>
            </a:br>
            <a:r>
              <a:rPr lang="en-US" sz="3600" b="1" dirty="0">
                <a:solidFill>
                  <a:schemeClr val="tx2"/>
                </a:solidFill>
              </a:rPr>
              <a:t>good software practices</a:t>
            </a:r>
          </a:p>
        </p:txBody>
      </p:sp>
      <p:sp>
        <p:nvSpPr>
          <p:cNvPr id="5" name="Rectangle 4">
            <a:extLst>
              <a:ext uri="{FF2B5EF4-FFF2-40B4-BE49-F238E27FC236}">
                <a16:creationId xmlns:a16="http://schemas.microsoft.com/office/drawing/2014/main" id="{1791A19B-0FCA-4503-B689-72E52F74EEE8}"/>
              </a:ext>
            </a:extLst>
          </p:cNvPr>
          <p:cNvSpPr/>
          <p:nvPr/>
        </p:nvSpPr>
        <p:spPr>
          <a:xfrm>
            <a:off x="2999509" y="4040937"/>
            <a:ext cx="6328351" cy="1754326"/>
          </a:xfrm>
          <a:prstGeom prst="rect">
            <a:avLst/>
          </a:prstGeom>
        </p:spPr>
        <p:txBody>
          <a:bodyPr wrap="square">
            <a:spAutoFit/>
          </a:bodyPr>
          <a:lstStyle/>
          <a:p>
            <a:pPr algn="ctr"/>
            <a:r>
              <a:rPr lang="en-US" sz="3600" b="1" dirty="0">
                <a:solidFill>
                  <a:schemeClr val="tx2"/>
                </a:solidFill>
              </a:rPr>
              <a:t>Good software practices </a:t>
            </a:r>
            <a:br>
              <a:rPr lang="en-US" sz="3600" b="1" dirty="0"/>
            </a:br>
            <a:r>
              <a:rPr lang="en-US" sz="3600" b="1" dirty="0"/>
              <a:t>increase</a:t>
            </a:r>
            <a:br>
              <a:rPr lang="en-US" sz="3600" b="1" dirty="0"/>
            </a:br>
            <a:r>
              <a:rPr lang="en-US" sz="3600" b="1" dirty="0"/>
              <a:t>scientific productivity</a:t>
            </a:r>
          </a:p>
        </p:txBody>
      </p:sp>
    </p:spTree>
    <p:extLst>
      <p:ext uri="{BB962C8B-B14F-4D97-AF65-F5344CB8AC3E}">
        <p14:creationId xmlns:p14="http://schemas.microsoft.com/office/powerpoint/2010/main" val="342187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 Can Mitigate Risk, But It Is Never Zero</a:t>
            </a:r>
          </a:p>
        </p:txBody>
      </p:sp>
      <p:sp>
        <p:nvSpPr>
          <p:cNvPr id="3" name="Content Placeholder 2"/>
          <p:cNvSpPr>
            <a:spLocks noGrp="1"/>
          </p:cNvSpPr>
          <p:nvPr>
            <p:ph idx="1"/>
          </p:nvPr>
        </p:nvSpPr>
        <p:spPr>
          <a:xfrm>
            <a:off x="238439" y="2663663"/>
            <a:ext cx="11950386" cy="4047778"/>
          </a:xfrm>
        </p:spPr>
        <p:txBody>
          <a:bodyPr/>
          <a:lstStyle/>
          <a:p>
            <a:r>
              <a:rPr lang="en-US" dirty="0"/>
              <a:t>Quick and dirty development of particle capability in code</a:t>
            </a:r>
          </a:p>
          <a:p>
            <a:r>
              <a:rPr lang="en-US" dirty="0"/>
              <a:t>Error in tracking particles resulted in duplicated tags from round-off</a:t>
            </a:r>
          </a:p>
          <a:p>
            <a:r>
              <a:rPr lang="en-US" dirty="0"/>
              <a:t>Had to develop post-processing tools to correctly identify trajectories</a:t>
            </a:r>
          </a:p>
          <a:p>
            <a:pPr lvl="1"/>
            <a:r>
              <a:rPr lang="en-US" b="1" dirty="0"/>
              <a:t>6 months to process results</a:t>
            </a:r>
          </a:p>
          <a:p>
            <a:endParaRPr lang="en-US" dirty="0"/>
          </a:p>
          <a:p>
            <a:endParaRPr lang="en-US" dirty="0"/>
          </a:p>
          <a:p>
            <a:endParaRPr lang="en-US" dirty="0"/>
          </a:p>
          <a:p>
            <a:endParaRPr lang="en-US" dirty="0"/>
          </a:p>
        </p:txBody>
      </p:sp>
      <p:sp>
        <p:nvSpPr>
          <p:cNvPr id="4" name="Rounded Rectangle 3"/>
          <p:cNvSpPr/>
          <p:nvPr/>
        </p:nvSpPr>
        <p:spPr>
          <a:xfrm>
            <a:off x="365760" y="4773116"/>
            <a:ext cx="11266797" cy="116904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FLASH had a software process in place. It was tested regularly. This was one instance when the full process could not be applied because of time constraints. </a:t>
            </a:r>
          </a:p>
        </p:txBody>
      </p:sp>
      <p:pic>
        <p:nvPicPr>
          <p:cNvPr id="5" name="Content Placeholder 5" descr="particles.jpg"/>
          <p:cNvPicPr>
            <a:picLocks noChangeAspect="1"/>
          </p:cNvPicPr>
          <p:nvPr/>
        </p:nvPicPr>
        <p:blipFill>
          <a:blip r:embed="rId3" cstate="print">
            <a:extLst>
              <a:ext uri="{28A0092B-C50C-407E-A947-70E740481C1C}">
                <a14:useLocalDpi xmlns:a14="http://schemas.microsoft.com/office/drawing/2010/main" val="0"/>
              </a:ext>
            </a:extLst>
          </a:blip>
          <a:srcRect t="15266" b="15266"/>
          <a:stretch>
            <a:fillRect/>
          </a:stretch>
        </p:blipFill>
        <p:spPr bwMode="auto">
          <a:xfrm>
            <a:off x="7748562" y="232981"/>
            <a:ext cx="4440263" cy="2313449"/>
          </a:xfrm>
          <a:prstGeom prst="rect">
            <a:avLst/>
          </a:prstGeom>
          <a:noFill/>
          <a:ln w="9525">
            <a:noFill/>
            <a:miter lim="800000"/>
            <a:headEnd/>
            <a:tailEnd/>
          </a:ln>
        </p:spPr>
      </p:pic>
      <p:sp>
        <p:nvSpPr>
          <p:cNvPr id="6" name="Content Placeholder 2"/>
          <p:cNvSpPr txBox="1">
            <a:spLocks/>
          </p:cNvSpPr>
          <p:nvPr/>
        </p:nvSpPr>
        <p:spPr bwMode="auto">
          <a:xfrm>
            <a:off x="238439" y="1208505"/>
            <a:ext cx="8440324" cy="1169041"/>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Short notice availability of one of the biggest machines of it’s time</a:t>
            </a:r>
          </a:p>
          <a:p>
            <a:pPr lvl="1"/>
            <a:r>
              <a:rPr lang="en-US" b="1" dirty="0"/>
              <a:t>&lt; 1month to get ready, run was 1.5 weeks</a:t>
            </a:r>
            <a:endParaRPr lang="en-US" dirty="0"/>
          </a:p>
        </p:txBody>
      </p:sp>
    </p:spTree>
    <p:extLst>
      <p:ext uri="{BB962C8B-B14F-4D97-AF65-F5344CB8AC3E}">
        <p14:creationId xmlns:p14="http://schemas.microsoft.com/office/powerpoint/2010/main" val="34858701"/>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A50EC660-24D0-43A0-AE5E-E274115E726B}">
  <ds:schemaRefs>
    <ds:schemaRef ds:uri="http://www.w3.org/XML/1998/namespace"/>
    <ds:schemaRef ds:uri="http://schemas.microsoft.com/office/2006/documentManagement/types"/>
    <ds:schemaRef ds:uri="http://purl.org/dc/elements/1.1/"/>
    <ds:schemaRef ds:uri="http://purl.org/dc/terms/"/>
    <ds:schemaRef ds:uri="http://schemas.openxmlformats.org/package/2006/metadata/core-properties"/>
    <ds:schemaRef ds:uri="http://schemas.microsoft.com/office/2006/metadata/properties"/>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2220</TotalTime>
  <Words>1354</Words>
  <Application>Microsoft Office PowerPoint</Application>
  <PresentationFormat>Custom</PresentationFormat>
  <Paragraphs>311</Paragraphs>
  <Slides>21</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Arial Black</vt:lpstr>
      <vt:lpstr>Calibri</vt:lpstr>
      <vt:lpstr>Gill Sans</vt:lpstr>
      <vt:lpstr>Presentations (Wide Screen)</vt:lpstr>
      <vt:lpstr>Overview of Best Practices in HPC Software Development</vt:lpstr>
      <vt:lpstr>License, Citation and Acknowledgements</vt:lpstr>
      <vt:lpstr>The Success of Computational Science Creates the Challenges of Computational Science</vt:lpstr>
      <vt:lpstr>Lifecycle of a Scientific Application</vt:lpstr>
      <vt:lpstr>Challenges Developing a Scientific Application</vt:lpstr>
      <vt:lpstr>Heroic Programming</vt:lpstr>
      <vt:lpstr>Expertise Map</vt:lpstr>
      <vt:lpstr>PowerPoint Presentation</vt:lpstr>
      <vt:lpstr>You Can Mitigate Risk, But It Is Never Zero</vt:lpstr>
      <vt:lpstr>Why Be Concerned with Software Engineering?</vt:lpstr>
      <vt:lpstr>Lifecycle: Software Engineering View</vt:lpstr>
      <vt:lpstr>Taking Stock of Your Situation</vt:lpstr>
      <vt:lpstr>Reconcile Conflicting Requirements</vt:lpstr>
      <vt:lpstr>Architecting Scientific Codes</vt:lpstr>
      <vt:lpstr>A Successful Model</vt:lpstr>
      <vt:lpstr>Community Impact of Well Done Software</vt:lpstr>
      <vt:lpstr>Software Process Best Practices </vt:lpstr>
      <vt:lpstr>A Useful Resource</vt:lpstr>
      <vt:lpstr>Other Resources</vt:lpstr>
      <vt:lpstr>Summary</vt:lpstr>
      <vt:lpstr>Agenda</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326</cp:revision>
  <cp:lastPrinted>2017-11-02T18:35:01Z</cp:lastPrinted>
  <dcterms:created xsi:type="dcterms:W3CDTF">2018-11-06T17:28:56Z</dcterms:created>
  <dcterms:modified xsi:type="dcterms:W3CDTF">2020-02-29T21:45:44Z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