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5"/>
  </p:notesMasterIdLst>
  <p:handoutMasterIdLst>
    <p:handoutMasterId r:id="rId46"/>
  </p:handoutMasterIdLst>
  <p:sldIdLst>
    <p:sldId id="318" r:id="rId5"/>
    <p:sldId id="330" r:id="rId6"/>
    <p:sldId id="285" r:id="rId7"/>
    <p:sldId id="280" r:id="rId8"/>
    <p:sldId id="259" r:id="rId9"/>
    <p:sldId id="260" r:id="rId10"/>
    <p:sldId id="261" r:id="rId11"/>
    <p:sldId id="262" r:id="rId12"/>
    <p:sldId id="263" r:id="rId13"/>
    <p:sldId id="264" r:id="rId14"/>
    <p:sldId id="265" r:id="rId15"/>
    <p:sldId id="286" r:id="rId16"/>
    <p:sldId id="281" r:id="rId17"/>
    <p:sldId id="267" r:id="rId18"/>
    <p:sldId id="268" r:id="rId19"/>
    <p:sldId id="323" r:id="rId20"/>
    <p:sldId id="269" r:id="rId21"/>
    <p:sldId id="287" r:id="rId22"/>
    <p:sldId id="331" r:id="rId23"/>
    <p:sldId id="271" r:id="rId24"/>
    <p:sldId id="322" r:id="rId25"/>
    <p:sldId id="319" r:id="rId26"/>
    <p:sldId id="320" r:id="rId27"/>
    <p:sldId id="272" r:id="rId28"/>
    <p:sldId id="273" r:id="rId29"/>
    <p:sldId id="288" r:id="rId30"/>
    <p:sldId id="282" r:id="rId31"/>
    <p:sldId id="290" r:id="rId32"/>
    <p:sldId id="327" r:id="rId33"/>
    <p:sldId id="328" r:id="rId34"/>
    <p:sldId id="329" r:id="rId35"/>
    <p:sldId id="276" r:id="rId36"/>
    <p:sldId id="275" r:id="rId37"/>
    <p:sldId id="289" r:id="rId38"/>
    <p:sldId id="278" r:id="rId39"/>
    <p:sldId id="324" r:id="rId40"/>
    <p:sldId id="325" r:id="rId41"/>
    <p:sldId id="326" r:id="rId42"/>
    <p:sldId id="332" r:id="rId43"/>
    <p:sldId id="333" r:id="rId4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2"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6" autoAdjust="0"/>
    <p:restoredTop sz="96571" autoAdjust="0"/>
  </p:normalViewPr>
  <p:slideViewPr>
    <p:cSldViewPr snapToGrid="0" showGuides="1">
      <p:cViewPr varScale="1">
        <p:scale>
          <a:sx n="90" d="100"/>
          <a:sy n="90" d="100"/>
        </p:scale>
        <p:origin x="756" y="5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11/17/2019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11/17/2019</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hoosealicense.com/appendi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arstechnica.com/information-technology/2019/10/is-the-software-world-taking-too-much-from-the-open-source-communit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011488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dwheeler.com/essays/floss-license-slide.html" TargetMode="External"/><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hyperlink" Target="https://en.wikipedia.org/wiki/License_compatibility" TargetMode="External"/><Relationship Id="rId4" Type="http://schemas.openxmlformats.org/officeDocument/2006/relationships/hyperlink" Target="https://commons.wikimedia.org/w/index.php?curid=41060008"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spdx.org/" TargetMode="External"/><Relationship Id="rId2" Type="http://schemas.openxmlformats.org/officeDocument/2006/relationships/hyperlink" Target="http://softwarefreedom.org/resources/2012/ManagingCopyrightInformation.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reativecommons.org/"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8" Type="http://schemas.openxmlformats.org/officeDocument/2006/relationships/hyperlink" Target="http://softwarefreedom.org/resources/2012/ManagingCopyrightInformation.html" TargetMode="External"/><Relationship Id="rId13" Type="http://schemas.openxmlformats.org/officeDocument/2006/relationships/hyperlink" Target="https://creativecommons.org/" TargetMode="External"/><Relationship Id="rId3" Type="http://schemas.openxmlformats.org/officeDocument/2006/relationships/hyperlink" Target="http://www.fsf.org/licensing/" TargetMode="External"/><Relationship Id="rId7" Type="http://schemas.openxmlformats.org/officeDocument/2006/relationships/hyperlink" Target="https://en.wikipedia.org/wiki/License_compatibility" TargetMode="External"/><Relationship Id="rId12" Type="http://schemas.openxmlformats.org/officeDocument/2006/relationships/hyperlink" Target="http://ebb.org/bkuhn/blog/2014/06/09/do-not-need-cla.html" TargetMode="External"/><Relationship Id="rId2" Type="http://schemas.openxmlformats.org/officeDocument/2006/relationships/hyperlink" Target="https://opensource.org/" TargetMode="External"/><Relationship Id="rId1" Type="http://schemas.openxmlformats.org/officeDocument/2006/relationships/slideLayout" Target="../slideLayouts/slideLayout2.xml"/><Relationship Id="rId6" Type="http://schemas.openxmlformats.org/officeDocument/2006/relationships/hyperlink" Target="http://softwarefreedom.org/" TargetMode="External"/><Relationship Id="rId11" Type="http://schemas.openxmlformats.org/officeDocument/2006/relationships/hyperlink" Target="https://developercertificate.org/" TargetMode="External"/><Relationship Id="rId5" Type="http://schemas.openxmlformats.org/officeDocument/2006/relationships/hyperlink" Target="https://choosealicense.com/appendix/" TargetMode="External"/><Relationship Id="rId10" Type="http://schemas.openxmlformats.org/officeDocument/2006/relationships/hyperlink" Target="http://contributoragreements.org/" TargetMode="External"/><Relationship Id="rId4" Type="http://schemas.openxmlformats.org/officeDocument/2006/relationships/hyperlink" Target="https://choosealicense.com/" TargetMode="External"/><Relationship Id="rId9" Type="http://schemas.openxmlformats.org/officeDocument/2006/relationships/hyperlink" Target="https://spdx.org/" TargetMode="External"/><Relationship Id="rId14" Type="http://schemas.openxmlformats.org/officeDocument/2006/relationships/hyperlink" Target="https://science.energy.gov/~/media/ascr/pdf/research/docs/Doe_lab_developed_software_policy.pdf"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www.qlegal.qmul.ac.uk/" TargetMode="External"/><Relationship Id="rId3" Type="http://schemas.openxmlformats.org/officeDocument/2006/relationships/hyperlink" Target="https://softwaresaved.github.io/software-licensing-workshop/#/15" TargetMode="External"/><Relationship Id="rId7" Type="http://schemas.openxmlformats.org/officeDocument/2006/relationships/hyperlink" Target="http://ifosslawbook.org/" TargetMode="External"/><Relationship Id="rId2" Type="http://schemas.openxmlformats.org/officeDocument/2006/relationships/hyperlink" Target="https://www.software.ac.uk/about/staff/person/neil-chue-hong" TargetMode="External"/><Relationship Id="rId1" Type="http://schemas.openxmlformats.org/officeDocument/2006/relationships/slideLayout" Target="../slideLayouts/slideLayout2.xml"/><Relationship Id="rId6" Type="http://schemas.openxmlformats.org/officeDocument/2006/relationships/hyperlink" Target="https://opensource.guide/legal/" TargetMode="External"/><Relationship Id="rId5" Type="http://schemas.openxmlformats.org/officeDocument/2006/relationships/hyperlink" Target="http://journals.plos.org/ploscompbiol/article?id=10.1371/journal.pcbi.1002598" TargetMode="External"/><Relationship Id="rId10" Type="http://schemas.openxmlformats.org/officeDocument/2006/relationships/hyperlink" Target="http://oss-watch.ac.uk/" TargetMode="External"/><Relationship Id="rId4" Type="http://schemas.openxmlformats.org/officeDocument/2006/relationships/hyperlink" Target="http://www.astrobetter.com/blog/2014/03/10/the-whys-and-hows-of-licensing-scientific-code/" TargetMode="External"/><Relationship Id="rId9" Type="http://schemas.openxmlformats.org/officeDocument/2006/relationships/hyperlink" Target="https://tldrlegal.com/"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hepsoftwarefoundation.org/organization/2017/02/21/licensing.html" TargetMode="External"/><Relationship Id="rId3" Type="http://schemas.openxmlformats.org/officeDocument/2006/relationships/hyperlink" Target="https://janelia-flyem.github.io/licenses.html" TargetMode="External"/><Relationship Id="rId7" Type="http://schemas.openxmlformats.org/officeDocument/2006/relationships/hyperlink" Target="https://hepsoftwarefoundation.org/activities/licensing.html" TargetMode="External"/><Relationship Id="rId12" Type="http://schemas.openxmlformats.org/officeDocument/2006/relationships/hyperlink" Target="https://geant3plus.archive.geant.net/About/Documents/GN3_10_325GEANTIPRPolicyv1.2_30SEP11.pdf" TargetMode="External"/><Relationship Id="rId2" Type="http://schemas.openxmlformats.org/officeDocument/2006/relationships/hyperlink" Target="https://people.llnl.gov/gamblin2" TargetMode="External"/><Relationship Id="rId1" Type="http://schemas.openxmlformats.org/officeDocument/2006/relationships/slideLayout" Target="../slideLayouts/slideLayout2.xml"/><Relationship Id="rId6" Type="http://schemas.openxmlformats.org/officeDocument/2006/relationships/hyperlink" Target="https://llvm.org/foundation/relicensing/" TargetMode="External"/><Relationship Id="rId11" Type="http://schemas.openxmlformats.org/officeDocument/2006/relationships/hyperlink" Target="https://github.com/easybuilders/easybuild-framework/issues/335" TargetMode="External"/><Relationship Id="rId5" Type="http://schemas.openxmlformats.org/officeDocument/2006/relationships/hyperlink" Target="https://lwn.net/Articles/701155/" TargetMode="External"/><Relationship Id="rId10" Type="http://schemas.openxmlformats.org/officeDocument/2006/relationships/hyperlink" Target="https://indico.cern.ch/event/727095/contributions/2992610/attachments/1647248/2633145/HSF_Licensing_Intro_2018-05-09.pdf" TargetMode="External"/><Relationship Id="rId4" Type="http://schemas.openxmlformats.org/officeDocument/2006/relationships/hyperlink" Target="https://www.apache.org/legal/resolved.html#category-x" TargetMode="External"/><Relationship Id="rId9" Type="http://schemas.openxmlformats.org/officeDocument/2006/relationships/hyperlink" Target="https://hepsoftwarefoundation.org/organization/2018/05/09/licensing.htm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opensource.com/article/18/3/patent-grant-mit-license" TargetMode="External"/><Relationship Id="rId7" Type="http://schemas.openxmlformats.org/officeDocument/2006/relationships/hyperlink" Target="https://doc.rust-lang.org/1.4.0/complement-project-faq.html#why-dual-mit/asl2-license?" TargetMode="External"/><Relationship Id="rId2" Type="http://schemas.openxmlformats.org/officeDocument/2006/relationships/hyperlink" Target="https://people.llnl.gov/gamblin2" TargetMode="External"/><Relationship Id="rId1" Type="http://schemas.openxmlformats.org/officeDocument/2006/relationships/slideLayout" Target="../slideLayouts/slideLayout2.xml"/><Relationship Id="rId6" Type="http://schemas.openxmlformats.org/officeDocument/2006/relationships/hyperlink" Target="https://mail.mozilla.org/pipermail/rust-dev/2012-November/002664.html" TargetMode="External"/><Relationship Id="rId5" Type="http://schemas.openxmlformats.org/officeDocument/2006/relationships/hyperlink" Target="https://www.theregister.co.uk/2017/09/20/gitlab_suspends_graphql_project_over_facebook_license_terms/" TargetMode="External"/><Relationship Id="rId4" Type="http://schemas.openxmlformats.org/officeDocument/2006/relationships/hyperlink" Target="https://medium.com/@dwalsh.sdlr/reacts-new-mit-license-the-circus-enters-it-s-third-ring-2f1bf989a67f"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bit.ly/sc19-bssw-eval"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8" Type="http://schemas.openxmlformats.org/officeDocument/2006/relationships/hyperlink" Target="https://sc19.supercomputing.org/session/?sess=sess269" TargetMode="External"/><Relationship Id="rId13" Type="http://schemas.openxmlformats.org/officeDocument/2006/relationships/hyperlink" Target="https://sc19.supercomputing.org/presentation/?id=pan109&amp;sess=sess227" TargetMode="External"/><Relationship Id="rId3" Type="http://schemas.openxmlformats.org/officeDocument/2006/relationships/hyperlink" Target="https://sc19.supercomputing.org/session/?sess=sess106" TargetMode="External"/><Relationship Id="rId7" Type="http://schemas.openxmlformats.org/officeDocument/2006/relationships/hyperlink" Target="https://sc19.supercomputing.org/presentation/?id=pec109&amp;sess=sess410" TargetMode="External"/><Relationship Id="rId12" Type="http://schemas.openxmlformats.org/officeDocument/2006/relationships/hyperlink" Target="https://sc19.supercomputing.org/session/?sess=sess316" TargetMode="External"/><Relationship Id="rId2" Type="http://schemas.openxmlformats.org/officeDocument/2006/relationships/hyperlink" Target="https://sc19.supercomputing.org/presentation/?id=tut139&amp;sess=sess205" TargetMode="External"/><Relationship Id="rId1" Type="http://schemas.openxmlformats.org/officeDocument/2006/relationships/slideLayout" Target="../slideLayouts/slideLayout2.xml"/><Relationship Id="rId6" Type="http://schemas.openxmlformats.org/officeDocument/2006/relationships/hyperlink" Target="https://sc19.supercomputing.org/session/?sess=sess118" TargetMode="External"/><Relationship Id="rId11" Type="http://schemas.openxmlformats.org/officeDocument/2006/relationships/hyperlink" Target="https://sc19.supercomputing.org/session/?sess=sess341" TargetMode="External"/><Relationship Id="rId5" Type="http://schemas.openxmlformats.org/officeDocument/2006/relationships/hyperlink" Target="https://sc19.supercomputing.org/presentation/?id=tut164&amp;sess=sess194" TargetMode="External"/><Relationship Id="rId10" Type="http://schemas.openxmlformats.org/officeDocument/2006/relationships/hyperlink" Target="https://sc19.supercomputing.org/presentation/?id=pan108&amp;sess=sess226" TargetMode="External"/><Relationship Id="rId4" Type="http://schemas.openxmlformats.org/officeDocument/2006/relationships/hyperlink" Target="https://sc19.supercomputing.org/presentation/?id=tut158&amp;sess=sess192" TargetMode="External"/><Relationship Id="rId9" Type="http://schemas.openxmlformats.org/officeDocument/2006/relationships/hyperlink" Target="https://sc19.supercomputing.org/session/?sess=sess266" TargetMode="External"/><Relationship Id="rId14" Type="http://schemas.openxmlformats.org/officeDocument/2006/relationships/hyperlink" Target="https://sc19.supercomputing.org/presentation/?id=pan117&amp;sess=sess23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opensource.org/" TargetMode="External"/><Relationship Id="rId2" Type="http://schemas.openxmlformats.org/officeDocument/2006/relationships/hyperlink" Target="http://fsf.org/licensing"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An Introduction to Software Licensing</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 </a:t>
            </a:r>
            <a:br>
              <a:rPr lang="en-US" u="sng" dirty="0"/>
            </a:br>
            <a:r>
              <a:rPr lang="en-US" sz="2000" dirty="0"/>
              <a:t>Oak Ridge National Laboratory</a:t>
            </a:r>
          </a:p>
          <a:p>
            <a:r>
              <a:rPr lang="en-US" dirty="0"/>
              <a:t>James </a:t>
            </a:r>
            <a:r>
              <a:rPr lang="en-US" dirty="0" err="1"/>
              <a:t>Willenbring</a:t>
            </a:r>
            <a:r>
              <a:rPr lang="en-US" dirty="0"/>
              <a:t>, Michael A. </a:t>
            </a:r>
            <a:r>
              <a:rPr lang="en-US" dirty="0" err="1"/>
              <a:t>Heroux</a:t>
            </a:r>
            <a:br>
              <a:rPr lang="en-US" dirty="0"/>
            </a:br>
            <a:r>
              <a:rPr lang="en-US" sz="2000" dirty="0"/>
              <a:t>Sandia National Laboratories</a:t>
            </a:r>
            <a:endParaRPr lang="en-US" dirty="0"/>
          </a:p>
          <a:p>
            <a:r>
              <a:rPr lang="en-US" sz="2000" dirty="0"/>
              <a:t>Better Scientific Software Tutorial</a:t>
            </a:r>
            <a:br>
              <a:rPr lang="en-US" sz="2000" dirty="0"/>
            </a:br>
            <a:r>
              <a:rPr lang="en-US" sz="2000" dirty="0"/>
              <a:t>SC19, Denver, Colorado</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8" name="Picture 7">
            <a:extLst>
              <a:ext uri="{FF2B5EF4-FFF2-40B4-BE49-F238E27FC236}">
                <a16:creationId xmlns:a16="http://schemas.microsoft.com/office/drawing/2014/main" id="{1E5B7BA7-7025-48B4-B7A6-D86FA6AFB6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derivative work?</a:t>
            </a:r>
            <a:endParaRPr lang="en-US" dirty="0"/>
          </a:p>
        </p:txBody>
      </p:sp>
      <p:sp>
        <p:nvSpPr>
          <p:cNvPr id="9" name="Content Placeholder 8"/>
          <p:cNvSpPr>
            <a:spLocks noGrp="1"/>
          </p:cNvSpPr>
          <p:nvPr>
            <p:ph sz="quarter" idx="1"/>
          </p:nvPr>
        </p:nvSpPr>
        <p:spPr>
          <a:xfrm>
            <a:off x="365760" y="1458277"/>
            <a:ext cx="11369809" cy="4047778"/>
          </a:xfrm>
        </p:spPr>
        <p:txBody>
          <a:bodyPr/>
          <a:lstStyle/>
          <a:p>
            <a:r>
              <a:rPr lang="en-US" sz="2400" i="1" dirty="0"/>
              <a:t>A derivative work is an expressive creation that includes major copyright-protected elements of a previously created first work </a:t>
            </a:r>
            <a:r>
              <a:rPr lang="en-US" sz="2400" dirty="0"/>
              <a:t>(Wikipedia)</a:t>
            </a:r>
          </a:p>
          <a:p>
            <a:r>
              <a:rPr lang="en-US" sz="2400" dirty="0"/>
              <a:t>Basically: modifications to someone else’s software</a:t>
            </a:r>
          </a:p>
          <a:p>
            <a:r>
              <a:rPr lang="en-US" sz="2400" dirty="0"/>
              <a:t>But what about linking to a library? (Statically vs dynamically?) Interacting via pipes?  Use as a component in a coupled </a:t>
            </a:r>
            <a:r>
              <a:rPr lang="en-US" sz="2400" dirty="0" err="1"/>
              <a:t>multiphysics</a:t>
            </a:r>
            <a:r>
              <a:rPr lang="en-US" sz="2400" dirty="0"/>
              <a:t> application?</a:t>
            </a:r>
          </a:p>
          <a:p>
            <a:pPr lvl="1"/>
            <a:r>
              <a:rPr lang="en-US" sz="2000" dirty="0"/>
              <a:t>Opinions differ</a:t>
            </a:r>
          </a:p>
          <a:p>
            <a:pPr lvl="1"/>
            <a:r>
              <a:rPr lang="en-US" sz="2000" dirty="0"/>
              <a:t>FSF (GPL) considers everything in a single executable to be a derived work (source of “viral” label)</a:t>
            </a:r>
          </a:p>
          <a:p>
            <a:pPr lvl="1"/>
            <a:r>
              <a:rPr lang="en-US" sz="2000" dirty="0"/>
              <a:t>LGPL created for libraries – says linking not considered derived work</a:t>
            </a:r>
          </a:p>
          <a:p>
            <a:pPr lvl="1"/>
            <a:r>
              <a:rPr lang="en-US" sz="2000" dirty="0"/>
              <a:t>Matters less for permissive licenses</a:t>
            </a:r>
          </a:p>
          <a:p>
            <a:pPr lvl="1"/>
            <a:r>
              <a:rPr lang="en-US" sz="2000" dirty="0"/>
              <a:t>Leads to concerns over “compatibility” in combining software under different licenses (more later)</a:t>
            </a:r>
          </a:p>
        </p:txBody>
      </p:sp>
    </p:spTree>
    <p:extLst>
      <p:ext uri="{BB962C8B-B14F-4D97-AF65-F5344CB8AC3E}">
        <p14:creationId xmlns:p14="http://schemas.microsoft.com/office/powerpoint/2010/main" val="53649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 Is this an open source license?</a:t>
            </a:r>
            <a:br>
              <a:rPr lang="en-US" dirty="0"/>
            </a:br>
            <a:r>
              <a:rPr lang="en-US" dirty="0"/>
              <a:t>(A real-world example)</a:t>
            </a:r>
          </a:p>
        </p:txBody>
      </p:sp>
      <p:sp>
        <p:nvSpPr>
          <p:cNvPr id="4" name="Content Placeholder 3"/>
          <p:cNvSpPr>
            <a:spLocks noGrp="1"/>
          </p:cNvSpPr>
          <p:nvPr>
            <p:ph sz="quarter" idx="1"/>
          </p:nvPr>
        </p:nvSpPr>
        <p:spPr>
          <a:xfrm>
            <a:off x="712660" y="1312333"/>
            <a:ext cx="10463340" cy="4715934"/>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t>if the copy of the XYZZY downloaded by the authorized user is made available to third parties, to ensure that the user agreement is followed by the third parties;</a:t>
            </a:r>
          </a:p>
          <a:p>
            <a:pPr marL="282575" indent="-282575">
              <a:buFont typeface="+mj-lt"/>
              <a:buAutoNum type="arabicPeriod"/>
            </a:pPr>
            <a:r>
              <a:rPr lang="en-US" sz="2200" dirty="0">
                <a:solidFill>
                  <a:schemeClr val="bg1">
                    <a:lumMod val="50000"/>
                  </a:schemeClr>
                </a:solidFill>
              </a:rPr>
              <a:t>to send a one-time email to xyzzy@example.com describing planned research using that module </a:t>
            </a:r>
          </a:p>
          <a:p>
            <a:pPr marL="282575" indent="-282575">
              <a:buFont typeface="+mj-lt"/>
              <a:buAutoNum type="arabicPeriod"/>
            </a:pPr>
            <a:r>
              <a:rPr lang="en-US" sz="2200" dirty="0">
                <a:solidFill>
                  <a:schemeClr val="bg1">
                    <a:lumMod val="50000"/>
                  </a:schemeClr>
                </a:solidFill>
              </a:rPr>
              <a:t>prior to publication, to email a draft of the article/letter/note to xyzzy@example.com </a:t>
            </a:r>
          </a:p>
          <a:p>
            <a:pPr marL="282575" indent="-282575">
              <a:buFont typeface="+mj-lt"/>
              <a:buAutoNum type="arabicPeriod"/>
            </a:pPr>
            <a:r>
              <a:rPr lang="en-US" sz="2200" dirty="0">
                <a:solidFill>
                  <a:schemeClr val="bg1">
                    <a:lumMod val="50000"/>
                  </a:schemeClr>
                </a:solidFill>
              </a:rPr>
              <a:t>to include in published results or presentations the proper code name(s) and appropriate references.</a:t>
            </a:r>
          </a:p>
        </p:txBody>
      </p:sp>
    </p:spTree>
    <p:extLst>
      <p:ext uri="{BB962C8B-B14F-4D97-AF65-F5344CB8AC3E}">
        <p14:creationId xmlns:p14="http://schemas.microsoft.com/office/powerpoint/2010/main" val="320719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Answer: </a:t>
            </a:r>
            <a:r>
              <a:rPr lang="en-US" dirty="0"/>
              <a:t>Is this an open source license? </a:t>
            </a:r>
            <a:r>
              <a:rPr lang="en-US" dirty="0">
                <a:solidFill>
                  <a:schemeClr val="accent1"/>
                </a:solidFill>
              </a:rPr>
              <a:t>No</a:t>
            </a:r>
            <a:br>
              <a:rPr lang="en-US" dirty="0"/>
            </a:br>
            <a:r>
              <a:rPr lang="en-US" dirty="0"/>
              <a:t>(A real-world example)</a:t>
            </a:r>
          </a:p>
        </p:txBody>
      </p:sp>
      <p:sp>
        <p:nvSpPr>
          <p:cNvPr id="4" name="Content Placeholder 3"/>
          <p:cNvSpPr>
            <a:spLocks noGrp="1"/>
          </p:cNvSpPr>
          <p:nvPr>
            <p:ph sz="quarter" idx="1"/>
          </p:nvPr>
        </p:nvSpPr>
        <p:spPr>
          <a:xfrm>
            <a:off x="712660" y="1312333"/>
            <a:ext cx="10463340" cy="4715934"/>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t>if the copy of the XYZZY downloaded by the authorized user is made available to third parties, to ensure that the user agreement is followed by the third parties;</a:t>
            </a:r>
          </a:p>
          <a:p>
            <a:pPr marL="0" indent="0">
              <a:spcBef>
                <a:spcPts val="800"/>
              </a:spcBef>
              <a:buNone/>
            </a:pPr>
            <a:r>
              <a:rPr lang="en-US" sz="2200" b="1" dirty="0">
                <a:solidFill>
                  <a:schemeClr val="accent1"/>
                </a:solidFill>
              </a:rPr>
              <a:t>This violates the freedom of being able to distribute copies of your modified version of the code to others</a:t>
            </a:r>
          </a:p>
          <a:p>
            <a:pPr marL="0" indent="0">
              <a:spcBef>
                <a:spcPts val="800"/>
              </a:spcBef>
              <a:buNone/>
            </a:pPr>
            <a:r>
              <a:rPr lang="en-US" sz="2200" dirty="0">
                <a:solidFill>
                  <a:schemeClr val="accent1"/>
                </a:solidFill>
              </a:rPr>
              <a:t>Perhaps they want to impose some measure of “quality control” over modifications?  Maybe they’ve had problems in the past with users distributing modified code with errors that are believed to reflect poorly on the original code?</a:t>
            </a:r>
          </a:p>
          <a:p>
            <a:pPr marL="0" indent="0">
              <a:spcBef>
                <a:spcPts val="800"/>
              </a:spcBef>
              <a:buNone/>
            </a:pPr>
            <a:r>
              <a:rPr lang="en-US" sz="2200" dirty="0">
                <a:solidFill>
                  <a:schemeClr val="accent1"/>
                </a:solidFill>
              </a:rPr>
              <a:t>Possible alternative: Some open source licenses include a requirement that derivatives must be clearly distinguished from the original (e.g., different name)</a:t>
            </a:r>
          </a:p>
        </p:txBody>
      </p:sp>
    </p:spTree>
    <p:extLst>
      <p:ext uri="{BB962C8B-B14F-4D97-AF65-F5344CB8AC3E}">
        <p14:creationId xmlns:p14="http://schemas.microsoft.com/office/powerpoint/2010/main" val="272143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10685-ACF3-4B6A-BBAA-69137BDD3EEE}"/>
              </a:ext>
            </a:extLst>
          </p:cNvPr>
          <p:cNvSpPr>
            <a:spLocks noGrp="1"/>
          </p:cNvSpPr>
          <p:nvPr>
            <p:ph type="title"/>
          </p:nvPr>
        </p:nvSpPr>
        <p:spPr>
          <a:xfrm>
            <a:off x="365760" y="411480"/>
            <a:ext cx="11375136" cy="510909"/>
          </a:xfrm>
        </p:spPr>
        <p:txBody>
          <a:bodyPr/>
          <a:lstStyle/>
          <a:p>
            <a:r>
              <a:rPr lang="en-US" dirty="0"/>
              <a:t>Choosing a license</a:t>
            </a:r>
          </a:p>
        </p:txBody>
      </p:sp>
    </p:spTree>
    <p:extLst>
      <p:ext uri="{BB962C8B-B14F-4D97-AF65-F5344CB8AC3E}">
        <p14:creationId xmlns:p14="http://schemas.microsoft.com/office/powerpoint/2010/main" val="272110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Considerations in choosing a license</a:t>
            </a:r>
          </a:p>
        </p:txBody>
      </p:sp>
      <p:sp>
        <p:nvSpPr>
          <p:cNvPr id="7" name="Content Placeholder 6"/>
          <p:cNvSpPr>
            <a:spLocks noGrp="1"/>
          </p:cNvSpPr>
          <p:nvPr>
            <p:ph sz="quarter" idx="1"/>
          </p:nvPr>
        </p:nvSpPr>
        <p:spPr>
          <a:xfrm>
            <a:off x="439540" y="951938"/>
            <a:ext cx="11369809" cy="4047778"/>
          </a:xfrm>
        </p:spPr>
        <p:txBody>
          <a:bodyPr>
            <a:noAutofit/>
          </a:bodyPr>
          <a:lstStyle/>
          <a:p>
            <a:r>
              <a:rPr lang="en-US" sz="2400" dirty="0"/>
              <a:t>What rights do you want to retain or grant?</a:t>
            </a:r>
          </a:p>
          <a:p>
            <a:pPr lvl="1">
              <a:spcBef>
                <a:spcPts val="400"/>
              </a:spcBef>
            </a:pPr>
            <a:r>
              <a:rPr lang="en-US" sz="2000" dirty="0"/>
              <a:t>Who can use the program? (proprietary vs open)</a:t>
            </a:r>
          </a:p>
          <a:p>
            <a:pPr lvl="1">
              <a:spcBef>
                <a:spcPts val="400"/>
              </a:spcBef>
            </a:pPr>
            <a:r>
              <a:rPr lang="en-US" sz="2000" dirty="0"/>
              <a:t>Can users see the source code? (proprietary vs open)</a:t>
            </a:r>
          </a:p>
          <a:p>
            <a:pPr lvl="1">
              <a:spcBef>
                <a:spcPts val="400"/>
              </a:spcBef>
            </a:pPr>
            <a:r>
              <a:rPr lang="en-US" sz="2000" dirty="0"/>
              <a:t>Can users modify the source code? (proprietary vs open)</a:t>
            </a:r>
          </a:p>
          <a:p>
            <a:pPr lvl="1">
              <a:spcBef>
                <a:spcPts val="400"/>
              </a:spcBef>
            </a:pPr>
            <a:r>
              <a:rPr lang="en-US" sz="2000" dirty="0"/>
              <a:t>Can the users redistribute original or modified code? (proprietary vs open)</a:t>
            </a:r>
          </a:p>
          <a:p>
            <a:pPr lvl="1">
              <a:spcBef>
                <a:spcPts val="400"/>
              </a:spcBef>
            </a:pPr>
            <a:r>
              <a:rPr lang="en-US" sz="2000" dirty="0"/>
              <a:t>Can modified code be relicensed? (permissive vs </a:t>
            </a:r>
            <a:r>
              <a:rPr lang="en-US" sz="2000" dirty="0" err="1"/>
              <a:t>copyleft</a:t>
            </a:r>
            <a:r>
              <a:rPr lang="en-US" sz="2000" dirty="0"/>
              <a:t>)</a:t>
            </a:r>
          </a:p>
          <a:p>
            <a:r>
              <a:rPr lang="en-US" sz="2400" dirty="0"/>
              <a:t>Compatibility with software under other licenses</a:t>
            </a:r>
          </a:p>
          <a:p>
            <a:pPr lvl="1">
              <a:spcBef>
                <a:spcPts val="400"/>
              </a:spcBef>
            </a:pPr>
            <a:r>
              <a:rPr lang="en-US" sz="2000" dirty="0"/>
              <a:t>Permissive licenses have fewer issues</a:t>
            </a:r>
            <a:endParaRPr lang="en-US" sz="2000" dirty="0">
              <a:hlinkClick r:id="" action="ppaction://noaction"/>
            </a:endParaRPr>
          </a:p>
          <a:p>
            <a:pPr lvl="1">
              <a:spcBef>
                <a:spcPts val="400"/>
              </a:spcBef>
            </a:pPr>
            <a:r>
              <a:rPr lang="en-US" sz="2000" dirty="0">
                <a:hlinkClick r:id="" action="ppaction://noaction"/>
              </a:rPr>
              <a:t>http://www.fsf.org/licensing/</a:t>
            </a:r>
            <a:endParaRPr lang="en-US" sz="2000" dirty="0"/>
          </a:p>
          <a:p>
            <a:r>
              <a:rPr lang="en-US" sz="2400" dirty="0"/>
              <a:t>Labeling of derived works</a:t>
            </a:r>
          </a:p>
          <a:p>
            <a:pPr lvl="1">
              <a:spcBef>
                <a:spcPts val="400"/>
              </a:spcBef>
            </a:pPr>
            <a:r>
              <a:rPr lang="en-US" sz="2000" dirty="0"/>
              <a:t>Derived works must be identified</a:t>
            </a:r>
            <a:br>
              <a:rPr lang="en-US" sz="2000" dirty="0"/>
            </a:br>
            <a:r>
              <a:rPr lang="en-US" sz="2000" dirty="0"/>
              <a:t>differently than original work</a:t>
            </a:r>
          </a:p>
          <a:p>
            <a:r>
              <a:rPr lang="en-US" sz="2400" dirty="0"/>
              <a:t>Patent grant/retaliation</a:t>
            </a:r>
          </a:p>
          <a:p>
            <a:r>
              <a:rPr lang="en-US" dirty="0"/>
              <a:t>Expectations of the community you want </a:t>
            </a:r>
            <a:br>
              <a:rPr lang="en-US" dirty="0"/>
            </a:br>
            <a:r>
              <a:rPr lang="en-US" dirty="0"/>
              <a:t>to engage?</a:t>
            </a:r>
            <a:endParaRPr lang="en-US" sz="2400" dirty="0"/>
          </a:p>
        </p:txBody>
      </p:sp>
      <p:sp>
        <p:nvSpPr>
          <p:cNvPr id="8" name="Rectangle 7"/>
          <p:cNvSpPr/>
          <p:nvPr/>
        </p:nvSpPr>
        <p:spPr>
          <a:xfrm>
            <a:off x="8145762" y="2858710"/>
            <a:ext cx="3447144" cy="2826415"/>
          </a:xfrm>
          <a:prstGeom prst="rect">
            <a:avLst/>
          </a:prstGeom>
          <a:ln w="19050">
            <a:solidFill>
              <a:schemeClr val="tx2"/>
            </a:solidFill>
          </a:ln>
        </p:spPr>
        <p:txBody>
          <a:bodyPr wrap="square">
            <a:spAutoFit/>
          </a:bodyPr>
          <a:lstStyle/>
          <a:p>
            <a:pPr>
              <a:spcBef>
                <a:spcPts val="1600"/>
              </a:spcBef>
            </a:pPr>
            <a:r>
              <a:rPr lang="en-US" sz="2400" b="1" i="1" dirty="0">
                <a:solidFill>
                  <a:schemeClr val="tx2"/>
                </a:solidFill>
              </a:rPr>
              <a:t>Use an existing free/open source license rather than inventing a new one!</a:t>
            </a:r>
          </a:p>
          <a:p>
            <a:pPr lvl="1">
              <a:spcBef>
                <a:spcPts val="200"/>
              </a:spcBef>
            </a:pPr>
            <a:r>
              <a:rPr lang="en-US" sz="2000" i="1" dirty="0">
                <a:solidFill>
                  <a:schemeClr val="tx2"/>
                </a:solidFill>
              </a:rPr>
              <a:t>FSF and OSI certify many existing licenses (~80) as meeting their criteria</a:t>
            </a:r>
            <a:endParaRPr lang="en-US" sz="2400" i="1" dirty="0">
              <a:solidFill>
                <a:schemeClr val="tx2"/>
              </a:solidFill>
            </a:endParaRPr>
          </a:p>
        </p:txBody>
      </p:sp>
    </p:spTree>
    <p:extLst>
      <p:ext uri="{BB962C8B-B14F-4D97-AF65-F5344CB8AC3E}">
        <p14:creationId xmlns:p14="http://schemas.microsoft.com/office/powerpoint/2010/main" val="4081301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OSI-approved licenses</a:t>
            </a: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411141604"/>
              </p:ext>
            </p:extLst>
          </p:nvPr>
        </p:nvGraphicFramePr>
        <p:xfrm>
          <a:off x="787382" y="1242664"/>
          <a:ext cx="10614061" cy="4372672"/>
        </p:xfrm>
        <a:graphic>
          <a:graphicData uri="http://schemas.openxmlformats.org/drawingml/2006/table">
            <a:tbl>
              <a:tblPr firstRow="1" bandRow="1">
                <a:tableStyleId>{5C22544A-7EE6-4342-B048-85BDC9FD1C3A}</a:tableStyleId>
              </a:tblPr>
              <a:tblGrid>
                <a:gridCol w="6467851">
                  <a:extLst>
                    <a:ext uri="{9D8B030D-6E8A-4147-A177-3AD203B41FA5}">
                      <a16:colId xmlns:a16="http://schemas.microsoft.com/office/drawing/2014/main" val="2900655383"/>
                    </a:ext>
                  </a:extLst>
                </a:gridCol>
                <a:gridCol w="1724097">
                  <a:extLst>
                    <a:ext uri="{9D8B030D-6E8A-4147-A177-3AD203B41FA5}">
                      <a16:colId xmlns:a16="http://schemas.microsoft.com/office/drawing/2014/main" val="990930342"/>
                    </a:ext>
                  </a:extLst>
                </a:gridCol>
                <a:gridCol w="1437604">
                  <a:extLst>
                    <a:ext uri="{9D8B030D-6E8A-4147-A177-3AD203B41FA5}">
                      <a16:colId xmlns:a16="http://schemas.microsoft.com/office/drawing/2014/main" val="2083886528"/>
                    </a:ext>
                  </a:extLst>
                </a:gridCol>
                <a:gridCol w="984509">
                  <a:extLst>
                    <a:ext uri="{9D8B030D-6E8A-4147-A177-3AD203B41FA5}">
                      <a16:colId xmlns:a16="http://schemas.microsoft.com/office/drawing/2014/main" val="3028286258"/>
                    </a:ext>
                  </a:extLst>
                </a:gridCol>
              </a:tblGrid>
              <a:tr h="1027471">
                <a:tc>
                  <a:txBody>
                    <a:bodyPr/>
                    <a:lstStyle/>
                    <a:p>
                      <a:r>
                        <a:rPr lang="en-US" sz="1800" dirty="0"/>
                        <a:t>License</a:t>
                      </a:r>
                    </a:p>
                  </a:txBody>
                  <a:tcPr/>
                </a:tc>
                <a:tc>
                  <a:txBody>
                    <a:bodyPr/>
                    <a:lstStyle/>
                    <a:p>
                      <a:r>
                        <a:rPr lang="en-US" sz="1800" dirty="0"/>
                        <a:t>Type</a:t>
                      </a:r>
                    </a:p>
                  </a:txBody>
                  <a:tcPr/>
                </a:tc>
                <a:tc>
                  <a:txBody>
                    <a:bodyPr/>
                    <a:lstStyle/>
                    <a:p>
                      <a:r>
                        <a:rPr lang="en-US" sz="1800" dirty="0"/>
                        <a:t>GPL-Compatible</a:t>
                      </a:r>
                    </a:p>
                  </a:txBody>
                  <a:tcPr/>
                </a:tc>
                <a:tc>
                  <a:txBody>
                    <a:bodyPr/>
                    <a:lstStyle/>
                    <a:p>
                      <a:r>
                        <a:rPr lang="en-US" sz="1800" dirty="0"/>
                        <a:t>Patent Grant</a:t>
                      </a:r>
                    </a:p>
                  </a:txBody>
                  <a:tcPr/>
                </a:tc>
                <a:extLst>
                  <a:ext uri="{0D108BD9-81ED-4DB2-BD59-A6C34878D82A}">
                    <a16:rowId xmlns:a16="http://schemas.microsoft.com/office/drawing/2014/main" val="3661856264"/>
                  </a:ext>
                </a:extLst>
              </a:tr>
              <a:tr h="2753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Apache License 2.0 </a:t>
                      </a:r>
                    </a:p>
                  </a:txBody>
                  <a:tcPr/>
                </a:tc>
                <a:tc>
                  <a:txBody>
                    <a:bodyPr/>
                    <a:lstStyle/>
                    <a:p>
                      <a:r>
                        <a:rPr lang="en-US" sz="1800" dirty="0"/>
                        <a:t>Permissive</a:t>
                      </a:r>
                    </a:p>
                  </a:txBody>
                  <a:tcPr/>
                </a:tc>
                <a:tc>
                  <a:txBody>
                    <a:bodyPr/>
                    <a:lstStyle/>
                    <a:p>
                      <a:r>
                        <a:rPr lang="en-US" sz="1800" dirty="0"/>
                        <a:t>v3,not v2</a:t>
                      </a:r>
                    </a:p>
                  </a:txBody>
                  <a:tcPr/>
                </a:tc>
                <a:tc>
                  <a:txBody>
                    <a:bodyPr/>
                    <a:lstStyle/>
                    <a:p>
                      <a:r>
                        <a:rPr lang="en-US" sz="1800" dirty="0"/>
                        <a:t>yes</a:t>
                      </a:r>
                    </a:p>
                  </a:txBody>
                  <a:tcPr/>
                </a:tc>
                <a:extLst>
                  <a:ext uri="{0D108BD9-81ED-4DB2-BD59-A6C34878D82A}">
                    <a16:rowId xmlns:a16="http://schemas.microsoft.com/office/drawing/2014/main" val="120386944"/>
                  </a:ext>
                </a:extLst>
              </a:tr>
              <a:tr h="216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BSD 2-Clause and 3-Clause licenses</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silent</a:t>
                      </a:r>
                    </a:p>
                  </a:txBody>
                  <a:tcPr/>
                </a:tc>
                <a:extLst>
                  <a:ext uri="{0D108BD9-81ED-4DB2-BD59-A6C34878D82A}">
                    <a16:rowId xmlns:a16="http://schemas.microsoft.com/office/drawing/2014/main" val="584365272"/>
                  </a:ext>
                </a:extLst>
              </a:tr>
              <a:tr h="3523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GNU General Public License (GPL) v3</a:t>
                      </a:r>
                    </a:p>
                  </a:txBody>
                  <a:tcPr/>
                </a:tc>
                <a:tc>
                  <a:txBody>
                    <a:bodyPr/>
                    <a:lstStyle/>
                    <a:p>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3394453152"/>
                  </a:ext>
                </a:extLst>
              </a:tr>
              <a:tr h="4135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GNU Library or "Lesser" General Public License (LGPL) v3</a:t>
                      </a:r>
                    </a:p>
                  </a:txBody>
                  <a:tcPr/>
                </a:tc>
                <a:tc>
                  <a:txBody>
                    <a:bodyPr/>
                    <a:lstStyle/>
                    <a:p>
                      <a:r>
                        <a:rPr lang="en-US" sz="1800" dirty="0"/>
                        <a:t>Weak </a:t>
                      </a:r>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129754999"/>
                  </a:ext>
                </a:extLst>
              </a:tr>
              <a:tr h="265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MIT license (MIT)</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silent</a:t>
                      </a:r>
                    </a:p>
                  </a:txBody>
                  <a:tcPr/>
                </a:tc>
                <a:extLst>
                  <a:ext uri="{0D108BD9-81ED-4DB2-BD59-A6C34878D82A}">
                    <a16:rowId xmlns:a16="http://schemas.microsoft.com/office/drawing/2014/main" val="389056775"/>
                  </a:ext>
                </a:extLst>
              </a:tr>
              <a:tr h="3322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Mozilla Public License 2.0</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1832573743"/>
                  </a:ext>
                </a:extLst>
              </a:tr>
              <a:tr h="3713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Common Development and Distribution License</a:t>
                      </a:r>
                    </a:p>
                  </a:txBody>
                  <a:tcPr/>
                </a:tc>
                <a:tc>
                  <a:txBody>
                    <a:bodyPr/>
                    <a:lstStyle/>
                    <a:p>
                      <a:r>
                        <a:rPr lang="en-US" sz="1800" dirty="0"/>
                        <a:t>Permissive</a:t>
                      </a:r>
                    </a:p>
                  </a:txBody>
                  <a:tcPr/>
                </a:tc>
                <a:tc>
                  <a:txBody>
                    <a:bodyPr/>
                    <a:lstStyle/>
                    <a:p>
                      <a:r>
                        <a:rPr lang="en-US" sz="1800" dirty="0"/>
                        <a:t>no</a:t>
                      </a:r>
                    </a:p>
                  </a:txBody>
                  <a:tcPr/>
                </a:tc>
                <a:tc>
                  <a:txBody>
                    <a:bodyPr/>
                    <a:lstStyle/>
                    <a:p>
                      <a:r>
                        <a:rPr lang="en-US" sz="1800" dirty="0"/>
                        <a:t>yes</a:t>
                      </a:r>
                    </a:p>
                  </a:txBody>
                  <a:tcPr/>
                </a:tc>
                <a:extLst>
                  <a:ext uri="{0D108BD9-81ED-4DB2-BD59-A6C34878D82A}">
                    <a16:rowId xmlns:a16="http://schemas.microsoft.com/office/drawing/2014/main" val="202296265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Eclipse Public License 2.0</a:t>
                      </a:r>
                    </a:p>
                  </a:txBody>
                  <a:tcPr/>
                </a:tc>
                <a:tc>
                  <a:txBody>
                    <a:bodyPr/>
                    <a:lstStyle/>
                    <a:p>
                      <a:r>
                        <a:rPr lang="en-US" sz="1800" dirty="0"/>
                        <a:t>Weak </a:t>
                      </a:r>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90866540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Affero</a:t>
                      </a:r>
                      <a:r>
                        <a:rPr lang="en-US" sz="1800" dirty="0"/>
                        <a:t> General Public License v3 </a:t>
                      </a:r>
                      <a:r>
                        <a:rPr lang="en-US" sz="1800" i="1" dirty="0"/>
                        <a:t>(network use == distribution)</a:t>
                      </a:r>
                    </a:p>
                  </a:txBody>
                  <a:tcPr/>
                </a:tc>
                <a:tc>
                  <a:txBody>
                    <a:bodyPr/>
                    <a:lstStyle/>
                    <a:p>
                      <a:r>
                        <a:rPr lang="en-US" sz="1800" dirty="0"/>
                        <a:t>Copyleft</a:t>
                      </a:r>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2039585557"/>
                  </a:ext>
                </a:extLst>
              </a:tr>
            </a:tbl>
          </a:graphicData>
        </a:graphic>
      </p:graphicFrame>
    </p:spTree>
    <p:extLst>
      <p:ext uri="{BB962C8B-B14F-4D97-AF65-F5344CB8AC3E}">
        <p14:creationId xmlns:p14="http://schemas.microsoft.com/office/powerpoint/2010/main" val="3557884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C7C5-7E8E-44AB-8B41-B49D6A2FFC59}"/>
              </a:ext>
            </a:extLst>
          </p:cNvPr>
          <p:cNvSpPr>
            <a:spLocks noGrp="1"/>
          </p:cNvSpPr>
          <p:nvPr>
            <p:ph type="title"/>
          </p:nvPr>
        </p:nvSpPr>
        <p:spPr/>
        <p:txBody>
          <a:bodyPr/>
          <a:lstStyle/>
          <a:p>
            <a:r>
              <a:rPr lang="en-US" dirty="0"/>
              <a:t>ChooseALicense.com </a:t>
            </a:r>
            <a:br>
              <a:rPr lang="en-US" dirty="0"/>
            </a:br>
            <a:r>
              <a:rPr lang="en-US" dirty="0"/>
              <a:t>(by GitHub)</a:t>
            </a:r>
          </a:p>
        </p:txBody>
      </p:sp>
      <p:sp>
        <p:nvSpPr>
          <p:cNvPr id="6" name="Content Placeholder 5">
            <a:extLst>
              <a:ext uri="{FF2B5EF4-FFF2-40B4-BE49-F238E27FC236}">
                <a16:creationId xmlns:a16="http://schemas.microsoft.com/office/drawing/2014/main" id="{D86F6FA1-BD8F-4C41-9734-53C4789417E4}"/>
              </a:ext>
            </a:extLst>
          </p:cNvPr>
          <p:cNvSpPr>
            <a:spLocks noGrp="1"/>
          </p:cNvSpPr>
          <p:nvPr>
            <p:ph idx="1"/>
          </p:nvPr>
        </p:nvSpPr>
        <p:spPr>
          <a:xfrm>
            <a:off x="365761" y="1737360"/>
            <a:ext cx="5728652" cy="4047778"/>
          </a:xfrm>
        </p:spPr>
        <p:txBody>
          <a:bodyPr/>
          <a:lstStyle/>
          <a:p>
            <a:r>
              <a:rPr lang="en-US" dirty="0"/>
              <a:t>Primarily a decision-tree approach to helping you choose a license</a:t>
            </a:r>
          </a:p>
          <a:p>
            <a:r>
              <a:rPr lang="en-US" dirty="0"/>
              <a:t>But backed by a repository with analysis of 30+ widely used licenses</a:t>
            </a:r>
          </a:p>
          <a:p>
            <a:r>
              <a:rPr lang="en-US" b="1" dirty="0"/>
              <a:t>The easiest way to access the whole list is to go to the “Appendix”</a:t>
            </a:r>
          </a:p>
          <a:p>
            <a:pPr lvl="1"/>
            <a:r>
              <a:rPr lang="en-US" b="1" dirty="0">
                <a:hlinkClick r:id="rId2"/>
              </a:rPr>
              <a:t>https://choosealicense.com/appendix/</a:t>
            </a:r>
            <a:endParaRPr lang="en-US" b="1" dirty="0"/>
          </a:p>
          <a:p>
            <a:pPr lvl="1"/>
            <a:r>
              <a:rPr lang="en-US" dirty="0"/>
              <a:t>A portion of the Appendix is shown at left</a:t>
            </a:r>
          </a:p>
          <a:p>
            <a:r>
              <a:rPr lang="en-US" dirty="0"/>
              <a:t>This is implemented in a GitHub repository with Jekyll, and open to pull requests!</a:t>
            </a:r>
          </a:p>
        </p:txBody>
      </p:sp>
      <p:pic>
        <p:nvPicPr>
          <p:cNvPr id="5" name="Picture 4" descr="A screenshot of a cell phone&#10;&#10;Description automatically generated">
            <a:extLst>
              <a:ext uri="{FF2B5EF4-FFF2-40B4-BE49-F238E27FC236}">
                <a16:creationId xmlns:a16="http://schemas.microsoft.com/office/drawing/2014/main" id="{5FBC082D-4990-4FE2-BA44-4ACCDDF90B03}"/>
              </a:ext>
            </a:extLst>
          </p:cNvPr>
          <p:cNvPicPr>
            <a:picLocks noChangeAspect="1"/>
          </p:cNvPicPr>
          <p:nvPr/>
        </p:nvPicPr>
        <p:blipFill rotWithShape="1">
          <a:blip r:embed="rId3">
            <a:extLst>
              <a:ext uri="{28A0092B-C50C-407E-A947-70E740481C1C}">
                <a14:useLocalDpi xmlns:a14="http://schemas.microsoft.com/office/drawing/2010/main" val="0"/>
              </a:ext>
            </a:extLst>
          </a:blip>
          <a:srcRect l="20913" t="8930" r="21480" b="43163"/>
          <a:stretch/>
        </p:blipFill>
        <p:spPr>
          <a:xfrm>
            <a:off x="5972489" y="0"/>
            <a:ext cx="6216336" cy="6837967"/>
          </a:xfrm>
          <a:prstGeom prst="rect">
            <a:avLst/>
          </a:prstGeom>
        </p:spPr>
      </p:pic>
    </p:spTree>
    <p:extLst>
      <p:ext uri="{BB962C8B-B14F-4D97-AF65-F5344CB8AC3E}">
        <p14:creationId xmlns:p14="http://schemas.microsoft.com/office/powerpoint/2010/main" val="2591863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 Software business models</a:t>
            </a: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4188103622"/>
              </p:ext>
            </p:extLst>
          </p:nvPr>
        </p:nvGraphicFramePr>
        <p:xfrm>
          <a:off x="569995" y="907942"/>
          <a:ext cx="11168238" cy="5165029"/>
        </p:xfrm>
        <a:graphic>
          <a:graphicData uri="http://schemas.openxmlformats.org/drawingml/2006/table">
            <a:tbl>
              <a:tblPr firstRow="1" bandRow="1">
                <a:tableStyleId>{5C22544A-7EE6-4342-B048-85BDC9FD1C3A}</a:tableStyleId>
              </a:tblPr>
              <a:tblGrid>
                <a:gridCol w="6213038">
                  <a:extLst>
                    <a:ext uri="{9D8B030D-6E8A-4147-A177-3AD203B41FA5}">
                      <a16:colId xmlns:a16="http://schemas.microsoft.com/office/drawing/2014/main" val="1486003320"/>
                    </a:ext>
                  </a:extLst>
                </a:gridCol>
                <a:gridCol w="1799149">
                  <a:extLst>
                    <a:ext uri="{9D8B030D-6E8A-4147-A177-3AD203B41FA5}">
                      <a16:colId xmlns:a16="http://schemas.microsoft.com/office/drawing/2014/main" val="4110691098"/>
                    </a:ext>
                  </a:extLst>
                </a:gridCol>
                <a:gridCol w="1397106">
                  <a:extLst>
                    <a:ext uri="{9D8B030D-6E8A-4147-A177-3AD203B41FA5}">
                      <a16:colId xmlns:a16="http://schemas.microsoft.com/office/drawing/2014/main" val="2465934356"/>
                    </a:ext>
                  </a:extLst>
                </a:gridCol>
                <a:gridCol w="1758945">
                  <a:extLst>
                    <a:ext uri="{9D8B030D-6E8A-4147-A177-3AD203B41FA5}">
                      <a16:colId xmlns:a16="http://schemas.microsoft.com/office/drawing/2014/main" val="327983030"/>
                    </a:ext>
                  </a:extLst>
                </a:gridCol>
              </a:tblGrid>
              <a:tr h="578312">
                <a:tc>
                  <a:txBody>
                    <a:bodyPr/>
                    <a:lstStyle/>
                    <a:p>
                      <a:r>
                        <a:rPr lang="en-US" dirty="0"/>
                        <a:t>Approach</a:t>
                      </a:r>
                    </a:p>
                  </a:txBody>
                  <a:tcPr/>
                </a:tc>
                <a:tc>
                  <a:txBody>
                    <a:bodyPr/>
                    <a:lstStyle/>
                    <a:p>
                      <a:r>
                        <a:rPr lang="en-US" dirty="0"/>
                        <a:t>Proprietary</a:t>
                      </a:r>
                    </a:p>
                  </a:txBody>
                  <a:tcPr/>
                </a:tc>
                <a:tc>
                  <a:txBody>
                    <a:bodyPr/>
                    <a:lstStyle/>
                    <a:p>
                      <a:r>
                        <a:rPr lang="en-US" dirty="0" err="1"/>
                        <a:t>Copyleft</a:t>
                      </a:r>
                      <a:r>
                        <a:rPr lang="en-US" dirty="0"/>
                        <a:t> </a:t>
                      </a:r>
                    </a:p>
                  </a:txBody>
                  <a:tcPr/>
                </a:tc>
                <a:tc>
                  <a:txBody>
                    <a:bodyPr/>
                    <a:lstStyle/>
                    <a:p>
                      <a:r>
                        <a:rPr lang="en-US" dirty="0"/>
                        <a:t>Permissive </a:t>
                      </a:r>
                    </a:p>
                  </a:txBody>
                  <a:tcPr/>
                </a:tc>
                <a:extLst>
                  <a:ext uri="{0D108BD9-81ED-4DB2-BD59-A6C34878D82A}">
                    <a16:rowId xmlns:a16="http://schemas.microsoft.com/office/drawing/2014/main" val="111513823"/>
                  </a:ext>
                </a:extLst>
              </a:tr>
              <a:tr h="353093">
                <a:tc>
                  <a:txBody>
                    <a:bodyPr/>
                    <a:lstStyle/>
                    <a:p>
                      <a:r>
                        <a:rPr lang="en-US" b="1" dirty="0"/>
                        <a:t>Sell the software</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623717032"/>
                  </a:ext>
                </a:extLst>
              </a:tr>
              <a:tr h="5783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r>
                        <a:rPr lang="en-US" b="1" dirty="0" err="1"/>
                        <a:t>Fremium</a:t>
                      </a:r>
                      <a:r>
                        <a:rPr lang="en-US" b="1" dirty="0"/>
                        <a:t>” or “dual licensing” </a:t>
                      </a:r>
                      <a:r>
                        <a:rPr lang="en-US" b="0" dirty="0"/>
                        <a:t>allows free use by some, paid by others</a:t>
                      </a:r>
                      <a:endParaRPr lang="en-US" i="1"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051053913"/>
                  </a:ext>
                </a:extLst>
              </a:tr>
              <a:tr h="3530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Relicense to proprietary</a:t>
                      </a:r>
                    </a:p>
                  </a:txBody>
                  <a:tcPr/>
                </a:tc>
                <a:tc>
                  <a:txBody>
                    <a:bodyPr/>
                    <a:lstStyle/>
                    <a:p>
                      <a:r>
                        <a:rPr lang="en-US" dirty="0"/>
                        <a:t>n/a</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185003039"/>
                  </a:ext>
                </a:extLst>
              </a:tr>
              <a:tr h="826160">
                <a:tc>
                  <a:txBody>
                    <a:bodyPr/>
                    <a:lstStyle/>
                    <a:p>
                      <a:r>
                        <a:rPr lang="en-US" b="1" dirty="0"/>
                        <a:t>Sell</a:t>
                      </a:r>
                      <a:r>
                        <a:rPr lang="en-US" b="1" baseline="0" dirty="0"/>
                        <a:t> convenience</a:t>
                      </a:r>
                      <a:r>
                        <a:rPr lang="en-US" baseline="0" dirty="0"/>
                        <a:t>, e.g., packaging, installation media, pre-compiled executables</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660963437"/>
                  </a:ext>
                </a:extLst>
              </a:tr>
              <a:tr h="826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Sell professional services </a:t>
                      </a:r>
                      <a:r>
                        <a:rPr lang="en-US" dirty="0"/>
                        <a:t>around the software,</a:t>
                      </a:r>
                      <a:r>
                        <a:rPr lang="en-US" baseline="0" dirty="0"/>
                        <a:t> e.g., training, technical support, consulting</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123399643"/>
                  </a:ext>
                </a:extLst>
              </a:tr>
              <a:tr h="831277">
                <a:tc>
                  <a:txBody>
                    <a:bodyPr/>
                    <a:lstStyle/>
                    <a:p>
                      <a:r>
                        <a:rPr lang="en-US" b="1" dirty="0"/>
                        <a:t>Sell custom development services</a:t>
                      </a:r>
                      <a:r>
                        <a:rPr lang="en-US" dirty="0"/>
                        <a:t>,</a:t>
                      </a:r>
                      <a:r>
                        <a:rPr lang="en-US" baseline="0" dirty="0"/>
                        <a:t> e.g., proprietary extensions, accelerated development</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1218240341"/>
                  </a:ext>
                </a:extLst>
              </a:tr>
              <a:tr h="353093">
                <a:tc>
                  <a:txBody>
                    <a:bodyPr/>
                    <a:lstStyle/>
                    <a:p>
                      <a:r>
                        <a:rPr lang="en-US" b="1" dirty="0"/>
                        <a:t>Sell software-as-a-service</a:t>
                      </a:r>
                      <a:r>
                        <a:rPr lang="en-US" b="1" baseline="0" dirty="0"/>
                        <a:t> </a:t>
                      </a:r>
                      <a:r>
                        <a:rPr lang="en-US" baseline="0" dirty="0"/>
                        <a:t>(SaaS)</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023605978"/>
                  </a:ext>
                </a:extLst>
              </a:tr>
              <a:tr h="353093">
                <a:tc>
                  <a:txBody>
                    <a:bodyPr/>
                    <a:lstStyle/>
                    <a:p>
                      <a:r>
                        <a:rPr lang="en-US" b="1" dirty="0"/>
                        <a:t>Sell</a:t>
                      </a:r>
                      <a:r>
                        <a:rPr lang="en-US" b="1" baseline="0" dirty="0"/>
                        <a:t> the research</a:t>
                      </a:r>
                      <a:endParaRPr lang="en-US" b="1"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265062262"/>
                  </a:ext>
                </a:extLst>
              </a:tr>
            </a:tbl>
          </a:graphicData>
        </a:graphic>
      </p:graphicFrame>
    </p:spTree>
    <p:extLst>
      <p:ext uri="{BB962C8B-B14F-4D97-AF65-F5344CB8AC3E}">
        <p14:creationId xmlns:p14="http://schemas.microsoft.com/office/powerpoint/2010/main" val="462587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824841"/>
          </a:xfrm>
        </p:spPr>
        <p:txBody>
          <a:bodyPr/>
          <a:lstStyle/>
          <a:p>
            <a:r>
              <a:rPr lang="en-US" sz="2800" dirty="0"/>
              <a:t>Consideration: Don’t want others to profit from my open source software</a:t>
            </a:r>
          </a:p>
        </p:txBody>
      </p:sp>
      <p:sp>
        <p:nvSpPr>
          <p:cNvPr id="4" name="Content Placeholder 3"/>
          <p:cNvSpPr>
            <a:spLocks noGrp="1"/>
          </p:cNvSpPr>
          <p:nvPr>
            <p:ph sz="quarter" idx="1"/>
          </p:nvPr>
        </p:nvSpPr>
        <p:spPr>
          <a:xfrm>
            <a:off x="365760" y="1248397"/>
            <a:ext cx="11369809" cy="4047778"/>
          </a:xfrm>
        </p:spPr>
        <p:txBody>
          <a:bodyPr/>
          <a:lstStyle/>
          <a:p>
            <a:r>
              <a:rPr lang="en-US" sz="2400" dirty="0"/>
              <a:t>A permissive license allows someone else to take derivatives proprietary</a:t>
            </a:r>
          </a:p>
          <a:p>
            <a:r>
              <a:rPr lang="en-US" sz="2400" dirty="0"/>
              <a:t>A copyleft license will prevent that</a:t>
            </a:r>
          </a:p>
          <a:p>
            <a:pPr marL="0" indent="0">
              <a:buNone/>
            </a:pPr>
            <a:r>
              <a:rPr lang="en-US" sz="2400" b="1" dirty="0"/>
              <a:t>But there may be other considerations…</a:t>
            </a:r>
          </a:p>
          <a:p>
            <a:pPr>
              <a:spcBef>
                <a:spcPts val="800"/>
              </a:spcBef>
            </a:pPr>
            <a:r>
              <a:rPr lang="en-US" sz="2400" dirty="0"/>
              <a:t>What if you </a:t>
            </a:r>
            <a:r>
              <a:rPr lang="en-US" sz="2400" u="sng" dirty="0"/>
              <a:t>do</a:t>
            </a:r>
            <a:r>
              <a:rPr lang="en-US" sz="2400" dirty="0"/>
              <a:t> want a commercial entity to use your software?</a:t>
            </a:r>
          </a:p>
          <a:p>
            <a:pPr lvl="1"/>
            <a:r>
              <a:rPr lang="en-US" sz="2000" dirty="0"/>
              <a:t>Exposure, broader distribution</a:t>
            </a:r>
          </a:p>
          <a:p>
            <a:pPr>
              <a:spcBef>
                <a:spcPts val="800"/>
              </a:spcBef>
            </a:pPr>
            <a:r>
              <a:rPr lang="en-US" sz="2400" dirty="0"/>
              <a:t>Copyleft is scary to many commercial entities</a:t>
            </a:r>
          </a:p>
          <a:p>
            <a:pPr lvl="1"/>
            <a:r>
              <a:rPr lang="en-US" sz="2000" dirty="0"/>
              <a:t>How far does the viral license reach into other parts of the product?</a:t>
            </a:r>
          </a:p>
          <a:p>
            <a:pPr lvl="1"/>
            <a:r>
              <a:rPr lang="en-US" sz="2000" dirty="0"/>
              <a:t>Legal opinions differ, no case law yet</a:t>
            </a:r>
          </a:p>
          <a:p>
            <a:pPr lvl="2">
              <a:spcBef>
                <a:spcPts val="200"/>
              </a:spcBef>
            </a:pPr>
            <a:r>
              <a:rPr lang="en-US" sz="1800" dirty="0"/>
              <a:t>Lawyers will tend toward a conservative answer: avoid copyleft software</a:t>
            </a:r>
          </a:p>
          <a:p>
            <a:pPr lvl="2">
              <a:spcBef>
                <a:spcPts val="200"/>
              </a:spcBef>
            </a:pPr>
            <a:r>
              <a:rPr lang="en-US" sz="1800" dirty="0">
                <a:solidFill>
                  <a:schemeClr val="accent1"/>
                </a:solidFill>
              </a:rPr>
              <a:t>Experience: some companies will not consider working with copyleft software</a:t>
            </a:r>
          </a:p>
          <a:p>
            <a:pPr lvl="2">
              <a:spcBef>
                <a:spcPts val="200"/>
              </a:spcBef>
            </a:pPr>
            <a:r>
              <a:rPr lang="en-US" sz="1800" dirty="0">
                <a:solidFill>
                  <a:schemeClr val="accent1"/>
                </a:solidFill>
              </a:rPr>
              <a:t>Experience: some companies consider staff working on copyleft software to be “contaminated” and will not allow them work on other software</a:t>
            </a:r>
          </a:p>
          <a:p>
            <a:pPr>
              <a:spcBef>
                <a:spcPts val="800"/>
              </a:spcBef>
            </a:pPr>
            <a:r>
              <a:rPr lang="en-US" dirty="0"/>
              <a:t>Even in non-commercial environments, copyleft may raise compatibility concerns</a:t>
            </a:r>
          </a:p>
        </p:txBody>
      </p:sp>
    </p:spTree>
    <p:extLst>
      <p:ext uri="{BB962C8B-B14F-4D97-AF65-F5344CB8AC3E}">
        <p14:creationId xmlns:p14="http://schemas.microsoft.com/office/powerpoint/2010/main" val="459384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F1834-2AEB-4C06-90E0-3590D307F424}"/>
              </a:ext>
            </a:extLst>
          </p:cNvPr>
          <p:cNvSpPr>
            <a:spLocks noGrp="1"/>
          </p:cNvSpPr>
          <p:nvPr>
            <p:ph type="title"/>
          </p:nvPr>
        </p:nvSpPr>
        <p:spPr/>
        <p:txBody>
          <a:bodyPr/>
          <a:lstStyle/>
          <a:p>
            <a:r>
              <a:rPr lang="en-US" dirty="0"/>
              <a:t>The software-as-a-service conundrum</a:t>
            </a:r>
          </a:p>
        </p:txBody>
      </p:sp>
      <p:sp>
        <p:nvSpPr>
          <p:cNvPr id="3" name="Content Placeholder 2">
            <a:extLst>
              <a:ext uri="{FF2B5EF4-FFF2-40B4-BE49-F238E27FC236}">
                <a16:creationId xmlns:a16="http://schemas.microsoft.com/office/drawing/2014/main" id="{75A4F649-546A-4773-AE34-F94B0DE52E1F}"/>
              </a:ext>
            </a:extLst>
          </p:cNvPr>
          <p:cNvSpPr>
            <a:spLocks noGrp="1"/>
          </p:cNvSpPr>
          <p:nvPr>
            <p:ph idx="1"/>
          </p:nvPr>
        </p:nvSpPr>
        <p:spPr>
          <a:xfrm>
            <a:off x="365760" y="1652304"/>
            <a:ext cx="11369809" cy="4047778"/>
          </a:xfrm>
        </p:spPr>
        <p:txBody>
          <a:bodyPr/>
          <a:lstStyle/>
          <a:p>
            <a:r>
              <a:rPr lang="en-US" dirty="0"/>
              <a:t>Many software-as-a-service (SaaS) products make extensive use of open source software</a:t>
            </a:r>
          </a:p>
          <a:p>
            <a:r>
              <a:rPr lang="en-US" dirty="0"/>
              <a:t>Some software developers don’t like the possibility that another company can trivially monetize (other people’s) software by turning it into a SaaS product</a:t>
            </a:r>
          </a:p>
          <a:p>
            <a:pPr lvl="1"/>
            <a:r>
              <a:rPr lang="en-US" dirty="0"/>
              <a:t>It may compete with their own SaaS offerings</a:t>
            </a:r>
          </a:p>
          <a:p>
            <a:pPr lvl="1"/>
            <a:r>
              <a:rPr lang="en-US" dirty="0"/>
              <a:t>The SaaS provider can keep enhancements proprietary and while making the benefits available in the SaaS product</a:t>
            </a:r>
          </a:p>
          <a:p>
            <a:r>
              <a:rPr lang="en-US" dirty="0"/>
              <a:t>Attempts to curb this via licensing result in licenses that are not open source</a:t>
            </a:r>
          </a:p>
          <a:p>
            <a:pPr lvl="1"/>
            <a:r>
              <a:rPr lang="en-US" dirty="0"/>
              <a:t>In some cases, key modules are changed to proprietary licenses, while others remain open</a:t>
            </a:r>
          </a:p>
          <a:p>
            <a:r>
              <a:rPr lang="en-US" dirty="0"/>
              <a:t>See: </a:t>
            </a:r>
            <a:r>
              <a:rPr lang="en-US" dirty="0">
                <a:hlinkClick r:id="rId2"/>
              </a:rPr>
              <a:t>https://arstechnica.com/information-technology/2019/10/is-the-software-world-taking-too-much-from-the-open-source-community/</a:t>
            </a:r>
            <a:endParaRPr lang="en-US" dirty="0"/>
          </a:p>
        </p:txBody>
      </p:sp>
    </p:spTree>
    <p:extLst>
      <p:ext uri="{BB962C8B-B14F-4D97-AF65-F5344CB8AC3E}">
        <p14:creationId xmlns:p14="http://schemas.microsoft.com/office/powerpoint/2010/main" val="2354196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Disclaimer, 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Disclaimers</a:t>
            </a:r>
          </a:p>
          <a:p>
            <a:pPr>
              <a:spcBef>
                <a:spcPts val="200"/>
              </a:spcBef>
            </a:pPr>
            <a:r>
              <a:rPr lang="en-US" sz="1800" u="sng" dirty="0"/>
              <a:t>This is not legal advice</a:t>
            </a:r>
            <a:r>
              <a:rPr lang="en-US" sz="1800" dirty="0"/>
              <a:t> (TINLA). Consult with true experts before making any consequential decisions</a:t>
            </a:r>
          </a:p>
          <a:p>
            <a:pPr>
              <a:spcBef>
                <a:spcPts val="400"/>
              </a:spcBef>
            </a:pPr>
            <a:r>
              <a:rPr lang="en-US" sz="1800" dirty="0"/>
              <a:t>Copyright laws differ by country. Some info may be US-centric </a:t>
            </a:r>
          </a:p>
          <a:p>
            <a:pPr marL="0" indent="0">
              <a:lnSpc>
                <a:spcPct val="110000"/>
              </a:lnSpc>
              <a:spcBef>
                <a:spcPts val="800"/>
              </a:spcBef>
              <a:buNone/>
            </a:pPr>
            <a:r>
              <a:rPr lang="en-US" sz="2000" b="1" dirty="0"/>
              <a:t>License and Citation</a:t>
            </a:r>
          </a:p>
          <a:p>
            <a:pPr>
              <a:spcBef>
                <a:spcPts val="200"/>
              </a:spcBef>
            </a:pPr>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a:t>
            </a:r>
          </a:p>
          <a:p>
            <a:pPr>
              <a:spcBef>
                <a:spcPts val="400"/>
              </a:spcBef>
            </a:pPr>
            <a:r>
              <a:rPr lang="en-US" sz="1800" b="1" dirty="0"/>
              <a:t>The requested citation the overall tutorial is: David E. Bernholdt, </a:t>
            </a:r>
            <a:r>
              <a:rPr lang="en-US" sz="1800" b="1" dirty="0" err="1"/>
              <a:t>Anshu</a:t>
            </a:r>
            <a:r>
              <a:rPr lang="en-US" sz="1800" b="1" dirty="0"/>
              <a:t> Dubey, Michael A. </a:t>
            </a:r>
            <a:r>
              <a:rPr lang="en-US" sz="1800" b="1" dirty="0" err="1"/>
              <a:t>Heroux</a:t>
            </a:r>
            <a:r>
              <a:rPr lang="en-US" sz="1800" b="1" dirty="0"/>
              <a:t>, and Jared O’Neal, Better Scientific Software tutorial, in SC ‘19: International Conference for High Performance Computing, Networking, Storage and Analysis, Denver, Colorado, 2019. DOI: </a:t>
            </a:r>
            <a:r>
              <a:rPr lang="en-US" sz="1800" b="1" dirty="0">
                <a:hlinkClick r:id="rId4"/>
              </a:rPr>
              <a:t>10.6084/m9.figshare.10114880</a:t>
            </a:r>
            <a:endParaRPr lang="en-US" sz="1800" b="1" dirty="0"/>
          </a:p>
          <a:p>
            <a:pPr>
              <a:spcBef>
                <a:spcPts val="400"/>
              </a:spcBef>
            </a:pPr>
            <a:r>
              <a:rPr lang="en-US" sz="1800" dirty="0"/>
              <a:t>Individual modules may be cited as </a:t>
            </a:r>
            <a:r>
              <a:rPr lang="en-US" sz="1800" i="1" dirty="0"/>
              <a:t>Module Authors, Module Title</a:t>
            </a:r>
            <a:r>
              <a:rPr lang="en-US" sz="1800" dirty="0"/>
              <a:t>, in Better Scientific Software Tutorial…</a:t>
            </a:r>
          </a:p>
          <a:p>
            <a:pPr marL="0" indent="0">
              <a:spcBef>
                <a:spcPts val="800"/>
              </a:spcBef>
              <a:buNone/>
            </a:pPr>
            <a:r>
              <a:rPr lang="en-US" sz="2000" b="1" dirty="0"/>
              <a:t>Acknowledgements</a:t>
            </a:r>
          </a:p>
          <a:p>
            <a:pPr>
              <a:spcBef>
                <a:spcPts val="2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600"/>
              </a:spcBef>
            </a:pPr>
            <a:r>
              <a:rPr lang="en-US" sz="1600" dirty="0"/>
              <a:t>This work was performed in part at the Oak Ridge National Laboratory, which is managed by UT-Battelle, LLC for the U.S. Department of Energy under Contract No. DE-AC05-00OR22725.</a:t>
            </a:r>
          </a:p>
          <a:p>
            <a:pPr>
              <a:spcBef>
                <a:spcPts val="6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 SAND NO SAND2017-5474 PE</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1498683"/>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856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 Protecting my intellectual property</a:t>
            </a:r>
          </a:p>
        </p:txBody>
      </p:sp>
      <p:sp>
        <p:nvSpPr>
          <p:cNvPr id="4" name="Content Placeholder 3"/>
          <p:cNvSpPr>
            <a:spLocks noGrp="1"/>
          </p:cNvSpPr>
          <p:nvPr>
            <p:ph sz="quarter" idx="1"/>
          </p:nvPr>
        </p:nvSpPr>
        <p:spPr/>
        <p:txBody>
          <a:bodyPr>
            <a:normAutofit lnSpcReduction="10000"/>
          </a:bodyPr>
          <a:lstStyle/>
          <a:p>
            <a:r>
              <a:rPr lang="en-US" dirty="0"/>
              <a:t>If I make my source code freely available, then others can use the novel ideas embodied in it to “scoop” me</a:t>
            </a:r>
          </a:p>
          <a:p>
            <a:r>
              <a:rPr lang="en-US" dirty="0"/>
              <a:t>Proprietary licenses (obviously) allow you to keep source private</a:t>
            </a:r>
          </a:p>
          <a:p>
            <a:r>
              <a:rPr lang="en-US" dirty="0"/>
              <a:t>Open source licenses don’t require that you make derived works public, only that </a:t>
            </a:r>
            <a:r>
              <a:rPr lang="en-US" b="1" i="1" u="sng" dirty="0"/>
              <a:t>if</a:t>
            </a:r>
            <a:r>
              <a:rPr lang="en-US" dirty="0"/>
              <a:t> you do, you make the source available</a:t>
            </a:r>
          </a:p>
          <a:p>
            <a:r>
              <a:rPr lang="en-US" dirty="0"/>
              <a:t>Delay public release until you’ve had a reasonable chance to exploit the results of your work</a:t>
            </a:r>
          </a:p>
          <a:p>
            <a:pPr lvl="1"/>
            <a:r>
              <a:rPr lang="en-US" dirty="0"/>
              <a:t>Until initial papers are published</a:t>
            </a:r>
          </a:p>
          <a:p>
            <a:pPr lvl="1"/>
            <a:r>
              <a:rPr lang="en-US" dirty="0"/>
              <a:t>Fixed time period (e.g., one year)</a:t>
            </a:r>
          </a:p>
          <a:p>
            <a:pPr lvl="2"/>
            <a:r>
              <a:rPr lang="en-US" dirty="0"/>
              <a:t>A similar compromise is sometimes used in academic publishing: sponsor may want open access but allow publisher a proprietary exploitation period (often 1 year) before making it openly available</a:t>
            </a:r>
          </a:p>
        </p:txBody>
      </p:sp>
    </p:spTree>
    <p:extLst>
      <p:ext uri="{BB962C8B-B14F-4D97-AF65-F5344CB8AC3E}">
        <p14:creationId xmlns:p14="http://schemas.microsoft.com/office/powerpoint/2010/main" val="3311801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7B89FE-1C78-488C-960A-DF641AF75FD3}"/>
              </a:ext>
            </a:extLst>
          </p:cNvPr>
          <p:cNvSpPr>
            <a:spLocks noGrp="1"/>
          </p:cNvSpPr>
          <p:nvPr>
            <p:ph type="title"/>
          </p:nvPr>
        </p:nvSpPr>
        <p:spPr/>
        <p:txBody>
          <a:bodyPr/>
          <a:lstStyle/>
          <a:p>
            <a:r>
              <a:rPr lang="en-US" dirty="0"/>
              <a:t>Patent clauses in software licenses</a:t>
            </a:r>
          </a:p>
        </p:txBody>
      </p:sp>
      <p:sp>
        <p:nvSpPr>
          <p:cNvPr id="4" name="Content Placeholder 3">
            <a:extLst>
              <a:ext uri="{FF2B5EF4-FFF2-40B4-BE49-F238E27FC236}">
                <a16:creationId xmlns:a16="http://schemas.microsoft.com/office/drawing/2014/main" id="{BE66A8FF-D25E-4E8B-88EC-45CC638F218C}"/>
              </a:ext>
            </a:extLst>
          </p:cNvPr>
          <p:cNvSpPr>
            <a:spLocks noGrp="1"/>
          </p:cNvSpPr>
          <p:nvPr>
            <p:ph idx="1"/>
          </p:nvPr>
        </p:nvSpPr>
        <p:spPr>
          <a:xfrm>
            <a:off x="365760" y="1353454"/>
            <a:ext cx="11369809" cy="4047778"/>
          </a:xfrm>
        </p:spPr>
        <p:txBody>
          <a:bodyPr/>
          <a:lstStyle/>
          <a:p>
            <a:r>
              <a:rPr lang="en-US" dirty="0"/>
              <a:t>Software patents can be a serious consideration today</a:t>
            </a:r>
          </a:p>
          <a:p>
            <a:pPr lvl="1"/>
            <a:r>
              <a:rPr lang="en-US" dirty="0"/>
              <a:t>Regardless of philosophical arguments for or against, software patents are a reality</a:t>
            </a:r>
          </a:p>
          <a:p>
            <a:pPr lvl="1"/>
            <a:r>
              <a:rPr lang="en-US" dirty="0"/>
              <a:t>If you’re using a piece of software (even open source) that is covered by a patent and you don’t have a license for the patent, you’re infringing</a:t>
            </a:r>
          </a:p>
          <a:p>
            <a:pPr lvl="1"/>
            <a:r>
              <a:rPr lang="en-US" dirty="0"/>
              <a:t>Not being aware of a patent does not excuse the infringement</a:t>
            </a:r>
          </a:p>
          <a:p>
            <a:pPr lvl="1"/>
            <a:r>
              <a:rPr lang="en-US" dirty="0"/>
              <a:t>You can be sued for monetary damages</a:t>
            </a:r>
          </a:p>
          <a:p>
            <a:r>
              <a:rPr lang="en-US" dirty="0"/>
              <a:t>Many common software licenses are silent on patents </a:t>
            </a:r>
          </a:p>
          <a:p>
            <a:pPr lvl="1"/>
            <a:r>
              <a:rPr lang="en-US" dirty="0"/>
              <a:t>Especially older ones (e.g., BSD, GPLv2)</a:t>
            </a:r>
          </a:p>
          <a:p>
            <a:r>
              <a:rPr lang="en-US" dirty="0"/>
              <a:t>Some newer licenses do include patent clauses</a:t>
            </a:r>
          </a:p>
          <a:p>
            <a:pPr lvl="1"/>
            <a:r>
              <a:rPr lang="en-US" dirty="0"/>
              <a:t>Usually a royalty-free license to use patented content (e.g. Apache 2.0, GPLv3)</a:t>
            </a:r>
          </a:p>
          <a:p>
            <a:pPr lvl="1"/>
            <a:r>
              <a:rPr lang="en-US" dirty="0"/>
              <a:t>Some explicitly say that they do not grant any patent rights (e.g., BSD 3-Clause Clear)</a:t>
            </a:r>
          </a:p>
          <a:p>
            <a:pPr lvl="1"/>
            <a:r>
              <a:rPr lang="en-US" dirty="0"/>
              <a:t>Or retaliation clauses: “if you sue me for patent infringement, you can’t use this software”</a:t>
            </a:r>
          </a:p>
        </p:txBody>
      </p:sp>
    </p:spTree>
    <p:extLst>
      <p:ext uri="{BB962C8B-B14F-4D97-AF65-F5344CB8AC3E}">
        <p14:creationId xmlns:p14="http://schemas.microsoft.com/office/powerpoint/2010/main" val="1253936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1366-B911-4AD6-88FB-9D6BA7B6D77E}"/>
              </a:ext>
            </a:extLst>
          </p:cNvPr>
          <p:cNvSpPr>
            <a:spLocks noGrp="1"/>
          </p:cNvSpPr>
          <p:nvPr>
            <p:ph type="title"/>
          </p:nvPr>
        </p:nvSpPr>
        <p:spPr/>
        <p:txBody>
          <a:bodyPr/>
          <a:lstStyle/>
          <a:p>
            <a:r>
              <a:rPr lang="en-US" dirty="0"/>
              <a:t>License compatibility</a:t>
            </a:r>
          </a:p>
        </p:txBody>
      </p:sp>
      <p:sp>
        <p:nvSpPr>
          <p:cNvPr id="3" name="Content Placeholder 2">
            <a:extLst>
              <a:ext uri="{FF2B5EF4-FFF2-40B4-BE49-F238E27FC236}">
                <a16:creationId xmlns:a16="http://schemas.microsoft.com/office/drawing/2014/main" id="{26731F0C-74D2-4CA3-B5B0-88C61C3A406C}"/>
              </a:ext>
            </a:extLst>
          </p:cNvPr>
          <p:cNvSpPr>
            <a:spLocks noGrp="1"/>
          </p:cNvSpPr>
          <p:nvPr>
            <p:ph idx="1"/>
          </p:nvPr>
        </p:nvSpPr>
        <p:spPr>
          <a:xfrm>
            <a:off x="365760" y="1290628"/>
            <a:ext cx="11372473" cy="4047778"/>
          </a:xfrm>
        </p:spPr>
        <p:txBody>
          <a:bodyPr/>
          <a:lstStyle/>
          <a:p>
            <a:r>
              <a:rPr lang="en-US" dirty="0"/>
              <a:t>In practice, most software is a </a:t>
            </a:r>
            <a:r>
              <a:rPr lang="en-US" b="1" dirty="0"/>
              <a:t>combined work </a:t>
            </a:r>
            <a:r>
              <a:rPr lang="en-US" dirty="0"/>
              <a:t>of some kind</a:t>
            </a:r>
          </a:p>
          <a:p>
            <a:pPr lvl="1"/>
            <a:r>
              <a:rPr lang="en-US" dirty="0"/>
              <a:t>Multiple packages with (potentially) different licenses (e.g. main package and dependencies)</a:t>
            </a:r>
          </a:p>
          <a:p>
            <a:pPr lvl="1"/>
            <a:r>
              <a:rPr lang="en-US" dirty="0"/>
              <a:t>Do the license terms allow the packages to be distributed (or even used) together?</a:t>
            </a:r>
          </a:p>
          <a:p>
            <a:pPr lvl="1"/>
            <a:r>
              <a:rPr lang="en-US" dirty="0"/>
              <a:t>Is the combined work considered a derived work?</a:t>
            </a:r>
          </a:p>
          <a:p>
            <a:r>
              <a:rPr lang="en-US" dirty="0"/>
              <a:t>Different licenses have different concepts of what constitutes a derived work and how derivatives may or must be licensed</a:t>
            </a:r>
          </a:p>
          <a:p>
            <a:pPr lvl="1"/>
            <a:r>
              <a:rPr lang="en-US" dirty="0"/>
              <a:t>Example: strong copyleft considers linking to produce a derived work, and requires derivatives be distributed under the same license as the original</a:t>
            </a:r>
          </a:p>
          <a:p>
            <a:r>
              <a:rPr lang="en-US" dirty="0"/>
              <a:t>There are different interpretations of what licenses are compatible</a:t>
            </a:r>
          </a:p>
          <a:p>
            <a:pPr lvl="1"/>
            <a:r>
              <a:rPr lang="en-US" dirty="0"/>
              <a:t>Little litigation so far</a:t>
            </a:r>
          </a:p>
          <a:p>
            <a:r>
              <a:rPr lang="en-US" dirty="0"/>
              <a:t>Most significant concerns tend to be about distribution of software</a:t>
            </a:r>
          </a:p>
          <a:p>
            <a:pPr lvl="1"/>
            <a:r>
              <a:rPr lang="en-US" dirty="0"/>
              <a:t>Larger projects starting to pay more attention to his</a:t>
            </a:r>
          </a:p>
        </p:txBody>
      </p:sp>
    </p:spTree>
    <p:extLst>
      <p:ext uri="{BB962C8B-B14F-4D97-AF65-F5344CB8AC3E}">
        <p14:creationId xmlns:p14="http://schemas.microsoft.com/office/powerpoint/2010/main" val="3068881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CF4E295-6E4D-4725-B58A-43EB18EF1A32}"/>
              </a:ext>
            </a:extLst>
          </p:cNvPr>
          <p:cNvSpPr>
            <a:spLocks noGrp="1"/>
          </p:cNvSpPr>
          <p:nvPr>
            <p:ph type="title"/>
          </p:nvPr>
        </p:nvSpPr>
        <p:spPr/>
        <p:txBody>
          <a:bodyPr/>
          <a:lstStyle/>
          <a:p>
            <a:r>
              <a:rPr lang="en-US" dirty="0"/>
              <a:t>License compatibility in pictures</a:t>
            </a:r>
          </a:p>
        </p:txBody>
      </p:sp>
      <p:pic>
        <p:nvPicPr>
          <p:cNvPr id="4" name="Picture 2" descr="https://upload.wikimedia.org/wikipedia/commons/1/1d/Floss-license-slide-image.png">
            <a:extLst>
              <a:ext uri="{FF2B5EF4-FFF2-40B4-BE49-F238E27FC236}">
                <a16:creationId xmlns:a16="http://schemas.microsoft.com/office/drawing/2014/main" id="{5EE4E1A7-472B-4D84-BD12-61CF1100D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197" y="1102518"/>
            <a:ext cx="9624431" cy="38416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8B6935C-92B7-41EE-AEC3-DB09109A5234}"/>
              </a:ext>
            </a:extLst>
          </p:cNvPr>
          <p:cNvSpPr/>
          <p:nvPr/>
        </p:nvSpPr>
        <p:spPr>
          <a:xfrm>
            <a:off x="1282197" y="5145260"/>
            <a:ext cx="10458699" cy="1477328"/>
          </a:xfrm>
          <a:prstGeom prst="rect">
            <a:avLst/>
          </a:prstGeom>
        </p:spPr>
        <p:txBody>
          <a:bodyPr wrap="square">
            <a:spAutoFit/>
          </a:bodyPr>
          <a:lstStyle/>
          <a:p>
            <a:r>
              <a:rPr lang="en-US" dirty="0">
                <a:latin typeface="Arial" panose="020B0604020202020204" pitchFamily="34" charset="0"/>
              </a:rPr>
              <a:t>One view of license compatibility between common FOSS software licenses. The arrows denote a one directional compatibility, therefore better compatibility on the left side than on the right side. </a:t>
            </a:r>
            <a:br>
              <a:rPr lang="en-US" dirty="0">
                <a:latin typeface="Arial" panose="020B0604020202020204" pitchFamily="34" charset="0"/>
              </a:rPr>
            </a:br>
            <a:r>
              <a:rPr lang="en-US" i="1" dirty="0"/>
              <a:t>By David A. Wheeler - </a:t>
            </a:r>
            <a:r>
              <a:rPr lang="en-US" i="1" dirty="0">
                <a:hlinkClick r:id="rId3"/>
              </a:rPr>
              <a:t>http://www.dwheeler.com/essays/floss-license-slide.html</a:t>
            </a:r>
            <a:r>
              <a:rPr lang="en-US" i="1" dirty="0"/>
              <a:t>, CC BY-SA 3.0, </a:t>
            </a:r>
            <a:r>
              <a:rPr lang="en-US" i="1" dirty="0">
                <a:hlinkClick r:id="rId4"/>
              </a:rPr>
              <a:t>https://commons.wikimedia.org/w/index.php?curid=41060008</a:t>
            </a:r>
            <a:r>
              <a:rPr lang="en-US" i="1" dirty="0"/>
              <a:t> </a:t>
            </a:r>
            <a:br>
              <a:rPr lang="en-US" i="1" dirty="0"/>
            </a:br>
            <a:r>
              <a:rPr lang="en-US" i="1" dirty="0"/>
              <a:t>via </a:t>
            </a:r>
            <a:r>
              <a:rPr lang="en-US" i="1" dirty="0">
                <a:hlinkClick r:id="rId5"/>
              </a:rPr>
              <a:t>https://en.wikipedia.org/wiki/License_compatibility</a:t>
            </a:r>
            <a:endParaRPr lang="en-US" i="1" dirty="0"/>
          </a:p>
        </p:txBody>
      </p:sp>
    </p:spTree>
    <p:extLst>
      <p:ext uri="{BB962C8B-B14F-4D97-AF65-F5344CB8AC3E}">
        <p14:creationId xmlns:p14="http://schemas.microsoft.com/office/powerpoint/2010/main" val="914043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Considerations favoring open source</a:t>
            </a:r>
          </a:p>
        </p:txBody>
      </p:sp>
      <p:sp>
        <p:nvSpPr>
          <p:cNvPr id="4" name="Content Placeholder 3"/>
          <p:cNvSpPr>
            <a:spLocks noGrp="1"/>
          </p:cNvSpPr>
          <p:nvPr>
            <p:ph sz="quarter" idx="1"/>
          </p:nvPr>
        </p:nvSpPr>
        <p:spPr/>
        <p:txBody>
          <a:bodyPr>
            <a:normAutofit/>
          </a:bodyPr>
          <a:lstStyle/>
          <a:p>
            <a:r>
              <a:rPr lang="en-US" dirty="0"/>
              <a:t>Challenges of managing and archiving the paperwork associated with proprietary licenses</a:t>
            </a:r>
          </a:p>
          <a:p>
            <a:r>
              <a:rPr lang="en-US" dirty="0"/>
              <a:t>Explicit license agreements can inhibit (legal) use of software</a:t>
            </a:r>
          </a:p>
          <a:p>
            <a:r>
              <a:rPr lang="en-US" dirty="0"/>
              <a:t>I want to support peer review and reproducibility in science</a:t>
            </a:r>
          </a:p>
          <a:p>
            <a:r>
              <a:rPr lang="en-US" dirty="0"/>
              <a:t>My sponsor requires that I release my software as open source</a:t>
            </a:r>
          </a:p>
          <a:p>
            <a:r>
              <a:rPr lang="en-US" dirty="0"/>
              <a:t>I believe that the results of publicly-funded research should be publicly available</a:t>
            </a:r>
          </a:p>
          <a:p>
            <a:r>
              <a:rPr lang="en-US" dirty="0"/>
              <a:t>I want to build a self-sustaining community around my software</a:t>
            </a:r>
          </a:p>
          <a:p>
            <a:endParaRPr lang="en-US" dirty="0"/>
          </a:p>
          <a:p>
            <a:endParaRPr lang="en-US" dirty="0"/>
          </a:p>
        </p:txBody>
      </p:sp>
    </p:spTree>
    <p:extLst>
      <p:ext uri="{BB962C8B-B14F-4D97-AF65-F5344CB8AC3E}">
        <p14:creationId xmlns:p14="http://schemas.microsoft.com/office/powerpoint/2010/main" val="2105999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few more points about our real-world example</a:t>
            </a:r>
          </a:p>
        </p:txBody>
      </p:sp>
      <p:sp>
        <p:nvSpPr>
          <p:cNvPr id="4" name="Content Placeholder 3"/>
          <p:cNvSpPr>
            <a:spLocks noGrp="1"/>
          </p:cNvSpPr>
          <p:nvPr>
            <p:ph sz="quarter" idx="1"/>
          </p:nvPr>
        </p:nvSpPr>
        <p:spPr>
          <a:xfrm>
            <a:off x="780394" y="1159933"/>
            <a:ext cx="10548006" cy="4665133"/>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solidFill>
                  <a:schemeClr val="bg1">
                    <a:lumMod val="50000"/>
                  </a:schemeClr>
                </a:solidFill>
              </a:rPr>
              <a:t>if the copy of the XYZZY downloaded by the authorized user is made available to third parties, to ensure that the user agreement is followed by the third parties;</a:t>
            </a:r>
          </a:p>
          <a:p>
            <a:pPr marL="282575" indent="-282575">
              <a:buFont typeface="+mj-lt"/>
              <a:buAutoNum type="arabicPeriod"/>
            </a:pPr>
            <a:r>
              <a:rPr lang="en-US" sz="2200" dirty="0">
                <a:solidFill>
                  <a:schemeClr val="bg1">
                    <a:lumMod val="50000"/>
                  </a:schemeClr>
                </a:solidFill>
              </a:rPr>
              <a:t>to send a one-time email to xyzzy@example.com describing planned research using that module </a:t>
            </a:r>
          </a:p>
          <a:p>
            <a:pPr marL="282575" indent="-282575">
              <a:buFont typeface="+mj-lt"/>
              <a:buAutoNum type="arabicPeriod"/>
            </a:pPr>
            <a:r>
              <a:rPr lang="en-US" sz="2200" dirty="0"/>
              <a:t>prior to publication, to email a draft of the article/letter/note to xyzzy@example.com </a:t>
            </a:r>
          </a:p>
          <a:p>
            <a:pPr marL="282575" indent="-282575">
              <a:buFont typeface="+mj-lt"/>
              <a:buAutoNum type="arabicPeriod"/>
            </a:pPr>
            <a:r>
              <a:rPr lang="en-US" sz="2200" dirty="0"/>
              <a:t>to include in published results or presentations the proper code name(s) and appropriate references.</a:t>
            </a:r>
          </a:p>
        </p:txBody>
      </p:sp>
    </p:spTree>
    <p:extLst>
      <p:ext uri="{BB962C8B-B14F-4D97-AF65-F5344CB8AC3E}">
        <p14:creationId xmlns:p14="http://schemas.microsoft.com/office/powerpoint/2010/main" val="3367293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Why are these clauses included?</a:t>
            </a:r>
          </a:p>
        </p:txBody>
      </p:sp>
      <p:sp>
        <p:nvSpPr>
          <p:cNvPr id="4" name="Content Placeholder 3"/>
          <p:cNvSpPr>
            <a:spLocks noGrp="1"/>
          </p:cNvSpPr>
          <p:nvPr>
            <p:ph sz="quarter" idx="1"/>
          </p:nvPr>
        </p:nvSpPr>
        <p:spPr>
          <a:xfrm>
            <a:off x="780394" y="1159933"/>
            <a:ext cx="10548006" cy="4665133"/>
          </a:xfrm>
        </p:spPr>
        <p:txBody>
          <a:bodyPr>
            <a:noAutofit/>
          </a:bodyPr>
          <a:lstStyle/>
          <a:p>
            <a:pPr marL="457200" indent="-457200">
              <a:buFont typeface="+mj-lt"/>
              <a:buAutoNum type="arabicPeriod" startAt="4"/>
            </a:pPr>
            <a:r>
              <a:rPr lang="en-US" sz="2200" dirty="0"/>
              <a:t>prior to publication, to email a draft of the article/letter/note to xyzzy@example.com </a:t>
            </a:r>
          </a:p>
          <a:p>
            <a:pPr marL="0" indent="0">
              <a:buNone/>
            </a:pPr>
            <a:r>
              <a:rPr lang="en-US" sz="2200" dirty="0">
                <a:solidFill>
                  <a:schemeClr val="accent1"/>
                </a:solidFill>
              </a:rPr>
              <a:t>An attempt to address prior experience with users misusing the code and producing publications with erroneous results, thus reflecting poorly on the code used to obtain them.  </a:t>
            </a:r>
          </a:p>
          <a:p>
            <a:pPr marL="0" indent="0">
              <a:spcBef>
                <a:spcPts val="800"/>
              </a:spcBef>
              <a:buNone/>
            </a:pPr>
            <a:r>
              <a:rPr lang="en-US" sz="2200" dirty="0">
                <a:solidFill>
                  <a:schemeClr val="accent1"/>
                </a:solidFill>
              </a:rPr>
              <a:t>Creates a burden on the code owners.</a:t>
            </a:r>
          </a:p>
          <a:p>
            <a:pPr marL="0" indent="0">
              <a:spcBef>
                <a:spcPts val="800"/>
              </a:spcBef>
              <a:buNone/>
            </a:pPr>
            <a:r>
              <a:rPr lang="en-US" sz="2200" dirty="0">
                <a:solidFill>
                  <a:schemeClr val="accent1"/>
                </a:solidFill>
              </a:rPr>
              <a:t>Not sure how strongly they attempt to enforce this.</a:t>
            </a:r>
          </a:p>
          <a:p>
            <a:pPr marL="457200" indent="-457200">
              <a:buFont typeface="+mj-lt"/>
              <a:buAutoNum type="arabicPeriod" startAt="5"/>
            </a:pPr>
            <a:r>
              <a:rPr lang="en-US" sz="2200" dirty="0"/>
              <a:t>to include in published results or presentations the proper code name(s) and appropriate references.</a:t>
            </a:r>
          </a:p>
          <a:p>
            <a:pPr marL="0" indent="0">
              <a:spcBef>
                <a:spcPts val="800"/>
              </a:spcBef>
              <a:buNone/>
            </a:pPr>
            <a:r>
              <a:rPr lang="en-US" sz="2200" dirty="0">
                <a:solidFill>
                  <a:schemeClr val="accent1"/>
                </a:solidFill>
              </a:rPr>
              <a:t>A natural desire for the software to be credited in papers where it is used.  </a:t>
            </a:r>
          </a:p>
          <a:p>
            <a:pPr marL="0" indent="0">
              <a:spcBef>
                <a:spcPts val="800"/>
              </a:spcBef>
              <a:buNone/>
            </a:pPr>
            <a:r>
              <a:rPr lang="en-US" sz="2200" dirty="0">
                <a:solidFill>
                  <a:schemeClr val="accent1"/>
                </a:solidFill>
              </a:rPr>
              <a:t>Does not violate free/open source software principles.  </a:t>
            </a:r>
          </a:p>
          <a:p>
            <a:pPr marL="0" indent="0">
              <a:spcBef>
                <a:spcPts val="800"/>
              </a:spcBef>
              <a:buNone/>
            </a:pPr>
            <a:r>
              <a:rPr lang="en-US" sz="2200" dirty="0">
                <a:solidFill>
                  <a:schemeClr val="accent1"/>
                </a:solidFill>
              </a:rPr>
              <a:t>Some licenses require attribution, but usually only in source code.</a:t>
            </a:r>
          </a:p>
          <a:p>
            <a:pPr>
              <a:spcBef>
                <a:spcPts val="200"/>
              </a:spcBef>
            </a:pPr>
            <a:r>
              <a:rPr lang="en-US" sz="2000" dirty="0">
                <a:solidFill>
                  <a:schemeClr val="accent1"/>
                </a:solidFill>
              </a:rPr>
              <a:t>Creative Commons licenses can include an attribution clause (see later slide)</a:t>
            </a:r>
          </a:p>
          <a:p>
            <a:pPr marL="0" indent="0">
              <a:spcBef>
                <a:spcPts val="800"/>
              </a:spcBef>
              <a:buNone/>
            </a:pPr>
            <a:r>
              <a:rPr lang="en-US" sz="2200" dirty="0">
                <a:solidFill>
                  <a:schemeClr val="accent1"/>
                </a:solidFill>
              </a:rPr>
              <a:t>Possible alternative: CITATION file?</a:t>
            </a:r>
          </a:p>
        </p:txBody>
      </p:sp>
    </p:spTree>
    <p:extLst>
      <p:ext uri="{BB962C8B-B14F-4D97-AF65-F5344CB8AC3E}">
        <p14:creationId xmlns:p14="http://schemas.microsoft.com/office/powerpoint/2010/main" val="840978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280D7C-7B0D-4000-B03F-1B1E52C1BBF7}"/>
              </a:ext>
            </a:extLst>
          </p:cNvPr>
          <p:cNvSpPr>
            <a:spLocks noGrp="1"/>
          </p:cNvSpPr>
          <p:nvPr>
            <p:ph type="title"/>
          </p:nvPr>
        </p:nvSpPr>
        <p:spPr>
          <a:xfrm>
            <a:off x="365760" y="411480"/>
            <a:ext cx="11375136" cy="510909"/>
          </a:xfrm>
        </p:spPr>
        <p:txBody>
          <a:bodyPr/>
          <a:lstStyle/>
          <a:p>
            <a:r>
              <a:rPr lang="en-US" dirty="0"/>
              <a:t>Some related matters</a:t>
            </a:r>
          </a:p>
        </p:txBody>
      </p:sp>
    </p:spTree>
    <p:extLst>
      <p:ext uri="{BB962C8B-B14F-4D97-AF65-F5344CB8AC3E}">
        <p14:creationId xmlns:p14="http://schemas.microsoft.com/office/powerpoint/2010/main" val="3855398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56F94A-4CD3-422A-B991-B91A143AC894}"/>
              </a:ext>
            </a:extLst>
          </p:cNvPr>
          <p:cNvSpPr>
            <a:spLocks noGrp="1"/>
          </p:cNvSpPr>
          <p:nvPr>
            <p:ph type="title"/>
          </p:nvPr>
        </p:nvSpPr>
        <p:spPr/>
        <p:txBody>
          <a:bodyPr/>
          <a:lstStyle/>
          <a:p>
            <a:r>
              <a:rPr lang="en-US" dirty="0"/>
              <a:t>Software licenses can be changed</a:t>
            </a:r>
          </a:p>
        </p:txBody>
      </p:sp>
      <p:sp>
        <p:nvSpPr>
          <p:cNvPr id="4" name="Content Placeholder 3">
            <a:extLst>
              <a:ext uri="{FF2B5EF4-FFF2-40B4-BE49-F238E27FC236}">
                <a16:creationId xmlns:a16="http://schemas.microsoft.com/office/drawing/2014/main" id="{C05F2DA8-25E2-4CC2-B066-E5800B7C2CAE}"/>
              </a:ext>
            </a:extLst>
          </p:cNvPr>
          <p:cNvSpPr>
            <a:spLocks noGrp="1"/>
          </p:cNvSpPr>
          <p:nvPr>
            <p:ph idx="1"/>
          </p:nvPr>
        </p:nvSpPr>
        <p:spPr>
          <a:xfrm>
            <a:off x="365760" y="1319222"/>
            <a:ext cx="11369809" cy="4047778"/>
          </a:xfrm>
        </p:spPr>
        <p:txBody>
          <a:bodyPr/>
          <a:lstStyle/>
          <a:p>
            <a:r>
              <a:rPr lang="en-US" sz="2400" dirty="0"/>
              <a:t>You may start out using one license for your code and later discover unanticipated problems</a:t>
            </a:r>
          </a:p>
          <a:p>
            <a:r>
              <a:rPr lang="en-US" sz="2400" dirty="0"/>
              <a:t>Or maybe your goals change</a:t>
            </a:r>
          </a:p>
          <a:p>
            <a:pPr marL="0" indent="0">
              <a:buNone/>
            </a:pPr>
            <a:r>
              <a:rPr lang="en-US" sz="2400" b="1" dirty="0"/>
              <a:t>But changing licenses is not necessarily easy</a:t>
            </a:r>
          </a:p>
          <a:p>
            <a:r>
              <a:rPr lang="en-US" sz="2400" dirty="0"/>
              <a:t>(Generally) each and every contributor to a code holds a copyright interest in it</a:t>
            </a:r>
          </a:p>
          <a:p>
            <a:r>
              <a:rPr lang="en-US" sz="2400" dirty="0"/>
              <a:t>Each and every contributor must be contacted and agree to the relicensing</a:t>
            </a:r>
          </a:p>
          <a:p>
            <a:pPr lvl="1">
              <a:spcBef>
                <a:spcPts val="200"/>
              </a:spcBef>
            </a:pPr>
            <a:r>
              <a:rPr lang="en-US" sz="2000" dirty="0"/>
              <a:t>In practice, different institutions may have different ideas of “due diligence”</a:t>
            </a:r>
          </a:p>
          <a:p>
            <a:pPr lvl="1">
              <a:spcBef>
                <a:spcPts val="200"/>
              </a:spcBef>
            </a:pPr>
            <a:r>
              <a:rPr lang="en-US" sz="2000" dirty="0"/>
              <a:t>Keep good records of contributors; try to keep them current</a:t>
            </a:r>
          </a:p>
          <a:p>
            <a:r>
              <a:rPr lang="en-US" sz="2400" dirty="0"/>
              <a:t>Contributor license agreements (CLAs) and contribution transfer agreements (CTAs) can simplify this</a:t>
            </a:r>
          </a:p>
          <a:p>
            <a:pPr lvl="1">
              <a:spcBef>
                <a:spcPts val="200"/>
              </a:spcBef>
            </a:pPr>
            <a:r>
              <a:rPr lang="en-US" sz="2000" dirty="0"/>
              <a:t>But present different challenges (see upcoming slide)</a:t>
            </a:r>
          </a:p>
        </p:txBody>
      </p:sp>
    </p:spTree>
    <p:extLst>
      <p:ext uri="{BB962C8B-B14F-4D97-AF65-F5344CB8AC3E}">
        <p14:creationId xmlns:p14="http://schemas.microsoft.com/office/powerpoint/2010/main" val="3969556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60380-7CAF-0443-A164-422CD5E2C99C}"/>
              </a:ext>
            </a:extLst>
          </p:cNvPr>
          <p:cNvSpPr>
            <a:spLocks noGrp="1"/>
          </p:cNvSpPr>
          <p:nvPr>
            <p:ph type="title"/>
          </p:nvPr>
        </p:nvSpPr>
        <p:spPr/>
        <p:txBody>
          <a:bodyPr/>
          <a:lstStyle/>
          <a:p>
            <a:r>
              <a:rPr lang="en-US" dirty="0"/>
              <a:t>Changing license example #1</a:t>
            </a:r>
          </a:p>
        </p:txBody>
      </p:sp>
      <p:sp>
        <p:nvSpPr>
          <p:cNvPr id="3" name="Content Placeholder 2">
            <a:extLst>
              <a:ext uri="{FF2B5EF4-FFF2-40B4-BE49-F238E27FC236}">
                <a16:creationId xmlns:a16="http://schemas.microsoft.com/office/drawing/2014/main" id="{41A558D2-9764-0B4E-88C8-164A32D4B1BA}"/>
              </a:ext>
            </a:extLst>
          </p:cNvPr>
          <p:cNvSpPr>
            <a:spLocks noGrp="1"/>
          </p:cNvSpPr>
          <p:nvPr>
            <p:ph idx="1"/>
          </p:nvPr>
        </p:nvSpPr>
        <p:spPr/>
        <p:txBody>
          <a:bodyPr/>
          <a:lstStyle/>
          <a:p>
            <a:r>
              <a:rPr lang="en-US" dirty="0"/>
              <a:t>Organization owns copyright for several software packages</a:t>
            </a:r>
          </a:p>
          <a:p>
            <a:pPr lvl="1"/>
            <a:r>
              <a:rPr lang="en-US" dirty="0"/>
              <a:t>Licensed LGPL</a:t>
            </a:r>
          </a:p>
          <a:p>
            <a:r>
              <a:rPr lang="en-US" dirty="0"/>
              <a:t>Authorship agreements were signed at time copyright was asserted</a:t>
            </a:r>
          </a:p>
          <a:p>
            <a:r>
              <a:rPr lang="en-US" dirty="0"/>
              <a:t>Several packages contained third-party source files</a:t>
            </a:r>
          </a:p>
          <a:p>
            <a:pPr lvl="1"/>
            <a:r>
              <a:rPr lang="en-US" dirty="0"/>
              <a:t>A variety of licenses</a:t>
            </a:r>
          </a:p>
          <a:p>
            <a:r>
              <a:rPr lang="en-US" dirty="0"/>
              <a:t>Many packages received contributions from other authors since initial copyright assertion</a:t>
            </a:r>
          </a:p>
          <a:p>
            <a:r>
              <a:rPr lang="en-US" dirty="0"/>
              <a:t>Many prospective (particularly industry) customers were wary of LGPL</a:t>
            </a:r>
          </a:p>
          <a:p>
            <a:pPr lvl="1"/>
            <a:r>
              <a:rPr lang="en-US" dirty="0"/>
              <a:t>Decision was made to relicense to BSD</a:t>
            </a:r>
          </a:p>
        </p:txBody>
      </p:sp>
    </p:spTree>
    <p:extLst>
      <p:ext uri="{BB962C8B-B14F-4D97-AF65-F5344CB8AC3E}">
        <p14:creationId xmlns:p14="http://schemas.microsoft.com/office/powerpoint/2010/main" val="1032742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42BF-1505-4405-96AE-23B2FAAD762E}"/>
              </a:ext>
            </a:extLst>
          </p:cNvPr>
          <p:cNvSpPr>
            <a:spLocks noGrp="1"/>
          </p:cNvSpPr>
          <p:nvPr>
            <p:ph type="title"/>
          </p:nvPr>
        </p:nvSpPr>
        <p:spPr/>
        <p:txBody>
          <a:bodyPr/>
          <a:lstStyle/>
          <a:p>
            <a:r>
              <a:rPr lang="en-US" dirty="0"/>
              <a:t>Bottom line up front</a:t>
            </a:r>
          </a:p>
        </p:txBody>
      </p:sp>
      <p:sp>
        <p:nvSpPr>
          <p:cNvPr id="3" name="Content Placeholder 2">
            <a:extLst>
              <a:ext uri="{FF2B5EF4-FFF2-40B4-BE49-F238E27FC236}">
                <a16:creationId xmlns:a16="http://schemas.microsoft.com/office/drawing/2014/main" id="{2F11A5F9-D13F-4736-B588-9486EC6FEF6E}"/>
              </a:ext>
            </a:extLst>
          </p:cNvPr>
          <p:cNvSpPr>
            <a:spLocks noGrp="1"/>
          </p:cNvSpPr>
          <p:nvPr>
            <p:ph idx="1"/>
          </p:nvPr>
        </p:nvSpPr>
        <p:spPr/>
        <p:txBody>
          <a:bodyPr/>
          <a:lstStyle/>
          <a:p>
            <a:pPr marL="0" indent="0">
              <a:spcBef>
                <a:spcPts val="2800"/>
              </a:spcBef>
              <a:buNone/>
            </a:pPr>
            <a:r>
              <a:rPr lang="en-US" b="1" dirty="0"/>
              <a:t>How you choose to license your software should be viewed as a </a:t>
            </a:r>
            <a:r>
              <a:rPr lang="en-US" b="1" u="sng" dirty="0"/>
              <a:t>tool</a:t>
            </a:r>
            <a:r>
              <a:rPr lang="en-US" b="1" dirty="0"/>
              <a:t> to help accomplish your goals for that software.  </a:t>
            </a:r>
          </a:p>
          <a:p>
            <a:pPr marL="0" indent="0">
              <a:spcBef>
                <a:spcPts val="2800"/>
              </a:spcBef>
              <a:buNone/>
            </a:pPr>
            <a:r>
              <a:rPr lang="en-US" b="1" u="sng" dirty="0"/>
              <a:t>There is no universal “right answer”!</a:t>
            </a:r>
          </a:p>
          <a:p>
            <a:pPr marL="0" indent="0">
              <a:spcBef>
                <a:spcPts val="2800"/>
              </a:spcBef>
              <a:buNone/>
            </a:pPr>
            <a:r>
              <a:rPr lang="en-US" b="1" u="sng" dirty="0"/>
              <a:t>The answer may not be your decision.</a:t>
            </a:r>
          </a:p>
          <a:p>
            <a:pPr marL="0" indent="0">
              <a:spcBef>
                <a:spcPts val="2800"/>
              </a:spcBef>
              <a:buNone/>
            </a:pPr>
            <a:r>
              <a:rPr lang="en-US" dirty="0"/>
              <a:t>This tutorial will present common terminology, and examples of some of the considerations that might go into choosing a license.</a:t>
            </a:r>
          </a:p>
          <a:p>
            <a:pPr marL="0" indent="0">
              <a:spcBef>
                <a:spcPts val="2800"/>
              </a:spcBef>
              <a:buNone/>
            </a:pPr>
            <a:r>
              <a:rPr lang="en-US" dirty="0"/>
              <a:t>The intent is to get you thinking, not to give you answers.</a:t>
            </a:r>
          </a:p>
        </p:txBody>
      </p:sp>
    </p:spTree>
    <p:extLst>
      <p:ext uri="{BB962C8B-B14F-4D97-AF65-F5344CB8AC3E}">
        <p14:creationId xmlns:p14="http://schemas.microsoft.com/office/powerpoint/2010/main" val="1959152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FA8C5-6CE4-F14E-9060-8BDF61678C98}"/>
              </a:ext>
            </a:extLst>
          </p:cNvPr>
          <p:cNvSpPr>
            <a:spLocks noGrp="1"/>
          </p:cNvSpPr>
          <p:nvPr>
            <p:ph type="title"/>
          </p:nvPr>
        </p:nvSpPr>
        <p:spPr/>
        <p:txBody>
          <a:bodyPr/>
          <a:lstStyle/>
          <a:p>
            <a:r>
              <a:rPr lang="en-US" dirty="0"/>
              <a:t>Changing license example #1 (continued)</a:t>
            </a:r>
          </a:p>
        </p:txBody>
      </p:sp>
      <p:sp>
        <p:nvSpPr>
          <p:cNvPr id="3" name="Content Placeholder 2">
            <a:extLst>
              <a:ext uri="{FF2B5EF4-FFF2-40B4-BE49-F238E27FC236}">
                <a16:creationId xmlns:a16="http://schemas.microsoft.com/office/drawing/2014/main" id="{AFD7B252-A55F-3142-BD3C-BCC22820369B}"/>
              </a:ext>
            </a:extLst>
          </p:cNvPr>
          <p:cNvSpPr>
            <a:spLocks noGrp="1"/>
          </p:cNvSpPr>
          <p:nvPr>
            <p:ph idx="1"/>
          </p:nvPr>
        </p:nvSpPr>
        <p:spPr/>
        <p:txBody>
          <a:bodyPr/>
          <a:lstStyle/>
          <a:p>
            <a:r>
              <a:rPr lang="en-US" dirty="0"/>
              <a:t>Contributions were deemed to be substantive or “bug fix”</a:t>
            </a:r>
          </a:p>
          <a:p>
            <a:pPr lvl="1"/>
            <a:r>
              <a:rPr lang="en-US" dirty="0"/>
              <a:t>This was a distinction suggested by a lawyer, every situation will be different</a:t>
            </a:r>
          </a:p>
          <a:p>
            <a:r>
              <a:rPr lang="en-US" dirty="0"/>
              <a:t>All third-party software was judged to have a compatible or incompatible license</a:t>
            </a:r>
          </a:p>
          <a:p>
            <a:r>
              <a:rPr lang="en-US" dirty="0"/>
              <a:t>Most packages were eventually relicensed, a few were not</a:t>
            </a:r>
          </a:p>
          <a:p>
            <a:r>
              <a:rPr lang="en-US" dirty="0"/>
              <a:t>A contributor agreement was adopted after this</a:t>
            </a:r>
          </a:p>
          <a:p>
            <a:pPr lvl="1"/>
            <a:r>
              <a:rPr lang="en-US" dirty="0"/>
              <a:t>Proved challenging in practice and is largely not used.</a:t>
            </a:r>
          </a:p>
          <a:p>
            <a:r>
              <a:rPr lang="en-US" dirty="0"/>
              <a:t>Considered building an agreement into pull-request template</a:t>
            </a:r>
          </a:p>
          <a:p>
            <a:pPr lvl="1"/>
            <a:r>
              <a:rPr lang="en-US" dirty="0"/>
              <a:t>Not clear if that is enforceable</a:t>
            </a:r>
          </a:p>
          <a:p>
            <a:pPr lvl="1"/>
            <a:r>
              <a:rPr lang="en-US" dirty="0"/>
              <a:t>Often people do not have the ability to agree on behalf of their employer</a:t>
            </a:r>
          </a:p>
        </p:txBody>
      </p:sp>
    </p:spTree>
    <p:extLst>
      <p:ext uri="{BB962C8B-B14F-4D97-AF65-F5344CB8AC3E}">
        <p14:creationId xmlns:p14="http://schemas.microsoft.com/office/powerpoint/2010/main" val="2847446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745E-557C-1C4E-89C9-C56B49AA721F}"/>
              </a:ext>
            </a:extLst>
          </p:cNvPr>
          <p:cNvSpPr>
            <a:spLocks noGrp="1"/>
          </p:cNvSpPr>
          <p:nvPr>
            <p:ph type="title"/>
          </p:nvPr>
        </p:nvSpPr>
        <p:spPr/>
        <p:txBody>
          <a:bodyPr/>
          <a:lstStyle/>
          <a:p>
            <a:r>
              <a:rPr lang="en-US" dirty="0"/>
              <a:t>Changing license example #2</a:t>
            </a:r>
          </a:p>
        </p:txBody>
      </p:sp>
      <p:sp>
        <p:nvSpPr>
          <p:cNvPr id="3" name="Content Placeholder 2">
            <a:extLst>
              <a:ext uri="{FF2B5EF4-FFF2-40B4-BE49-F238E27FC236}">
                <a16:creationId xmlns:a16="http://schemas.microsoft.com/office/drawing/2014/main" id="{0A88B38E-033F-0040-87BE-74F5B9470119}"/>
              </a:ext>
            </a:extLst>
          </p:cNvPr>
          <p:cNvSpPr>
            <a:spLocks noGrp="1"/>
          </p:cNvSpPr>
          <p:nvPr>
            <p:ph idx="1"/>
          </p:nvPr>
        </p:nvSpPr>
        <p:spPr/>
        <p:txBody>
          <a:bodyPr/>
          <a:lstStyle/>
          <a:p>
            <a:r>
              <a:rPr lang="en-US" dirty="0"/>
              <a:t>Another case of moving to a less restrictive license</a:t>
            </a:r>
          </a:p>
          <a:p>
            <a:r>
              <a:rPr lang="en-US" dirty="0"/>
              <a:t>Effort was made to obtain agreement from all 400+ contributors</a:t>
            </a:r>
          </a:p>
          <a:p>
            <a:r>
              <a:rPr lang="en-US" dirty="0"/>
              <a:t>This was successful, except one contributor had passed away</a:t>
            </a:r>
          </a:p>
          <a:p>
            <a:pPr lvl="1"/>
            <a:r>
              <a:rPr lang="en-US" dirty="0"/>
              <a:t>His contribution was removed from the code base</a:t>
            </a:r>
          </a:p>
          <a:p>
            <a:endParaRPr lang="en-US" dirty="0"/>
          </a:p>
          <a:p>
            <a:r>
              <a:rPr lang="en-US" dirty="0"/>
              <a:t>This was a more careful and exhaustive effort than the first example</a:t>
            </a:r>
          </a:p>
          <a:p>
            <a:pPr lvl="1"/>
            <a:r>
              <a:rPr lang="en-US" dirty="0"/>
              <a:t>Not implying it is better or worse</a:t>
            </a:r>
          </a:p>
        </p:txBody>
      </p:sp>
    </p:spTree>
    <p:extLst>
      <p:ext uri="{BB962C8B-B14F-4D97-AF65-F5344CB8AC3E}">
        <p14:creationId xmlns:p14="http://schemas.microsoft.com/office/powerpoint/2010/main" val="4020359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Accepting code contributions</a:t>
            </a:r>
          </a:p>
        </p:txBody>
      </p:sp>
      <p:sp>
        <p:nvSpPr>
          <p:cNvPr id="4" name="Content Placeholder 3"/>
          <p:cNvSpPr>
            <a:spLocks noGrp="1"/>
          </p:cNvSpPr>
          <p:nvPr>
            <p:ph sz="quarter" idx="1"/>
          </p:nvPr>
        </p:nvSpPr>
        <p:spPr>
          <a:xfrm>
            <a:off x="663697" y="955307"/>
            <a:ext cx="11074536" cy="4817533"/>
          </a:xfrm>
        </p:spPr>
        <p:txBody>
          <a:bodyPr>
            <a:noAutofit/>
          </a:bodyPr>
          <a:lstStyle/>
          <a:p>
            <a:r>
              <a:rPr lang="en-US" sz="2400" dirty="0"/>
              <a:t>Code contributions are implicitly offered under the current license</a:t>
            </a:r>
          </a:p>
          <a:p>
            <a:pPr>
              <a:spcBef>
                <a:spcPts val="600"/>
              </a:spcBef>
            </a:pPr>
            <a:r>
              <a:rPr lang="en-US" sz="2400" dirty="0"/>
              <a:t>Some projects require a contributor agreement</a:t>
            </a:r>
          </a:p>
          <a:p>
            <a:pPr lvl="1">
              <a:spcBef>
                <a:spcPts val="0"/>
              </a:spcBef>
            </a:pPr>
            <a:r>
              <a:rPr lang="en-US" dirty="0"/>
              <a:t>Contributor license agreement (CLA) defines the terms between the contributor and the maintainers of the software</a:t>
            </a:r>
          </a:p>
          <a:p>
            <a:pPr lvl="1">
              <a:spcBef>
                <a:spcPts val="200"/>
              </a:spcBef>
            </a:pPr>
            <a:r>
              <a:rPr lang="en-US" dirty="0"/>
              <a:t>Contributor transfer agreement (CTA) transfers copyright ownership from contributor to maintainers</a:t>
            </a:r>
          </a:p>
          <a:p>
            <a:pPr>
              <a:spcBef>
                <a:spcPts val="600"/>
              </a:spcBef>
            </a:pPr>
            <a:r>
              <a:rPr lang="en-US" sz="2400" dirty="0"/>
              <a:t>Why?</a:t>
            </a:r>
          </a:p>
          <a:p>
            <a:pPr lvl="1">
              <a:spcBef>
                <a:spcPts val="0"/>
              </a:spcBef>
            </a:pPr>
            <a:r>
              <a:rPr lang="en-US" dirty="0"/>
              <a:t>Clarify or make explicit terms of contribution (awareness by contributor)</a:t>
            </a:r>
          </a:p>
          <a:p>
            <a:pPr lvl="1">
              <a:spcBef>
                <a:spcPts val="200"/>
              </a:spcBef>
            </a:pPr>
            <a:r>
              <a:rPr lang="en-US" dirty="0"/>
              <a:t>Obtain additional rights, e.g., relicensing, patents, etc.</a:t>
            </a:r>
          </a:p>
          <a:p>
            <a:pPr lvl="1">
              <a:spcBef>
                <a:spcPts val="200"/>
              </a:spcBef>
            </a:pPr>
            <a:r>
              <a:rPr lang="en-US" dirty="0"/>
              <a:t>Ensure “clear title” to make the contribution</a:t>
            </a:r>
          </a:p>
          <a:p>
            <a:pPr>
              <a:spcBef>
                <a:spcPts val="600"/>
              </a:spcBef>
            </a:pPr>
            <a:r>
              <a:rPr lang="en-US" sz="2400" dirty="0"/>
              <a:t>Why not?</a:t>
            </a:r>
          </a:p>
          <a:p>
            <a:pPr lvl="1">
              <a:spcBef>
                <a:spcPts val="200"/>
              </a:spcBef>
            </a:pPr>
            <a:r>
              <a:rPr lang="en-US" dirty="0"/>
              <a:t>Creates “barriers to entry” – may discourage potential contributors</a:t>
            </a:r>
          </a:p>
          <a:p>
            <a:pPr lvl="1">
              <a:spcBef>
                <a:spcPts val="200"/>
              </a:spcBef>
            </a:pPr>
            <a:r>
              <a:rPr lang="en-US" dirty="0"/>
              <a:t>Legal agreements that may require official review and signature</a:t>
            </a:r>
          </a:p>
          <a:p>
            <a:pPr lvl="2">
              <a:spcBef>
                <a:spcPts val="200"/>
              </a:spcBef>
            </a:pPr>
            <a:r>
              <a:rPr lang="en-US" dirty="0">
                <a:solidFill>
                  <a:schemeClr val="accent1"/>
                </a:solidFill>
              </a:rPr>
              <a:t>Experience: Lost funding for a project because lawyers wouldn’t agree to terms of a CLA</a:t>
            </a:r>
          </a:p>
          <a:p>
            <a:pPr>
              <a:spcBef>
                <a:spcPts val="600"/>
              </a:spcBef>
            </a:pPr>
            <a:r>
              <a:rPr lang="en-US" sz="2400" dirty="0">
                <a:solidFill>
                  <a:schemeClr val="accent1"/>
                </a:solidFill>
              </a:rPr>
              <a:t>See Resources slide for several viewpoints </a:t>
            </a:r>
          </a:p>
        </p:txBody>
      </p:sp>
    </p:spTree>
    <p:extLst>
      <p:ext uri="{BB962C8B-B14F-4D97-AF65-F5344CB8AC3E}">
        <p14:creationId xmlns:p14="http://schemas.microsoft.com/office/powerpoint/2010/main" val="2668256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Managing copyright notices in software</a:t>
            </a:r>
          </a:p>
        </p:txBody>
      </p:sp>
      <p:sp>
        <p:nvSpPr>
          <p:cNvPr id="4" name="Content Placeholder 3"/>
          <p:cNvSpPr>
            <a:spLocks noGrp="1"/>
          </p:cNvSpPr>
          <p:nvPr>
            <p:ph sz="quarter" idx="1"/>
          </p:nvPr>
        </p:nvSpPr>
        <p:spPr>
          <a:xfrm>
            <a:off x="365760" y="1206618"/>
            <a:ext cx="11369809" cy="4047778"/>
          </a:xfrm>
        </p:spPr>
        <p:txBody>
          <a:bodyPr>
            <a:noAutofit/>
          </a:bodyPr>
          <a:lstStyle/>
          <a:p>
            <a:r>
              <a:rPr lang="en-US" sz="2400" dirty="0"/>
              <a:t>All this does no good if you don’t make the license you’ve chosen clear to all</a:t>
            </a:r>
          </a:p>
          <a:p>
            <a:r>
              <a:rPr lang="en-US" sz="2400" dirty="0"/>
              <a:t>Need to </a:t>
            </a:r>
            <a:r>
              <a:rPr lang="en-US" sz="2400" b="1" dirty="0"/>
              <a:t>assert copyright </a:t>
            </a:r>
            <a:r>
              <a:rPr lang="en-US" sz="2400" dirty="0"/>
              <a:t>and make </a:t>
            </a:r>
            <a:r>
              <a:rPr lang="en-US" sz="2400" b="1" dirty="0"/>
              <a:t>license terms</a:t>
            </a:r>
            <a:r>
              <a:rPr lang="en-US" sz="2400" dirty="0"/>
              <a:t> explicit</a:t>
            </a:r>
          </a:p>
          <a:p>
            <a:r>
              <a:rPr lang="en-US" sz="2400" dirty="0"/>
              <a:t>Do these centrally or in every file?</a:t>
            </a:r>
          </a:p>
          <a:p>
            <a:pPr lvl="1">
              <a:spcBef>
                <a:spcPts val="200"/>
              </a:spcBef>
            </a:pPr>
            <a:r>
              <a:rPr lang="en-US" sz="2000" dirty="0"/>
              <a:t>Single COPYING or LICENSE file per package (or directory)</a:t>
            </a:r>
          </a:p>
          <a:p>
            <a:pPr lvl="1">
              <a:spcBef>
                <a:spcPts val="200"/>
              </a:spcBef>
            </a:pPr>
            <a:r>
              <a:rPr lang="en-US" sz="2000" dirty="0"/>
              <a:t>In comments at the top of the file</a:t>
            </a:r>
          </a:p>
          <a:p>
            <a:pPr lvl="1">
              <a:spcBef>
                <a:spcPts val="200"/>
              </a:spcBef>
            </a:pPr>
            <a:r>
              <a:rPr lang="en-US" sz="2000" dirty="0"/>
              <a:t>Advantages and disadvantages to each</a:t>
            </a:r>
          </a:p>
          <a:p>
            <a:r>
              <a:rPr lang="en-US" sz="2400" b="1" i="1" dirty="0"/>
              <a:t>Best practice: do both</a:t>
            </a:r>
          </a:p>
          <a:p>
            <a:pPr lvl="1">
              <a:spcBef>
                <a:spcPts val="200"/>
              </a:spcBef>
            </a:pPr>
            <a:r>
              <a:rPr lang="en-US" sz="2000" dirty="0"/>
              <a:t>Intelligently, to make it as easy to maintain as possible – script updates!</a:t>
            </a:r>
          </a:p>
          <a:p>
            <a:r>
              <a:rPr lang="en-US" sz="2400" dirty="0"/>
              <a:t>Authorship (separate, but related)</a:t>
            </a:r>
          </a:p>
          <a:p>
            <a:pPr lvl="1">
              <a:spcBef>
                <a:spcPts val="200"/>
              </a:spcBef>
            </a:pPr>
            <a:r>
              <a:rPr lang="en-US" sz="2000" dirty="0"/>
              <a:t>Version control is best way to maintain accurate records of authorship</a:t>
            </a:r>
          </a:p>
          <a:p>
            <a:r>
              <a:rPr lang="en-US" sz="2400" dirty="0"/>
              <a:t>See </a:t>
            </a:r>
            <a:r>
              <a:rPr lang="en-US" sz="2400" dirty="0">
                <a:hlinkClick r:id="rId2"/>
              </a:rPr>
              <a:t>Managing Copyright Information within a Free Software Project</a:t>
            </a:r>
            <a:r>
              <a:rPr lang="en-US" sz="2400" dirty="0"/>
              <a:t> for details</a:t>
            </a:r>
          </a:p>
          <a:p>
            <a:r>
              <a:rPr lang="en-US" dirty="0"/>
              <a:t>Also </a:t>
            </a:r>
            <a:r>
              <a:rPr lang="en-US" dirty="0">
                <a:hlinkClick r:id="rId3"/>
              </a:rPr>
              <a:t>Software Package Data Exchange</a:t>
            </a:r>
            <a:r>
              <a:rPr lang="en-US" dirty="0"/>
              <a:t> (SPDX, emerging standard)</a:t>
            </a:r>
          </a:p>
        </p:txBody>
      </p:sp>
    </p:spTree>
    <p:extLst>
      <p:ext uri="{BB962C8B-B14F-4D97-AF65-F5344CB8AC3E}">
        <p14:creationId xmlns:p14="http://schemas.microsoft.com/office/powerpoint/2010/main" val="998893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Open licensing of non-software artifacts</a:t>
            </a:r>
            <a:endParaRPr lang="en-US" dirty="0"/>
          </a:p>
        </p:txBody>
      </p:sp>
      <p:sp>
        <p:nvSpPr>
          <p:cNvPr id="4" name="Content Placeholder 3"/>
          <p:cNvSpPr>
            <a:spLocks noGrp="1"/>
          </p:cNvSpPr>
          <p:nvPr>
            <p:ph sz="quarter" idx="1"/>
          </p:nvPr>
        </p:nvSpPr>
        <p:spPr>
          <a:xfrm>
            <a:off x="365760" y="1132488"/>
            <a:ext cx="11369809" cy="4047778"/>
          </a:xfrm>
        </p:spPr>
        <p:txBody>
          <a:bodyPr/>
          <a:lstStyle/>
          <a:p>
            <a:r>
              <a:rPr lang="en-US" sz="2400" dirty="0"/>
              <a:t>Creative Commons is a family of licenses analogous to open source, but for things other than software</a:t>
            </a:r>
          </a:p>
          <a:p>
            <a:r>
              <a:rPr lang="en-US" sz="2400" dirty="0"/>
              <a:t>License variants</a:t>
            </a:r>
          </a:p>
          <a:p>
            <a:pPr lvl="1"/>
            <a:r>
              <a:rPr lang="en-US" sz="2000" dirty="0"/>
              <a:t>CC BY (Attribution)</a:t>
            </a:r>
          </a:p>
          <a:p>
            <a:pPr lvl="1"/>
            <a:r>
              <a:rPr lang="en-US" sz="2000" dirty="0"/>
              <a:t>CC BY-SA (Attribution-</a:t>
            </a:r>
            <a:r>
              <a:rPr lang="en-US" sz="2000" dirty="0" err="1"/>
              <a:t>ShareAlike</a:t>
            </a:r>
            <a:r>
              <a:rPr lang="en-US" sz="2000" dirty="0"/>
              <a:t>)</a:t>
            </a:r>
          </a:p>
          <a:p>
            <a:pPr lvl="1"/>
            <a:r>
              <a:rPr lang="en-US" sz="2000" dirty="0"/>
              <a:t>CC BY-ND (Attribution-</a:t>
            </a:r>
            <a:r>
              <a:rPr lang="en-US" sz="2000" dirty="0" err="1"/>
              <a:t>NoDerivs</a:t>
            </a:r>
            <a:r>
              <a:rPr lang="en-US" sz="2000" dirty="0"/>
              <a:t>)</a:t>
            </a:r>
          </a:p>
          <a:p>
            <a:pPr lvl="1"/>
            <a:r>
              <a:rPr lang="en-US" sz="2000" dirty="0"/>
              <a:t>CC BY-NC (Attribution-</a:t>
            </a:r>
            <a:r>
              <a:rPr lang="en-US" sz="2000" dirty="0" err="1"/>
              <a:t>NonCommercial</a:t>
            </a:r>
            <a:r>
              <a:rPr lang="en-US" sz="2000" dirty="0"/>
              <a:t>)</a:t>
            </a:r>
          </a:p>
          <a:p>
            <a:pPr lvl="1"/>
            <a:r>
              <a:rPr lang="en-US" sz="2000" dirty="0"/>
              <a:t>CC BY-NC-SA (Attribution-</a:t>
            </a:r>
            <a:r>
              <a:rPr lang="en-US" sz="2000" dirty="0" err="1"/>
              <a:t>NonCommercial</a:t>
            </a:r>
            <a:r>
              <a:rPr lang="en-US" sz="2000" dirty="0"/>
              <a:t>-</a:t>
            </a:r>
            <a:r>
              <a:rPr lang="en-US" sz="2000" dirty="0" err="1"/>
              <a:t>ShareAlike</a:t>
            </a:r>
            <a:r>
              <a:rPr lang="en-US" sz="2000" dirty="0"/>
              <a:t>)</a:t>
            </a:r>
          </a:p>
          <a:p>
            <a:pPr lvl="1"/>
            <a:r>
              <a:rPr lang="en-US" sz="2000" dirty="0"/>
              <a:t>CC BY-NC-ND (Attribution-</a:t>
            </a:r>
            <a:r>
              <a:rPr lang="en-US" sz="2000" dirty="0" err="1"/>
              <a:t>NonCommercial</a:t>
            </a:r>
            <a:r>
              <a:rPr lang="en-US" sz="2000" dirty="0"/>
              <a:t>-</a:t>
            </a:r>
            <a:r>
              <a:rPr lang="en-US" sz="2000" dirty="0" err="1"/>
              <a:t>NoDerivs</a:t>
            </a:r>
            <a:r>
              <a:rPr lang="en-US" sz="2000" dirty="0"/>
              <a:t>)</a:t>
            </a:r>
          </a:p>
          <a:p>
            <a:r>
              <a:rPr lang="en-US" sz="2400" dirty="0"/>
              <a:t>CC0 Public Domain Dedication</a:t>
            </a:r>
          </a:p>
          <a:p>
            <a:pPr lvl="1"/>
            <a:r>
              <a:rPr lang="en-US" sz="2000" dirty="0"/>
              <a:t>Indicates intent to place artifact in the public domain</a:t>
            </a:r>
          </a:p>
          <a:p>
            <a:pPr lvl="1"/>
            <a:r>
              <a:rPr lang="en-US" sz="2000" dirty="0"/>
              <a:t>Doesn’t satisfy legal requirements in all jurisdictions</a:t>
            </a:r>
          </a:p>
          <a:p>
            <a:r>
              <a:rPr lang="en-US" sz="2400" dirty="0">
                <a:solidFill>
                  <a:schemeClr val="accent1"/>
                </a:solidFill>
              </a:rPr>
              <a:t>See </a:t>
            </a:r>
            <a:r>
              <a:rPr lang="en-US" sz="2400" dirty="0">
                <a:solidFill>
                  <a:schemeClr val="accent1"/>
                </a:solidFill>
                <a:hlinkClick r:id="rId2"/>
              </a:rPr>
              <a:t>https://creativecommons.org</a:t>
            </a:r>
            <a:r>
              <a:rPr lang="en-US" sz="2400" dirty="0"/>
              <a:t> </a:t>
            </a:r>
          </a:p>
        </p:txBody>
      </p:sp>
      <p:pic>
        <p:nvPicPr>
          <p:cNvPr id="2050" name="Picture 2" descr="https://mirrors.creativecommons.org/presskit/logos/cc.logo.large.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360025" y="0"/>
            <a:ext cx="1828800" cy="4363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licensebuttons.net/l/by-sa/4.0/88x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1286" y="2829621"/>
            <a:ext cx="1897175" cy="668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976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4" name="Content Placeholder 3"/>
          <p:cNvSpPr>
            <a:spLocks noGrp="1"/>
          </p:cNvSpPr>
          <p:nvPr>
            <p:ph sz="quarter" idx="1"/>
          </p:nvPr>
        </p:nvSpPr>
        <p:spPr>
          <a:xfrm>
            <a:off x="611061" y="909751"/>
            <a:ext cx="10869739" cy="4631744"/>
          </a:xfrm>
        </p:spPr>
        <p:txBody>
          <a:bodyPr>
            <a:noAutofit/>
          </a:bodyPr>
          <a:lstStyle/>
          <a:p>
            <a:pPr>
              <a:spcBef>
                <a:spcPts val="800"/>
              </a:spcBef>
            </a:pPr>
            <a:r>
              <a:rPr lang="en-US" sz="2200" dirty="0">
                <a:hlinkClick r:id="rId2"/>
              </a:rPr>
              <a:t>https://opensource.org</a:t>
            </a:r>
            <a:r>
              <a:rPr lang="en-US" sz="2200" dirty="0"/>
              <a:t> (OSI)</a:t>
            </a:r>
          </a:p>
          <a:p>
            <a:pPr>
              <a:spcBef>
                <a:spcPts val="800"/>
              </a:spcBef>
            </a:pPr>
            <a:r>
              <a:rPr lang="en-US" sz="2200" dirty="0">
                <a:hlinkClick r:id="rId3"/>
              </a:rPr>
              <a:t>http://www.fsf.org/licensing/</a:t>
            </a:r>
            <a:r>
              <a:rPr lang="en-US" sz="2200" dirty="0"/>
              <a:t> (FSF)</a:t>
            </a:r>
          </a:p>
          <a:p>
            <a:pPr>
              <a:spcBef>
                <a:spcPts val="800"/>
              </a:spcBef>
            </a:pPr>
            <a:r>
              <a:rPr lang="en-US" sz="2200" dirty="0">
                <a:hlinkClick r:id="rId4"/>
              </a:rPr>
              <a:t>https://choosealicense.com</a:t>
            </a:r>
            <a:r>
              <a:rPr lang="en-US" sz="2200" dirty="0"/>
              <a:t>, </a:t>
            </a:r>
            <a:r>
              <a:rPr lang="en-US" sz="2200" dirty="0">
                <a:hlinkClick r:id="rId5"/>
              </a:rPr>
              <a:t>https://choosealicense.com/appendix/</a:t>
            </a:r>
            <a:r>
              <a:rPr lang="en-US" sz="2200" dirty="0"/>
              <a:t> (GitHub)</a:t>
            </a:r>
          </a:p>
          <a:p>
            <a:pPr>
              <a:spcBef>
                <a:spcPts val="800"/>
              </a:spcBef>
            </a:pPr>
            <a:r>
              <a:rPr lang="en-US" sz="2200" dirty="0">
                <a:hlinkClick r:id="rId6"/>
              </a:rPr>
              <a:t>Software Freedom Law Center</a:t>
            </a:r>
            <a:r>
              <a:rPr lang="en-US" sz="2200" dirty="0"/>
              <a:t> (SFLC)</a:t>
            </a:r>
          </a:p>
          <a:p>
            <a:pPr>
              <a:spcBef>
                <a:spcPts val="800"/>
              </a:spcBef>
            </a:pPr>
            <a:r>
              <a:rPr lang="en-US" sz="2200" dirty="0">
                <a:hlinkClick r:id="rId7"/>
              </a:rPr>
              <a:t>https://en.wikipedia.org/wiki/License_compatibility</a:t>
            </a:r>
            <a:endParaRPr lang="en-US" sz="2200" dirty="0"/>
          </a:p>
          <a:p>
            <a:pPr>
              <a:spcBef>
                <a:spcPts val="800"/>
              </a:spcBef>
            </a:pPr>
            <a:r>
              <a:rPr lang="en-US" sz="2200" dirty="0">
                <a:hlinkClick r:id="rId8"/>
              </a:rPr>
              <a:t>Managing Copyright Information within a Free Software Project</a:t>
            </a:r>
            <a:endParaRPr lang="en-US" sz="2200" dirty="0"/>
          </a:p>
          <a:p>
            <a:pPr>
              <a:spcBef>
                <a:spcPts val="800"/>
              </a:spcBef>
            </a:pPr>
            <a:r>
              <a:rPr lang="en-US" sz="2200" dirty="0">
                <a:hlinkClick r:id="rId9"/>
              </a:rPr>
              <a:t>Software Package Data Exchange</a:t>
            </a:r>
            <a:r>
              <a:rPr lang="en-US" sz="2200" dirty="0"/>
              <a:t> (SPDX, emerging standard)</a:t>
            </a:r>
          </a:p>
          <a:p>
            <a:pPr>
              <a:spcBef>
                <a:spcPts val="800"/>
              </a:spcBef>
            </a:pPr>
            <a:r>
              <a:rPr lang="en-US" sz="2200" dirty="0">
                <a:hlinkClick r:id="rId10"/>
              </a:rPr>
              <a:t>http://contributoragreements.org/</a:t>
            </a:r>
            <a:r>
              <a:rPr lang="en-US" sz="2200" dirty="0"/>
              <a:t>, </a:t>
            </a:r>
            <a:r>
              <a:rPr lang="en-US" sz="2200" dirty="0">
                <a:hlinkClick r:id="rId11"/>
              </a:rPr>
              <a:t>https://developercertificate.org/</a:t>
            </a:r>
            <a:r>
              <a:rPr lang="en-US" sz="2200" dirty="0"/>
              <a:t> and </a:t>
            </a:r>
            <a:r>
              <a:rPr lang="en-US" sz="2200" dirty="0">
                <a:hlinkClick r:id="rId12"/>
              </a:rPr>
              <a:t>http://ebb.org/bkuhn/blog/2014/06/09/do-not-need-cla.html</a:t>
            </a:r>
            <a:endParaRPr lang="en-US" sz="2200" dirty="0"/>
          </a:p>
          <a:p>
            <a:pPr>
              <a:spcBef>
                <a:spcPts val="800"/>
              </a:spcBef>
            </a:pPr>
            <a:r>
              <a:rPr lang="en-US" sz="2200" dirty="0">
                <a:hlinkClick r:id="rId13"/>
              </a:rPr>
              <a:t>https://creativecommons.org</a:t>
            </a:r>
            <a:r>
              <a:rPr lang="en-US" sz="2200" dirty="0"/>
              <a:t> (CC)</a:t>
            </a:r>
          </a:p>
          <a:p>
            <a:pPr>
              <a:spcBef>
                <a:spcPts val="800"/>
              </a:spcBef>
            </a:pPr>
            <a:r>
              <a:rPr lang="en-US" sz="2200" dirty="0">
                <a:hlinkClick r:id="rId14"/>
              </a:rPr>
              <a:t>US DOE ASCR (open source) software policy</a:t>
            </a:r>
            <a:endParaRPr lang="en-US" sz="2200" dirty="0"/>
          </a:p>
          <a:p>
            <a:pPr>
              <a:spcBef>
                <a:spcPts val="800"/>
              </a:spcBef>
            </a:pPr>
            <a:r>
              <a:rPr lang="en-US" sz="2200" dirty="0">
                <a:solidFill>
                  <a:schemeClr val="accent1"/>
                </a:solidFill>
              </a:rPr>
              <a:t>Your institution’s Technology Transfer Office (or equivalent)</a:t>
            </a:r>
          </a:p>
          <a:p>
            <a:pPr>
              <a:spcBef>
                <a:spcPts val="800"/>
              </a:spcBef>
            </a:pPr>
            <a:r>
              <a:rPr lang="en-US" sz="2200" dirty="0">
                <a:solidFill>
                  <a:schemeClr val="accent1"/>
                </a:solidFill>
              </a:rPr>
              <a:t>An Intellectual Property Lawyer (knowledgeable in software)</a:t>
            </a:r>
          </a:p>
          <a:p>
            <a:pPr>
              <a:spcBef>
                <a:spcPts val="800"/>
              </a:spcBef>
            </a:pPr>
            <a:r>
              <a:rPr lang="en-US" sz="2200" dirty="0"/>
              <a:t>Talk to colleagues and learn from their experiences</a:t>
            </a:r>
          </a:p>
        </p:txBody>
      </p:sp>
    </p:spTree>
    <p:extLst>
      <p:ext uri="{BB962C8B-B14F-4D97-AF65-F5344CB8AC3E}">
        <p14:creationId xmlns:p14="http://schemas.microsoft.com/office/powerpoint/2010/main" val="206852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0DC-921E-4C37-88A8-8242F4DEB24D}"/>
              </a:ext>
            </a:extLst>
          </p:cNvPr>
          <p:cNvSpPr>
            <a:spLocks noGrp="1"/>
          </p:cNvSpPr>
          <p:nvPr>
            <p:ph type="title"/>
          </p:nvPr>
        </p:nvSpPr>
        <p:spPr/>
        <p:txBody>
          <a:bodyPr/>
          <a:lstStyle/>
          <a:p>
            <a:r>
              <a:rPr lang="en-US" dirty="0"/>
              <a:t>Additional resources recommended by others (1/3)</a:t>
            </a:r>
          </a:p>
        </p:txBody>
      </p:sp>
      <p:sp>
        <p:nvSpPr>
          <p:cNvPr id="3" name="Content Placeholder 2">
            <a:extLst>
              <a:ext uri="{FF2B5EF4-FFF2-40B4-BE49-F238E27FC236}">
                <a16:creationId xmlns:a16="http://schemas.microsoft.com/office/drawing/2014/main" id="{1F214064-5F1C-4094-A6EF-4177377FAE6D}"/>
              </a:ext>
            </a:extLst>
          </p:cNvPr>
          <p:cNvSpPr>
            <a:spLocks noGrp="1"/>
          </p:cNvSpPr>
          <p:nvPr>
            <p:ph idx="1"/>
          </p:nvPr>
        </p:nvSpPr>
        <p:spPr>
          <a:xfrm>
            <a:off x="365760" y="1399434"/>
            <a:ext cx="11369809" cy="4047778"/>
          </a:xfrm>
        </p:spPr>
        <p:txBody>
          <a:bodyPr/>
          <a:lstStyle/>
          <a:p>
            <a:pPr marL="0" indent="0">
              <a:buNone/>
            </a:pPr>
            <a:r>
              <a:rPr lang="en-US" i="1" dirty="0"/>
              <a:t>I have not yet studied these carefully myself, but I trust the people who recommend them.</a:t>
            </a:r>
          </a:p>
          <a:p>
            <a:r>
              <a:rPr lang="en-US" dirty="0">
                <a:hlinkClick r:id="rId2"/>
              </a:rPr>
              <a:t>Neil </a:t>
            </a:r>
            <a:r>
              <a:rPr lang="en-US" dirty="0" err="1">
                <a:hlinkClick r:id="rId2"/>
              </a:rPr>
              <a:t>Chue</a:t>
            </a:r>
            <a:r>
              <a:rPr lang="en-US" dirty="0">
                <a:hlinkClick r:id="rId2"/>
              </a:rPr>
              <a:t> Hong</a:t>
            </a:r>
            <a:r>
              <a:rPr lang="en-US" dirty="0"/>
              <a:t> (Software Sustainability Institute) from his tutorial </a:t>
            </a:r>
            <a:r>
              <a:rPr lang="en-US" dirty="0">
                <a:hlinkClick r:id="rId3"/>
              </a:rPr>
              <a:t>An Introduction to Software Licensing</a:t>
            </a:r>
            <a:r>
              <a:rPr lang="en-US" dirty="0"/>
              <a:t> (yes, the same title as this presentation, but developed completely independently)</a:t>
            </a:r>
          </a:p>
          <a:p>
            <a:pPr lvl="1"/>
            <a:r>
              <a:rPr lang="en-US" dirty="0">
                <a:hlinkClick r:id="rId4"/>
              </a:rPr>
              <a:t>The Whys and </a:t>
            </a:r>
            <a:r>
              <a:rPr lang="en-US" dirty="0" err="1">
                <a:hlinkClick r:id="rId4"/>
              </a:rPr>
              <a:t>Hows</a:t>
            </a:r>
            <a:r>
              <a:rPr lang="en-US" dirty="0">
                <a:hlinkClick r:id="rId4"/>
              </a:rPr>
              <a:t> of Licensing Scientific Code</a:t>
            </a:r>
            <a:endParaRPr lang="en-US" dirty="0"/>
          </a:p>
          <a:p>
            <a:pPr lvl="1"/>
            <a:r>
              <a:rPr lang="en-US" dirty="0">
                <a:hlinkClick r:id="rId5"/>
              </a:rPr>
              <a:t>A Quick Guide to Software Licensing for the Scientist-Programmer</a:t>
            </a:r>
            <a:endParaRPr lang="en-US" dirty="0"/>
          </a:p>
          <a:p>
            <a:pPr lvl="1"/>
            <a:r>
              <a:rPr lang="en-US" dirty="0">
                <a:hlinkClick r:id="rId6"/>
              </a:rPr>
              <a:t>The Legal Side to Open Source</a:t>
            </a:r>
            <a:endParaRPr lang="en-US" dirty="0"/>
          </a:p>
          <a:p>
            <a:pPr lvl="1"/>
            <a:r>
              <a:rPr lang="en-US" dirty="0">
                <a:hlinkClick r:id="rId7"/>
              </a:rPr>
              <a:t>The International Free and Open Source Lawbook</a:t>
            </a:r>
            <a:endParaRPr lang="en-US" dirty="0"/>
          </a:p>
          <a:p>
            <a:pPr lvl="1"/>
            <a:r>
              <a:rPr lang="en-US" dirty="0">
                <a:hlinkClick r:id="rId8"/>
              </a:rPr>
              <a:t>qLegal: advice for tech start-ups + entrepreneurs</a:t>
            </a:r>
            <a:endParaRPr lang="en-US" dirty="0"/>
          </a:p>
          <a:p>
            <a:pPr lvl="1"/>
            <a:r>
              <a:rPr lang="en-US" dirty="0">
                <a:hlinkClick r:id="rId9"/>
              </a:rPr>
              <a:t>tl;dr legal: Software Licenses in Plain English</a:t>
            </a:r>
            <a:endParaRPr lang="en-US" dirty="0"/>
          </a:p>
          <a:p>
            <a:pPr lvl="1"/>
            <a:r>
              <a:rPr lang="en-US" dirty="0">
                <a:hlinkClick r:id="rId10"/>
              </a:rPr>
              <a:t>Open Source Software Watch</a:t>
            </a:r>
            <a:endParaRPr lang="en-US" dirty="0"/>
          </a:p>
        </p:txBody>
      </p:sp>
    </p:spTree>
    <p:extLst>
      <p:ext uri="{BB962C8B-B14F-4D97-AF65-F5344CB8AC3E}">
        <p14:creationId xmlns:p14="http://schemas.microsoft.com/office/powerpoint/2010/main" val="2921106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0DC-921E-4C37-88A8-8242F4DEB24D}"/>
              </a:ext>
            </a:extLst>
          </p:cNvPr>
          <p:cNvSpPr>
            <a:spLocks noGrp="1"/>
          </p:cNvSpPr>
          <p:nvPr>
            <p:ph type="title"/>
          </p:nvPr>
        </p:nvSpPr>
        <p:spPr/>
        <p:txBody>
          <a:bodyPr/>
          <a:lstStyle/>
          <a:p>
            <a:r>
              <a:rPr lang="en-US" dirty="0"/>
              <a:t>Additional resources recommended by others (2/3)</a:t>
            </a:r>
          </a:p>
        </p:txBody>
      </p:sp>
      <p:sp>
        <p:nvSpPr>
          <p:cNvPr id="3" name="Content Placeholder 2">
            <a:extLst>
              <a:ext uri="{FF2B5EF4-FFF2-40B4-BE49-F238E27FC236}">
                <a16:creationId xmlns:a16="http://schemas.microsoft.com/office/drawing/2014/main" id="{1F214064-5F1C-4094-A6EF-4177377FAE6D}"/>
              </a:ext>
            </a:extLst>
          </p:cNvPr>
          <p:cNvSpPr>
            <a:spLocks noGrp="1"/>
          </p:cNvSpPr>
          <p:nvPr>
            <p:ph idx="1"/>
          </p:nvPr>
        </p:nvSpPr>
        <p:spPr>
          <a:xfrm>
            <a:off x="365760" y="1406060"/>
            <a:ext cx="11369809" cy="4047778"/>
          </a:xfrm>
        </p:spPr>
        <p:txBody>
          <a:bodyPr/>
          <a:lstStyle/>
          <a:p>
            <a:pPr marL="0" indent="0">
              <a:buNone/>
            </a:pPr>
            <a:r>
              <a:rPr lang="en-US" i="1" dirty="0"/>
              <a:t>I have not yet studied these carefully myself, but I trust the people who recommend them.</a:t>
            </a:r>
          </a:p>
          <a:p>
            <a:r>
              <a:rPr lang="en-US" dirty="0">
                <a:hlinkClick r:id="rId2"/>
              </a:rPr>
              <a:t>Todd </a:t>
            </a:r>
            <a:r>
              <a:rPr lang="en-US" dirty="0" err="1">
                <a:hlinkClick r:id="rId2"/>
              </a:rPr>
              <a:t>Gamblin</a:t>
            </a:r>
            <a:r>
              <a:rPr lang="en-US" dirty="0"/>
              <a:t> (LLNL) </a:t>
            </a:r>
          </a:p>
          <a:p>
            <a:pPr lvl="1"/>
            <a:r>
              <a:rPr lang="en-US" dirty="0"/>
              <a:t>License compatibility resources</a:t>
            </a:r>
          </a:p>
          <a:p>
            <a:pPr lvl="2"/>
            <a:r>
              <a:rPr lang="en-US" dirty="0">
                <a:hlinkClick r:id="rId3"/>
              </a:rPr>
              <a:t>Open Source Licenses and their Compatibility</a:t>
            </a:r>
            <a:endParaRPr lang="en-US" dirty="0"/>
          </a:p>
          <a:p>
            <a:pPr lvl="2"/>
            <a:r>
              <a:rPr lang="en-US" dirty="0">
                <a:hlinkClick r:id="rId4"/>
              </a:rPr>
              <a:t>Which Licenses May Not be Included within Apache Products?</a:t>
            </a:r>
            <a:endParaRPr lang="en-US" dirty="0"/>
          </a:p>
          <a:p>
            <a:pPr lvl="1"/>
            <a:r>
              <a:rPr lang="en-US" dirty="0"/>
              <a:t>(Re-) Licensing considerations of various organizations</a:t>
            </a:r>
          </a:p>
          <a:p>
            <a:pPr lvl="2"/>
            <a:r>
              <a:rPr lang="en-US" dirty="0">
                <a:hlinkClick r:id="rId5"/>
              </a:rPr>
              <a:t>LLVM Contemplates Relicensing</a:t>
            </a:r>
            <a:r>
              <a:rPr lang="en-US" dirty="0"/>
              <a:t>, </a:t>
            </a:r>
            <a:r>
              <a:rPr lang="en-US" dirty="0">
                <a:hlinkClick r:id="rId6"/>
              </a:rPr>
              <a:t>LLVM Relicensing Effort</a:t>
            </a:r>
            <a:endParaRPr lang="en-US" dirty="0"/>
          </a:p>
          <a:p>
            <a:pPr lvl="2"/>
            <a:r>
              <a:rPr lang="en-US" dirty="0"/>
              <a:t>HEP Software Foundation </a:t>
            </a:r>
            <a:r>
              <a:rPr lang="en-US" dirty="0">
                <a:hlinkClick r:id="rId7"/>
              </a:rPr>
              <a:t>licensing working group</a:t>
            </a:r>
            <a:r>
              <a:rPr lang="en-US" dirty="0"/>
              <a:t>, particularly:</a:t>
            </a:r>
          </a:p>
          <a:p>
            <a:pPr lvl="3"/>
            <a:r>
              <a:rPr lang="en-US" dirty="0">
                <a:hlinkClick r:id="rId8"/>
              </a:rPr>
              <a:t>https://hepsoftwarefoundation.org/organization/2017/02/21/licensing.html</a:t>
            </a:r>
            <a:endParaRPr lang="en-US" dirty="0"/>
          </a:p>
          <a:p>
            <a:pPr lvl="3"/>
            <a:r>
              <a:rPr lang="en-US" dirty="0">
                <a:hlinkClick r:id="rId9"/>
              </a:rPr>
              <a:t>https://hepsoftwarefoundation.org/organization/2018/05/09/licensing.html</a:t>
            </a:r>
            <a:r>
              <a:rPr lang="en-US" dirty="0"/>
              <a:t> included this </a:t>
            </a:r>
            <a:r>
              <a:rPr lang="en-US" dirty="0">
                <a:hlinkClick r:id="rId10"/>
              </a:rPr>
              <a:t>Update on Software Licensing</a:t>
            </a:r>
            <a:endParaRPr lang="en-US" dirty="0"/>
          </a:p>
          <a:p>
            <a:pPr lvl="2"/>
            <a:r>
              <a:rPr lang="en-US" dirty="0"/>
              <a:t>EasyBuild: </a:t>
            </a:r>
            <a:r>
              <a:rPr lang="en-US" dirty="0">
                <a:hlinkClick r:id="rId11"/>
              </a:rPr>
              <a:t>GPLv2 licensing is a big issue, consider relicensing to BSD</a:t>
            </a:r>
            <a:endParaRPr lang="en-US" dirty="0"/>
          </a:p>
          <a:p>
            <a:pPr lvl="2"/>
            <a:r>
              <a:rPr lang="en-US" dirty="0">
                <a:hlinkClick r:id="rId12"/>
              </a:rPr>
              <a:t>GEANT Intellectual Property Rights Policy</a:t>
            </a:r>
            <a:endParaRPr lang="en-US" dirty="0"/>
          </a:p>
        </p:txBody>
      </p:sp>
    </p:spTree>
    <p:extLst>
      <p:ext uri="{BB962C8B-B14F-4D97-AF65-F5344CB8AC3E}">
        <p14:creationId xmlns:p14="http://schemas.microsoft.com/office/powerpoint/2010/main" val="1023085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0DC-921E-4C37-88A8-8242F4DEB24D}"/>
              </a:ext>
            </a:extLst>
          </p:cNvPr>
          <p:cNvSpPr>
            <a:spLocks noGrp="1"/>
          </p:cNvSpPr>
          <p:nvPr>
            <p:ph type="title"/>
          </p:nvPr>
        </p:nvSpPr>
        <p:spPr/>
        <p:txBody>
          <a:bodyPr/>
          <a:lstStyle/>
          <a:p>
            <a:r>
              <a:rPr lang="en-US" dirty="0"/>
              <a:t>Additional resources recommended by others (3/3)</a:t>
            </a:r>
          </a:p>
        </p:txBody>
      </p:sp>
      <p:sp>
        <p:nvSpPr>
          <p:cNvPr id="3" name="Content Placeholder 2">
            <a:extLst>
              <a:ext uri="{FF2B5EF4-FFF2-40B4-BE49-F238E27FC236}">
                <a16:creationId xmlns:a16="http://schemas.microsoft.com/office/drawing/2014/main" id="{1F214064-5F1C-4094-A6EF-4177377FAE6D}"/>
              </a:ext>
            </a:extLst>
          </p:cNvPr>
          <p:cNvSpPr>
            <a:spLocks noGrp="1"/>
          </p:cNvSpPr>
          <p:nvPr>
            <p:ph idx="1"/>
          </p:nvPr>
        </p:nvSpPr>
        <p:spPr>
          <a:xfrm>
            <a:off x="365760" y="1406060"/>
            <a:ext cx="11369809" cy="4047778"/>
          </a:xfrm>
        </p:spPr>
        <p:txBody>
          <a:bodyPr/>
          <a:lstStyle/>
          <a:p>
            <a:pPr marL="0" indent="0">
              <a:buNone/>
            </a:pPr>
            <a:r>
              <a:rPr lang="en-US" i="1" dirty="0"/>
              <a:t>I have not yet studied these carefully myself, but I trust the people who recommend them</a:t>
            </a:r>
          </a:p>
          <a:p>
            <a:r>
              <a:rPr lang="en-US" dirty="0"/>
              <a:t>More from </a:t>
            </a:r>
            <a:r>
              <a:rPr lang="en-US" dirty="0">
                <a:hlinkClick r:id="rId2"/>
              </a:rPr>
              <a:t>Todd </a:t>
            </a:r>
            <a:r>
              <a:rPr lang="en-US" dirty="0" err="1">
                <a:hlinkClick r:id="rId2"/>
              </a:rPr>
              <a:t>Gamblin</a:t>
            </a:r>
            <a:r>
              <a:rPr lang="en-US" dirty="0"/>
              <a:t> (LLNL) </a:t>
            </a:r>
          </a:p>
          <a:p>
            <a:pPr lvl="1"/>
            <a:r>
              <a:rPr lang="en-US" dirty="0"/>
              <a:t>Patents in software licenses</a:t>
            </a:r>
          </a:p>
          <a:p>
            <a:pPr lvl="2"/>
            <a:r>
              <a:rPr lang="en-US" dirty="0">
                <a:hlinkClick r:id="rId3"/>
              </a:rPr>
              <a:t>Why so little love for the patent grant in the MIT License?</a:t>
            </a:r>
            <a:endParaRPr lang="en-US" dirty="0"/>
          </a:p>
          <a:p>
            <a:pPr lvl="2"/>
            <a:r>
              <a:rPr lang="en-US" dirty="0">
                <a:hlinkClick r:id="rId4"/>
              </a:rPr>
              <a:t>React’s New MIT License: The Circus Enters Its Third Ring</a:t>
            </a:r>
            <a:endParaRPr lang="en-US" dirty="0"/>
          </a:p>
          <a:p>
            <a:pPr lvl="2"/>
            <a:r>
              <a:rPr lang="en-US" dirty="0">
                <a:hlinkClick r:id="rId5"/>
              </a:rPr>
              <a:t>GitLab freezes </a:t>
            </a:r>
            <a:r>
              <a:rPr lang="en-US" dirty="0" err="1">
                <a:hlinkClick r:id="rId5"/>
              </a:rPr>
              <a:t>GraphQL</a:t>
            </a:r>
            <a:r>
              <a:rPr lang="en-US" dirty="0">
                <a:hlinkClick r:id="rId5"/>
              </a:rPr>
              <a:t> project amid looming Facebook patent fears</a:t>
            </a:r>
            <a:endParaRPr lang="en-US" dirty="0"/>
          </a:p>
          <a:p>
            <a:pPr lvl="2"/>
            <a:r>
              <a:rPr lang="en-US" dirty="0"/>
              <a:t>Rust: </a:t>
            </a:r>
            <a:r>
              <a:rPr lang="en-US" dirty="0">
                <a:hlinkClick r:id="rId6"/>
              </a:rPr>
              <a:t>Rust license changing (very slightly)</a:t>
            </a:r>
            <a:r>
              <a:rPr lang="en-US" dirty="0"/>
              <a:t>, </a:t>
            </a:r>
            <a:r>
              <a:rPr lang="en-US" dirty="0">
                <a:hlinkClick r:id="rId7"/>
              </a:rPr>
              <a:t>Why dual MIT/ASL2 license?</a:t>
            </a:r>
            <a:endParaRPr lang="en-US" dirty="0"/>
          </a:p>
        </p:txBody>
      </p:sp>
    </p:spTree>
    <p:extLst>
      <p:ext uri="{BB962C8B-B14F-4D97-AF65-F5344CB8AC3E}">
        <p14:creationId xmlns:p14="http://schemas.microsoft.com/office/powerpoint/2010/main" val="4136323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530679" y="1113288"/>
          <a:ext cx="11127467" cy="5400040"/>
        </p:xfrm>
        <a:graphic>
          <a:graphicData uri="http://schemas.openxmlformats.org/drawingml/2006/table">
            <a:tbl>
              <a:tblPr firstRow="1" bandRow="1">
                <a:tableStyleId>{5C22544A-7EE6-4342-B048-85BDC9FD1C3A}</a:tableStyleId>
              </a:tblPr>
              <a:tblGrid>
                <a:gridCol w="1856903">
                  <a:extLst>
                    <a:ext uri="{9D8B030D-6E8A-4147-A177-3AD203B41FA5}">
                      <a16:colId xmlns:a16="http://schemas.microsoft.com/office/drawing/2014/main" val="3446576009"/>
                    </a:ext>
                  </a:extLst>
                </a:gridCol>
                <a:gridCol w="927652">
                  <a:extLst>
                    <a:ext uri="{9D8B030D-6E8A-4147-A177-3AD203B41FA5}">
                      <a16:colId xmlns:a16="http://schemas.microsoft.com/office/drawing/2014/main" val="339314737"/>
                    </a:ext>
                  </a:extLst>
                </a:gridCol>
                <a:gridCol w="5502418">
                  <a:extLst>
                    <a:ext uri="{9D8B030D-6E8A-4147-A177-3AD203B41FA5}">
                      <a16:colId xmlns:a16="http://schemas.microsoft.com/office/drawing/2014/main" val="1263998808"/>
                    </a:ext>
                  </a:extLst>
                </a:gridCol>
                <a:gridCol w="2840494">
                  <a:extLst>
                    <a:ext uri="{9D8B030D-6E8A-4147-A177-3AD203B41FA5}">
                      <a16:colId xmlns:a16="http://schemas.microsoft.com/office/drawing/2014/main" val="4097899022"/>
                    </a:ext>
                  </a:extLst>
                </a:gridCol>
              </a:tblGrid>
              <a:tr h="370840">
                <a:tc>
                  <a:txBody>
                    <a:bodyPr/>
                    <a:lstStyle/>
                    <a:p>
                      <a:pPr algn="l">
                        <a:lnSpc>
                          <a:spcPct val="100000"/>
                        </a:lnSpc>
                      </a:pPr>
                      <a:r>
                        <a:rPr lang="en-US" sz="1600" dirty="0"/>
                        <a:t>Time</a:t>
                      </a:r>
                    </a:p>
                  </a:txBody>
                  <a:tcPr/>
                </a:tc>
                <a:tc>
                  <a:txBody>
                    <a:bodyPr/>
                    <a:lstStyle/>
                    <a:p>
                      <a:pPr>
                        <a:lnSpc>
                          <a:spcPct val="100000"/>
                        </a:lnSpc>
                      </a:pPr>
                      <a:r>
                        <a:rPr lang="en-US" sz="1600" dirty="0"/>
                        <a:t>Module</a:t>
                      </a:r>
                    </a:p>
                  </a:txBody>
                  <a:tcPr/>
                </a:tc>
                <a:tc>
                  <a:txBody>
                    <a:bodyPr/>
                    <a:lstStyle/>
                    <a:p>
                      <a:pPr>
                        <a:lnSpc>
                          <a:spcPct val="100000"/>
                        </a:lnSpc>
                      </a:pPr>
                      <a:r>
                        <a:rPr lang="en-US" sz="1600" dirty="0"/>
                        <a:t>Topic</a:t>
                      </a:r>
                    </a:p>
                  </a:txBody>
                  <a:tcPr/>
                </a:tc>
                <a:tc>
                  <a:txBody>
                    <a:bodyPr/>
                    <a:lstStyle/>
                    <a:p>
                      <a:pPr>
                        <a:lnSpc>
                          <a:spcPct val="100000"/>
                        </a:lnSpc>
                      </a:pPr>
                      <a:r>
                        <a:rPr lang="en-US" sz="1600" dirty="0"/>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8:30am-8:40am</a:t>
                      </a:r>
                      <a:endParaRPr lang="en-US" sz="3600" dirty="0">
                        <a:effectLst/>
                      </a:endParaRPr>
                    </a:p>
                  </a:txBody>
                  <a:tcPr marL="63500" marR="63500" marT="63500" marB="63500"/>
                </a:tc>
                <a:tc>
                  <a:txBody>
                    <a:bodyPr/>
                    <a:lstStyle/>
                    <a:p>
                      <a:pPr>
                        <a:lnSpc>
                          <a:spcPct val="100000"/>
                        </a:lnSpc>
                      </a:pPr>
                      <a:r>
                        <a:rPr lang="en-US" sz="1600" dirty="0"/>
                        <a:t>00</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Introduction and Setup</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8:40am-9:15am</a:t>
                      </a:r>
                      <a:endParaRPr lang="en-US" sz="3600" dirty="0">
                        <a:effectLs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a:t>
                      </a:r>
                      <a:r>
                        <a:rPr lang="en-US" sz="1600" b="0" i="0" u="none" strike="noStrike" kern="1200">
                          <a:solidFill>
                            <a:schemeClr val="dk1"/>
                          </a:solidFill>
                          <a:effectLst/>
                          <a:latin typeface="+mn-lt"/>
                          <a:ea typeface="+mn-ea"/>
                          <a:cs typeface="+mn-cs"/>
                        </a:rPr>
                        <a:t>Software Development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David E. Bernholdt, ORNL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9:15am-10:00am</a:t>
                      </a:r>
                      <a:endParaRPr lang="en-US" sz="3600" dirty="0">
                        <a:effectLst/>
                      </a:endParaRPr>
                    </a:p>
                  </a:txBody>
                  <a:tcPr marL="63500" marR="63500" marT="63500" marB="63500"/>
                </a:tc>
                <a:tc>
                  <a:txBody>
                    <a:bodyPr/>
                    <a:lstStyle/>
                    <a:p>
                      <a:pPr>
                        <a:lnSpc>
                          <a:spcPct val="100000"/>
                        </a:lnSpc>
                      </a:pPr>
                      <a:r>
                        <a:rPr lang="en-US" sz="1600" dirty="0"/>
                        <a:t>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An Introduction to Software Licensing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David E. Bernholdt, ORNL</a:t>
                      </a:r>
                    </a:p>
                  </a:txBody>
                  <a:tcPr/>
                </a:tc>
                <a:extLst>
                  <a:ext uri="{0D108BD9-81ED-4DB2-BD59-A6C34878D82A}">
                    <a16:rowId xmlns:a16="http://schemas.microsoft.com/office/drawing/2014/main" val="2417511484"/>
                  </a:ext>
                </a:extLst>
              </a:tr>
              <a:tr h="370840">
                <a:tc>
                  <a:txBody>
                    <a:bodyPr/>
                    <a:lstStyle/>
                    <a:p>
                      <a:pPr rtl="0" fontAlgn="t">
                        <a:spcBef>
                          <a:spcPts val="0"/>
                        </a:spcBef>
                        <a:spcAft>
                          <a:spcPts val="0"/>
                        </a:spcAft>
                      </a:pPr>
                      <a:r>
                        <a:rPr lang="en-US" sz="1600" b="0" i="1" u="none" strike="noStrike" dirty="0">
                          <a:solidFill>
                            <a:srgbClr val="266093"/>
                          </a:solidFill>
                          <a:effectLst/>
                          <a:latin typeface="Arial" panose="020B0604020202020204" pitchFamily="34" charset="0"/>
                        </a:rPr>
                        <a:t>10:00am-10:30am</a:t>
                      </a:r>
                      <a:endParaRPr lang="en-US" sz="3600" dirty="0">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b="0" i="1" u="none" strike="noStrike" kern="1200" dirty="0">
                          <a:solidFill>
                            <a:schemeClr val="tx2"/>
                          </a:solidFill>
                          <a:effectLst/>
                          <a:latin typeface="+mn-lt"/>
                          <a:ea typeface="+mn-ea"/>
                          <a:cs typeface="+mn-cs"/>
                        </a:rPr>
                        <a:t>Break</a:t>
                      </a:r>
                      <a:endParaRPr lang="en-US" sz="1600" i="1" dirty="0">
                        <a:solidFill>
                          <a:schemeClr val="tx2"/>
                        </a:solidFill>
                      </a:endParaRP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1105160419"/>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10:30am-11:30am</a:t>
                      </a:r>
                      <a:endParaRPr lang="en-US" sz="3600" dirty="0">
                        <a:effectLst/>
                      </a:endParaRPr>
                    </a:p>
                  </a:txBody>
                  <a:tcPr marL="63500" marR="63500" marT="63500" marB="63500"/>
                </a:tc>
                <a:tc>
                  <a:txBody>
                    <a:bodyPr/>
                    <a:lstStyle/>
                    <a:p>
                      <a:pPr>
                        <a:lnSpc>
                          <a:spcPct val="100000"/>
                        </a:lnSpc>
                      </a:pPr>
                      <a:r>
                        <a:rPr lang="en-US" sz="1600" dirty="0"/>
                        <a:t>03</a:t>
                      </a:r>
                    </a:p>
                  </a:txBody>
                  <a:tcPr/>
                </a:tc>
                <a:tc>
                  <a:txBody>
                    <a:bodyPr/>
                    <a:lstStyle/>
                    <a:p>
                      <a:pPr>
                        <a:lnSpc>
                          <a:spcPct val="100000"/>
                        </a:lnSpc>
                      </a:pPr>
                      <a:r>
                        <a:rPr lang="en-US" sz="1600" dirty="0"/>
                        <a:t>Agile Methodologies and Useful GitHub Tools</a:t>
                      </a:r>
                    </a:p>
                  </a:txBody>
                  <a:tcPr/>
                </a:tc>
                <a:tc>
                  <a:txBody>
                    <a:bodyPr/>
                    <a:lstStyle/>
                    <a:p>
                      <a:pPr>
                        <a:lnSpc>
                          <a:spcPct val="100000"/>
                        </a:lnSpc>
                      </a:pPr>
                      <a:r>
                        <a:rPr lang="en-US" sz="1600" dirty="0"/>
                        <a:t>Michael A. </a:t>
                      </a:r>
                      <a:r>
                        <a:rPr lang="en-US" sz="1600" dirty="0" err="1"/>
                        <a:t>Heroux</a:t>
                      </a:r>
                      <a:r>
                        <a:rPr lang="en-US" sz="1600" dirty="0"/>
                        <a:t>, SNL</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11:30am-12:00pm</a:t>
                      </a:r>
                      <a:endParaRPr lang="en-US" sz="3600" dirty="0">
                        <a:effectLst/>
                      </a:endParaRPr>
                    </a:p>
                  </a:txBody>
                  <a:tcPr marL="63500" marR="63500" marT="63500" marB="63500"/>
                </a:tc>
                <a:tc>
                  <a:txBody>
                    <a:bodyPr/>
                    <a:lstStyle/>
                    <a:p>
                      <a:pPr>
                        <a:lnSpc>
                          <a:spcPct val="100000"/>
                        </a:lnSpc>
                      </a:pPr>
                      <a:r>
                        <a:rPr lang="en-US" sz="1600" dirty="0"/>
                        <a:t>04</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Improving Reproducibility through Better Software Practices</a:t>
                      </a:r>
                      <a:endParaRPr lang="en-US" sz="1600" dirty="0"/>
                    </a:p>
                  </a:txBody>
                  <a:tcPr/>
                </a:tc>
                <a:tc>
                  <a:txBody>
                    <a:bodyPr/>
                    <a:lstStyle/>
                    <a:p>
                      <a:pPr>
                        <a:lnSpc>
                          <a:spcPct val="100000"/>
                        </a:lnSpc>
                      </a:pPr>
                      <a:r>
                        <a:rPr lang="en-US" sz="1600" dirty="0"/>
                        <a:t>Michael A. </a:t>
                      </a:r>
                      <a:r>
                        <a:rPr lang="en-US" sz="1600" dirty="0" err="1"/>
                        <a:t>Heroux</a:t>
                      </a:r>
                      <a:r>
                        <a:rPr lang="en-US" sz="1600" dirty="0"/>
                        <a:t>, SNL</a:t>
                      </a:r>
                    </a:p>
                  </a:txBody>
                  <a:tcPr/>
                </a:tc>
                <a:extLst>
                  <a:ext uri="{0D108BD9-81ED-4DB2-BD59-A6C34878D82A}">
                    <a16:rowId xmlns:a16="http://schemas.microsoft.com/office/drawing/2014/main" val="910718610"/>
                  </a:ext>
                </a:extLst>
              </a:tr>
              <a:tr h="370840">
                <a:tc>
                  <a:txBody>
                    <a:bodyPr/>
                    <a:lstStyle/>
                    <a:p>
                      <a:pPr rtl="0" fontAlgn="t">
                        <a:spcBef>
                          <a:spcPts val="0"/>
                        </a:spcBef>
                        <a:spcAft>
                          <a:spcPts val="0"/>
                        </a:spcAft>
                      </a:pPr>
                      <a:r>
                        <a:rPr lang="en-US" sz="1600" b="0" i="1" u="none" strike="noStrike">
                          <a:solidFill>
                            <a:srgbClr val="266093"/>
                          </a:solidFill>
                          <a:effectLst/>
                          <a:latin typeface="Arial" panose="020B0604020202020204" pitchFamily="34" charset="0"/>
                        </a:rPr>
                        <a:t>12:00pm-1:30pm</a:t>
                      </a:r>
                      <a:endParaRPr lang="en-US" sz="3600">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a:solidFill>
                            <a:schemeClr val="tx2"/>
                          </a:solidFill>
                        </a:rPr>
                        <a:t>Lunch</a:t>
                      </a:r>
                      <a:endParaRPr lang="en-US" sz="1600" i="1" dirty="0">
                        <a:solidFill>
                          <a:schemeClr val="tx2"/>
                        </a:solidFill>
                      </a:endParaRPr>
                    </a:p>
                  </a:txBody>
                  <a:tcPr/>
                </a:tc>
                <a:tc>
                  <a:txBody>
                    <a:bodyPr/>
                    <a:lstStyle/>
                    <a:p>
                      <a:pPr>
                        <a:lnSpc>
                          <a:spcPct val="100000"/>
                        </a:lnSpc>
                      </a:pPr>
                      <a:endParaRPr lang="en-US" sz="1600" dirty="0">
                        <a:solidFill>
                          <a:schemeClr val="tx2"/>
                        </a:solidFill>
                      </a:endParaRPr>
                    </a:p>
                  </a:txBody>
                  <a:tcPr/>
                </a:tc>
                <a:extLst>
                  <a:ext uri="{0D108BD9-81ED-4DB2-BD59-A6C34878D82A}">
                    <a16:rowId xmlns:a16="http://schemas.microsoft.com/office/drawing/2014/main" val="3795300342"/>
                  </a:ext>
                </a:extLst>
              </a:tr>
              <a:tr h="370840">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1:30pm-2:15pm</a:t>
                      </a:r>
                      <a:endParaRPr lang="en-US" sz="3600">
                        <a:effectLst/>
                      </a:endParaRPr>
                    </a:p>
                  </a:txBody>
                  <a:tcPr marL="63500" marR="63500" marT="63500" marB="63500"/>
                </a:tc>
                <a:tc>
                  <a:txBody>
                    <a:bodyPr/>
                    <a:lstStyle/>
                    <a:p>
                      <a:pPr>
                        <a:lnSpc>
                          <a:spcPct val="100000"/>
                        </a:lnSpc>
                      </a:pPr>
                      <a:r>
                        <a:rPr lang="en-US" sz="1600" i="0" dirty="0"/>
                        <a:t>05</a:t>
                      </a:r>
                    </a:p>
                  </a:txBody>
                  <a:tcPr/>
                </a:tc>
                <a:tc>
                  <a:txBody>
                    <a:bodyPr/>
                    <a:lstStyle/>
                    <a:p>
                      <a:pPr>
                        <a:lnSpc>
                          <a:spcPct val="100000"/>
                        </a:lnSpc>
                      </a:pPr>
                      <a:r>
                        <a:rPr lang="en-US" sz="1600" i="0" dirty="0"/>
                        <a:t>Software Design and Testing</a:t>
                      </a:r>
                    </a:p>
                  </a:txBody>
                  <a:tcPr/>
                </a:tc>
                <a:tc>
                  <a:txBody>
                    <a:bodyPr/>
                    <a:lstStyle/>
                    <a:p>
                      <a:pPr>
                        <a:lnSpc>
                          <a:spcPct val="100000"/>
                        </a:lnSpc>
                      </a:pPr>
                      <a:r>
                        <a:rPr lang="en-US" sz="1600" i="0" dirty="0" err="1"/>
                        <a:t>Anshu</a:t>
                      </a:r>
                      <a:r>
                        <a:rPr lang="en-US" sz="1600" i="0" dirty="0"/>
                        <a:t> Dubey, ANL</a:t>
                      </a: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2:15pm-2:45pm</a:t>
                      </a:r>
                      <a:endParaRPr lang="en-US" sz="3600" dirty="0">
                        <a:effectLst/>
                      </a:endParaRPr>
                    </a:p>
                  </a:txBody>
                  <a:tcPr marL="63500" marR="63500" marT="63500" marB="63500"/>
                </a:tc>
                <a:tc>
                  <a:txBody>
                    <a:bodyPr/>
                    <a:lstStyle/>
                    <a:p>
                      <a:pPr>
                        <a:lnSpc>
                          <a:spcPct val="100000"/>
                        </a:lnSpc>
                      </a:pPr>
                      <a:r>
                        <a:rPr lang="en-US" sz="1600" i="0" dirty="0"/>
                        <a:t>06</a:t>
                      </a:r>
                    </a:p>
                  </a:txBody>
                  <a:tcPr/>
                </a:tc>
                <a:tc>
                  <a:txBody>
                    <a:bodyPr/>
                    <a:lstStyle/>
                    <a:p>
                      <a:pPr>
                        <a:lnSpc>
                          <a:spcPct val="100000"/>
                        </a:lnSpc>
                      </a:pPr>
                      <a:r>
                        <a:rPr lang="en-US" sz="1600" i="0" dirty="0"/>
                        <a:t>Git Workflows</a:t>
                      </a:r>
                    </a:p>
                  </a:txBody>
                  <a:tcPr/>
                </a:tc>
                <a:tc>
                  <a:txBody>
                    <a:bodyPr/>
                    <a:lstStyle/>
                    <a:p>
                      <a:pPr>
                        <a:lnSpc>
                          <a:spcPct val="100000"/>
                        </a:lnSpc>
                      </a:pPr>
                      <a:r>
                        <a:rPr lang="en-US" sz="1600" i="0" dirty="0"/>
                        <a:t>Jared O’Neal, ANL</a:t>
                      </a:r>
                    </a:p>
                  </a:txBody>
                  <a:tcPr/>
                </a:tc>
                <a:extLst>
                  <a:ext uri="{0D108BD9-81ED-4DB2-BD59-A6C34878D82A}">
                    <a16:rowId xmlns:a16="http://schemas.microsoft.com/office/drawing/2014/main" val="1451415273"/>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2:45pm-3:00pm</a:t>
                      </a:r>
                      <a:endParaRPr lang="en-US" sz="3600" dirty="0">
                        <a:effectLst/>
                      </a:endParaRPr>
                    </a:p>
                  </a:txBody>
                  <a:tcPr marL="63500" marR="63500" marT="63500" marB="63500"/>
                </a:tc>
                <a:tc>
                  <a:txBody>
                    <a:bodyPr/>
                    <a:lstStyle/>
                    <a:p>
                      <a:pPr>
                        <a:lnSpc>
                          <a:spcPct val="100000"/>
                        </a:lnSpc>
                      </a:pPr>
                      <a:r>
                        <a:rPr lang="en-US" sz="1600" i="0" dirty="0"/>
                        <a:t>07</a:t>
                      </a:r>
                    </a:p>
                  </a:txBody>
                  <a:tcPr/>
                </a:tc>
                <a:tc>
                  <a:txBody>
                    <a:bodyPr/>
                    <a:lstStyle/>
                    <a:p>
                      <a:pPr>
                        <a:lnSpc>
                          <a:spcPct val="100000"/>
                        </a:lnSpc>
                      </a:pPr>
                      <a:r>
                        <a:rPr lang="en-US" sz="1600" i="0" dirty="0"/>
                        <a:t>Code Coverage </a:t>
                      </a:r>
                      <a:r>
                        <a:rPr lang="en-US" sz="1600" i="0" dirty="0">
                          <a:solidFill>
                            <a:schemeClr val="bg1">
                              <a:lumMod val="50000"/>
                            </a:schemeClr>
                          </a:solidFill>
                        </a:rPr>
                        <a:t>and Continuous Integration</a:t>
                      </a:r>
                    </a:p>
                  </a:txBody>
                  <a:tcPr/>
                </a:tc>
                <a:tc>
                  <a:txBody>
                    <a:bodyPr/>
                    <a:lstStyle/>
                    <a:p>
                      <a:pPr>
                        <a:lnSpc>
                          <a:spcPct val="100000"/>
                        </a:lnSpc>
                      </a:pPr>
                      <a:r>
                        <a:rPr lang="en-US" sz="1600" i="0" dirty="0"/>
                        <a:t>Jared O’Neal, ANL</a:t>
                      </a:r>
                    </a:p>
                  </a:txBody>
                  <a:tcPr/>
                </a:tc>
                <a:extLst>
                  <a:ext uri="{0D108BD9-81ED-4DB2-BD59-A6C34878D82A}">
                    <a16:rowId xmlns:a16="http://schemas.microsoft.com/office/drawing/2014/main" val="4127890560"/>
                  </a:ext>
                </a:extLst>
              </a:tr>
              <a:tr h="370840">
                <a:tc>
                  <a:txBody>
                    <a:bodyPr/>
                    <a:lstStyle/>
                    <a:p>
                      <a:pPr rtl="0" fontAlgn="t">
                        <a:spcBef>
                          <a:spcPts val="0"/>
                        </a:spcBef>
                        <a:spcAft>
                          <a:spcPts val="0"/>
                        </a:spcAft>
                      </a:pPr>
                      <a:r>
                        <a:rPr lang="en-US" sz="1600" b="0" i="1" u="none" strike="noStrike" dirty="0">
                          <a:solidFill>
                            <a:srgbClr val="266093"/>
                          </a:solidFill>
                          <a:effectLst/>
                          <a:latin typeface="Arial" panose="020B0604020202020204" pitchFamily="34" charset="0"/>
                        </a:rPr>
                        <a:t>3:00-3:30pm</a:t>
                      </a:r>
                      <a:endParaRPr lang="en-US" sz="3600" dirty="0">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Break</a:t>
                      </a:r>
                    </a:p>
                  </a:txBody>
                  <a:tcPr/>
                </a:tc>
                <a:tc>
                  <a:txBody>
                    <a:bodyPr/>
                    <a:lstStyle/>
                    <a:p>
                      <a:pPr>
                        <a:lnSpc>
                          <a:spcPct val="100000"/>
                        </a:lnSpc>
                      </a:pPr>
                      <a:endParaRPr lang="en-US" sz="1600" dirty="0">
                        <a:solidFill>
                          <a:schemeClr val="tx2"/>
                        </a:solidFill>
                      </a:endParaRPr>
                    </a:p>
                  </a:txBody>
                  <a:tcPr/>
                </a:tc>
                <a:extLst>
                  <a:ext uri="{0D108BD9-81ED-4DB2-BD59-A6C34878D82A}">
                    <a16:rowId xmlns:a16="http://schemas.microsoft.com/office/drawing/2014/main" val="255522808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3:30pm-3:50pm</a:t>
                      </a:r>
                      <a:endParaRPr lang="en-US" sz="3600" dirty="0">
                        <a:effectLst/>
                      </a:endParaRPr>
                    </a:p>
                  </a:txBody>
                  <a:tcPr marL="63500" marR="63500" marT="63500" marB="63500"/>
                </a:tc>
                <a:tc>
                  <a:txBody>
                    <a:bodyPr/>
                    <a:lstStyle/>
                    <a:p>
                      <a:pPr>
                        <a:lnSpc>
                          <a:spcPct val="100000"/>
                        </a:lnSpc>
                      </a:pPr>
                      <a:r>
                        <a:rPr lang="en-US" sz="1600" i="0" dirty="0"/>
                        <a:t>07</a:t>
                      </a:r>
                    </a:p>
                  </a:txBody>
                  <a:tcPr/>
                </a:tc>
                <a:tc>
                  <a:txBody>
                    <a:bodyPr/>
                    <a:lstStyle/>
                    <a:p>
                      <a:pPr>
                        <a:lnSpc>
                          <a:spcPct val="100000"/>
                        </a:lnSpc>
                      </a:pPr>
                      <a:r>
                        <a:rPr lang="en-US" sz="1600" i="0" dirty="0">
                          <a:solidFill>
                            <a:schemeClr val="bg1">
                              <a:lumMod val="50000"/>
                            </a:schemeClr>
                          </a:solidFill>
                        </a:rPr>
                        <a:t>Code Coverage and </a:t>
                      </a:r>
                      <a:r>
                        <a:rPr lang="en-US" sz="1600" i="0" dirty="0"/>
                        <a:t>Continuous Integration (continued)</a:t>
                      </a:r>
                    </a:p>
                  </a:txBody>
                  <a:tcPr/>
                </a:tc>
                <a:tc>
                  <a:txBody>
                    <a:bodyPr/>
                    <a:lstStyle/>
                    <a:p>
                      <a:pPr>
                        <a:lnSpc>
                          <a:spcPct val="100000"/>
                        </a:lnSpc>
                      </a:pPr>
                      <a:r>
                        <a:rPr lang="en-US" sz="1600" i="0" dirty="0"/>
                        <a:t>Jared O’Neal, ANL</a:t>
                      </a:r>
                    </a:p>
                  </a:txBody>
                  <a:tcPr/>
                </a:tc>
                <a:extLst>
                  <a:ext uri="{0D108BD9-81ED-4DB2-BD59-A6C34878D82A}">
                    <a16:rowId xmlns:a16="http://schemas.microsoft.com/office/drawing/2014/main" val="244416984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3:50pm-5:00pm</a:t>
                      </a:r>
                      <a:endParaRPr lang="en-US" sz="3600" dirty="0">
                        <a:effectLst/>
                      </a:endParaRPr>
                    </a:p>
                  </a:txBody>
                  <a:tcPr marL="63500" marR="63500" marT="63500" marB="63500"/>
                </a:tc>
                <a:tc>
                  <a:txBody>
                    <a:bodyPr/>
                    <a:lstStyle/>
                    <a:p>
                      <a:pPr>
                        <a:lnSpc>
                          <a:spcPct val="100000"/>
                        </a:lnSpc>
                      </a:pPr>
                      <a:r>
                        <a:rPr lang="en-US" sz="1600" i="0" dirty="0"/>
                        <a:t>08</a:t>
                      </a:r>
                    </a:p>
                  </a:txBody>
                  <a:tcPr/>
                </a:tc>
                <a:tc>
                  <a:txBody>
                    <a:bodyPr/>
                    <a:lstStyle/>
                    <a:p>
                      <a:pPr>
                        <a:lnSpc>
                          <a:spcPct val="100000"/>
                        </a:lnSpc>
                      </a:pPr>
                      <a:r>
                        <a:rPr lang="en-US" sz="1600" i="0" dirty="0"/>
                        <a:t>Hands-on Activities and Additional Q&amp;A</a:t>
                      </a:r>
                    </a:p>
                  </a:txBody>
                  <a:tcPr/>
                </a:tc>
                <a:tc>
                  <a:txBody>
                    <a:bodyPr/>
                    <a:lstStyle/>
                    <a:p>
                      <a:pPr>
                        <a:lnSpc>
                          <a:spcPct val="100000"/>
                        </a:lnSpc>
                      </a:pPr>
                      <a:r>
                        <a:rPr lang="en-US" sz="1600" i="0" dirty="0"/>
                        <a:t>All</a:t>
                      </a:r>
                    </a:p>
                  </a:txBody>
                  <a:tcPr/>
                </a:tc>
                <a:extLst>
                  <a:ext uri="{0D108BD9-81ED-4DB2-BD59-A6C34878D82A}">
                    <a16:rowId xmlns:a16="http://schemas.microsoft.com/office/drawing/2014/main" val="3049042265"/>
                  </a:ext>
                </a:extLst>
              </a:tr>
            </a:tbl>
          </a:graphicData>
        </a:graphic>
      </p:graphicFrame>
      <p:grpSp>
        <p:nvGrpSpPr>
          <p:cNvPr id="5" name="Group 4">
            <a:extLst>
              <a:ext uri="{FF2B5EF4-FFF2-40B4-BE49-F238E27FC236}">
                <a16:creationId xmlns:a16="http://schemas.microsoft.com/office/drawing/2014/main" id="{24E89F8E-A105-44A8-9FC7-B4C6208F8FB9}"/>
              </a:ext>
            </a:extLst>
          </p:cNvPr>
          <p:cNvGrpSpPr/>
          <p:nvPr/>
        </p:nvGrpSpPr>
        <p:grpSpPr>
          <a:xfrm>
            <a:off x="79513" y="2387845"/>
            <a:ext cx="12029799" cy="390939"/>
            <a:chOff x="79513" y="1653208"/>
            <a:chExt cx="12029799" cy="390939"/>
          </a:xfrm>
        </p:grpSpPr>
        <p:cxnSp>
          <p:nvCxnSpPr>
            <p:cNvPr id="6" name="Straight Connector 5">
              <a:extLst>
                <a:ext uri="{FF2B5EF4-FFF2-40B4-BE49-F238E27FC236}">
                  <a16:creationId xmlns:a16="http://schemas.microsoft.com/office/drawing/2014/main" id="{414D2C0B-2CA0-4F74-84F9-1EA6BB7AEB76}"/>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3EF334E4-38E1-4E3E-9449-4CB644B06536}"/>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8">
              <a:extLst>
                <a:ext uri="{FF2B5EF4-FFF2-40B4-BE49-F238E27FC236}">
                  <a16:creationId xmlns:a16="http://schemas.microsoft.com/office/drawing/2014/main" id="{3E45CD5D-4E1C-4572-8BFC-E50D9614E094}"/>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grpSp>
        <p:nvGrpSpPr>
          <p:cNvPr id="9" name="Group 8">
            <a:extLst>
              <a:ext uri="{FF2B5EF4-FFF2-40B4-BE49-F238E27FC236}">
                <a16:creationId xmlns:a16="http://schemas.microsoft.com/office/drawing/2014/main" id="{BF27DFF6-99A6-4512-AAC9-2E0CF68B6149}"/>
              </a:ext>
            </a:extLst>
          </p:cNvPr>
          <p:cNvGrpSpPr/>
          <p:nvPr/>
        </p:nvGrpSpPr>
        <p:grpSpPr>
          <a:xfrm>
            <a:off x="7422600" y="0"/>
            <a:ext cx="4698516" cy="1509823"/>
            <a:chOff x="7422600" y="0"/>
            <a:chExt cx="4698516" cy="1509823"/>
          </a:xfrm>
        </p:grpSpPr>
        <p:pic>
          <p:nvPicPr>
            <p:cNvPr id="10" name="Picture 9" descr="A picture containing object, piece&#10;&#10;Description automatically generated">
              <a:extLst>
                <a:ext uri="{FF2B5EF4-FFF2-40B4-BE49-F238E27FC236}">
                  <a16:creationId xmlns:a16="http://schemas.microsoft.com/office/drawing/2014/main" id="{47BD164F-07E6-425E-92E4-0331226CE3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11293" y="0"/>
              <a:ext cx="1509823" cy="1509823"/>
            </a:xfrm>
            <a:prstGeom prst="rect">
              <a:avLst/>
            </a:prstGeom>
          </p:spPr>
        </p:pic>
        <p:sp>
          <p:nvSpPr>
            <p:cNvPr id="11" name="Rectangle 10">
              <a:extLst>
                <a:ext uri="{FF2B5EF4-FFF2-40B4-BE49-F238E27FC236}">
                  <a16:creationId xmlns:a16="http://schemas.microsoft.com/office/drawing/2014/main" id="{00C7660A-A747-470B-8960-3845FDFEBA62}"/>
                </a:ext>
              </a:extLst>
            </p:cNvPr>
            <p:cNvSpPr/>
            <p:nvPr/>
          </p:nvSpPr>
          <p:spPr>
            <a:xfrm>
              <a:off x="7422600" y="400968"/>
              <a:ext cx="3188693" cy="707886"/>
            </a:xfrm>
            <a:prstGeom prst="rect">
              <a:avLst/>
            </a:prstGeom>
          </p:spPr>
          <p:txBody>
            <a:bodyPr wrap="none">
              <a:spAutoFit/>
            </a:bodyPr>
            <a:lstStyle/>
            <a:p>
              <a:pPr algn="r"/>
              <a:r>
                <a:rPr lang="en-US" sz="2000" dirty="0"/>
                <a:t>Tutorial evaluation</a:t>
              </a:r>
              <a:br>
                <a:rPr lang="en-US" sz="2000" dirty="0"/>
              </a:br>
              <a:r>
                <a:rPr lang="en-US" sz="2000" dirty="0">
                  <a:hlinkClick r:id="rId3"/>
                </a:rPr>
                <a:t>http://bit.ly/sc19-bssw-eval</a:t>
              </a:r>
              <a:endParaRPr lang="en-US" sz="2000" dirty="0"/>
            </a:p>
          </p:txBody>
        </p:sp>
      </p:grpSp>
    </p:spTree>
    <p:extLst>
      <p:ext uri="{BB962C8B-B14F-4D97-AF65-F5344CB8AC3E}">
        <p14:creationId xmlns:p14="http://schemas.microsoft.com/office/powerpoint/2010/main" val="2424761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3F95700-FEBA-41C5-9D6B-B3B757C762FB}"/>
              </a:ext>
            </a:extLst>
          </p:cNvPr>
          <p:cNvSpPr>
            <a:spLocks noGrp="1"/>
          </p:cNvSpPr>
          <p:nvPr>
            <p:ph type="title"/>
          </p:nvPr>
        </p:nvSpPr>
        <p:spPr/>
        <p:txBody>
          <a:bodyPr/>
          <a:lstStyle/>
          <a:p>
            <a:r>
              <a:rPr lang="en-US" dirty="0"/>
              <a:t>Some terminology and background</a:t>
            </a:r>
          </a:p>
        </p:txBody>
      </p:sp>
    </p:spTree>
    <p:extLst>
      <p:ext uri="{BB962C8B-B14F-4D97-AF65-F5344CB8AC3E}">
        <p14:creationId xmlns:p14="http://schemas.microsoft.com/office/powerpoint/2010/main" val="42363701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1473-AC73-45E8-97F0-CAB263A9C1D2}"/>
              </a:ext>
            </a:extLst>
          </p:cNvPr>
          <p:cNvSpPr>
            <a:spLocks noGrp="1"/>
          </p:cNvSpPr>
          <p:nvPr>
            <p:ph type="title"/>
          </p:nvPr>
        </p:nvSpPr>
        <p:spPr/>
        <p:txBody>
          <a:bodyPr/>
          <a:lstStyle/>
          <a:p>
            <a:r>
              <a:rPr lang="en-US" dirty="0"/>
              <a:t>Additional Software-Related Events at SC19</a:t>
            </a:r>
          </a:p>
        </p:txBody>
      </p:sp>
      <p:graphicFrame>
        <p:nvGraphicFramePr>
          <p:cNvPr id="6" name="Table 6">
            <a:extLst>
              <a:ext uri="{FF2B5EF4-FFF2-40B4-BE49-F238E27FC236}">
                <a16:creationId xmlns:a16="http://schemas.microsoft.com/office/drawing/2014/main" id="{18082CBB-36D1-4AE5-8DA9-9A3E663267CC}"/>
              </a:ext>
            </a:extLst>
          </p:cNvPr>
          <p:cNvGraphicFramePr>
            <a:graphicFrameLocks noGrp="1"/>
          </p:cNvGraphicFramePr>
          <p:nvPr>
            <p:ph idx="1"/>
          </p:nvPr>
        </p:nvGraphicFramePr>
        <p:xfrm>
          <a:off x="0" y="833120"/>
          <a:ext cx="12188825" cy="6024880"/>
        </p:xfrm>
        <a:graphic>
          <a:graphicData uri="http://schemas.openxmlformats.org/drawingml/2006/table">
            <a:tbl>
              <a:tblPr firstRow="1" bandRow="1">
                <a:tableStyleId>{5C22544A-7EE6-4342-B048-85BDC9FD1C3A}</a:tableStyleId>
              </a:tblPr>
              <a:tblGrid>
                <a:gridCol w="1353945">
                  <a:extLst>
                    <a:ext uri="{9D8B030D-6E8A-4147-A177-3AD203B41FA5}">
                      <a16:colId xmlns:a16="http://schemas.microsoft.com/office/drawing/2014/main" val="2400528709"/>
                    </a:ext>
                  </a:extLst>
                </a:gridCol>
                <a:gridCol w="1625830">
                  <a:extLst>
                    <a:ext uri="{9D8B030D-6E8A-4147-A177-3AD203B41FA5}">
                      <a16:colId xmlns:a16="http://schemas.microsoft.com/office/drawing/2014/main" val="3353846813"/>
                    </a:ext>
                  </a:extLst>
                </a:gridCol>
                <a:gridCol w="9209050">
                  <a:extLst>
                    <a:ext uri="{9D8B030D-6E8A-4147-A177-3AD203B41FA5}">
                      <a16:colId xmlns:a16="http://schemas.microsoft.com/office/drawing/2014/main" val="1000032210"/>
                    </a:ext>
                  </a:extLst>
                </a:gridCol>
              </a:tblGrid>
              <a:tr h="370840">
                <a:tc>
                  <a:txBody>
                    <a:bodyPr/>
                    <a:lstStyle/>
                    <a:p>
                      <a:r>
                        <a:rPr lang="en-US" sz="1600" dirty="0"/>
                        <a:t>Day/Time</a:t>
                      </a:r>
                    </a:p>
                  </a:txBody>
                  <a:tcPr/>
                </a:tc>
                <a:tc>
                  <a:txBody>
                    <a:bodyPr/>
                    <a:lstStyle/>
                    <a:p>
                      <a:r>
                        <a:rPr lang="en-US" sz="1600" dirty="0"/>
                        <a:t>Event Type</a:t>
                      </a:r>
                    </a:p>
                  </a:txBody>
                  <a:tcPr/>
                </a:tc>
                <a:tc>
                  <a:txBody>
                    <a:bodyPr/>
                    <a:lstStyle/>
                    <a:p>
                      <a:r>
                        <a:rPr lang="en-US" sz="1600" dirty="0"/>
                        <a:t>Event Title</a:t>
                      </a:r>
                    </a:p>
                  </a:txBody>
                  <a:tcPr/>
                </a:tc>
                <a:extLst>
                  <a:ext uri="{0D108BD9-81ED-4DB2-BD59-A6C34878D82A}">
                    <a16:rowId xmlns:a16="http://schemas.microsoft.com/office/drawing/2014/main" val="2152878691"/>
                  </a:ext>
                </a:extLst>
              </a:tr>
              <a:tr h="370840">
                <a:tc>
                  <a:txBody>
                    <a:bodyPr/>
                    <a:lstStyle/>
                    <a:p>
                      <a:pPr algn="l" fontAlgn="t"/>
                      <a:r>
                        <a:rPr lang="en-US" sz="1600" dirty="0">
                          <a:effectLst/>
                        </a:rPr>
                        <a:t>Sunday</a:t>
                      </a:r>
                    </a:p>
                  </a:txBody>
                  <a:tcPr marL="95250" marR="95250"/>
                </a:tc>
                <a:tc>
                  <a:txBody>
                    <a:bodyPr/>
                    <a:lstStyle/>
                    <a:p>
                      <a:pPr algn="l" fontAlgn="t"/>
                      <a:r>
                        <a:rPr lang="en-US" sz="1600">
                          <a:effectLst/>
                        </a:rPr>
                        <a:t>Tutorial</a:t>
                      </a:r>
                    </a:p>
                  </a:txBody>
                  <a:tcPr marL="95250" marR="95250"/>
                </a:tc>
                <a:tc>
                  <a:txBody>
                    <a:bodyPr/>
                    <a:lstStyle/>
                    <a:p>
                      <a:pPr fontAlgn="t"/>
                      <a:r>
                        <a:rPr lang="en-US" sz="1600" u="none" strike="noStrike">
                          <a:solidFill>
                            <a:srgbClr val="329FFF"/>
                          </a:solidFill>
                          <a:effectLst/>
                          <a:latin typeface="Roboto"/>
                          <a:hlinkClick r:id="rId2"/>
                        </a:rPr>
                        <a:t>Floating-Point Analysis and Reproducibility Tools for Scientific Software</a:t>
                      </a:r>
                      <a:endParaRPr lang="en-US" sz="1600">
                        <a:effectLst/>
                      </a:endParaRPr>
                    </a:p>
                  </a:txBody>
                  <a:tcPr marL="95250" marR="95250"/>
                </a:tc>
                <a:extLst>
                  <a:ext uri="{0D108BD9-81ED-4DB2-BD59-A6C34878D82A}">
                    <a16:rowId xmlns:a16="http://schemas.microsoft.com/office/drawing/2014/main" val="912854918"/>
                  </a:ext>
                </a:extLst>
              </a:tr>
              <a:tr h="370840">
                <a:tc>
                  <a:txBody>
                    <a:bodyPr/>
                    <a:lstStyle/>
                    <a:p>
                      <a:pPr algn="l" fontAlgn="t"/>
                      <a:r>
                        <a:rPr lang="en-US" sz="1600" b="1" dirty="0">
                          <a:effectLst/>
                        </a:rPr>
                        <a:t>Sunday</a:t>
                      </a:r>
                    </a:p>
                  </a:txBody>
                  <a:tcPr marL="95250" marR="95250"/>
                </a:tc>
                <a:tc>
                  <a:txBody>
                    <a:bodyPr/>
                    <a:lstStyle/>
                    <a:p>
                      <a:pPr algn="l" fontAlgn="t"/>
                      <a:r>
                        <a:rPr lang="en-US" sz="1600" b="1">
                          <a:effectLst/>
                        </a:rPr>
                        <a:t>Workshop</a:t>
                      </a:r>
                    </a:p>
                  </a:txBody>
                  <a:tcPr marL="95250" marR="95250"/>
                </a:tc>
                <a:tc>
                  <a:txBody>
                    <a:bodyPr/>
                    <a:lstStyle/>
                    <a:p>
                      <a:pPr fontAlgn="t"/>
                      <a:r>
                        <a:rPr lang="en-US" sz="1600" b="1" u="none" strike="noStrike" dirty="0">
                          <a:solidFill>
                            <a:srgbClr val="329FFF"/>
                          </a:solidFill>
                          <a:effectLst/>
                          <a:latin typeface="Roboto"/>
                          <a:hlinkClick r:id="rId3"/>
                        </a:rPr>
                        <a:t>The 2019 International Workshop on Software Engineering for HPC-Enabled Research (SE-HER 2019)</a:t>
                      </a:r>
                      <a:endParaRPr lang="en-US" sz="1600" b="1" dirty="0">
                        <a:effectLst/>
                      </a:endParaRPr>
                    </a:p>
                  </a:txBody>
                  <a:tcPr marL="95250" marR="95250"/>
                </a:tc>
                <a:extLst>
                  <a:ext uri="{0D108BD9-81ED-4DB2-BD59-A6C34878D82A}">
                    <a16:rowId xmlns:a16="http://schemas.microsoft.com/office/drawing/2014/main" val="680207508"/>
                  </a:ext>
                </a:extLst>
              </a:tr>
              <a:tr h="370840">
                <a:tc>
                  <a:txBody>
                    <a:bodyPr/>
                    <a:lstStyle/>
                    <a:p>
                      <a:pPr algn="l" fontAlgn="t"/>
                      <a:r>
                        <a:rPr lang="en-US" sz="1600" b="1" dirty="0">
                          <a:effectLst/>
                        </a:rPr>
                        <a:t>Monday</a:t>
                      </a:r>
                    </a:p>
                  </a:txBody>
                  <a:tcPr marL="95250" marR="95250"/>
                </a:tc>
                <a:tc>
                  <a:txBody>
                    <a:bodyPr/>
                    <a:lstStyle/>
                    <a:p>
                      <a:pPr algn="l" fontAlgn="t"/>
                      <a:r>
                        <a:rPr lang="en-US" sz="1600" b="1">
                          <a:effectLst/>
                        </a:rPr>
                        <a:t>Tutorial</a:t>
                      </a:r>
                    </a:p>
                  </a:txBody>
                  <a:tcPr marL="95250" marR="95250"/>
                </a:tc>
                <a:tc>
                  <a:txBody>
                    <a:bodyPr/>
                    <a:lstStyle/>
                    <a:p>
                      <a:pPr fontAlgn="t"/>
                      <a:r>
                        <a:rPr lang="en-US" sz="1600" b="1" u="none" strike="noStrike" dirty="0">
                          <a:solidFill>
                            <a:srgbClr val="329FFF"/>
                          </a:solidFill>
                          <a:effectLst/>
                          <a:latin typeface="Roboto"/>
                          <a:hlinkClick r:id="rId4"/>
                        </a:rPr>
                        <a:t>Better Scientific Software</a:t>
                      </a:r>
                      <a:endParaRPr lang="en-US" sz="1600" b="1" dirty="0">
                        <a:effectLst/>
                      </a:endParaRPr>
                    </a:p>
                  </a:txBody>
                  <a:tcPr marL="95250" marR="95250"/>
                </a:tc>
                <a:extLst>
                  <a:ext uri="{0D108BD9-81ED-4DB2-BD59-A6C34878D82A}">
                    <a16:rowId xmlns:a16="http://schemas.microsoft.com/office/drawing/2014/main" val="3743335020"/>
                  </a:ext>
                </a:extLst>
              </a:tr>
              <a:tr h="370840">
                <a:tc>
                  <a:txBody>
                    <a:bodyPr/>
                    <a:lstStyle/>
                    <a:p>
                      <a:pPr algn="l" fontAlgn="t"/>
                      <a:r>
                        <a:rPr lang="en-US" sz="1600" b="1" dirty="0">
                          <a:effectLst/>
                        </a:rPr>
                        <a:t>Monday</a:t>
                      </a:r>
                    </a:p>
                  </a:txBody>
                  <a:tcPr marL="95250" marR="95250"/>
                </a:tc>
                <a:tc>
                  <a:txBody>
                    <a:bodyPr/>
                    <a:lstStyle/>
                    <a:p>
                      <a:pPr algn="l" fontAlgn="t"/>
                      <a:r>
                        <a:rPr lang="en-US" sz="1600" b="1">
                          <a:effectLst/>
                        </a:rPr>
                        <a:t>Tutorial</a:t>
                      </a:r>
                    </a:p>
                  </a:txBody>
                  <a:tcPr marL="95250" marR="95250"/>
                </a:tc>
                <a:tc>
                  <a:txBody>
                    <a:bodyPr/>
                    <a:lstStyle/>
                    <a:p>
                      <a:pPr fontAlgn="t"/>
                      <a:r>
                        <a:rPr lang="en-US" sz="1600" b="1" u="none" strike="noStrike" dirty="0">
                          <a:solidFill>
                            <a:srgbClr val="329FFF"/>
                          </a:solidFill>
                          <a:effectLst/>
                          <a:latin typeface="Roboto"/>
                          <a:hlinkClick r:id="rId5"/>
                        </a:rPr>
                        <a:t>Managing HPC Software Complexity with </a:t>
                      </a:r>
                      <a:r>
                        <a:rPr lang="en-US" sz="1600" b="1" u="none" strike="noStrike" dirty="0" err="1">
                          <a:solidFill>
                            <a:srgbClr val="329FFF"/>
                          </a:solidFill>
                          <a:effectLst/>
                          <a:latin typeface="Roboto"/>
                          <a:hlinkClick r:id="rId5"/>
                        </a:rPr>
                        <a:t>Spack</a:t>
                      </a:r>
                      <a:endParaRPr lang="en-US" sz="1600" b="1" dirty="0">
                        <a:effectLst/>
                      </a:endParaRPr>
                    </a:p>
                  </a:txBody>
                  <a:tcPr marL="95250" marR="95250"/>
                </a:tc>
                <a:extLst>
                  <a:ext uri="{0D108BD9-81ED-4DB2-BD59-A6C34878D82A}">
                    <a16:rowId xmlns:a16="http://schemas.microsoft.com/office/drawing/2014/main" val="1013681500"/>
                  </a:ext>
                </a:extLst>
              </a:tr>
              <a:tr h="370840">
                <a:tc>
                  <a:txBody>
                    <a:bodyPr/>
                    <a:lstStyle/>
                    <a:p>
                      <a:pPr algn="l" fontAlgn="t"/>
                      <a:r>
                        <a:rPr lang="en-US" sz="1600" dirty="0">
                          <a:effectLst/>
                        </a:rPr>
                        <a:t>Monday</a:t>
                      </a:r>
                    </a:p>
                  </a:txBody>
                  <a:tcPr marL="95250" marR="95250"/>
                </a:tc>
                <a:tc>
                  <a:txBody>
                    <a:bodyPr/>
                    <a:lstStyle/>
                    <a:p>
                      <a:pPr algn="l" fontAlgn="t"/>
                      <a:r>
                        <a:rPr lang="en-US" sz="1600">
                          <a:effectLst/>
                        </a:rPr>
                        <a:t>Workshop</a:t>
                      </a:r>
                    </a:p>
                  </a:txBody>
                  <a:tcPr marL="95250" marR="95250"/>
                </a:tc>
                <a:tc>
                  <a:txBody>
                    <a:bodyPr/>
                    <a:lstStyle/>
                    <a:p>
                      <a:pPr fontAlgn="t"/>
                      <a:r>
                        <a:rPr lang="en-US" sz="1600" u="none" strike="noStrike">
                          <a:solidFill>
                            <a:srgbClr val="329FFF"/>
                          </a:solidFill>
                          <a:effectLst/>
                          <a:latin typeface="Roboto"/>
                          <a:hlinkClick r:id="rId6"/>
                        </a:rPr>
                        <a:t>3nd International Workshop on Software Correctness for HPC Applications (Correctness 2019)</a:t>
                      </a:r>
                      <a:endParaRPr lang="en-US" sz="1600">
                        <a:effectLst/>
                      </a:endParaRPr>
                    </a:p>
                  </a:txBody>
                  <a:tcPr marL="95250" marR="95250"/>
                </a:tc>
                <a:extLst>
                  <a:ext uri="{0D108BD9-81ED-4DB2-BD59-A6C34878D82A}">
                    <a16:rowId xmlns:a16="http://schemas.microsoft.com/office/drawing/2014/main" val="2886034451"/>
                  </a:ext>
                </a:extLst>
              </a:tr>
              <a:tr h="370840">
                <a:tc>
                  <a:txBody>
                    <a:bodyPr/>
                    <a:lstStyle/>
                    <a:p>
                      <a:pPr algn="l" fontAlgn="t"/>
                      <a:r>
                        <a:rPr lang="en-US" sz="1600" b="1" dirty="0">
                          <a:effectLst/>
                        </a:rPr>
                        <a:t>Monday</a:t>
                      </a:r>
                    </a:p>
                  </a:txBody>
                  <a:tcPr marL="95250" marR="95250"/>
                </a:tc>
                <a:tc>
                  <a:txBody>
                    <a:bodyPr/>
                    <a:lstStyle/>
                    <a:p>
                      <a:pPr algn="l" fontAlgn="t"/>
                      <a:r>
                        <a:rPr lang="en-US" sz="1600" b="1">
                          <a:effectLst/>
                        </a:rPr>
                        <a:t>Students@SC</a:t>
                      </a:r>
                    </a:p>
                  </a:txBody>
                  <a:tcPr marL="95250" marR="95250"/>
                </a:tc>
                <a:tc>
                  <a:txBody>
                    <a:bodyPr/>
                    <a:lstStyle/>
                    <a:p>
                      <a:pPr fontAlgn="t"/>
                      <a:r>
                        <a:rPr lang="en-US" sz="1600" b="1" u="none" strike="noStrike" dirty="0" err="1">
                          <a:solidFill>
                            <a:srgbClr val="329FFF"/>
                          </a:solidFill>
                          <a:effectLst/>
                          <a:latin typeface="Roboto"/>
                          <a:hlinkClick r:id="rId7"/>
                        </a:rPr>
                        <a:t>Students@SC</a:t>
                      </a:r>
                      <a:r>
                        <a:rPr lang="en-US" sz="1600" b="1" u="none" strike="noStrike" dirty="0">
                          <a:solidFill>
                            <a:srgbClr val="329FFF"/>
                          </a:solidFill>
                          <a:effectLst/>
                          <a:latin typeface="Roboto"/>
                          <a:hlinkClick r:id="rId7"/>
                        </a:rPr>
                        <a:t>: Modern Software Design, Tools, and Practices</a:t>
                      </a:r>
                      <a:endParaRPr lang="en-US" sz="1600" b="1" dirty="0">
                        <a:effectLst/>
                      </a:endParaRPr>
                    </a:p>
                  </a:txBody>
                  <a:tcPr marL="95250" marR="95250"/>
                </a:tc>
                <a:extLst>
                  <a:ext uri="{0D108BD9-81ED-4DB2-BD59-A6C34878D82A}">
                    <a16:rowId xmlns:a16="http://schemas.microsoft.com/office/drawing/2014/main" val="3449860890"/>
                  </a:ext>
                </a:extLst>
              </a:tr>
              <a:tr h="370840">
                <a:tc>
                  <a:txBody>
                    <a:bodyPr/>
                    <a:lstStyle/>
                    <a:p>
                      <a:pPr algn="l" fontAlgn="t"/>
                      <a:r>
                        <a:rPr lang="en-US" sz="1600" dirty="0">
                          <a:effectLst/>
                        </a:rPr>
                        <a:t>Tuesday</a:t>
                      </a:r>
                    </a:p>
                  </a:txBody>
                  <a:tcPr marL="95250" marR="95250"/>
                </a:tc>
                <a:tc>
                  <a:txBody>
                    <a:bodyPr/>
                    <a:lstStyle/>
                    <a:p>
                      <a:pPr algn="l" fontAlgn="t"/>
                      <a:r>
                        <a:rPr lang="en-US" sz="1600">
                          <a:effectLst/>
                        </a:rPr>
                        <a:t>BoF</a:t>
                      </a:r>
                    </a:p>
                  </a:txBody>
                  <a:tcPr marL="95250" marR="95250"/>
                </a:tc>
                <a:tc>
                  <a:txBody>
                    <a:bodyPr/>
                    <a:lstStyle/>
                    <a:p>
                      <a:pPr fontAlgn="t"/>
                      <a:r>
                        <a:rPr lang="en-US" sz="1600" u="none" strike="noStrike">
                          <a:solidFill>
                            <a:srgbClr val="329FFF"/>
                          </a:solidFill>
                          <a:effectLst/>
                          <a:latin typeface="Roboto"/>
                          <a:hlinkClick r:id="rId8"/>
                        </a:rPr>
                        <a:t>Extreme-Scale Scientific Software Stack (E4S)</a:t>
                      </a:r>
                      <a:endParaRPr lang="en-US" sz="1600">
                        <a:effectLst/>
                      </a:endParaRPr>
                    </a:p>
                  </a:txBody>
                  <a:tcPr marL="95250" marR="95250"/>
                </a:tc>
                <a:extLst>
                  <a:ext uri="{0D108BD9-81ED-4DB2-BD59-A6C34878D82A}">
                    <a16:rowId xmlns:a16="http://schemas.microsoft.com/office/drawing/2014/main" val="2768213053"/>
                  </a:ext>
                </a:extLst>
              </a:tr>
              <a:tr h="370840">
                <a:tc>
                  <a:txBody>
                    <a:bodyPr/>
                    <a:lstStyle/>
                    <a:p>
                      <a:pPr algn="l" fontAlgn="t"/>
                      <a:r>
                        <a:rPr lang="en-US" sz="1600" dirty="0">
                          <a:effectLst/>
                        </a:rPr>
                        <a:t>Tuesday</a:t>
                      </a:r>
                    </a:p>
                  </a:txBody>
                  <a:tcPr marL="95250" marR="95250"/>
                </a:tc>
                <a:tc>
                  <a:txBody>
                    <a:bodyPr/>
                    <a:lstStyle/>
                    <a:p>
                      <a:pPr algn="l" fontAlgn="t"/>
                      <a:r>
                        <a:rPr lang="en-US" sz="1600">
                          <a:effectLst/>
                        </a:rPr>
                        <a:t>BoF</a:t>
                      </a:r>
                    </a:p>
                  </a:txBody>
                  <a:tcPr marL="95250" marR="95250"/>
                </a:tc>
                <a:tc>
                  <a:txBody>
                    <a:bodyPr/>
                    <a:lstStyle/>
                    <a:p>
                      <a:pPr fontAlgn="t"/>
                      <a:r>
                        <a:rPr lang="en-US" sz="1600" u="none" strike="noStrike">
                          <a:solidFill>
                            <a:srgbClr val="329FFF"/>
                          </a:solidFill>
                          <a:effectLst/>
                          <a:latin typeface="Roboto"/>
                          <a:hlinkClick r:id="rId9"/>
                        </a:rPr>
                        <a:t>Exchanging Best Practices in Supporting Computational and Data-Intensive Research</a:t>
                      </a:r>
                      <a:endParaRPr lang="en-US" sz="1600">
                        <a:effectLst/>
                      </a:endParaRPr>
                    </a:p>
                  </a:txBody>
                  <a:tcPr marL="95250" marR="95250"/>
                </a:tc>
                <a:extLst>
                  <a:ext uri="{0D108BD9-81ED-4DB2-BD59-A6C34878D82A}">
                    <a16:rowId xmlns:a16="http://schemas.microsoft.com/office/drawing/2014/main" val="401866433"/>
                  </a:ext>
                </a:extLst>
              </a:tr>
              <a:tr h="370840">
                <a:tc>
                  <a:txBody>
                    <a:bodyPr/>
                    <a:lstStyle/>
                    <a:p>
                      <a:pPr algn="l" fontAlgn="t"/>
                      <a:r>
                        <a:rPr lang="en-US" sz="1600" dirty="0">
                          <a:effectLst/>
                        </a:rPr>
                        <a:t>Tuesday</a:t>
                      </a:r>
                    </a:p>
                  </a:txBody>
                  <a:tcPr marL="95250" marR="95250"/>
                </a:tc>
                <a:tc>
                  <a:txBody>
                    <a:bodyPr/>
                    <a:lstStyle/>
                    <a:p>
                      <a:pPr algn="l" fontAlgn="t"/>
                      <a:r>
                        <a:rPr lang="en-US" sz="1600">
                          <a:effectLst/>
                        </a:rPr>
                        <a:t>Panel</a:t>
                      </a:r>
                    </a:p>
                  </a:txBody>
                  <a:tcPr marL="95250" marR="95250"/>
                </a:tc>
                <a:tc>
                  <a:txBody>
                    <a:bodyPr/>
                    <a:lstStyle/>
                    <a:p>
                      <a:pPr fontAlgn="t"/>
                      <a:r>
                        <a:rPr lang="en-US" sz="1600" u="none" strike="noStrike">
                          <a:solidFill>
                            <a:srgbClr val="329FFF"/>
                          </a:solidFill>
                          <a:effectLst/>
                          <a:latin typeface="Roboto"/>
                          <a:hlinkClick r:id="rId10"/>
                        </a:rPr>
                        <a:t>Developing and Managing Research Software in Universities and National Labs</a:t>
                      </a:r>
                      <a:endParaRPr lang="en-US" sz="1600">
                        <a:effectLst/>
                      </a:endParaRPr>
                    </a:p>
                  </a:txBody>
                  <a:tcPr marL="95250" marR="95250"/>
                </a:tc>
                <a:extLst>
                  <a:ext uri="{0D108BD9-81ED-4DB2-BD59-A6C34878D82A}">
                    <a16:rowId xmlns:a16="http://schemas.microsoft.com/office/drawing/2014/main" val="3977931301"/>
                  </a:ext>
                </a:extLst>
              </a:tr>
              <a:tr h="370840">
                <a:tc>
                  <a:txBody>
                    <a:bodyPr/>
                    <a:lstStyle/>
                    <a:p>
                      <a:pPr algn="l" fontAlgn="t"/>
                      <a:r>
                        <a:rPr lang="en-US" sz="1600" b="1" dirty="0">
                          <a:effectLst/>
                        </a:rPr>
                        <a:t>Wednesday</a:t>
                      </a:r>
                    </a:p>
                  </a:txBody>
                  <a:tcPr marL="95250" marR="95250"/>
                </a:tc>
                <a:tc>
                  <a:txBody>
                    <a:bodyPr/>
                    <a:lstStyle/>
                    <a:p>
                      <a:pPr algn="l" fontAlgn="t"/>
                      <a:r>
                        <a:rPr lang="en-US" sz="1600" b="1">
                          <a:effectLst/>
                        </a:rPr>
                        <a:t>BoF</a:t>
                      </a:r>
                    </a:p>
                  </a:txBody>
                  <a:tcPr marL="95250" marR="95250"/>
                </a:tc>
                <a:tc>
                  <a:txBody>
                    <a:bodyPr/>
                    <a:lstStyle/>
                    <a:p>
                      <a:pPr fontAlgn="t"/>
                      <a:r>
                        <a:rPr lang="en-US" sz="1600" b="1" u="none" strike="noStrike" dirty="0">
                          <a:solidFill>
                            <a:srgbClr val="329FFF"/>
                          </a:solidFill>
                          <a:effectLst/>
                          <a:latin typeface="Roboto"/>
                          <a:hlinkClick r:id="rId11"/>
                        </a:rPr>
                        <a:t>Software Engineering and Reuse in Modeling, Simulation, and Data Analytics for Science and Engineering</a:t>
                      </a:r>
                      <a:endParaRPr lang="en-US" sz="1600" b="1" dirty="0">
                        <a:effectLst/>
                      </a:endParaRPr>
                    </a:p>
                  </a:txBody>
                  <a:tcPr marL="95250" marR="95250"/>
                </a:tc>
                <a:extLst>
                  <a:ext uri="{0D108BD9-81ED-4DB2-BD59-A6C34878D82A}">
                    <a16:rowId xmlns:a16="http://schemas.microsoft.com/office/drawing/2014/main" val="3589820892"/>
                  </a:ext>
                </a:extLst>
              </a:tr>
              <a:tr h="370840">
                <a:tc>
                  <a:txBody>
                    <a:bodyPr/>
                    <a:lstStyle/>
                    <a:p>
                      <a:pPr algn="l" fontAlgn="t"/>
                      <a:r>
                        <a:rPr lang="en-US" sz="1600" dirty="0">
                          <a:effectLst/>
                        </a:rPr>
                        <a:t>Thursday</a:t>
                      </a:r>
                    </a:p>
                  </a:txBody>
                  <a:tcPr marL="95250" marR="95250"/>
                </a:tc>
                <a:tc>
                  <a:txBody>
                    <a:bodyPr/>
                    <a:lstStyle/>
                    <a:p>
                      <a:pPr algn="l" fontAlgn="t"/>
                      <a:r>
                        <a:rPr lang="en-US" sz="1600">
                          <a:effectLst/>
                        </a:rPr>
                        <a:t>BoF</a:t>
                      </a:r>
                    </a:p>
                  </a:txBody>
                  <a:tcPr marL="95250" marR="95250"/>
                </a:tc>
                <a:tc>
                  <a:txBody>
                    <a:bodyPr/>
                    <a:lstStyle/>
                    <a:p>
                      <a:pPr fontAlgn="t"/>
                      <a:r>
                        <a:rPr lang="en-US" sz="1600" u="none" strike="noStrike">
                          <a:solidFill>
                            <a:srgbClr val="329FFF"/>
                          </a:solidFill>
                          <a:effectLst/>
                          <a:latin typeface="Roboto"/>
                          <a:hlinkClick r:id="rId12"/>
                        </a:rPr>
                        <a:t>Quality Assurance and Coding Standards for Parallel Software</a:t>
                      </a:r>
                      <a:endParaRPr lang="en-US" sz="1600">
                        <a:effectLst/>
                      </a:endParaRPr>
                    </a:p>
                  </a:txBody>
                  <a:tcPr marL="95250" marR="95250"/>
                </a:tc>
                <a:extLst>
                  <a:ext uri="{0D108BD9-81ED-4DB2-BD59-A6C34878D82A}">
                    <a16:rowId xmlns:a16="http://schemas.microsoft.com/office/drawing/2014/main" val="159779016"/>
                  </a:ext>
                </a:extLst>
              </a:tr>
              <a:tr h="370840">
                <a:tc>
                  <a:txBody>
                    <a:bodyPr/>
                    <a:lstStyle/>
                    <a:p>
                      <a:pPr algn="l" fontAlgn="t"/>
                      <a:r>
                        <a:rPr lang="en-US" sz="1600" dirty="0">
                          <a:effectLst/>
                        </a:rPr>
                        <a:t>Thursday</a:t>
                      </a:r>
                    </a:p>
                  </a:txBody>
                  <a:tcPr marL="95250" marR="95250"/>
                </a:tc>
                <a:tc>
                  <a:txBody>
                    <a:bodyPr/>
                    <a:lstStyle/>
                    <a:p>
                      <a:pPr algn="l" fontAlgn="t"/>
                      <a:r>
                        <a:rPr lang="en-US" sz="1600">
                          <a:effectLst/>
                        </a:rPr>
                        <a:t>Panel</a:t>
                      </a:r>
                    </a:p>
                  </a:txBody>
                  <a:tcPr marL="95250" marR="95250"/>
                </a:tc>
                <a:tc>
                  <a:txBody>
                    <a:bodyPr/>
                    <a:lstStyle/>
                    <a:p>
                      <a:pPr fontAlgn="t"/>
                      <a:r>
                        <a:rPr lang="en-US" sz="1600" u="none" strike="noStrike">
                          <a:solidFill>
                            <a:srgbClr val="329FFF"/>
                          </a:solidFill>
                          <a:effectLst/>
                          <a:latin typeface="Roboto"/>
                          <a:hlinkClick r:id="rId13"/>
                        </a:rPr>
                        <a:t>Sustainability of HPC Research Computing: Fostering Career Paths for Facilitators, Research Software Engineers, and Gateway Creators</a:t>
                      </a:r>
                      <a:endParaRPr lang="en-US" sz="1600">
                        <a:effectLst/>
                      </a:endParaRPr>
                    </a:p>
                  </a:txBody>
                  <a:tcPr marL="95250" marR="95250"/>
                </a:tc>
                <a:extLst>
                  <a:ext uri="{0D108BD9-81ED-4DB2-BD59-A6C34878D82A}">
                    <a16:rowId xmlns:a16="http://schemas.microsoft.com/office/drawing/2014/main" val="412070707"/>
                  </a:ext>
                </a:extLst>
              </a:tr>
              <a:tr h="370840">
                <a:tc>
                  <a:txBody>
                    <a:bodyPr/>
                    <a:lstStyle/>
                    <a:p>
                      <a:pPr algn="l" fontAlgn="t"/>
                      <a:r>
                        <a:rPr lang="en-US" sz="1600" dirty="0">
                          <a:effectLst/>
                        </a:rPr>
                        <a:t>Friday</a:t>
                      </a:r>
                    </a:p>
                  </a:txBody>
                  <a:tcPr marL="95250" marR="95250"/>
                </a:tc>
                <a:tc>
                  <a:txBody>
                    <a:bodyPr/>
                    <a:lstStyle/>
                    <a:p>
                      <a:pPr algn="l" fontAlgn="t"/>
                      <a:r>
                        <a:rPr lang="en-US" sz="1600">
                          <a:effectLst/>
                        </a:rPr>
                        <a:t>Panel</a:t>
                      </a:r>
                    </a:p>
                  </a:txBody>
                  <a:tcPr marL="95250" marR="95250"/>
                </a:tc>
                <a:tc>
                  <a:txBody>
                    <a:bodyPr/>
                    <a:lstStyle/>
                    <a:p>
                      <a:pPr fontAlgn="t"/>
                      <a:r>
                        <a:rPr lang="en-US" sz="1600" u="none" strike="noStrike" dirty="0">
                          <a:solidFill>
                            <a:srgbClr val="329FFF"/>
                          </a:solidFill>
                          <a:effectLst/>
                          <a:latin typeface="Roboto"/>
                          <a:hlinkClick r:id="rId14"/>
                        </a:rPr>
                        <a:t>The Road to </a:t>
                      </a:r>
                      <a:r>
                        <a:rPr lang="en-US" sz="1600" u="none" strike="noStrike" dirty="0" err="1">
                          <a:solidFill>
                            <a:srgbClr val="329FFF"/>
                          </a:solidFill>
                          <a:effectLst/>
                          <a:latin typeface="Roboto"/>
                          <a:hlinkClick r:id="rId14"/>
                        </a:rPr>
                        <a:t>Exascale</a:t>
                      </a:r>
                      <a:r>
                        <a:rPr lang="en-US" sz="1600" u="none" strike="noStrike" dirty="0">
                          <a:solidFill>
                            <a:srgbClr val="329FFF"/>
                          </a:solidFill>
                          <a:effectLst/>
                          <a:latin typeface="Roboto"/>
                          <a:hlinkClick r:id="rId14"/>
                        </a:rPr>
                        <a:t> and Beyond is Paved by Software: How Algorithms, Libraries and Tools Will Make </a:t>
                      </a:r>
                      <a:r>
                        <a:rPr lang="en-US" sz="1600" u="none" strike="noStrike" dirty="0" err="1">
                          <a:solidFill>
                            <a:srgbClr val="329FFF"/>
                          </a:solidFill>
                          <a:effectLst/>
                          <a:latin typeface="Roboto"/>
                          <a:hlinkClick r:id="rId14"/>
                        </a:rPr>
                        <a:t>Exascale</a:t>
                      </a:r>
                      <a:r>
                        <a:rPr lang="en-US" sz="1600" u="none" strike="noStrike" dirty="0">
                          <a:solidFill>
                            <a:srgbClr val="329FFF"/>
                          </a:solidFill>
                          <a:effectLst/>
                          <a:latin typeface="Roboto"/>
                          <a:hlinkClick r:id="rId14"/>
                        </a:rPr>
                        <a:t> Performance Real</a:t>
                      </a:r>
                      <a:endParaRPr lang="en-US" sz="1600" dirty="0">
                        <a:effectLst/>
                      </a:endParaRPr>
                    </a:p>
                  </a:txBody>
                  <a:tcPr marL="95250" marR="95250"/>
                </a:tc>
                <a:extLst>
                  <a:ext uri="{0D108BD9-81ED-4DB2-BD59-A6C34878D82A}">
                    <a16:rowId xmlns:a16="http://schemas.microsoft.com/office/drawing/2014/main" val="3355140686"/>
                  </a:ext>
                </a:extLst>
              </a:tr>
            </a:tbl>
          </a:graphicData>
        </a:graphic>
      </p:graphicFrame>
      <p:sp>
        <p:nvSpPr>
          <p:cNvPr id="8" name="TextBox 7">
            <a:extLst>
              <a:ext uri="{FF2B5EF4-FFF2-40B4-BE49-F238E27FC236}">
                <a16:creationId xmlns:a16="http://schemas.microsoft.com/office/drawing/2014/main" id="{9FE7AE0F-A21D-4237-AC0F-AEDD3843A41A}"/>
              </a:ext>
            </a:extLst>
          </p:cNvPr>
          <p:cNvSpPr txBox="1"/>
          <p:nvPr/>
        </p:nvSpPr>
        <p:spPr>
          <a:xfrm>
            <a:off x="8467491" y="448565"/>
            <a:ext cx="3683316" cy="406265"/>
          </a:xfrm>
          <a:prstGeom prst="rect">
            <a:avLst/>
          </a:prstGeom>
          <a:noFill/>
        </p:spPr>
        <p:txBody>
          <a:bodyPr wrap="none" lIns="118872" tIns="91440" rIns="118872" bIns="91440" rtlCol="0" anchor="ctr" anchorCtr="0">
            <a:spAutoFit/>
          </a:bodyPr>
          <a:lstStyle/>
          <a:p>
            <a:pPr algn="l">
              <a:lnSpc>
                <a:spcPct val="90000"/>
              </a:lnSpc>
            </a:pPr>
            <a:r>
              <a:rPr lang="en-US" sz="1600" b="1" dirty="0"/>
              <a:t>Bold</a:t>
            </a:r>
            <a:r>
              <a:rPr lang="en-US" sz="1600" dirty="0"/>
              <a:t> events (co-)organized by IDEAS</a:t>
            </a:r>
          </a:p>
        </p:txBody>
      </p:sp>
    </p:spTree>
    <p:extLst>
      <p:ext uri="{BB962C8B-B14F-4D97-AF65-F5344CB8AC3E}">
        <p14:creationId xmlns:p14="http://schemas.microsoft.com/office/powerpoint/2010/main" val="480404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 patents, trademarks, and licenses</a:t>
            </a:r>
          </a:p>
        </p:txBody>
      </p:sp>
      <p:sp>
        <p:nvSpPr>
          <p:cNvPr id="4" name="Content Placeholder 3"/>
          <p:cNvSpPr>
            <a:spLocks noGrp="1"/>
          </p:cNvSpPr>
          <p:nvPr>
            <p:ph sz="quarter" idx="1"/>
          </p:nvPr>
        </p:nvSpPr>
        <p:spPr/>
        <p:txBody>
          <a:bodyPr/>
          <a:lstStyle/>
          <a:p>
            <a:r>
              <a:rPr lang="en-US" b="1" dirty="0"/>
              <a:t>Copyright</a:t>
            </a:r>
            <a:r>
              <a:rPr lang="en-US" dirty="0"/>
              <a:t> grants the creator of an </a:t>
            </a:r>
            <a:r>
              <a:rPr lang="en-US" b="1" dirty="0"/>
              <a:t>original work </a:t>
            </a:r>
            <a:r>
              <a:rPr lang="en-US" dirty="0"/>
              <a:t>exclusive rights to its use and distribution, including limits on derivative works</a:t>
            </a:r>
          </a:p>
          <a:p>
            <a:r>
              <a:rPr lang="en-US" dirty="0"/>
              <a:t>A </a:t>
            </a:r>
            <a:r>
              <a:rPr lang="en-US" b="1" dirty="0"/>
              <a:t>patent</a:t>
            </a:r>
            <a:r>
              <a:rPr lang="en-US" dirty="0"/>
              <a:t> grants the inventor of </a:t>
            </a:r>
            <a:r>
              <a:rPr lang="en-US" b="1" dirty="0"/>
              <a:t>something new, useful, and non-obvious </a:t>
            </a:r>
            <a:r>
              <a:rPr lang="en-US" dirty="0"/>
              <a:t>the rights to its production, use, and distribution</a:t>
            </a:r>
          </a:p>
          <a:p>
            <a:r>
              <a:rPr lang="en-US" dirty="0"/>
              <a:t>A </a:t>
            </a:r>
            <a:r>
              <a:rPr lang="en-US" b="1" dirty="0"/>
              <a:t>trademark</a:t>
            </a:r>
            <a:r>
              <a:rPr lang="en-US" dirty="0"/>
              <a:t> is a </a:t>
            </a:r>
            <a:r>
              <a:rPr lang="en-US" b="1" dirty="0"/>
              <a:t>sign, design, or expression </a:t>
            </a:r>
            <a:r>
              <a:rPr lang="en-US" dirty="0"/>
              <a:t>which identifies products or services</a:t>
            </a:r>
            <a:r>
              <a:rPr lang="en-US" b="1" dirty="0"/>
              <a:t> </a:t>
            </a:r>
            <a:r>
              <a:rPr lang="en-US" dirty="0"/>
              <a:t>from a particular source, as distinguished from other sources</a:t>
            </a:r>
          </a:p>
          <a:p>
            <a:r>
              <a:rPr lang="en-US" b="1" dirty="0"/>
              <a:t>Licenses</a:t>
            </a:r>
            <a:r>
              <a:rPr lang="en-US" dirty="0"/>
              <a:t> are used to transfer (selected) rights in a work, invention, or mark from one party to another</a:t>
            </a:r>
          </a:p>
          <a:p>
            <a:pPr lvl="1"/>
            <a:r>
              <a:rPr lang="en-US" dirty="0"/>
              <a:t>Software licenses are mostly about copyright, but can contain clauses on patents and trademarks too</a:t>
            </a:r>
          </a:p>
        </p:txBody>
      </p:sp>
    </p:spTree>
    <p:extLst>
      <p:ext uri="{BB962C8B-B14F-4D97-AF65-F5344CB8AC3E}">
        <p14:creationId xmlns:p14="http://schemas.microsoft.com/office/powerpoint/2010/main" val="23761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software starts out copyrighted</a:t>
            </a:r>
          </a:p>
        </p:txBody>
      </p:sp>
      <p:sp>
        <p:nvSpPr>
          <p:cNvPr id="4" name="Content Placeholder 3"/>
          <p:cNvSpPr>
            <a:spLocks noGrp="1"/>
          </p:cNvSpPr>
          <p:nvPr>
            <p:ph sz="quarter" idx="1"/>
          </p:nvPr>
        </p:nvSpPr>
        <p:spPr>
          <a:xfrm>
            <a:off x="365760" y="1280166"/>
            <a:ext cx="11369809" cy="4047778"/>
          </a:xfrm>
        </p:spPr>
        <p:txBody>
          <a:bodyPr/>
          <a:lstStyle/>
          <a:p>
            <a:r>
              <a:rPr lang="en-US" dirty="0"/>
              <a:t>Under the law, the software you write is subject to </a:t>
            </a:r>
            <a:r>
              <a:rPr lang="en-US" b="1" dirty="0"/>
              <a:t>copyright on creation</a:t>
            </a:r>
          </a:p>
          <a:p>
            <a:pPr lvl="1"/>
            <a:r>
              <a:rPr lang="en-US" dirty="0"/>
              <a:t>You don’t have to do anything special to claim copyright</a:t>
            </a:r>
          </a:p>
          <a:p>
            <a:pPr lvl="1"/>
            <a:r>
              <a:rPr lang="en-US" dirty="0"/>
              <a:t>Unless you specify some license, all rights are reserved to the owner of the copyright</a:t>
            </a:r>
          </a:p>
          <a:p>
            <a:r>
              <a:rPr lang="en-US" dirty="0"/>
              <a:t>The copyright owner may be </a:t>
            </a:r>
            <a:r>
              <a:rPr lang="en-US" b="1" dirty="0"/>
              <a:t>you, or your employer</a:t>
            </a:r>
          </a:p>
          <a:p>
            <a:pPr lvl="1"/>
            <a:r>
              <a:rPr lang="en-US" dirty="0"/>
              <a:t>“Work for hire” (i.e. as part of your job) is probably owned by your employer.  Employment contracts often make IP rights explicit.</a:t>
            </a:r>
          </a:p>
          <a:p>
            <a:pPr lvl="1"/>
            <a:r>
              <a:rPr lang="en-US" dirty="0">
                <a:solidFill>
                  <a:schemeClr val="tx2"/>
                </a:solidFill>
              </a:rPr>
              <a:t>Question 1: Who owns the rights in the work you create?</a:t>
            </a:r>
          </a:p>
          <a:p>
            <a:pPr lvl="1"/>
            <a:r>
              <a:rPr lang="en-US" dirty="0">
                <a:solidFill>
                  <a:schemeClr val="tx2"/>
                </a:solidFill>
              </a:rPr>
              <a:t>Homework: Find out!</a:t>
            </a:r>
          </a:p>
          <a:p>
            <a:pPr lvl="1"/>
            <a:r>
              <a:rPr lang="en-US" dirty="0"/>
              <a:t>If your employer owns the copyright, you probably have to get formal permission to license and distribute your software</a:t>
            </a:r>
          </a:p>
          <a:p>
            <a:r>
              <a:rPr lang="en-US" dirty="0"/>
              <a:t>Exception: Works created by the US government cannot be copyrighted</a:t>
            </a:r>
          </a:p>
          <a:p>
            <a:pPr lvl="1"/>
            <a:r>
              <a:rPr lang="en-US" dirty="0"/>
              <a:t>They are considered to be in the public domain</a:t>
            </a:r>
          </a:p>
          <a:p>
            <a:pPr lvl="2"/>
            <a:r>
              <a:rPr lang="en-US" dirty="0">
                <a:solidFill>
                  <a:schemeClr val="tx2"/>
                </a:solidFill>
              </a:rPr>
              <a:t>Comment: Originally to ensure public access to the US legal code</a:t>
            </a:r>
          </a:p>
        </p:txBody>
      </p:sp>
    </p:spTree>
    <p:extLst>
      <p:ext uri="{BB962C8B-B14F-4D97-AF65-F5344CB8AC3E}">
        <p14:creationId xmlns:p14="http://schemas.microsoft.com/office/powerpoint/2010/main" val="302783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510909"/>
          </a:xfrm>
        </p:spPr>
        <p:txBody>
          <a:bodyPr/>
          <a:lstStyle/>
          <a:p>
            <a:r>
              <a:rPr lang="en-US" dirty="0"/>
              <a:t>The licensing spectrum</a:t>
            </a:r>
          </a:p>
        </p:txBody>
      </p:sp>
      <p:grpSp>
        <p:nvGrpSpPr>
          <p:cNvPr id="19" name="Group 18"/>
          <p:cNvGrpSpPr/>
          <p:nvPr/>
        </p:nvGrpSpPr>
        <p:grpSpPr>
          <a:xfrm>
            <a:off x="1492652" y="1057048"/>
            <a:ext cx="8677252" cy="2019400"/>
            <a:chOff x="105706" y="1532307"/>
            <a:chExt cx="8677252" cy="2019400"/>
          </a:xfrm>
        </p:grpSpPr>
        <p:sp>
          <p:nvSpPr>
            <p:cNvPr id="8" name="TextBox 7"/>
            <p:cNvSpPr txBox="1"/>
            <p:nvPr/>
          </p:nvSpPr>
          <p:spPr>
            <a:xfrm>
              <a:off x="105706" y="3090042"/>
              <a:ext cx="2890535" cy="461665"/>
            </a:xfrm>
            <a:prstGeom prst="rect">
              <a:avLst/>
            </a:prstGeom>
            <a:noFill/>
          </p:spPr>
          <p:txBody>
            <a:bodyPr wrap="none" rtlCol="0">
              <a:spAutoFit/>
            </a:bodyPr>
            <a:lstStyle/>
            <a:p>
              <a:r>
                <a:rPr lang="en-US" sz="2400" dirty="0"/>
                <a:t>All Rights Reserved</a:t>
              </a:r>
            </a:p>
          </p:txBody>
        </p:sp>
        <p:sp>
          <p:nvSpPr>
            <p:cNvPr id="9" name="TextBox 8"/>
            <p:cNvSpPr txBox="1"/>
            <p:nvPr/>
          </p:nvSpPr>
          <p:spPr>
            <a:xfrm flipH="1">
              <a:off x="6306182" y="3090042"/>
              <a:ext cx="2476776" cy="461665"/>
            </a:xfrm>
            <a:prstGeom prst="rect">
              <a:avLst/>
            </a:prstGeom>
            <a:noFill/>
          </p:spPr>
          <p:txBody>
            <a:bodyPr wrap="square" rtlCol="0">
              <a:spAutoFit/>
            </a:bodyPr>
            <a:lstStyle/>
            <a:p>
              <a:r>
                <a:rPr lang="en-US" sz="2400"/>
                <a:t>Public Domain</a:t>
              </a:r>
              <a:endParaRPr lang="en-US" sz="2400" dirty="0"/>
            </a:p>
          </p:txBody>
        </p:sp>
        <p:grpSp>
          <p:nvGrpSpPr>
            <p:cNvPr id="18" name="Group 17"/>
            <p:cNvGrpSpPr/>
            <p:nvPr/>
          </p:nvGrpSpPr>
          <p:grpSpPr>
            <a:xfrm>
              <a:off x="1354364" y="1532307"/>
              <a:ext cx="6435273" cy="1464893"/>
              <a:chOff x="1354364" y="1532307"/>
              <a:chExt cx="6435273" cy="1464893"/>
            </a:xfrm>
          </p:grpSpPr>
          <p:cxnSp>
            <p:nvCxnSpPr>
              <p:cNvPr id="7" name="Straight Arrow Connector 6"/>
              <p:cNvCxnSpPr/>
              <p:nvPr/>
            </p:nvCxnSpPr>
            <p:spPr>
              <a:xfrm>
                <a:off x="1354364" y="2997200"/>
                <a:ext cx="6435273" cy="0"/>
              </a:xfrm>
              <a:prstGeom prst="straightConnector1">
                <a:avLst/>
              </a:prstGeom>
              <a:ln w="76200">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 name="Left Brace 9"/>
              <p:cNvSpPr/>
              <p:nvPr/>
            </p:nvSpPr>
            <p:spPr>
              <a:xfrm rot="5400000">
                <a:off x="2905204" y="1103797"/>
                <a:ext cx="331701" cy="2999882"/>
              </a:xfrm>
              <a:prstGeom prst="leftBrace">
                <a:avLst>
                  <a:gd name="adj1" fmla="val 8333"/>
                  <a:gd name="adj2" fmla="val 50230"/>
                </a:avLst>
              </a:prstGeom>
              <a:noFill/>
              <a:ln w="19050">
                <a:solidFill>
                  <a:schemeClr val="tx1"/>
                </a:solidFill>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Left Brace 10"/>
              <p:cNvSpPr/>
              <p:nvPr/>
            </p:nvSpPr>
            <p:spPr>
              <a:xfrm rot="5400000">
                <a:off x="5929327" y="1104122"/>
                <a:ext cx="331704" cy="2999232"/>
              </a:xfrm>
              <a:prstGeom prst="leftBrace">
                <a:avLst>
                  <a:gd name="adj1" fmla="val 8333"/>
                  <a:gd name="adj2" fmla="val 50230"/>
                </a:avLst>
              </a:prstGeom>
              <a:noFill/>
              <a:ln w="19050">
                <a:solidFill>
                  <a:schemeClr val="tx1"/>
                </a:solidFill>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1649602" y="1532307"/>
                <a:ext cx="2842904" cy="830997"/>
              </a:xfrm>
              <a:prstGeom prst="rect">
                <a:avLst/>
              </a:prstGeom>
              <a:noFill/>
            </p:spPr>
            <p:txBody>
              <a:bodyPr wrap="square" rtlCol="0">
                <a:spAutoFit/>
              </a:bodyPr>
              <a:lstStyle/>
              <a:p>
                <a:pPr algn="ctr"/>
                <a:r>
                  <a:rPr lang="en-US" sz="2400" dirty="0"/>
                  <a:t>Proprietary or Closed Licenses</a:t>
                </a:r>
              </a:p>
            </p:txBody>
          </p:sp>
          <p:sp>
            <p:nvSpPr>
              <p:cNvPr id="15" name="TextBox 14"/>
              <p:cNvSpPr txBox="1"/>
              <p:nvPr/>
            </p:nvSpPr>
            <p:spPr>
              <a:xfrm>
                <a:off x="5218746" y="1532307"/>
                <a:ext cx="2400616" cy="830997"/>
              </a:xfrm>
              <a:prstGeom prst="rect">
                <a:avLst/>
              </a:prstGeom>
              <a:noFill/>
            </p:spPr>
            <p:txBody>
              <a:bodyPr wrap="square" rtlCol="0">
                <a:spAutoFit/>
              </a:bodyPr>
              <a:lstStyle/>
              <a:p>
                <a:pPr algn="ctr"/>
                <a:r>
                  <a:rPr lang="en-US" sz="2400" dirty="0"/>
                  <a:t>Free or Open Licenses</a:t>
                </a:r>
              </a:p>
            </p:txBody>
          </p:sp>
        </p:grpSp>
      </p:grpSp>
      <p:sp>
        <p:nvSpPr>
          <p:cNvPr id="17" name="TextBox 16"/>
          <p:cNvSpPr txBox="1"/>
          <p:nvPr/>
        </p:nvSpPr>
        <p:spPr>
          <a:xfrm>
            <a:off x="717006" y="3076448"/>
            <a:ext cx="7467518" cy="2990562"/>
          </a:xfrm>
          <a:prstGeom prst="rect">
            <a:avLst/>
          </a:prstGeom>
          <a:noFill/>
        </p:spPr>
        <p:txBody>
          <a:bodyPr wrap="square" rtlCol="0">
            <a:spAutoFit/>
          </a:bodyPr>
          <a:lstStyle/>
          <a:p>
            <a:pPr>
              <a:spcBef>
                <a:spcPts val="200"/>
              </a:spcBef>
            </a:pPr>
            <a:r>
              <a:rPr lang="en-US" sz="2400" b="1" dirty="0"/>
              <a:t>Free vs Open Source?</a:t>
            </a:r>
          </a:p>
          <a:p>
            <a:pPr marL="342900" indent="-342900">
              <a:spcBef>
                <a:spcPts val="200"/>
              </a:spcBef>
              <a:buFont typeface="Arial" panose="020B0604020202020204" pitchFamily="34" charset="0"/>
              <a:buChar char="•"/>
            </a:pPr>
            <a:r>
              <a:rPr lang="en-US" sz="2200" dirty="0"/>
              <a:t>“Free” in licensing discussions should refer strictly to “freedom” (to do certain things with the software)</a:t>
            </a:r>
          </a:p>
          <a:p>
            <a:pPr marL="342900" indent="-342900">
              <a:spcBef>
                <a:spcPts val="200"/>
              </a:spcBef>
              <a:buFont typeface="Arial" panose="020B0604020202020204" pitchFamily="34" charset="0"/>
              <a:buChar char="•"/>
            </a:pPr>
            <a:r>
              <a:rPr lang="en-US" sz="2200" dirty="0"/>
              <a:t>Often gets conflated with “free as in beer”, muddling the discussion.  Hence some prefer term “open source”</a:t>
            </a:r>
          </a:p>
          <a:p>
            <a:pPr>
              <a:spcBef>
                <a:spcPts val="200"/>
              </a:spcBef>
            </a:pPr>
            <a:r>
              <a:rPr lang="en-US" sz="2400" b="1" dirty="0"/>
              <a:t>Major names in Free/Open Source Software:</a:t>
            </a:r>
          </a:p>
          <a:p>
            <a:pPr marL="342900" indent="-342900">
              <a:spcBef>
                <a:spcPts val="200"/>
              </a:spcBef>
              <a:buFont typeface="Arial" panose="020B0604020202020204" pitchFamily="34" charset="0"/>
              <a:buChar char="•"/>
            </a:pPr>
            <a:r>
              <a:rPr lang="en-US" sz="2200" dirty="0"/>
              <a:t>Free Software Foundation (FSF) </a:t>
            </a:r>
            <a:r>
              <a:rPr lang="en-US" sz="2200" dirty="0">
                <a:hlinkClick r:id="rId2"/>
              </a:rPr>
              <a:t>http://fsf.org/licensing</a:t>
            </a:r>
            <a:endParaRPr lang="en-US" sz="2200" dirty="0"/>
          </a:p>
          <a:p>
            <a:pPr marL="342900" indent="-342900">
              <a:spcBef>
                <a:spcPts val="200"/>
              </a:spcBef>
              <a:buFont typeface="Arial" panose="020B0604020202020204" pitchFamily="34" charset="0"/>
              <a:buChar char="•"/>
            </a:pPr>
            <a:r>
              <a:rPr lang="en-US" sz="2200" dirty="0"/>
              <a:t>Open Source Initiative (OSI) </a:t>
            </a:r>
            <a:r>
              <a:rPr lang="en-US" sz="2200" dirty="0">
                <a:hlinkClick r:id="rId3"/>
              </a:rPr>
              <a:t>http://opensource.org</a:t>
            </a:r>
            <a:endParaRPr lang="en-US" sz="2200" dirty="0"/>
          </a:p>
        </p:txBody>
      </p:sp>
      <p:sp>
        <p:nvSpPr>
          <p:cNvPr id="20" name="TextBox 19"/>
          <p:cNvSpPr txBox="1"/>
          <p:nvPr/>
        </p:nvSpPr>
        <p:spPr>
          <a:xfrm>
            <a:off x="6134268" y="2165044"/>
            <a:ext cx="1031051" cy="369332"/>
          </a:xfrm>
          <a:prstGeom prst="rect">
            <a:avLst/>
          </a:prstGeom>
          <a:noFill/>
        </p:spPr>
        <p:txBody>
          <a:bodyPr wrap="none" rtlCol="0">
            <a:spAutoFit/>
          </a:bodyPr>
          <a:lstStyle/>
          <a:p>
            <a:r>
              <a:rPr lang="en-US" dirty="0" err="1">
                <a:solidFill>
                  <a:schemeClr val="accent6"/>
                </a:solidFill>
              </a:rPr>
              <a:t>Copyleft</a:t>
            </a:r>
            <a:endParaRPr lang="en-US" dirty="0">
              <a:solidFill>
                <a:schemeClr val="accent6"/>
              </a:solidFill>
            </a:endParaRPr>
          </a:p>
        </p:txBody>
      </p:sp>
      <p:sp>
        <p:nvSpPr>
          <p:cNvPr id="21" name="TextBox 20"/>
          <p:cNvSpPr txBox="1"/>
          <p:nvPr/>
        </p:nvSpPr>
        <p:spPr>
          <a:xfrm>
            <a:off x="7693128" y="2176592"/>
            <a:ext cx="1313180" cy="369332"/>
          </a:xfrm>
          <a:prstGeom prst="rect">
            <a:avLst/>
          </a:prstGeom>
          <a:noFill/>
        </p:spPr>
        <p:txBody>
          <a:bodyPr wrap="none" rtlCol="0">
            <a:spAutoFit/>
          </a:bodyPr>
          <a:lstStyle/>
          <a:p>
            <a:r>
              <a:rPr lang="en-US" dirty="0">
                <a:solidFill>
                  <a:schemeClr val="accent6"/>
                </a:solidFill>
              </a:rPr>
              <a:t>Permissive</a:t>
            </a:r>
          </a:p>
        </p:txBody>
      </p:sp>
      <p:sp>
        <p:nvSpPr>
          <p:cNvPr id="3" name="Rectangle 2">
            <a:extLst>
              <a:ext uri="{FF2B5EF4-FFF2-40B4-BE49-F238E27FC236}">
                <a16:creationId xmlns:a16="http://schemas.microsoft.com/office/drawing/2014/main" id="{4FE09A5F-F117-4B11-9C53-B29F3557C1D3}"/>
              </a:ext>
            </a:extLst>
          </p:cNvPr>
          <p:cNvSpPr/>
          <p:nvPr/>
        </p:nvSpPr>
        <p:spPr>
          <a:xfrm>
            <a:off x="8541026" y="3738377"/>
            <a:ext cx="3442053" cy="1631216"/>
          </a:xfrm>
          <a:prstGeom prst="rect">
            <a:avLst/>
          </a:prstGeom>
          <a:ln w="12700">
            <a:solidFill>
              <a:schemeClr val="tx2"/>
            </a:solidFill>
          </a:ln>
        </p:spPr>
        <p:txBody>
          <a:bodyPr wrap="square">
            <a:spAutoFit/>
          </a:bodyPr>
          <a:lstStyle/>
          <a:p>
            <a:pPr>
              <a:spcBef>
                <a:spcPts val="200"/>
              </a:spcBef>
            </a:pPr>
            <a:r>
              <a:rPr lang="en-US" sz="2000" b="1" i="1" dirty="0">
                <a:solidFill>
                  <a:schemeClr val="accent1"/>
                </a:solidFill>
              </a:rPr>
              <a:t>Common misconception: </a:t>
            </a:r>
            <a:r>
              <a:rPr lang="en-US" sz="2000" dirty="0">
                <a:solidFill>
                  <a:schemeClr val="accent1"/>
                </a:solidFill>
              </a:rPr>
              <a:t>Nothing in the definition of free or open source software prevents you from making money from it! (more later)</a:t>
            </a:r>
          </a:p>
        </p:txBody>
      </p:sp>
    </p:spTree>
    <p:extLst>
      <p:ext uri="{BB962C8B-B14F-4D97-AF65-F5344CB8AC3E}">
        <p14:creationId xmlns:p14="http://schemas.microsoft.com/office/powerpoint/2010/main" val="137969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Defining free software: The four freedoms</a:t>
            </a:r>
          </a:p>
        </p:txBody>
      </p:sp>
      <p:sp>
        <p:nvSpPr>
          <p:cNvPr id="8" name="Content Placeholder 7"/>
          <p:cNvSpPr>
            <a:spLocks noGrp="1"/>
          </p:cNvSpPr>
          <p:nvPr>
            <p:ph sz="quarter" idx="1"/>
          </p:nvPr>
        </p:nvSpPr>
        <p:spPr>
          <a:xfrm>
            <a:off x="365760" y="1057840"/>
            <a:ext cx="11369809" cy="4047778"/>
          </a:xfrm>
        </p:spPr>
        <p:txBody>
          <a:bodyPr>
            <a:noAutofit/>
          </a:bodyPr>
          <a:lstStyle/>
          <a:p>
            <a:pPr marL="0" indent="0">
              <a:buNone/>
            </a:pPr>
            <a:r>
              <a:rPr lang="en-US" i="1" dirty="0">
                <a:solidFill>
                  <a:schemeClr val="accent1"/>
                </a:solidFill>
              </a:rPr>
              <a:t>From the Free Software Foundation</a:t>
            </a:r>
          </a:p>
          <a:p>
            <a:r>
              <a:rPr lang="en-US" dirty="0"/>
              <a:t>The freedom to </a:t>
            </a:r>
            <a:r>
              <a:rPr lang="en-US" b="1" dirty="0"/>
              <a:t>run the program </a:t>
            </a:r>
            <a:r>
              <a:rPr lang="en-US" dirty="0"/>
              <a:t>for any purpose</a:t>
            </a:r>
          </a:p>
          <a:p>
            <a:r>
              <a:rPr lang="en-US" dirty="0"/>
              <a:t>The freedom to </a:t>
            </a:r>
            <a:r>
              <a:rPr lang="en-US" b="1" dirty="0"/>
              <a:t>study how the program works</a:t>
            </a:r>
            <a:r>
              <a:rPr lang="en-US" dirty="0"/>
              <a:t>, and </a:t>
            </a:r>
            <a:r>
              <a:rPr lang="en-US" b="1" dirty="0"/>
              <a:t>change it</a:t>
            </a:r>
            <a:r>
              <a:rPr lang="en-US" dirty="0"/>
              <a:t> so it does your computing as you wish</a:t>
            </a:r>
          </a:p>
          <a:p>
            <a:pPr lvl="1">
              <a:spcBef>
                <a:spcPts val="0"/>
              </a:spcBef>
            </a:pPr>
            <a:r>
              <a:rPr lang="en-US" b="1" dirty="0"/>
              <a:t>Access to the source code </a:t>
            </a:r>
            <a:r>
              <a:rPr lang="en-US" dirty="0"/>
              <a:t>is a precondition for this</a:t>
            </a:r>
          </a:p>
          <a:p>
            <a:r>
              <a:rPr lang="en-US" dirty="0"/>
              <a:t>The freedom to </a:t>
            </a:r>
            <a:r>
              <a:rPr lang="en-US" b="1" dirty="0"/>
              <a:t>redistribute copies </a:t>
            </a:r>
            <a:r>
              <a:rPr lang="en-US" dirty="0"/>
              <a:t>so you can help your neighbor</a:t>
            </a:r>
          </a:p>
          <a:p>
            <a:r>
              <a:rPr lang="en-US" dirty="0"/>
              <a:t>The freedom to </a:t>
            </a:r>
            <a:r>
              <a:rPr lang="en-US" b="1" dirty="0"/>
              <a:t>distribute copies of your modified versions </a:t>
            </a:r>
            <a:r>
              <a:rPr lang="en-US" dirty="0"/>
              <a:t>to others.  By doing this you can give the whole community a chance to benefit from your changes</a:t>
            </a:r>
          </a:p>
          <a:p>
            <a:pPr lvl="1">
              <a:spcBef>
                <a:spcPts val="0"/>
              </a:spcBef>
            </a:pPr>
            <a:r>
              <a:rPr lang="en-US" b="1" dirty="0"/>
              <a:t>Access to the source code </a:t>
            </a:r>
            <a:r>
              <a:rPr lang="en-US" dirty="0"/>
              <a:t>is a precondition for this</a:t>
            </a:r>
          </a:p>
          <a:p>
            <a:pPr marL="0" indent="0">
              <a:buNone/>
            </a:pPr>
            <a:r>
              <a:rPr lang="en-US" i="1" dirty="0">
                <a:solidFill>
                  <a:schemeClr val="accent1"/>
                </a:solidFill>
              </a:rPr>
              <a:t>The OSI has a definition which amounts to the same thing, for most purposes</a:t>
            </a:r>
          </a:p>
        </p:txBody>
      </p:sp>
    </p:spTree>
    <p:extLst>
      <p:ext uri="{BB962C8B-B14F-4D97-AF65-F5344CB8AC3E}">
        <p14:creationId xmlns:p14="http://schemas.microsoft.com/office/powerpoint/2010/main" val="89004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Permissive vs copyleft OS licenses</a:t>
            </a:r>
            <a:endParaRPr lang="en-US" dirty="0"/>
          </a:p>
        </p:txBody>
      </p:sp>
      <p:sp>
        <p:nvSpPr>
          <p:cNvPr id="7" name="Text Placeholder 6"/>
          <p:cNvSpPr>
            <a:spLocks noGrp="1"/>
          </p:cNvSpPr>
          <p:nvPr>
            <p:ph type="body" sz="quarter" idx="1"/>
          </p:nvPr>
        </p:nvSpPr>
        <p:spPr>
          <a:xfrm>
            <a:off x="365760" y="1017824"/>
            <a:ext cx="5588582" cy="821190"/>
          </a:xfrm>
        </p:spPr>
        <p:txBody>
          <a:bodyPr/>
          <a:lstStyle/>
          <a:p>
            <a:r>
              <a:rPr lang="en-US" sz="3200" dirty="0"/>
              <a:t>Permissive</a:t>
            </a:r>
          </a:p>
        </p:txBody>
      </p:sp>
      <p:sp>
        <p:nvSpPr>
          <p:cNvPr id="8" name="Content Placeholder 7"/>
          <p:cNvSpPr>
            <a:spLocks noGrp="1"/>
          </p:cNvSpPr>
          <p:nvPr>
            <p:ph sz="quarter" idx="2"/>
          </p:nvPr>
        </p:nvSpPr>
        <p:spPr>
          <a:xfrm>
            <a:off x="365760" y="1843406"/>
            <a:ext cx="5588582" cy="3373229"/>
          </a:xfrm>
        </p:spPr>
        <p:txBody>
          <a:bodyPr/>
          <a:lstStyle/>
          <a:p>
            <a:r>
              <a:rPr lang="en-US" sz="2800" dirty="0"/>
              <a:t>Licensee can distribute derivative works as they see fit</a:t>
            </a:r>
          </a:p>
          <a:p>
            <a:pPr lvl="1">
              <a:spcBef>
                <a:spcPts val="400"/>
              </a:spcBef>
            </a:pPr>
            <a:r>
              <a:rPr lang="en-US" sz="2400" dirty="0"/>
              <a:t>Relicensing of derivatives is allowed</a:t>
            </a:r>
          </a:p>
          <a:p>
            <a:pPr lvl="1">
              <a:spcBef>
                <a:spcPts val="400"/>
              </a:spcBef>
            </a:pPr>
            <a:r>
              <a:rPr lang="en-US" sz="2400" dirty="0"/>
              <a:t>Including proprietary licenses</a:t>
            </a:r>
          </a:p>
          <a:p>
            <a:r>
              <a:rPr lang="en-US" sz="2800" dirty="0"/>
              <a:t>Examples</a:t>
            </a:r>
          </a:p>
          <a:p>
            <a:pPr lvl="1">
              <a:spcBef>
                <a:spcPts val="400"/>
              </a:spcBef>
            </a:pPr>
            <a:r>
              <a:rPr lang="en-US" sz="2400" dirty="0"/>
              <a:t>Apache License</a:t>
            </a:r>
          </a:p>
          <a:p>
            <a:pPr lvl="1">
              <a:spcBef>
                <a:spcPts val="400"/>
              </a:spcBef>
            </a:pPr>
            <a:r>
              <a:rPr lang="en-US" sz="2400" dirty="0"/>
              <a:t>MIT License</a:t>
            </a:r>
          </a:p>
          <a:p>
            <a:pPr lvl="1">
              <a:spcBef>
                <a:spcPts val="400"/>
              </a:spcBef>
            </a:pPr>
            <a:r>
              <a:rPr lang="en-US" sz="2400" dirty="0"/>
              <a:t>BSD License</a:t>
            </a:r>
          </a:p>
        </p:txBody>
      </p:sp>
      <p:sp>
        <p:nvSpPr>
          <p:cNvPr id="9" name="Text Placeholder 8"/>
          <p:cNvSpPr>
            <a:spLocks noGrp="1"/>
          </p:cNvSpPr>
          <p:nvPr>
            <p:ph type="body" sz="quarter" idx="3"/>
          </p:nvPr>
        </p:nvSpPr>
        <p:spPr>
          <a:xfrm>
            <a:off x="6191755" y="1017824"/>
            <a:ext cx="5531934" cy="821190"/>
          </a:xfrm>
        </p:spPr>
        <p:txBody>
          <a:bodyPr/>
          <a:lstStyle/>
          <a:p>
            <a:r>
              <a:rPr lang="en-US" sz="3200" dirty="0"/>
              <a:t>Copyleft</a:t>
            </a:r>
          </a:p>
        </p:txBody>
      </p:sp>
      <p:sp>
        <p:nvSpPr>
          <p:cNvPr id="10" name="Content Placeholder 9"/>
          <p:cNvSpPr>
            <a:spLocks noGrp="1"/>
          </p:cNvSpPr>
          <p:nvPr>
            <p:ph sz="quarter" idx="4"/>
          </p:nvPr>
        </p:nvSpPr>
        <p:spPr>
          <a:xfrm>
            <a:off x="6191755" y="1843406"/>
            <a:ext cx="5531934" cy="3373229"/>
          </a:xfrm>
        </p:spPr>
        <p:txBody>
          <a:bodyPr/>
          <a:lstStyle/>
          <a:p>
            <a:r>
              <a:rPr lang="en-US" sz="2800" dirty="0"/>
              <a:t>Licensee must distribute derivative works as open source</a:t>
            </a:r>
          </a:p>
          <a:p>
            <a:pPr lvl="1">
              <a:spcBef>
                <a:spcPts val="400"/>
              </a:spcBef>
            </a:pPr>
            <a:r>
              <a:rPr lang="en-US" sz="2400" dirty="0"/>
              <a:t>Also referred to as “restrictive” or “viral”</a:t>
            </a:r>
          </a:p>
          <a:p>
            <a:r>
              <a:rPr lang="en-US" sz="2800" dirty="0"/>
              <a:t>Examples</a:t>
            </a:r>
          </a:p>
          <a:p>
            <a:pPr lvl="1">
              <a:spcBef>
                <a:spcPts val="400"/>
              </a:spcBef>
            </a:pPr>
            <a:r>
              <a:rPr lang="en-US" sz="2400" dirty="0"/>
              <a:t>GPL (v2 and v3)</a:t>
            </a:r>
          </a:p>
          <a:p>
            <a:pPr lvl="1">
              <a:spcBef>
                <a:spcPts val="400"/>
              </a:spcBef>
            </a:pPr>
            <a:r>
              <a:rPr lang="en-US" sz="2400" dirty="0"/>
              <a:t>LGPL</a:t>
            </a:r>
          </a:p>
        </p:txBody>
      </p:sp>
      <p:sp>
        <p:nvSpPr>
          <p:cNvPr id="11" name="TextBox 10"/>
          <p:cNvSpPr txBox="1"/>
          <p:nvPr/>
        </p:nvSpPr>
        <p:spPr>
          <a:xfrm>
            <a:off x="1133199" y="5495326"/>
            <a:ext cx="9922426" cy="523220"/>
          </a:xfrm>
          <a:prstGeom prst="rect">
            <a:avLst/>
          </a:prstGeom>
          <a:noFill/>
        </p:spPr>
        <p:txBody>
          <a:bodyPr wrap="square" rtlCol="0">
            <a:spAutoFit/>
          </a:bodyPr>
          <a:lstStyle/>
          <a:p>
            <a:r>
              <a:rPr lang="en-US" sz="2800" b="1" i="1" dirty="0">
                <a:solidFill>
                  <a:schemeClr val="tx2"/>
                </a:solidFill>
              </a:rPr>
              <a:t>Note: </a:t>
            </a:r>
            <a:r>
              <a:rPr lang="en-US" sz="2800" dirty="0">
                <a:solidFill>
                  <a:schemeClr val="tx2"/>
                </a:solidFill>
              </a:rPr>
              <a:t>Derived works may be held private and never released</a:t>
            </a:r>
          </a:p>
        </p:txBody>
      </p:sp>
    </p:spTree>
    <p:extLst>
      <p:ext uri="{BB962C8B-B14F-4D97-AF65-F5344CB8AC3E}">
        <p14:creationId xmlns:p14="http://schemas.microsoft.com/office/powerpoint/2010/main" val="206447592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4695</TotalTime>
  <Words>4478</Words>
  <Application>Microsoft Office PowerPoint</Application>
  <PresentationFormat>Custom</PresentationFormat>
  <Paragraphs>504</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Arial Black</vt:lpstr>
      <vt:lpstr>Calibri</vt:lpstr>
      <vt:lpstr>Roboto</vt:lpstr>
      <vt:lpstr>Presentations (Wide Screen)</vt:lpstr>
      <vt:lpstr>An Introduction to Software Licensing</vt:lpstr>
      <vt:lpstr>Disclaimer, License, Citation and Acknowledgements</vt:lpstr>
      <vt:lpstr>Bottom line up front</vt:lpstr>
      <vt:lpstr>Some terminology and background</vt:lpstr>
      <vt:lpstr>Copyright, patents, trademarks, and licenses</vt:lpstr>
      <vt:lpstr>Your software starts out copyrighted</vt:lpstr>
      <vt:lpstr>The licensing spectrum</vt:lpstr>
      <vt:lpstr>Defining free software: The four freedoms</vt:lpstr>
      <vt:lpstr>Permissive vs copyleft OS licenses</vt:lpstr>
      <vt:lpstr>What is a derivative work?</vt:lpstr>
      <vt:lpstr>Test: Is this an open source license? (A real-world example)</vt:lpstr>
      <vt:lpstr>Answer: Is this an open source license? No (A real-world example)</vt:lpstr>
      <vt:lpstr>Choosing a license</vt:lpstr>
      <vt:lpstr>Considerations in choosing a license</vt:lpstr>
      <vt:lpstr>Popular OSI-approved licenses</vt:lpstr>
      <vt:lpstr>ChooseALicense.com  (by GitHub)</vt:lpstr>
      <vt:lpstr>Consideration: Software business models</vt:lpstr>
      <vt:lpstr>Consideration: Don’t want others to profit from my open source software</vt:lpstr>
      <vt:lpstr>The software-as-a-service conundrum</vt:lpstr>
      <vt:lpstr>Consideration: Protecting my intellectual property</vt:lpstr>
      <vt:lpstr>Patent clauses in software licenses</vt:lpstr>
      <vt:lpstr>License compatibility</vt:lpstr>
      <vt:lpstr>License compatibility in pictures</vt:lpstr>
      <vt:lpstr>Considerations favoring open source</vt:lpstr>
      <vt:lpstr>A few more points about our real-world example</vt:lpstr>
      <vt:lpstr>Why are these clauses included?</vt:lpstr>
      <vt:lpstr>Some related matters</vt:lpstr>
      <vt:lpstr>Software licenses can be changed</vt:lpstr>
      <vt:lpstr>Changing license example #1</vt:lpstr>
      <vt:lpstr>Changing license example #1 (continued)</vt:lpstr>
      <vt:lpstr>Changing license example #2</vt:lpstr>
      <vt:lpstr>Accepting code contributions</vt:lpstr>
      <vt:lpstr>Managing copyright notices in software</vt:lpstr>
      <vt:lpstr>Open licensing of non-software artifacts</vt:lpstr>
      <vt:lpstr>Resources</vt:lpstr>
      <vt:lpstr>Additional resources recommended by others (1/3)</vt:lpstr>
      <vt:lpstr>Additional resources recommended by others (2/3)</vt:lpstr>
      <vt:lpstr>Additional resources recommended by others (3/3)</vt:lpstr>
      <vt:lpstr>Agenda</vt:lpstr>
      <vt:lpstr>Additional Software-Related Events at SC19</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332</cp:revision>
  <cp:lastPrinted>2017-11-02T18:35:01Z</cp:lastPrinted>
  <dcterms:created xsi:type="dcterms:W3CDTF">2018-11-06T17:28:56Z</dcterms:created>
  <dcterms:modified xsi:type="dcterms:W3CDTF">2019-11-17T16:30:24Z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