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5"/>
  </p:notesMasterIdLst>
  <p:handoutMasterIdLst>
    <p:handoutMasterId r:id="rId36"/>
  </p:handoutMasterIdLst>
  <p:sldIdLst>
    <p:sldId id="318" r:id="rId5"/>
    <p:sldId id="615" r:id="rId6"/>
    <p:sldId id="586" r:id="rId7"/>
    <p:sldId id="593" r:id="rId8"/>
    <p:sldId id="610" r:id="rId9"/>
    <p:sldId id="611" r:id="rId10"/>
    <p:sldId id="592" r:id="rId11"/>
    <p:sldId id="594" r:id="rId12"/>
    <p:sldId id="612" r:id="rId13"/>
    <p:sldId id="613" r:id="rId14"/>
    <p:sldId id="562" r:id="rId15"/>
    <p:sldId id="595" r:id="rId16"/>
    <p:sldId id="596" r:id="rId17"/>
    <p:sldId id="597" r:id="rId18"/>
    <p:sldId id="598" r:id="rId19"/>
    <p:sldId id="563" r:id="rId20"/>
    <p:sldId id="605" r:id="rId21"/>
    <p:sldId id="614" r:id="rId22"/>
    <p:sldId id="603" r:id="rId23"/>
    <p:sldId id="604" r:id="rId24"/>
    <p:sldId id="607" r:id="rId25"/>
    <p:sldId id="608" r:id="rId26"/>
    <p:sldId id="601" r:id="rId27"/>
    <p:sldId id="609" r:id="rId28"/>
    <p:sldId id="569" r:id="rId29"/>
    <p:sldId id="602" r:id="rId30"/>
    <p:sldId id="573" r:id="rId31"/>
    <p:sldId id="570" r:id="rId32"/>
    <p:sldId id="571" r:id="rId33"/>
    <p:sldId id="277" r:id="rId3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9" autoAdjust="0"/>
    <p:restoredTop sz="91701" autoAdjust="0"/>
  </p:normalViewPr>
  <p:slideViewPr>
    <p:cSldViewPr snapToGrid="0" showGuides="1">
      <p:cViewPr varScale="1">
        <p:scale>
          <a:sx n="117" d="100"/>
          <a:sy n="117" d="100"/>
        </p:scale>
        <p:origin x="904" y="17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8/6/20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8/6/20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one can switch to white board and ask questions.</a:t>
            </a:r>
          </a:p>
        </p:txBody>
      </p:sp>
      <p:sp>
        <p:nvSpPr>
          <p:cNvPr id="4" name="Slide Number Placeholder 3"/>
          <p:cNvSpPr>
            <a:spLocks noGrp="1"/>
          </p:cNvSpPr>
          <p:nvPr>
            <p:ph type="sldNum" sz="quarter" idx="5"/>
          </p:nvPr>
        </p:nvSpPr>
        <p:spPr/>
        <p:txBody>
          <a:bodyPr/>
          <a:lstStyle/>
          <a:p>
            <a:fld id="{54E672D7-8E2D-4611-973D-F4591A707C34}" type="slidenum">
              <a:rPr lang="en-US" smtClean="0"/>
              <a:t>20</a:t>
            </a:fld>
            <a:endParaRPr lang="en-US"/>
          </a:p>
        </p:txBody>
      </p:sp>
    </p:spTree>
    <p:extLst>
      <p:ext uri="{BB962C8B-B14F-4D97-AF65-F5344CB8AC3E}">
        <p14:creationId xmlns:p14="http://schemas.microsoft.com/office/powerpoint/2010/main" val="3261052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23</a:t>
            </a:fld>
            <a:endParaRPr lang="en-US"/>
          </a:p>
        </p:txBody>
      </p:sp>
    </p:spTree>
    <p:extLst>
      <p:ext uri="{BB962C8B-B14F-4D97-AF65-F5344CB8AC3E}">
        <p14:creationId xmlns:p14="http://schemas.microsoft.com/office/powerpoint/2010/main" val="2685824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26</a:t>
            </a:fld>
            <a:endParaRPr lang="en-US"/>
          </a:p>
        </p:txBody>
      </p:sp>
    </p:spTree>
    <p:extLst>
      <p:ext uri="{BB962C8B-B14F-4D97-AF65-F5344CB8AC3E}">
        <p14:creationId xmlns:p14="http://schemas.microsoft.com/office/powerpoint/2010/main" val="2076020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27</a:t>
            </a:fld>
            <a:endParaRPr lang="en-US"/>
          </a:p>
        </p:txBody>
      </p:sp>
    </p:spTree>
    <p:extLst>
      <p:ext uri="{BB962C8B-B14F-4D97-AF65-F5344CB8AC3E}">
        <p14:creationId xmlns:p14="http://schemas.microsoft.com/office/powerpoint/2010/main" val="136474912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Section Break">
    <p:spTree>
      <p:nvGrpSpPr>
        <p:cNvPr id="1" name=""/>
        <p:cNvGrpSpPr/>
        <p:nvPr/>
      </p:nvGrpSpPr>
      <p:grpSpPr>
        <a:xfrm>
          <a:off x="0" y="0"/>
          <a:ext cx="0" cy="0"/>
          <a:chOff x="0" y="0"/>
          <a:chExt cx="0" cy="0"/>
        </a:xfrm>
      </p:grpSpPr>
      <p:pic>
        <p:nvPicPr>
          <p:cNvPr id="37" name="Picture 36" descr="aerial view of Argonne with APS in front 5730-00068.jpg"/>
          <p:cNvPicPr>
            <a:picLocks noChangeAspect="1"/>
          </p:cNvPicPr>
          <p:nvPr userDrawn="1"/>
        </p:nvPicPr>
        <p:blipFill rotWithShape="1">
          <a:blip r:embed="rId2"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pic>
        <p:nvPicPr>
          <p:cNvPr id="5" name="Picture 4">
            <a:extLst>
              <a:ext uri="{FF2B5EF4-FFF2-40B4-BE49-F238E27FC236}">
                <a16:creationId xmlns:a16="http://schemas.microsoft.com/office/drawing/2014/main" id="{C69AFFCA-476B-3D43-BA2A-8057D08F795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6">
            <a:extLst>
              <a:ext uri="{FF2B5EF4-FFF2-40B4-BE49-F238E27FC236}">
                <a16:creationId xmlns:a16="http://schemas.microsoft.com/office/drawing/2014/main" id="{242ABDB4-62F0-7B4B-8A6A-8FD308A96B7A}"/>
              </a:ext>
            </a:extLst>
          </p:cNvPr>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C42140C9-81A5-2246-A51B-3AFFB45AAB9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486950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 xmlns:a14="http://schemas.microsoft.com/office/drawing/2010/main">
                <a:solidFill>
                  <a:srgbClr val="FFFFFF"/>
                </a:solidFill>
              </a14:hiddenFill>
            </a:ext>
          </a:extLst>
        </p:spPr>
      </p:pic>
      <p:pic>
        <p:nvPicPr>
          <p:cNvPr id="37" name="Picture 3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spTree>
    <p:extLst>
      <p:ext uri="{BB962C8B-B14F-4D97-AF65-F5344CB8AC3E}">
        <p14:creationId xmlns:p14="http://schemas.microsoft.com/office/powerpoint/2010/main" val="4175080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losing slide">
    <p:spTree>
      <p:nvGrpSpPr>
        <p:cNvPr id="1" name=""/>
        <p:cNvGrpSpPr/>
        <p:nvPr/>
      </p:nvGrpSpPr>
      <p:grpSpPr>
        <a:xfrm>
          <a:off x="0" y="0"/>
          <a:ext cx="0" cy="0"/>
          <a:chOff x="0" y="0"/>
          <a:chExt cx="0" cy="0"/>
        </a:xfrm>
      </p:grpSpPr>
      <p:pic>
        <p:nvPicPr>
          <p:cNvPr id="7"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 xmlns:a14="http://schemas.microsoft.com/office/drawing/2010/main">
                <a:solidFill>
                  <a:srgbClr val="FFFFFF"/>
                </a:solidFill>
              </a14:hiddenFill>
            </a:ext>
          </a:extLst>
        </p:spPr>
      </p:pic>
      <p:sp>
        <p:nvSpPr>
          <p:cNvPr id="38" name="TextBox 37"/>
          <p:cNvSpPr txBox="1"/>
          <p:nvPr userDrawn="1"/>
        </p:nvSpPr>
        <p:spPr>
          <a:xfrm>
            <a:off x="626370" y="6247222"/>
            <a:ext cx="1387624" cy="369332"/>
          </a:xfrm>
          <a:prstGeom prst="rect">
            <a:avLst/>
          </a:prstGeom>
          <a:noFill/>
        </p:spPr>
        <p:txBody>
          <a:bodyPr wrap="none" lIns="0" rtlCol="0">
            <a:spAutoFit/>
          </a:bodyPr>
          <a:lstStyle/>
          <a:p>
            <a:r>
              <a:rPr lang="en-US" dirty="0">
                <a:solidFill>
                  <a:schemeClr val="tx1">
                    <a:lumMod val="50000"/>
                  </a:schemeClr>
                </a:solidFill>
              </a:rPr>
              <a:t>www.anl.gov</a:t>
            </a:r>
          </a:p>
        </p:txBody>
      </p:sp>
      <p:pic>
        <p:nvPicPr>
          <p:cNvPr id="8" name="Picture 7"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9" name="Text Placeholder 2"/>
          <p:cNvSpPr>
            <a:spLocks noGrp="1"/>
          </p:cNvSpPr>
          <p:nvPr>
            <p:ph type="body" sz="quarter" idx="10" hasCustomPrompt="1"/>
          </p:nvPr>
        </p:nvSpPr>
        <p:spPr>
          <a:xfrm>
            <a:off x="1"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closing statement</a:t>
            </a:r>
          </a:p>
        </p:txBody>
      </p:sp>
      <p:sp>
        <p:nvSpPr>
          <p:cNvPr id="6" name="TextBox 5"/>
          <p:cNvSpPr txBox="1"/>
          <p:nvPr userDrawn="1"/>
        </p:nvSpPr>
        <p:spPr>
          <a:xfrm>
            <a:off x="-1320994" y="-1815882"/>
            <a:ext cx="5041353" cy="1600438"/>
          </a:xfrm>
          <a:prstGeom prst="rect">
            <a:avLst/>
          </a:prstGeom>
          <a:solidFill>
            <a:schemeClr val="bg1">
              <a:lumMod val="50000"/>
            </a:schemeClr>
          </a:solidFill>
        </p:spPr>
        <p:txBody>
          <a:bodyPr wrap="square" rtlCol="0">
            <a:spAutoFit/>
          </a:bodyPr>
          <a:lstStyle/>
          <a:p>
            <a:r>
              <a:rPr lang="en-US" sz="1400" b="1" dirty="0">
                <a:solidFill>
                  <a:schemeClr val="bg1"/>
                </a:solidFill>
              </a:rPr>
              <a:t>Suggested</a:t>
            </a:r>
            <a:r>
              <a:rPr lang="en-US" sz="1400" b="1" baseline="0" dirty="0">
                <a:solidFill>
                  <a:schemeClr val="bg1"/>
                </a:solidFill>
              </a:rPr>
              <a:t> closing statement (optional): </a:t>
            </a:r>
          </a:p>
          <a:p>
            <a:endParaRPr lang="en-US" sz="1400" b="1" baseline="0" dirty="0">
              <a:solidFill>
                <a:schemeClr val="bg1"/>
              </a:solidFill>
            </a:endParaRPr>
          </a:p>
          <a:p>
            <a:pPr lvl="0"/>
            <a:r>
              <a:rPr lang="en-US" sz="1400" b="1" dirty="0">
                <a:solidFill>
                  <a:schemeClr val="bg1"/>
                </a:solidFill>
              </a:rPr>
              <a:t>WE START WITH YES.</a:t>
            </a:r>
          </a:p>
          <a:p>
            <a:pPr lvl="0">
              <a:spcAft>
                <a:spcPts val="1200"/>
              </a:spcAft>
            </a:pPr>
            <a:r>
              <a:rPr lang="en-US" sz="1400" b="1" dirty="0">
                <a:solidFill>
                  <a:schemeClr val="bg1"/>
                </a:solidFill>
              </a:rPr>
              <a:t>AND END WITH THANK YOU.</a:t>
            </a:r>
          </a:p>
          <a:p>
            <a:pPr lvl="0"/>
            <a:r>
              <a:rPr lang="en-US" sz="1400" b="1" dirty="0">
                <a:solidFill>
                  <a:schemeClr val="bg1"/>
                </a:solidFill>
              </a:rPr>
              <a:t>DO YOU HAVE ANY BIG QUESTIONS?</a:t>
            </a:r>
            <a:endParaRPr lang="en-US" sz="14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9575951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1659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3603" y="228600"/>
            <a:ext cx="9243192" cy="381000"/>
          </a:xfrm>
        </p:spPr>
        <p:txBody>
          <a:bodyPr/>
          <a:lstStyle/>
          <a:p>
            <a:r>
              <a:rPr lang="en-US"/>
              <a:t>Click to edit Master title style</a:t>
            </a:r>
          </a:p>
        </p:txBody>
      </p:sp>
      <p:sp>
        <p:nvSpPr>
          <p:cNvPr id="3" name="Content Placeholder 2"/>
          <p:cNvSpPr>
            <a:spLocks noGrp="1"/>
          </p:cNvSpPr>
          <p:nvPr>
            <p:ph sz="half" idx="1"/>
          </p:nvPr>
        </p:nvSpPr>
        <p:spPr>
          <a:xfrm>
            <a:off x="914162"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7559"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0798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441"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endParaRPr lang="en-US" dirty="0"/>
          </a:p>
        </p:txBody>
      </p:sp>
      <p:sp>
        <p:nvSpPr>
          <p:cNvPr id="9" name="Title 8">
            <a:extLst>
              <a:ext uri="{FF2B5EF4-FFF2-40B4-BE49-F238E27FC236}">
                <a16:creationId xmlns:a16="http://schemas.microsoft.com/office/drawing/2014/main" id="{291FF979-7D83-2A4A-88DD-A0493D781A7E}"/>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184727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 id="2147483955" r:id="rId9"/>
    <p:sldLayoutId id="2147483958" r:id="rId10"/>
    <p:sldLayoutId id="2147483956" r:id="rId11"/>
    <p:sldLayoutId id="2147483957" r:id="rId12"/>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betterscientificsoftware/hello-numerical-world-atpesc-2020"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doi.org/10.6084/m9.figshare.12719834"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Scientific Software Design</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Anshu Dubey</a:t>
            </a:r>
            <a:br>
              <a:rPr lang="en-US" dirty="0"/>
            </a:br>
            <a:r>
              <a:rPr lang="en-US" sz="2000" dirty="0"/>
              <a:t>Argonne National Laboratory</a:t>
            </a:r>
            <a:endParaRPr lang="en-US" dirty="0"/>
          </a:p>
          <a:p>
            <a:pPr>
              <a:spcBef>
                <a:spcPts val="2400"/>
              </a:spcBef>
            </a:pPr>
            <a:r>
              <a:rPr lang="en-US" sz="2000" dirty="0"/>
              <a:t>Software Productivity Track, ATPESC 2020</a:t>
            </a:r>
            <a:br>
              <a:rPr lang="en-US" sz="2000" dirty="0"/>
            </a:br>
            <a:endParaRPr lang="en-US" sz="2000" dirty="0"/>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3" name="Picture 2">
            <a:extLst>
              <a:ext uri="{FF2B5EF4-FFF2-40B4-BE49-F238E27FC236}">
                <a16:creationId xmlns:a16="http://schemas.microsoft.com/office/drawing/2014/main" id="{07E0F5D5-EB80-46D1-B8E1-4DCB8E956D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943443" y="966203"/>
            <a:ext cx="10693385" cy="359677"/>
          </a:xfrm>
        </p:spPr>
        <p:txBody>
          <a:bodyPr/>
          <a:lstStyle/>
          <a:p>
            <a:pPr marL="0" indent="0">
              <a:buNone/>
            </a:pPr>
            <a:r>
              <a:rPr lang="en-US" sz="2400" b="1" dirty="0"/>
              <a:t>Desirable Characteristics and Why They are Challenging</a:t>
            </a:r>
          </a:p>
          <a:p>
            <a:pPr lvl="1"/>
            <a:endParaRPr lang="en-US" dirty="0"/>
          </a:p>
        </p:txBody>
      </p:sp>
      <p:sp>
        <p:nvSpPr>
          <p:cNvPr id="5" name="TextBox 4">
            <a:extLst>
              <a:ext uri="{FF2B5EF4-FFF2-40B4-BE49-F238E27FC236}">
                <a16:creationId xmlns:a16="http://schemas.microsoft.com/office/drawing/2014/main" id="{D8F3DAED-9D71-7A4D-ABCE-BAD854522A99}"/>
              </a:ext>
            </a:extLst>
          </p:cNvPr>
          <p:cNvSpPr txBox="1"/>
          <p:nvPr/>
        </p:nvSpPr>
        <p:spPr>
          <a:xfrm>
            <a:off x="2198917" y="1446638"/>
            <a:ext cx="1253164" cy="433965"/>
          </a:xfrm>
          <a:prstGeom prst="rect">
            <a:avLst/>
          </a:prstGeom>
          <a:noFill/>
        </p:spPr>
        <p:txBody>
          <a:bodyPr wrap="none" lIns="118872" tIns="91440" rIns="118872" bIns="91440" rtlCol="0" anchor="ctr" anchorCtr="0">
            <a:spAutoFit/>
          </a:bodyPr>
          <a:lstStyle/>
          <a:p>
            <a:pPr algn="l">
              <a:lnSpc>
                <a:spcPct val="90000"/>
              </a:lnSpc>
            </a:pPr>
            <a:r>
              <a:rPr lang="en-US" dirty="0"/>
              <a:t>Portability</a:t>
            </a:r>
          </a:p>
        </p:txBody>
      </p:sp>
      <p:sp>
        <p:nvSpPr>
          <p:cNvPr id="15" name="TextBox 14">
            <a:extLst>
              <a:ext uri="{FF2B5EF4-FFF2-40B4-BE49-F238E27FC236}">
                <a16:creationId xmlns:a16="http://schemas.microsoft.com/office/drawing/2014/main" id="{C78BF2DB-319B-F146-B7A1-BC81DCB8504A}"/>
              </a:ext>
            </a:extLst>
          </p:cNvPr>
          <p:cNvSpPr txBox="1"/>
          <p:nvPr/>
        </p:nvSpPr>
        <p:spPr>
          <a:xfrm>
            <a:off x="5555459" y="1524659"/>
            <a:ext cx="3317896" cy="433965"/>
          </a:xfrm>
          <a:prstGeom prst="rect">
            <a:avLst/>
          </a:prstGeom>
          <a:noFill/>
        </p:spPr>
        <p:txBody>
          <a:bodyPr wrap="none" lIns="118872" tIns="91440" rIns="118872" bIns="91440" rtlCol="0" anchor="ctr" anchorCtr="0">
            <a:spAutoFit/>
          </a:bodyPr>
          <a:lstStyle/>
          <a:p>
            <a:pPr algn="l">
              <a:lnSpc>
                <a:spcPct val="90000"/>
              </a:lnSpc>
            </a:pPr>
            <a:r>
              <a:rPr lang="en-US" dirty="0"/>
              <a:t>Verifiability and Maintainability</a:t>
            </a:r>
          </a:p>
        </p:txBody>
      </p:sp>
      <p:sp>
        <p:nvSpPr>
          <p:cNvPr id="7" name="Rounded Rectangle 6">
            <a:extLst>
              <a:ext uri="{FF2B5EF4-FFF2-40B4-BE49-F238E27FC236}">
                <a16:creationId xmlns:a16="http://schemas.microsoft.com/office/drawing/2014/main" id="{AB8C5454-7C3C-364A-9FC0-FAB9903FB673}"/>
              </a:ext>
            </a:extLst>
          </p:cNvPr>
          <p:cNvSpPr/>
          <p:nvPr/>
        </p:nvSpPr>
        <p:spPr>
          <a:xfrm>
            <a:off x="1304596" y="2056199"/>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General solutions that work without significant manual intervention across platforms</a:t>
            </a:r>
          </a:p>
        </p:txBody>
      </p:sp>
      <p:sp>
        <p:nvSpPr>
          <p:cNvPr id="17" name="Rounded Rectangle 16">
            <a:extLst>
              <a:ext uri="{FF2B5EF4-FFF2-40B4-BE49-F238E27FC236}">
                <a16:creationId xmlns:a16="http://schemas.microsoft.com/office/drawing/2014/main" id="{E92879B7-905C-BB44-A527-1A213FF082AB}"/>
              </a:ext>
            </a:extLst>
          </p:cNvPr>
          <p:cNvSpPr/>
          <p:nvPr/>
        </p:nvSpPr>
        <p:spPr>
          <a:xfrm>
            <a:off x="5420146" y="2032815"/>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Clean code</a:t>
            </a:r>
          </a:p>
          <a:p>
            <a:pPr algn="ctr"/>
            <a:r>
              <a:rPr lang="en-US" sz="2000" dirty="0">
                <a:solidFill>
                  <a:schemeClr val="tx2">
                    <a:lumMod val="20000"/>
                    <a:lumOff val="80000"/>
                  </a:schemeClr>
                </a:solidFill>
              </a:rPr>
              <a:t>Documentation</a:t>
            </a:r>
          </a:p>
          <a:p>
            <a:pPr algn="ctr"/>
            <a:r>
              <a:rPr lang="en-US" sz="2000" dirty="0">
                <a:solidFill>
                  <a:schemeClr val="tx2">
                    <a:lumMod val="20000"/>
                    <a:lumOff val="80000"/>
                  </a:schemeClr>
                </a:solidFill>
              </a:rPr>
              <a:t>Comprehensive testing</a:t>
            </a:r>
          </a:p>
        </p:txBody>
      </p:sp>
      <p:sp>
        <p:nvSpPr>
          <p:cNvPr id="18" name="Rounded Rectangle 17">
            <a:extLst>
              <a:ext uri="{FF2B5EF4-FFF2-40B4-BE49-F238E27FC236}">
                <a16:creationId xmlns:a16="http://schemas.microsoft.com/office/drawing/2014/main" id="{FD262230-1681-AF4E-B2F0-AFBCC7A193BF}"/>
              </a:ext>
            </a:extLst>
          </p:cNvPr>
          <p:cNvSpPr/>
          <p:nvPr/>
        </p:nvSpPr>
        <p:spPr>
          <a:xfrm>
            <a:off x="1326032" y="4023360"/>
            <a:ext cx="3408917" cy="1699372"/>
          </a:xfrm>
          <a:prstGeom prst="round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accent1"/>
                </a:solidFill>
              </a:rPr>
              <a:t>Tremendous platform heterogeneity</a:t>
            </a:r>
          </a:p>
          <a:p>
            <a:pPr algn="ctr"/>
            <a:r>
              <a:rPr lang="en-US" sz="2000" dirty="0">
                <a:solidFill>
                  <a:schemeClr val="accent1"/>
                </a:solidFill>
              </a:rPr>
              <a:t>A version for each class of device =&gt; combinatorial explosion</a:t>
            </a:r>
          </a:p>
        </p:txBody>
      </p:sp>
      <p:sp>
        <p:nvSpPr>
          <p:cNvPr id="19" name="Rounded Rectangle 18">
            <a:extLst>
              <a:ext uri="{FF2B5EF4-FFF2-40B4-BE49-F238E27FC236}">
                <a16:creationId xmlns:a16="http://schemas.microsoft.com/office/drawing/2014/main" id="{2862F1BC-F846-224E-B085-B39237C0FAC1}"/>
              </a:ext>
            </a:extLst>
          </p:cNvPr>
          <p:cNvSpPr/>
          <p:nvPr/>
        </p:nvSpPr>
        <p:spPr>
          <a:xfrm>
            <a:off x="5420147" y="4023360"/>
            <a:ext cx="3408917" cy="1699372"/>
          </a:xfrm>
          <a:prstGeom prst="round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accent1"/>
                </a:solidFill>
              </a:rPr>
              <a:t>Wrong incentives</a:t>
            </a:r>
          </a:p>
          <a:p>
            <a:pPr algn="ctr"/>
            <a:r>
              <a:rPr lang="en-US" sz="2000" dirty="0">
                <a:solidFill>
                  <a:schemeClr val="accent1"/>
                </a:solidFill>
              </a:rPr>
              <a:t>Designing good tests is hard</a:t>
            </a:r>
          </a:p>
        </p:txBody>
      </p:sp>
    </p:spTree>
    <p:extLst>
      <p:ext uri="{BB962C8B-B14F-4D97-AF65-F5344CB8AC3E}">
        <p14:creationId xmlns:p14="http://schemas.microsoft.com/office/powerpoint/2010/main" val="93140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890815" y="1128937"/>
            <a:ext cx="7697449" cy="637638"/>
          </a:xfrm>
        </p:spPr>
        <p:txBody>
          <a:bodyPr/>
          <a:lstStyle/>
          <a:p>
            <a:pPr marL="0" indent="0" algn="ctr">
              <a:buNone/>
            </a:pPr>
            <a:r>
              <a:rPr lang="en-US" sz="2400" dirty="0"/>
              <a:t>Taming the Complexity: Separation of Concerns</a:t>
            </a:r>
            <a:endParaRPr lang="en-US" dirty="0"/>
          </a:p>
          <a:p>
            <a:endParaRPr lang="en-US" dirty="0"/>
          </a:p>
          <a:p>
            <a:pPr lvl="1"/>
            <a:endParaRPr lang="en-US" dirty="0"/>
          </a:p>
        </p:txBody>
      </p:sp>
      <p:sp>
        <p:nvSpPr>
          <p:cNvPr id="5" name="Rectangle 4">
            <a:extLst>
              <a:ext uri="{FF2B5EF4-FFF2-40B4-BE49-F238E27FC236}">
                <a16:creationId xmlns:a16="http://schemas.microsoft.com/office/drawing/2014/main" id="{3BCD3279-1B86-B14E-B1AA-00B937F463A3}"/>
              </a:ext>
            </a:extLst>
          </p:cNvPr>
          <p:cNvSpPr/>
          <p:nvPr/>
        </p:nvSpPr>
        <p:spPr>
          <a:xfrm>
            <a:off x="1340520" y="18503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Subject of research</a:t>
            </a:r>
          </a:p>
          <a:p>
            <a:pPr algn="ctr"/>
            <a:r>
              <a:rPr lang="en-US" dirty="0">
                <a:solidFill>
                  <a:schemeClr val="tx1"/>
                </a:solidFill>
              </a:rPr>
              <a:t>Model</a:t>
            </a:r>
          </a:p>
          <a:p>
            <a:pPr algn="ctr"/>
            <a:r>
              <a:rPr lang="en-US" dirty="0" err="1">
                <a:solidFill>
                  <a:schemeClr val="tx1"/>
                </a:solidFill>
              </a:rPr>
              <a:t>Numerics</a:t>
            </a:r>
            <a:endParaRPr lang="en-US" dirty="0">
              <a:solidFill>
                <a:schemeClr val="tx1"/>
              </a:solidFill>
            </a:endParaRPr>
          </a:p>
        </p:txBody>
      </p:sp>
      <p:sp>
        <p:nvSpPr>
          <p:cNvPr id="6" name="Rectangle 5">
            <a:extLst>
              <a:ext uri="{FF2B5EF4-FFF2-40B4-BE49-F238E27FC236}">
                <a16:creationId xmlns:a16="http://schemas.microsoft.com/office/drawing/2014/main" id="{9AA1C2F6-DB31-644D-AA3E-8A5C5F208AF1}"/>
              </a:ext>
            </a:extLst>
          </p:cNvPr>
          <p:cNvSpPr/>
          <p:nvPr/>
        </p:nvSpPr>
        <p:spPr>
          <a:xfrm>
            <a:off x="1340520" y="45465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More Stable</a:t>
            </a:r>
          </a:p>
          <a:p>
            <a:pPr algn="ctr"/>
            <a:r>
              <a:rPr lang="en-US" dirty="0"/>
              <a:t>Discretization</a:t>
            </a:r>
          </a:p>
          <a:p>
            <a:pPr algn="ctr"/>
            <a:r>
              <a:rPr lang="en-US" dirty="0"/>
              <a:t>I/O</a:t>
            </a:r>
          </a:p>
          <a:p>
            <a:pPr algn="ctr"/>
            <a:r>
              <a:rPr lang="en-US" dirty="0"/>
              <a:t>Parameters </a:t>
            </a:r>
          </a:p>
        </p:txBody>
      </p:sp>
    </p:spTree>
    <p:extLst>
      <p:ext uri="{BB962C8B-B14F-4D97-AF65-F5344CB8AC3E}">
        <p14:creationId xmlns:p14="http://schemas.microsoft.com/office/powerpoint/2010/main" val="1289229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890815" y="1128937"/>
            <a:ext cx="7697449" cy="637638"/>
          </a:xfrm>
        </p:spPr>
        <p:txBody>
          <a:bodyPr/>
          <a:lstStyle/>
          <a:p>
            <a:pPr marL="0" indent="0" algn="ctr">
              <a:buNone/>
            </a:pPr>
            <a:r>
              <a:rPr lang="en-US" sz="2400" dirty="0"/>
              <a:t>Taming the Complexity: Separation of Concerns</a:t>
            </a:r>
            <a:endParaRPr lang="en-US" dirty="0"/>
          </a:p>
          <a:p>
            <a:endParaRPr lang="en-US" dirty="0"/>
          </a:p>
          <a:p>
            <a:pPr lvl="1"/>
            <a:endParaRPr lang="en-US" dirty="0"/>
          </a:p>
        </p:txBody>
      </p:sp>
      <p:sp>
        <p:nvSpPr>
          <p:cNvPr id="5" name="Rectangle 4">
            <a:extLst>
              <a:ext uri="{FF2B5EF4-FFF2-40B4-BE49-F238E27FC236}">
                <a16:creationId xmlns:a16="http://schemas.microsoft.com/office/drawing/2014/main" id="{3BCD3279-1B86-B14E-B1AA-00B937F463A3}"/>
              </a:ext>
            </a:extLst>
          </p:cNvPr>
          <p:cNvSpPr/>
          <p:nvPr/>
        </p:nvSpPr>
        <p:spPr>
          <a:xfrm>
            <a:off x="1340520" y="18503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Subject of research</a:t>
            </a:r>
          </a:p>
          <a:p>
            <a:pPr algn="ctr"/>
            <a:r>
              <a:rPr lang="en-US" dirty="0">
                <a:solidFill>
                  <a:schemeClr val="tx1"/>
                </a:solidFill>
              </a:rPr>
              <a:t>Model</a:t>
            </a:r>
          </a:p>
          <a:p>
            <a:pPr algn="ctr"/>
            <a:r>
              <a:rPr lang="en-US" dirty="0" err="1">
                <a:solidFill>
                  <a:schemeClr val="tx1"/>
                </a:solidFill>
              </a:rPr>
              <a:t>Numerics</a:t>
            </a:r>
            <a:endParaRPr lang="en-US" dirty="0">
              <a:solidFill>
                <a:schemeClr val="tx1"/>
              </a:solidFill>
            </a:endParaRPr>
          </a:p>
        </p:txBody>
      </p:sp>
      <p:sp>
        <p:nvSpPr>
          <p:cNvPr id="6" name="Rectangle 5">
            <a:extLst>
              <a:ext uri="{FF2B5EF4-FFF2-40B4-BE49-F238E27FC236}">
                <a16:creationId xmlns:a16="http://schemas.microsoft.com/office/drawing/2014/main" id="{9AA1C2F6-DB31-644D-AA3E-8A5C5F208AF1}"/>
              </a:ext>
            </a:extLst>
          </p:cNvPr>
          <p:cNvSpPr/>
          <p:nvPr/>
        </p:nvSpPr>
        <p:spPr>
          <a:xfrm>
            <a:off x="1340520" y="45465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More Stable</a:t>
            </a:r>
          </a:p>
          <a:p>
            <a:pPr algn="ctr"/>
            <a:r>
              <a:rPr lang="en-US" dirty="0"/>
              <a:t>Discretization</a:t>
            </a:r>
          </a:p>
          <a:p>
            <a:pPr algn="ctr"/>
            <a:r>
              <a:rPr lang="en-US" dirty="0"/>
              <a:t>I/O</a:t>
            </a:r>
          </a:p>
          <a:p>
            <a:pPr algn="ctr"/>
            <a:r>
              <a:rPr lang="en-US" dirty="0"/>
              <a:t>Parameters </a:t>
            </a:r>
          </a:p>
        </p:txBody>
      </p:sp>
      <p:sp>
        <p:nvSpPr>
          <p:cNvPr id="8" name="Rectangle 7">
            <a:extLst>
              <a:ext uri="{FF2B5EF4-FFF2-40B4-BE49-F238E27FC236}">
                <a16:creationId xmlns:a16="http://schemas.microsoft.com/office/drawing/2014/main" id="{7E4A8742-EAFC-7945-B8E7-7C02DC69617C}"/>
              </a:ext>
            </a:extLst>
          </p:cNvPr>
          <p:cNvSpPr/>
          <p:nvPr/>
        </p:nvSpPr>
        <p:spPr>
          <a:xfrm>
            <a:off x="1340520" y="3544272"/>
            <a:ext cx="1873771"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Treat differently</a:t>
            </a:r>
          </a:p>
        </p:txBody>
      </p:sp>
    </p:spTree>
    <p:extLst>
      <p:ext uri="{BB962C8B-B14F-4D97-AF65-F5344CB8AC3E}">
        <p14:creationId xmlns:p14="http://schemas.microsoft.com/office/powerpoint/2010/main" val="334607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890815" y="1128937"/>
            <a:ext cx="7697449" cy="637638"/>
          </a:xfrm>
        </p:spPr>
        <p:txBody>
          <a:bodyPr/>
          <a:lstStyle/>
          <a:p>
            <a:pPr marL="0" indent="0" algn="ctr">
              <a:buNone/>
            </a:pPr>
            <a:r>
              <a:rPr lang="en-US" sz="2400" dirty="0"/>
              <a:t>Taming the Complexity: Separation of Concerns</a:t>
            </a:r>
            <a:endParaRPr lang="en-US" dirty="0"/>
          </a:p>
          <a:p>
            <a:endParaRPr lang="en-US" dirty="0"/>
          </a:p>
          <a:p>
            <a:pPr lvl="1"/>
            <a:endParaRPr lang="en-US" dirty="0"/>
          </a:p>
        </p:txBody>
      </p:sp>
      <p:sp>
        <p:nvSpPr>
          <p:cNvPr id="5" name="Rectangle 4">
            <a:extLst>
              <a:ext uri="{FF2B5EF4-FFF2-40B4-BE49-F238E27FC236}">
                <a16:creationId xmlns:a16="http://schemas.microsoft.com/office/drawing/2014/main" id="{3BCD3279-1B86-B14E-B1AA-00B937F463A3}"/>
              </a:ext>
            </a:extLst>
          </p:cNvPr>
          <p:cNvSpPr/>
          <p:nvPr/>
        </p:nvSpPr>
        <p:spPr>
          <a:xfrm>
            <a:off x="1340520" y="18503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Subject of research</a:t>
            </a:r>
          </a:p>
          <a:p>
            <a:pPr algn="ctr"/>
            <a:r>
              <a:rPr lang="en-US" dirty="0">
                <a:solidFill>
                  <a:schemeClr val="tx1"/>
                </a:solidFill>
              </a:rPr>
              <a:t>Model</a:t>
            </a:r>
          </a:p>
          <a:p>
            <a:pPr algn="ctr"/>
            <a:r>
              <a:rPr lang="en-US" dirty="0" err="1">
                <a:solidFill>
                  <a:schemeClr val="tx1"/>
                </a:solidFill>
              </a:rPr>
              <a:t>Numerics</a:t>
            </a:r>
            <a:endParaRPr lang="en-US" dirty="0">
              <a:solidFill>
                <a:schemeClr val="tx1"/>
              </a:solidFill>
            </a:endParaRPr>
          </a:p>
        </p:txBody>
      </p:sp>
      <p:sp>
        <p:nvSpPr>
          <p:cNvPr id="6" name="Rectangle 5">
            <a:extLst>
              <a:ext uri="{FF2B5EF4-FFF2-40B4-BE49-F238E27FC236}">
                <a16:creationId xmlns:a16="http://schemas.microsoft.com/office/drawing/2014/main" id="{9AA1C2F6-DB31-644D-AA3E-8A5C5F208AF1}"/>
              </a:ext>
            </a:extLst>
          </p:cNvPr>
          <p:cNvSpPr/>
          <p:nvPr/>
        </p:nvSpPr>
        <p:spPr>
          <a:xfrm>
            <a:off x="1340520" y="45465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More Stable</a:t>
            </a:r>
          </a:p>
          <a:p>
            <a:pPr algn="ctr"/>
            <a:r>
              <a:rPr lang="en-US" dirty="0"/>
              <a:t>Discretization</a:t>
            </a:r>
          </a:p>
          <a:p>
            <a:pPr algn="ctr"/>
            <a:r>
              <a:rPr lang="en-US" dirty="0"/>
              <a:t>I/O</a:t>
            </a:r>
          </a:p>
          <a:p>
            <a:pPr algn="ctr"/>
            <a:r>
              <a:rPr lang="en-US" dirty="0"/>
              <a:t>Parameters </a:t>
            </a:r>
          </a:p>
        </p:txBody>
      </p:sp>
      <p:sp>
        <p:nvSpPr>
          <p:cNvPr id="8" name="Rectangle 7">
            <a:extLst>
              <a:ext uri="{FF2B5EF4-FFF2-40B4-BE49-F238E27FC236}">
                <a16:creationId xmlns:a16="http://schemas.microsoft.com/office/drawing/2014/main" id="{7E4A8742-EAFC-7945-B8E7-7C02DC69617C}"/>
              </a:ext>
            </a:extLst>
          </p:cNvPr>
          <p:cNvSpPr/>
          <p:nvPr/>
        </p:nvSpPr>
        <p:spPr>
          <a:xfrm>
            <a:off x="1340520" y="3544272"/>
            <a:ext cx="1873771"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Treat differently</a:t>
            </a:r>
          </a:p>
        </p:txBody>
      </p:sp>
      <p:sp>
        <p:nvSpPr>
          <p:cNvPr id="9" name="Rectangle 8">
            <a:extLst>
              <a:ext uri="{FF2B5EF4-FFF2-40B4-BE49-F238E27FC236}">
                <a16:creationId xmlns:a16="http://schemas.microsoft.com/office/drawing/2014/main" id="{1FF90A6A-80FD-1047-A93D-117341291BC1}"/>
              </a:ext>
            </a:extLst>
          </p:cNvPr>
          <p:cNvSpPr/>
          <p:nvPr/>
        </p:nvSpPr>
        <p:spPr>
          <a:xfrm>
            <a:off x="3576552" y="18503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Client Code</a:t>
            </a:r>
          </a:p>
          <a:p>
            <a:pPr algn="ctr"/>
            <a:r>
              <a:rPr lang="en-US" dirty="0">
                <a:solidFill>
                  <a:schemeClr val="tx1"/>
                </a:solidFill>
              </a:rPr>
              <a:t>Mathematically complex</a:t>
            </a:r>
          </a:p>
        </p:txBody>
      </p:sp>
      <p:sp>
        <p:nvSpPr>
          <p:cNvPr id="11" name="Rectangle 10">
            <a:extLst>
              <a:ext uri="{FF2B5EF4-FFF2-40B4-BE49-F238E27FC236}">
                <a16:creationId xmlns:a16="http://schemas.microsoft.com/office/drawing/2014/main" id="{0C99103D-F81B-364F-962C-0F9672801BBB}"/>
              </a:ext>
            </a:extLst>
          </p:cNvPr>
          <p:cNvSpPr/>
          <p:nvPr/>
        </p:nvSpPr>
        <p:spPr>
          <a:xfrm>
            <a:off x="3576552" y="45465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Infrastructure</a:t>
            </a:r>
          </a:p>
          <a:p>
            <a:pPr algn="ctr"/>
            <a:r>
              <a:rPr lang="en-US" dirty="0"/>
              <a:t>Data structures and movement</a:t>
            </a:r>
          </a:p>
          <a:p>
            <a:pPr algn="ctr"/>
            <a:endParaRPr lang="en-US" dirty="0"/>
          </a:p>
        </p:txBody>
      </p:sp>
    </p:spTree>
    <p:extLst>
      <p:ext uri="{BB962C8B-B14F-4D97-AF65-F5344CB8AC3E}">
        <p14:creationId xmlns:p14="http://schemas.microsoft.com/office/powerpoint/2010/main" val="321346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890815" y="1128937"/>
            <a:ext cx="7697449" cy="637638"/>
          </a:xfrm>
        </p:spPr>
        <p:txBody>
          <a:bodyPr/>
          <a:lstStyle/>
          <a:p>
            <a:pPr marL="0" indent="0" algn="ctr">
              <a:buNone/>
            </a:pPr>
            <a:r>
              <a:rPr lang="en-US" sz="2400" dirty="0"/>
              <a:t>Taming the Complexity: Separation of Concerns</a:t>
            </a:r>
            <a:endParaRPr lang="en-US" dirty="0"/>
          </a:p>
          <a:p>
            <a:endParaRPr lang="en-US" dirty="0"/>
          </a:p>
          <a:p>
            <a:pPr lvl="1"/>
            <a:endParaRPr lang="en-US" dirty="0"/>
          </a:p>
        </p:txBody>
      </p:sp>
      <p:sp>
        <p:nvSpPr>
          <p:cNvPr id="5" name="Rectangle 4">
            <a:extLst>
              <a:ext uri="{FF2B5EF4-FFF2-40B4-BE49-F238E27FC236}">
                <a16:creationId xmlns:a16="http://schemas.microsoft.com/office/drawing/2014/main" id="{3BCD3279-1B86-B14E-B1AA-00B937F463A3}"/>
              </a:ext>
            </a:extLst>
          </p:cNvPr>
          <p:cNvSpPr/>
          <p:nvPr/>
        </p:nvSpPr>
        <p:spPr>
          <a:xfrm>
            <a:off x="1340520" y="18503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Subject of research</a:t>
            </a:r>
          </a:p>
          <a:p>
            <a:pPr algn="ctr"/>
            <a:r>
              <a:rPr lang="en-US" dirty="0">
                <a:solidFill>
                  <a:schemeClr val="tx1"/>
                </a:solidFill>
              </a:rPr>
              <a:t>Model</a:t>
            </a:r>
          </a:p>
          <a:p>
            <a:pPr algn="ctr"/>
            <a:r>
              <a:rPr lang="en-US" dirty="0" err="1">
                <a:solidFill>
                  <a:schemeClr val="tx1"/>
                </a:solidFill>
              </a:rPr>
              <a:t>Numerics</a:t>
            </a:r>
            <a:endParaRPr lang="en-US" dirty="0">
              <a:solidFill>
                <a:schemeClr val="tx1"/>
              </a:solidFill>
            </a:endParaRPr>
          </a:p>
        </p:txBody>
      </p:sp>
      <p:sp>
        <p:nvSpPr>
          <p:cNvPr id="6" name="Rectangle 5">
            <a:extLst>
              <a:ext uri="{FF2B5EF4-FFF2-40B4-BE49-F238E27FC236}">
                <a16:creationId xmlns:a16="http://schemas.microsoft.com/office/drawing/2014/main" id="{9AA1C2F6-DB31-644D-AA3E-8A5C5F208AF1}"/>
              </a:ext>
            </a:extLst>
          </p:cNvPr>
          <p:cNvSpPr/>
          <p:nvPr/>
        </p:nvSpPr>
        <p:spPr>
          <a:xfrm>
            <a:off x="1340520" y="45465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More Stable</a:t>
            </a:r>
          </a:p>
          <a:p>
            <a:pPr algn="ctr"/>
            <a:r>
              <a:rPr lang="en-US" dirty="0"/>
              <a:t>Discretization</a:t>
            </a:r>
          </a:p>
          <a:p>
            <a:pPr algn="ctr"/>
            <a:r>
              <a:rPr lang="en-US" dirty="0"/>
              <a:t>I/O</a:t>
            </a:r>
          </a:p>
          <a:p>
            <a:pPr algn="ctr"/>
            <a:r>
              <a:rPr lang="en-US" dirty="0"/>
              <a:t>Parameters </a:t>
            </a:r>
          </a:p>
        </p:txBody>
      </p:sp>
      <p:sp>
        <p:nvSpPr>
          <p:cNvPr id="8" name="Rectangle 7">
            <a:extLst>
              <a:ext uri="{FF2B5EF4-FFF2-40B4-BE49-F238E27FC236}">
                <a16:creationId xmlns:a16="http://schemas.microsoft.com/office/drawing/2014/main" id="{7E4A8742-EAFC-7945-B8E7-7C02DC69617C}"/>
              </a:ext>
            </a:extLst>
          </p:cNvPr>
          <p:cNvSpPr/>
          <p:nvPr/>
        </p:nvSpPr>
        <p:spPr>
          <a:xfrm>
            <a:off x="1340520" y="3544272"/>
            <a:ext cx="1873771"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Treat differently</a:t>
            </a:r>
          </a:p>
        </p:txBody>
      </p:sp>
      <p:sp>
        <p:nvSpPr>
          <p:cNvPr id="9" name="Rectangle 8">
            <a:extLst>
              <a:ext uri="{FF2B5EF4-FFF2-40B4-BE49-F238E27FC236}">
                <a16:creationId xmlns:a16="http://schemas.microsoft.com/office/drawing/2014/main" id="{1FF90A6A-80FD-1047-A93D-117341291BC1}"/>
              </a:ext>
            </a:extLst>
          </p:cNvPr>
          <p:cNvSpPr/>
          <p:nvPr/>
        </p:nvSpPr>
        <p:spPr>
          <a:xfrm>
            <a:off x="3576552" y="18503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Client Code</a:t>
            </a:r>
          </a:p>
          <a:p>
            <a:pPr algn="ctr"/>
            <a:r>
              <a:rPr lang="en-US" dirty="0">
                <a:solidFill>
                  <a:schemeClr val="tx1"/>
                </a:solidFill>
              </a:rPr>
              <a:t>Mathematically complex</a:t>
            </a:r>
          </a:p>
        </p:txBody>
      </p:sp>
      <p:sp>
        <p:nvSpPr>
          <p:cNvPr id="11" name="Rectangle 10">
            <a:extLst>
              <a:ext uri="{FF2B5EF4-FFF2-40B4-BE49-F238E27FC236}">
                <a16:creationId xmlns:a16="http://schemas.microsoft.com/office/drawing/2014/main" id="{0C99103D-F81B-364F-962C-0F9672801BBB}"/>
              </a:ext>
            </a:extLst>
          </p:cNvPr>
          <p:cNvSpPr/>
          <p:nvPr/>
        </p:nvSpPr>
        <p:spPr>
          <a:xfrm>
            <a:off x="3576552" y="45465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Infrastructure</a:t>
            </a:r>
          </a:p>
          <a:p>
            <a:pPr algn="ctr"/>
            <a:r>
              <a:rPr lang="en-US" dirty="0"/>
              <a:t>Data structures and movement</a:t>
            </a:r>
          </a:p>
          <a:p>
            <a:pPr algn="ctr"/>
            <a:endParaRPr lang="en-US" dirty="0"/>
          </a:p>
        </p:txBody>
      </p:sp>
      <p:sp>
        <p:nvSpPr>
          <p:cNvPr id="12" name="Rectangle 11">
            <a:extLst>
              <a:ext uri="{FF2B5EF4-FFF2-40B4-BE49-F238E27FC236}">
                <a16:creationId xmlns:a16="http://schemas.microsoft.com/office/drawing/2014/main" id="{FA035120-65AA-584A-9F3D-E4B12FF9D8BC}"/>
              </a:ext>
            </a:extLst>
          </p:cNvPr>
          <p:cNvSpPr/>
          <p:nvPr/>
        </p:nvSpPr>
        <p:spPr>
          <a:xfrm>
            <a:off x="3576552" y="3544272"/>
            <a:ext cx="1873771"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Hide from one another</a:t>
            </a:r>
          </a:p>
        </p:txBody>
      </p:sp>
    </p:spTree>
    <p:extLst>
      <p:ext uri="{BB962C8B-B14F-4D97-AF65-F5344CB8AC3E}">
        <p14:creationId xmlns:p14="http://schemas.microsoft.com/office/powerpoint/2010/main" val="1881196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890815" y="1128937"/>
            <a:ext cx="7697449" cy="637638"/>
          </a:xfrm>
        </p:spPr>
        <p:txBody>
          <a:bodyPr/>
          <a:lstStyle/>
          <a:p>
            <a:pPr marL="0" indent="0" algn="ctr">
              <a:buNone/>
            </a:pPr>
            <a:r>
              <a:rPr lang="en-US" sz="2400" dirty="0"/>
              <a:t>Taming the Complexity: Separation of Concerns</a:t>
            </a:r>
            <a:endParaRPr lang="en-US" dirty="0"/>
          </a:p>
          <a:p>
            <a:endParaRPr lang="en-US" dirty="0"/>
          </a:p>
          <a:p>
            <a:pPr lvl="1"/>
            <a:endParaRPr lang="en-US" dirty="0"/>
          </a:p>
        </p:txBody>
      </p:sp>
      <p:sp>
        <p:nvSpPr>
          <p:cNvPr id="5" name="Rectangle 4">
            <a:extLst>
              <a:ext uri="{FF2B5EF4-FFF2-40B4-BE49-F238E27FC236}">
                <a16:creationId xmlns:a16="http://schemas.microsoft.com/office/drawing/2014/main" id="{3BCD3279-1B86-B14E-B1AA-00B937F463A3}"/>
              </a:ext>
            </a:extLst>
          </p:cNvPr>
          <p:cNvSpPr/>
          <p:nvPr/>
        </p:nvSpPr>
        <p:spPr>
          <a:xfrm>
            <a:off x="1340520" y="18503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Subject of research</a:t>
            </a:r>
          </a:p>
          <a:p>
            <a:pPr algn="ctr"/>
            <a:r>
              <a:rPr lang="en-US" dirty="0">
                <a:solidFill>
                  <a:schemeClr val="tx1"/>
                </a:solidFill>
              </a:rPr>
              <a:t>Model</a:t>
            </a:r>
          </a:p>
          <a:p>
            <a:pPr algn="ctr"/>
            <a:r>
              <a:rPr lang="en-US" dirty="0" err="1">
                <a:solidFill>
                  <a:schemeClr val="tx1"/>
                </a:solidFill>
              </a:rPr>
              <a:t>Numerics</a:t>
            </a:r>
            <a:endParaRPr lang="en-US" dirty="0">
              <a:solidFill>
                <a:schemeClr val="tx1"/>
              </a:solidFill>
            </a:endParaRPr>
          </a:p>
        </p:txBody>
      </p:sp>
      <p:sp>
        <p:nvSpPr>
          <p:cNvPr id="6" name="Rectangle 5">
            <a:extLst>
              <a:ext uri="{FF2B5EF4-FFF2-40B4-BE49-F238E27FC236}">
                <a16:creationId xmlns:a16="http://schemas.microsoft.com/office/drawing/2014/main" id="{9AA1C2F6-DB31-644D-AA3E-8A5C5F208AF1}"/>
              </a:ext>
            </a:extLst>
          </p:cNvPr>
          <p:cNvSpPr/>
          <p:nvPr/>
        </p:nvSpPr>
        <p:spPr>
          <a:xfrm>
            <a:off x="1340520" y="45465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More Stable</a:t>
            </a:r>
          </a:p>
          <a:p>
            <a:pPr algn="ctr"/>
            <a:r>
              <a:rPr lang="en-US" dirty="0"/>
              <a:t>Discretization</a:t>
            </a:r>
          </a:p>
          <a:p>
            <a:pPr algn="ctr"/>
            <a:r>
              <a:rPr lang="en-US" dirty="0"/>
              <a:t>I/O</a:t>
            </a:r>
          </a:p>
          <a:p>
            <a:pPr algn="ctr"/>
            <a:r>
              <a:rPr lang="en-US" dirty="0"/>
              <a:t>Parameters </a:t>
            </a:r>
          </a:p>
        </p:txBody>
      </p:sp>
      <p:sp>
        <p:nvSpPr>
          <p:cNvPr id="8" name="Rectangle 7">
            <a:extLst>
              <a:ext uri="{FF2B5EF4-FFF2-40B4-BE49-F238E27FC236}">
                <a16:creationId xmlns:a16="http://schemas.microsoft.com/office/drawing/2014/main" id="{7E4A8742-EAFC-7945-B8E7-7C02DC69617C}"/>
              </a:ext>
            </a:extLst>
          </p:cNvPr>
          <p:cNvSpPr/>
          <p:nvPr/>
        </p:nvSpPr>
        <p:spPr>
          <a:xfrm>
            <a:off x="1340520" y="3544272"/>
            <a:ext cx="1873771"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Treat differently</a:t>
            </a:r>
          </a:p>
        </p:txBody>
      </p:sp>
      <p:sp>
        <p:nvSpPr>
          <p:cNvPr id="9" name="Rectangle 8">
            <a:extLst>
              <a:ext uri="{FF2B5EF4-FFF2-40B4-BE49-F238E27FC236}">
                <a16:creationId xmlns:a16="http://schemas.microsoft.com/office/drawing/2014/main" id="{1FF90A6A-80FD-1047-A93D-117341291BC1}"/>
              </a:ext>
            </a:extLst>
          </p:cNvPr>
          <p:cNvSpPr/>
          <p:nvPr/>
        </p:nvSpPr>
        <p:spPr>
          <a:xfrm>
            <a:off x="3576552" y="18503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Client Code</a:t>
            </a:r>
          </a:p>
          <a:p>
            <a:pPr algn="ctr"/>
            <a:r>
              <a:rPr lang="en-US" dirty="0">
                <a:solidFill>
                  <a:schemeClr val="tx1"/>
                </a:solidFill>
              </a:rPr>
              <a:t>Mathematically complex</a:t>
            </a:r>
          </a:p>
        </p:txBody>
      </p:sp>
      <p:sp>
        <p:nvSpPr>
          <p:cNvPr id="11" name="Rectangle 10">
            <a:extLst>
              <a:ext uri="{FF2B5EF4-FFF2-40B4-BE49-F238E27FC236}">
                <a16:creationId xmlns:a16="http://schemas.microsoft.com/office/drawing/2014/main" id="{0C99103D-F81B-364F-962C-0F9672801BBB}"/>
              </a:ext>
            </a:extLst>
          </p:cNvPr>
          <p:cNvSpPr/>
          <p:nvPr/>
        </p:nvSpPr>
        <p:spPr>
          <a:xfrm>
            <a:off x="3576552" y="45465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Infrastructure</a:t>
            </a:r>
          </a:p>
          <a:p>
            <a:pPr algn="ctr"/>
            <a:r>
              <a:rPr lang="en-US" dirty="0"/>
              <a:t>Data structures and movement</a:t>
            </a:r>
          </a:p>
          <a:p>
            <a:pPr algn="ctr"/>
            <a:endParaRPr lang="en-US" dirty="0"/>
          </a:p>
        </p:txBody>
      </p:sp>
      <p:sp>
        <p:nvSpPr>
          <p:cNvPr id="12" name="Rectangle 11">
            <a:extLst>
              <a:ext uri="{FF2B5EF4-FFF2-40B4-BE49-F238E27FC236}">
                <a16:creationId xmlns:a16="http://schemas.microsoft.com/office/drawing/2014/main" id="{FA035120-65AA-584A-9F3D-E4B12FF9D8BC}"/>
              </a:ext>
            </a:extLst>
          </p:cNvPr>
          <p:cNvSpPr/>
          <p:nvPr/>
        </p:nvSpPr>
        <p:spPr>
          <a:xfrm>
            <a:off x="3576552" y="3544272"/>
            <a:ext cx="1873771"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Hide from one another</a:t>
            </a:r>
          </a:p>
        </p:txBody>
      </p:sp>
      <p:sp>
        <p:nvSpPr>
          <p:cNvPr id="13" name="Rectangle 12">
            <a:extLst>
              <a:ext uri="{FF2B5EF4-FFF2-40B4-BE49-F238E27FC236}">
                <a16:creationId xmlns:a16="http://schemas.microsoft.com/office/drawing/2014/main" id="{5409B4C7-8656-B34F-8310-943A2C8A41DB}"/>
              </a:ext>
            </a:extLst>
          </p:cNvPr>
          <p:cNvSpPr/>
          <p:nvPr/>
        </p:nvSpPr>
        <p:spPr>
          <a:xfrm>
            <a:off x="6512126" y="1850385"/>
            <a:ext cx="2548328" cy="1027727"/>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logically separable functional units of computation</a:t>
            </a:r>
          </a:p>
        </p:txBody>
      </p:sp>
      <p:sp>
        <p:nvSpPr>
          <p:cNvPr id="14" name="Rectangle 13">
            <a:extLst>
              <a:ext uri="{FF2B5EF4-FFF2-40B4-BE49-F238E27FC236}">
                <a16:creationId xmlns:a16="http://schemas.microsoft.com/office/drawing/2014/main" id="{CBD9FACF-1526-7040-9848-64019EEF00EF}"/>
              </a:ext>
            </a:extLst>
          </p:cNvPr>
          <p:cNvSpPr/>
          <p:nvPr/>
        </p:nvSpPr>
        <p:spPr>
          <a:xfrm>
            <a:off x="6512126" y="2926080"/>
            <a:ext cx="2548328" cy="104452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Encode into framework</a:t>
            </a:r>
          </a:p>
        </p:txBody>
      </p:sp>
      <p:sp>
        <p:nvSpPr>
          <p:cNvPr id="15" name="Rectangle 14">
            <a:extLst>
              <a:ext uri="{FF2B5EF4-FFF2-40B4-BE49-F238E27FC236}">
                <a16:creationId xmlns:a16="http://schemas.microsoft.com/office/drawing/2014/main" id="{5A31BA7B-9633-894D-9740-4495ABB633D9}"/>
              </a:ext>
            </a:extLst>
          </p:cNvPr>
          <p:cNvSpPr/>
          <p:nvPr/>
        </p:nvSpPr>
        <p:spPr>
          <a:xfrm>
            <a:off x="6512126" y="4023360"/>
            <a:ext cx="2548328" cy="92393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Differentiate between private and public</a:t>
            </a:r>
          </a:p>
        </p:txBody>
      </p:sp>
      <p:sp>
        <p:nvSpPr>
          <p:cNvPr id="16" name="Rectangle 15">
            <a:extLst>
              <a:ext uri="{FF2B5EF4-FFF2-40B4-BE49-F238E27FC236}">
                <a16:creationId xmlns:a16="http://schemas.microsoft.com/office/drawing/2014/main" id="{F4613A25-0A97-5A4B-B903-F7E97D61338F}"/>
              </a:ext>
            </a:extLst>
          </p:cNvPr>
          <p:cNvSpPr/>
          <p:nvPr/>
        </p:nvSpPr>
        <p:spPr>
          <a:xfrm>
            <a:off x="6512126" y="5029200"/>
            <a:ext cx="2548328" cy="92393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Define interfaces</a:t>
            </a:r>
          </a:p>
        </p:txBody>
      </p:sp>
      <p:sp>
        <p:nvSpPr>
          <p:cNvPr id="17" name="Rounded Rectangle 16">
            <a:extLst>
              <a:ext uri="{FF2B5EF4-FFF2-40B4-BE49-F238E27FC236}">
                <a16:creationId xmlns:a16="http://schemas.microsoft.com/office/drawing/2014/main" id="{0B1B97E8-67E8-5C4B-A065-0DD512879B70}"/>
              </a:ext>
            </a:extLst>
          </p:cNvPr>
          <p:cNvSpPr/>
          <p:nvPr/>
        </p:nvSpPr>
        <p:spPr>
          <a:xfrm rot="5400000">
            <a:off x="4427030" y="3779329"/>
            <a:ext cx="3162924" cy="369332"/>
          </a:xfrm>
          <a:prstGeom prst="round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Applies to  both kind</a:t>
            </a:r>
          </a:p>
        </p:txBody>
      </p:sp>
      <p:cxnSp>
        <p:nvCxnSpPr>
          <p:cNvPr id="20" name="Straight Arrow Connector 19">
            <a:extLst>
              <a:ext uri="{FF2B5EF4-FFF2-40B4-BE49-F238E27FC236}">
                <a16:creationId xmlns:a16="http://schemas.microsoft.com/office/drawing/2014/main" id="{4AB9F1F9-48E0-F740-B0A5-12882FEB4E72}"/>
              </a:ext>
            </a:extLst>
          </p:cNvPr>
          <p:cNvCxnSpPr>
            <a:cxnSpLocks/>
            <a:stCxn id="9" idx="3"/>
            <a:endCxn id="17" idx="2"/>
          </p:cNvCxnSpPr>
          <p:nvPr/>
        </p:nvCxnSpPr>
        <p:spPr>
          <a:xfrm>
            <a:off x="5450322" y="2614883"/>
            <a:ext cx="373504" cy="134911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62E6009C-82AE-164E-9B42-C0108C5D0BBC}"/>
              </a:ext>
            </a:extLst>
          </p:cNvPr>
          <p:cNvCxnSpPr>
            <a:cxnSpLocks/>
            <a:stCxn id="11" idx="3"/>
            <a:endCxn id="17" idx="2"/>
          </p:cNvCxnSpPr>
          <p:nvPr/>
        </p:nvCxnSpPr>
        <p:spPr>
          <a:xfrm flipV="1">
            <a:off x="5450322" y="3963996"/>
            <a:ext cx="373504" cy="134707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FDE408AC-97ED-904F-9E8A-CBF4CBBD865E}"/>
              </a:ext>
            </a:extLst>
          </p:cNvPr>
          <p:cNvCxnSpPr>
            <a:stCxn id="17" idx="0"/>
          </p:cNvCxnSpPr>
          <p:nvPr/>
        </p:nvCxnSpPr>
        <p:spPr>
          <a:xfrm flipV="1">
            <a:off x="6193158" y="2228981"/>
            <a:ext cx="318968" cy="173501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B347F8F0-B6DA-4949-90A9-2E9CBD1F9D38}"/>
              </a:ext>
            </a:extLst>
          </p:cNvPr>
          <p:cNvCxnSpPr>
            <a:stCxn id="17" idx="0"/>
            <a:endCxn id="14" idx="1"/>
          </p:cNvCxnSpPr>
          <p:nvPr/>
        </p:nvCxnSpPr>
        <p:spPr>
          <a:xfrm flipV="1">
            <a:off x="6193158" y="3448343"/>
            <a:ext cx="318968" cy="51565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ECCA5E79-F864-2F4A-A938-184F055633A8}"/>
              </a:ext>
            </a:extLst>
          </p:cNvPr>
          <p:cNvCxnSpPr>
            <a:stCxn id="17" idx="0"/>
            <a:endCxn id="15" idx="1"/>
          </p:cNvCxnSpPr>
          <p:nvPr/>
        </p:nvCxnSpPr>
        <p:spPr>
          <a:xfrm>
            <a:off x="6193158" y="3963995"/>
            <a:ext cx="318968" cy="52133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CC56F5A6-9253-1A44-9B32-82905EE56C1E}"/>
              </a:ext>
            </a:extLst>
          </p:cNvPr>
          <p:cNvCxnSpPr>
            <a:stCxn id="17" idx="0"/>
            <a:endCxn id="16" idx="1"/>
          </p:cNvCxnSpPr>
          <p:nvPr/>
        </p:nvCxnSpPr>
        <p:spPr>
          <a:xfrm>
            <a:off x="6193158" y="3963995"/>
            <a:ext cx="318968" cy="152717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4168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8135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Tree>
    <p:extLst>
      <p:ext uri="{BB962C8B-B14F-4D97-AF65-F5344CB8AC3E}">
        <p14:creationId xmlns:p14="http://schemas.microsoft.com/office/powerpoint/2010/main" val="1485639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E7EC149-0D6E-EA43-BEFD-0D592A41CAD3}"/>
              </a:ext>
            </a:extLst>
          </p:cNvPr>
          <p:cNvSpPr/>
          <p:nvPr/>
        </p:nvSpPr>
        <p:spPr>
          <a:xfrm>
            <a:off x="166255" y="1550177"/>
            <a:ext cx="5403273" cy="4241023"/>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Content Placeholder 2">
            <a:extLst>
              <a:ext uri="{FF2B5EF4-FFF2-40B4-BE49-F238E27FC236}">
                <a16:creationId xmlns:a16="http://schemas.microsoft.com/office/drawing/2014/main" id="{36D087C7-F6DB-6246-BA7E-84DE6BC80227}"/>
              </a:ext>
            </a:extLst>
          </p:cNvPr>
          <p:cNvSpPr>
            <a:spLocks noGrp="1"/>
          </p:cNvSpPr>
          <p:nvPr>
            <p:ph idx="1"/>
          </p:nvPr>
        </p:nvSpPr>
        <p:spPr>
          <a:xfrm>
            <a:off x="282633" y="1688722"/>
            <a:ext cx="5286895" cy="4102478"/>
          </a:xfrm>
        </p:spPr>
        <p:txBody>
          <a:bodyPr/>
          <a:lstStyle/>
          <a:p>
            <a:r>
              <a:rPr lang="en-US" dirty="0"/>
              <a:t>Infrastructure design</a:t>
            </a:r>
          </a:p>
          <a:p>
            <a:pPr lvl="1"/>
            <a:r>
              <a:rPr lang="en-US" dirty="0"/>
              <a:t>Take time to discuss, iterate over requirements and specification</a:t>
            </a:r>
          </a:p>
          <a:p>
            <a:pPr lvl="1"/>
            <a:r>
              <a:rPr lang="en-US" dirty="0"/>
              <a:t>Keep end users involved </a:t>
            </a:r>
          </a:p>
          <a:p>
            <a:pPr lvl="2"/>
            <a:r>
              <a:rPr lang="en-US" dirty="0"/>
              <a:t>Not doing so leaves possible options on the table</a:t>
            </a:r>
          </a:p>
          <a:p>
            <a:r>
              <a:rPr lang="en-US" dirty="0"/>
              <a:t>Simple is better</a:t>
            </a:r>
          </a:p>
          <a:p>
            <a:pPr lvl="1"/>
            <a:r>
              <a:rPr lang="en-US" dirty="0"/>
              <a:t>Flexibility Vs transparent to the user</a:t>
            </a:r>
          </a:p>
          <a:p>
            <a:pPr lvl="2"/>
            <a:r>
              <a:rPr lang="en-US" dirty="0"/>
              <a:t>Flexibility wins</a:t>
            </a:r>
          </a:p>
        </p:txBody>
      </p:sp>
      <p:sp>
        <p:nvSpPr>
          <p:cNvPr id="4" name="Date Placeholder 3">
            <a:extLst>
              <a:ext uri="{FF2B5EF4-FFF2-40B4-BE49-F238E27FC236}">
                <a16:creationId xmlns:a16="http://schemas.microsoft.com/office/drawing/2014/main" id="{B2C88E49-3CEB-584A-AFB2-5B51EA707452}"/>
              </a:ext>
            </a:extLst>
          </p:cNvPr>
          <p:cNvSpPr>
            <a:spLocks noGrp="1"/>
          </p:cNvSpPr>
          <p:nvPr>
            <p:ph type="dt" sz="half" idx="10"/>
          </p:nvPr>
        </p:nvSpPr>
        <p:spPr>
          <a:xfrm>
            <a:off x="6858000" y="6356350"/>
            <a:ext cx="1600200" cy="274320"/>
          </a:xfrm>
          <a:prstGeom prst="rect">
            <a:avLst/>
          </a:prstGeom>
        </p:spPr>
        <p:txBody>
          <a:bodyPr vert="horz" lIns="91440" tIns="45720" rIns="91440" bIns="45720" rtlCol="0" anchor="ctr" anchorCtr="0"/>
          <a:lstStyle>
            <a:defPPr>
              <a:defRPr lang="en-US"/>
            </a:defPPr>
            <a:lvl1pPr marL="0" algn="r"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57289E-1B3F-4E63-935A-0E0E5EBBCF05}" type="datetime1">
              <a:rPr lang="en-US" smtClean="0"/>
              <a:pPr/>
              <a:t>8/6/20</a:t>
            </a:fld>
            <a:endParaRPr lang="en-US"/>
          </a:p>
        </p:txBody>
      </p:sp>
      <p:sp>
        <p:nvSpPr>
          <p:cNvPr id="5" name="Slide Number Placeholder 4">
            <a:extLst>
              <a:ext uri="{FF2B5EF4-FFF2-40B4-BE49-F238E27FC236}">
                <a16:creationId xmlns:a16="http://schemas.microsoft.com/office/drawing/2014/main" id="{B05AEFD1-E907-E749-8CE9-8AC2C9DDB011}"/>
              </a:ext>
            </a:extLst>
          </p:cNvPr>
          <p:cNvSpPr>
            <a:spLocks noGrp="1"/>
          </p:cNvSpPr>
          <p:nvPr>
            <p:ph type="sldNum" sz="quarter" idx="12"/>
          </p:nvPr>
        </p:nvSpPr>
        <p:spPr>
          <a:xfrm>
            <a:off x="8458200" y="6356350"/>
            <a:ext cx="457200" cy="274320"/>
          </a:xfrm>
          <a:prstGeom prst="rect">
            <a:avLst/>
          </a:prstGeom>
        </p:spPr>
        <p:txBody>
          <a:bodyPr vert="horz" lIns="91440" tIns="45720" rIns="91440" bIns="45720" rtlCol="0" anchor="ctr" anchorCtr="0"/>
          <a:lstStyle>
            <a:defPPr>
              <a:defRPr lang="en-US"/>
            </a:defPPr>
            <a:lvl1pPr marL="0" algn="r"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EFAAC5A-9C4F-4278-920D-DF2BAB595749}" type="slidenum">
              <a:rPr lang="en-US" smtClean="0"/>
              <a:pPr/>
              <a:t>17</a:t>
            </a:fld>
            <a:endParaRPr lang="en-US" dirty="0"/>
          </a:p>
        </p:txBody>
      </p:sp>
      <p:sp>
        <p:nvSpPr>
          <p:cNvPr id="8" name="Title 1">
            <a:extLst>
              <a:ext uri="{FF2B5EF4-FFF2-40B4-BE49-F238E27FC236}">
                <a16:creationId xmlns:a16="http://schemas.microsoft.com/office/drawing/2014/main" id="{EC3C299E-CAD7-AD46-BA3F-265522DEDF57}"/>
              </a:ext>
            </a:extLst>
          </p:cNvPr>
          <p:cNvSpPr>
            <a:spLocks noGrp="1"/>
          </p:cNvSpPr>
          <p:nvPr>
            <p:ph type="title"/>
          </p:nvPr>
        </p:nvSpPr>
        <p:spPr>
          <a:xfrm>
            <a:off x="1143000" y="392112"/>
            <a:ext cx="7772400" cy="674688"/>
          </a:xfrm>
        </p:spPr>
        <p:txBody>
          <a:bodyPr>
            <a:noAutofit/>
          </a:bodyPr>
          <a:lstStyle/>
          <a:p>
            <a:r>
              <a:rPr lang="en-US" sz="4000" dirty="0"/>
              <a:t>Design Considerations</a:t>
            </a:r>
          </a:p>
        </p:txBody>
      </p:sp>
    </p:spTree>
    <p:extLst>
      <p:ext uri="{BB962C8B-B14F-4D97-AF65-F5344CB8AC3E}">
        <p14:creationId xmlns:p14="http://schemas.microsoft.com/office/powerpoint/2010/main" val="1425732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E7EC149-0D6E-EA43-BEFD-0D592A41CAD3}"/>
              </a:ext>
            </a:extLst>
          </p:cNvPr>
          <p:cNvSpPr/>
          <p:nvPr/>
        </p:nvSpPr>
        <p:spPr>
          <a:xfrm>
            <a:off x="166255" y="1550177"/>
            <a:ext cx="5403273" cy="4241023"/>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Content Placeholder 2">
            <a:extLst>
              <a:ext uri="{FF2B5EF4-FFF2-40B4-BE49-F238E27FC236}">
                <a16:creationId xmlns:a16="http://schemas.microsoft.com/office/drawing/2014/main" id="{36D087C7-F6DB-6246-BA7E-84DE6BC80227}"/>
              </a:ext>
            </a:extLst>
          </p:cNvPr>
          <p:cNvSpPr>
            <a:spLocks noGrp="1"/>
          </p:cNvSpPr>
          <p:nvPr>
            <p:ph idx="1"/>
          </p:nvPr>
        </p:nvSpPr>
        <p:spPr>
          <a:xfrm>
            <a:off x="282633" y="1688722"/>
            <a:ext cx="5286895" cy="4102478"/>
          </a:xfrm>
        </p:spPr>
        <p:txBody>
          <a:bodyPr/>
          <a:lstStyle/>
          <a:p>
            <a:r>
              <a:rPr lang="en-US" dirty="0"/>
              <a:t>Infrastructure design</a:t>
            </a:r>
          </a:p>
          <a:p>
            <a:pPr lvl="1"/>
            <a:r>
              <a:rPr lang="en-US" dirty="0"/>
              <a:t>Take time to discuss, iterate over requirements and specification</a:t>
            </a:r>
          </a:p>
          <a:p>
            <a:pPr lvl="1"/>
            <a:r>
              <a:rPr lang="en-US" dirty="0"/>
              <a:t>Keep end users involved </a:t>
            </a:r>
          </a:p>
          <a:p>
            <a:pPr lvl="2"/>
            <a:r>
              <a:rPr lang="en-US" dirty="0"/>
              <a:t>Not doing so leaves possible options on the table</a:t>
            </a:r>
          </a:p>
          <a:p>
            <a:pPr lvl="1"/>
            <a:r>
              <a:rPr lang="en-US" dirty="0"/>
              <a:t>Keep API independent of </a:t>
            </a:r>
            <a:r>
              <a:rPr lang="en-US" dirty="0" err="1"/>
              <a:t>numerics</a:t>
            </a:r>
            <a:endParaRPr lang="en-US" dirty="0"/>
          </a:p>
          <a:p>
            <a:r>
              <a:rPr lang="en-US" dirty="0"/>
              <a:t>Simple is better</a:t>
            </a:r>
          </a:p>
          <a:p>
            <a:pPr lvl="1"/>
            <a:r>
              <a:rPr lang="en-US" dirty="0"/>
              <a:t>Flexibility Vs transparent to the user</a:t>
            </a:r>
          </a:p>
          <a:p>
            <a:pPr lvl="2"/>
            <a:r>
              <a:rPr lang="en-US" dirty="0"/>
              <a:t>Flexibility wins</a:t>
            </a:r>
          </a:p>
        </p:txBody>
      </p:sp>
      <p:sp>
        <p:nvSpPr>
          <p:cNvPr id="4" name="Date Placeholder 3">
            <a:extLst>
              <a:ext uri="{FF2B5EF4-FFF2-40B4-BE49-F238E27FC236}">
                <a16:creationId xmlns:a16="http://schemas.microsoft.com/office/drawing/2014/main" id="{B2C88E49-3CEB-584A-AFB2-5B51EA707452}"/>
              </a:ext>
            </a:extLst>
          </p:cNvPr>
          <p:cNvSpPr>
            <a:spLocks noGrp="1"/>
          </p:cNvSpPr>
          <p:nvPr>
            <p:ph type="dt" sz="half" idx="10"/>
          </p:nvPr>
        </p:nvSpPr>
        <p:spPr>
          <a:xfrm>
            <a:off x="6858000" y="6356350"/>
            <a:ext cx="1600200" cy="274320"/>
          </a:xfrm>
          <a:prstGeom prst="rect">
            <a:avLst/>
          </a:prstGeom>
        </p:spPr>
        <p:txBody>
          <a:bodyPr vert="horz" lIns="91440" tIns="45720" rIns="91440" bIns="45720" rtlCol="0" anchor="ctr" anchorCtr="0"/>
          <a:lstStyle>
            <a:defPPr>
              <a:defRPr lang="en-US"/>
            </a:defPPr>
            <a:lvl1pPr marL="0" algn="r"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57289E-1B3F-4E63-935A-0E0E5EBBCF05}" type="datetime1">
              <a:rPr lang="en-US" smtClean="0"/>
              <a:pPr/>
              <a:t>8/6/20</a:t>
            </a:fld>
            <a:endParaRPr lang="en-US"/>
          </a:p>
        </p:txBody>
      </p:sp>
      <p:sp>
        <p:nvSpPr>
          <p:cNvPr id="5" name="Slide Number Placeholder 4">
            <a:extLst>
              <a:ext uri="{FF2B5EF4-FFF2-40B4-BE49-F238E27FC236}">
                <a16:creationId xmlns:a16="http://schemas.microsoft.com/office/drawing/2014/main" id="{B05AEFD1-E907-E749-8CE9-8AC2C9DDB011}"/>
              </a:ext>
            </a:extLst>
          </p:cNvPr>
          <p:cNvSpPr>
            <a:spLocks noGrp="1"/>
          </p:cNvSpPr>
          <p:nvPr>
            <p:ph type="sldNum" sz="quarter" idx="12"/>
          </p:nvPr>
        </p:nvSpPr>
        <p:spPr>
          <a:xfrm>
            <a:off x="8458200" y="6356350"/>
            <a:ext cx="457200" cy="274320"/>
          </a:xfrm>
          <a:prstGeom prst="rect">
            <a:avLst/>
          </a:prstGeom>
        </p:spPr>
        <p:txBody>
          <a:bodyPr vert="horz" lIns="91440" tIns="45720" rIns="91440" bIns="45720" rtlCol="0" anchor="ctr" anchorCtr="0"/>
          <a:lstStyle>
            <a:defPPr>
              <a:defRPr lang="en-US"/>
            </a:defPPr>
            <a:lvl1pPr marL="0" algn="r"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EFAAC5A-9C4F-4278-920D-DF2BAB595749}" type="slidenum">
              <a:rPr lang="en-US" smtClean="0"/>
              <a:pPr/>
              <a:t>18</a:t>
            </a:fld>
            <a:endParaRPr lang="en-US" dirty="0"/>
          </a:p>
        </p:txBody>
      </p:sp>
      <p:sp>
        <p:nvSpPr>
          <p:cNvPr id="8" name="Title 1">
            <a:extLst>
              <a:ext uri="{FF2B5EF4-FFF2-40B4-BE49-F238E27FC236}">
                <a16:creationId xmlns:a16="http://schemas.microsoft.com/office/drawing/2014/main" id="{EC3C299E-CAD7-AD46-BA3F-265522DEDF57}"/>
              </a:ext>
            </a:extLst>
          </p:cNvPr>
          <p:cNvSpPr>
            <a:spLocks noGrp="1"/>
          </p:cNvSpPr>
          <p:nvPr>
            <p:ph type="title"/>
          </p:nvPr>
        </p:nvSpPr>
        <p:spPr>
          <a:xfrm>
            <a:off x="1143000" y="392112"/>
            <a:ext cx="7772400" cy="674688"/>
          </a:xfrm>
        </p:spPr>
        <p:txBody>
          <a:bodyPr>
            <a:noAutofit/>
          </a:bodyPr>
          <a:lstStyle/>
          <a:p>
            <a:r>
              <a:rPr lang="en-US" sz="4000" dirty="0"/>
              <a:t>Design Considerations</a:t>
            </a:r>
          </a:p>
        </p:txBody>
      </p:sp>
      <p:sp>
        <p:nvSpPr>
          <p:cNvPr id="9" name="Rectangle 8">
            <a:extLst>
              <a:ext uri="{FF2B5EF4-FFF2-40B4-BE49-F238E27FC236}">
                <a16:creationId xmlns:a16="http://schemas.microsoft.com/office/drawing/2014/main" id="{046F6058-BCE8-5241-9582-E23D3AFF2344}"/>
              </a:ext>
            </a:extLst>
          </p:cNvPr>
          <p:cNvSpPr/>
          <p:nvPr/>
        </p:nvSpPr>
        <p:spPr>
          <a:xfrm>
            <a:off x="6213763" y="1550176"/>
            <a:ext cx="5403273" cy="4241023"/>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Content Placeholder 2">
            <a:extLst>
              <a:ext uri="{FF2B5EF4-FFF2-40B4-BE49-F238E27FC236}">
                <a16:creationId xmlns:a16="http://schemas.microsoft.com/office/drawing/2014/main" id="{27A468A4-B2BE-5B44-984F-6018D939EC02}"/>
              </a:ext>
            </a:extLst>
          </p:cNvPr>
          <p:cNvSpPr txBox="1">
            <a:spLocks/>
          </p:cNvSpPr>
          <p:nvPr/>
        </p:nvSpPr>
        <p:spPr bwMode="auto">
          <a:xfrm>
            <a:off x="6271951" y="1631951"/>
            <a:ext cx="5286895" cy="41024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Model/</a:t>
            </a:r>
            <a:r>
              <a:rPr lang="en-US" dirty="0" err="1"/>
              <a:t>numerics</a:t>
            </a:r>
            <a:r>
              <a:rPr lang="en-US" dirty="0"/>
              <a:t> design</a:t>
            </a:r>
          </a:p>
          <a:p>
            <a:pPr lvl="1"/>
            <a:r>
              <a:rPr lang="en-US" dirty="0"/>
              <a:t>Abstract away the infrastructure knowledge as much as possible</a:t>
            </a:r>
          </a:p>
          <a:p>
            <a:pPr lvl="1"/>
            <a:r>
              <a:rPr lang="en-US" dirty="0"/>
              <a:t>Encapsulate</a:t>
            </a:r>
          </a:p>
          <a:p>
            <a:pPr lvl="1"/>
            <a:r>
              <a:rPr lang="en-US" dirty="0"/>
              <a:t>Let model needs guide API</a:t>
            </a:r>
          </a:p>
          <a:p>
            <a:pPr lvl="1"/>
            <a:r>
              <a:rPr lang="en-US" dirty="0"/>
              <a:t>Design flexible API to accommodate quick upgrades to methods</a:t>
            </a:r>
          </a:p>
          <a:p>
            <a:r>
              <a:rPr lang="en-US" dirty="0"/>
              <a:t>Simple is better</a:t>
            </a:r>
          </a:p>
          <a:p>
            <a:pPr lvl="1"/>
            <a:r>
              <a:rPr lang="en-US" dirty="0"/>
              <a:t>Flexibility Vs transparent to the user</a:t>
            </a:r>
          </a:p>
          <a:p>
            <a:pPr lvl="2"/>
            <a:r>
              <a:rPr lang="en-US" dirty="0"/>
              <a:t>Flexibility wins</a:t>
            </a:r>
          </a:p>
        </p:txBody>
      </p:sp>
    </p:spTree>
    <p:extLst>
      <p:ext uri="{BB962C8B-B14F-4D97-AF65-F5344CB8AC3E}">
        <p14:creationId xmlns:p14="http://schemas.microsoft.com/office/powerpoint/2010/main" val="3142201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413657" y="1024714"/>
            <a:ext cx="8493644" cy="4808571"/>
          </a:xfrm>
          <a:prstGeom prst="rect">
            <a:avLst/>
          </a:prstGeom>
        </p:spPr>
      </p:pic>
      <p:sp>
        <p:nvSpPr>
          <p:cNvPr id="3" name="Title 1">
            <a:extLst>
              <a:ext uri="{FF2B5EF4-FFF2-40B4-BE49-F238E27FC236}">
                <a16:creationId xmlns:a16="http://schemas.microsoft.com/office/drawing/2014/main" id="{1C7A2BF5-DB7A-E642-B501-8F10E157011B}"/>
              </a:ext>
            </a:extLst>
          </p:cNvPr>
          <p:cNvSpPr>
            <a:spLocks noGrp="1"/>
          </p:cNvSpPr>
          <p:nvPr>
            <p:ph type="title"/>
          </p:nvPr>
        </p:nvSpPr>
        <p:spPr>
          <a:xfrm>
            <a:off x="413657" y="0"/>
            <a:ext cx="11372473" cy="914400"/>
          </a:xfrm>
        </p:spPr>
        <p:txBody>
          <a:bodyPr/>
          <a:lstStyle/>
          <a:p>
            <a:br>
              <a:rPr lang="en-US" dirty="0"/>
            </a:br>
            <a:r>
              <a:rPr lang="en-US" dirty="0"/>
              <a:t>The Running Example</a:t>
            </a:r>
          </a:p>
        </p:txBody>
      </p:sp>
      <p:sp>
        <p:nvSpPr>
          <p:cNvPr id="2" name="TextBox 1">
            <a:extLst>
              <a:ext uri="{FF2B5EF4-FFF2-40B4-BE49-F238E27FC236}">
                <a16:creationId xmlns:a16="http://schemas.microsoft.com/office/drawing/2014/main" id="{9F95FB24-758A-2447-8E40-0F912200400E}"/>
              </a:ext>
            </a:extLst>
          </p:cNvPr>
          <p:cNvSpPr txBox="1"/>
          <p:nvPr/>
        </p:nvSpPr>
        <p:spPr>
          <a:xfrm>
            <a:off x="7750630" y="2100862"/>
            <a:ext cx="2576738" cy="1181862"/>
          </a:xfrm>
          <a:prstGeom prst="rect">
            <a:avLst/>
          </a:prstGeom>
          <a:noFill/>
        </p:spPr>
        <p:txBody>
          <a:bodyPr wrap="square" lIns="118872" tIns="91440" rIns="118872" bIns="91440" rtlCol="0" anchor="ctr" anchorCtr="0">
            <a:spAutoFit/>
          </a:bodyPr>
          <a:lstStyle/>
          <a:p>
            <a:pPr>
              <a:lnSpc>
                <a:spcPct val="90000"/>
              </a:lnSpc>
            </a:pPr>
            <a:r>
              <a:rPr lang="en-US" dirty="0">
                <a:hlinkClick r:id="rId3"/>
              </a:rPr>
              <a:t>https://github.com/betterscientificsoftware/hello-numerical-world-atpesc-2020</a:t>
            </a:r>
            <a:endParaRPr lang="en-US" dirty="0"/>
          </a:p>
        </p:txBody>
      </p:sp>
    </p:spTree>
    <p:extLst>
      <p:ext uri="{BB962C8B-B14F-4D97-AF65-F5344CB8AC3E}">
        <p14:creationId xmlns:p14="http://schemas.microsoft.com/office/powerpoint/2010/main" val="3842836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Mark C. Miller, Katherine M. Riley, and James M. </a:t>
            </a:r>
            <a:r>
              <a:rPr lang="en-US" sz="1600" b="1" dirty="0" err="1"/>
              <a:t>Willenbring</a:t>
            </a:r>
            <a:r>
              <a:rPr lang="en-US" sz="1600" b="1" dirty="0"/>
              <a:t>, Software Productivity Track, in Argonne Training Program for Extreme Scale Computing (ATPESC), August 2020, online. DOI: </a:t>
            </a:r>
            <a:r>
              <a:rPr lang="en-US" sz="1600" b="1" dirty="0">
                <a:hlinkClick r:id="rId4"/>
              </a:rPr>
              <a:t>10.6084/m9.figshare.12719834</a:t>
            </a:r>
            <a:endParaRPr lang="en-US" sz="1600" b="1" dirty="0"/>
          </a:p>
          <a:p>
            <a:pPr>
              <a:spcBef>
                <a:spcPts val="400"/>
              </a:spcBef>
            </a:pPr>
            <a:r>
              <a:rPr lang="en-US" sz="1600" dirty="0"/>
              <a:t>Individual modules may be cited as </a:t>
            </a:r>
            <a:r>
              <a:rPr lang="en-US" sz="1600" i="1" dirty="0"/>
              <a:t>Speaker, Module Title</a:t>
            </a:r>
            <a:r>
              <a:rPr lang="en-US" sz="1600" dirty="0"/>
              <a:t>, in Software Productivity Track…</a:t>
            </a:r>
          </a:p>
          <a:p>
            <a:pPr marL="0" indent="0">
              <a:spcBef>
                <a:spcPts val="800"/>
              </a:spcBef>
              <a:buNone/>
            </a:pPr>
            <a:r>
              <a:rPr lang="en-US" sz="2000" b="1" dirty="0"/>
              <a:t>Acknowledgements</a:t>
            </a:r>
          </a:p>
          <a:p>
            <a:pPr>
              <a:spcBef>
                <a:spcPts val="400"/>
              </a:spcBef>
            </a:pPr>
            <a:r>
              <a:rPr lang="en-US" sz="1600" dirty="0"/>
              <a:t>Additional contributors include: Patricia Grubel, Rinku Gupta, Mike </a:t>
            </a:r>
            <a:r>
              <a:rPr lang="en-US" sz="1600" dirty="0" err="1"/>
              <a:t>Heroux</a:t>
            </a:r>
            <a:r>
              <a:rPr lang="en-US" sz="1600" dirty="0"/>
              <a:t>, Alicia </a:t>
            </a:r>
            <a:r>
              <a:rPr lang="en-US" sz="1600" dirty="0" err="1"/>
              <a:t>Klinvex</a:t>
            </a:r>
            <a:r>
              <a:rPr lang="en-US" sz="1600" dirty="0"/>
              <a:t>, Jared O’Neal, David Rogers, Deborah Stevens</a:t>
            </a:r>
          </a:p>
          <a:p>
            <a:pPr>
              <a:spcBef>
                <a:spcPts val="4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400"/>
              </a:spcBef>
            </a:pPr>
            <a:r>
              <a:rPr lang="en-US" sz="1600" dirty="0"/>
              <a:t>This work was performed in part at the Argonne National Laboratory, which is managed by </a:t>
            </a:r>
            <a:r>
              <a:rPr lang="en-US" sz="1600" dirty="0" err="1"/>
              <a:t>UChicago</a:t>
            </a:r>
            <a:r>
              <a:rPr lang="en-US" sz="1600" dirty="0"/>
              <a:t> Argonne, LLC for the U.S. Department of Energy under Contract No. DE-AC02-06CH11357.</a:t>
            </a:r>
          </a:p>
          <a:p>
            <a:pPr>
              <a:spcBef>
                <a:spcPts val="400"/>
              </a:spcBef>
            </a:pPr>
            <a:r>
              <a:rPr lang="en-US" sz="1600" dirty="0"/>
              <a:t>This work was performed in part at the Oak Ridge National Laboratory, which is managed by UT-Battelle, LLC for the U.S. Department of Energy under Contract No. DE-AC05-00OR22725.</a:t>
            </a:r>
          </a:p>
          <a:p>
            <a:pPr>
              <a:spcBef>
                <a:spcPts val="400"/>
              </a:spcBef>
            </a:pPr>
            <a:r>
              <a:rPr lang="en-US" sz="16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971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991E32-BA98-C242-8209-DB5E3FF4B388}"/>
              </a:ext>
            </a:extLst>
          </p:cNvPr>
          <p:cNvSpPr/>
          <p:nvPr/>
        </p:nvSpPr>
        <p:spPr>
          <a:xfrm>
            <a:off x="887006" y="1032863"/>
            <a:ext cx="9402137" cy="1319217"/>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Content Placeholder 2">
            <a:extLst>
              <a:ext uri="{FF2B5EF4-FFF2-40B4-BE49-F238E27FC236}">
                <a16:creationId xmlns:a16="http://schemas.microsoft.com/office/drawing/2014/main" id="{2ABACBBB-2A11-484F-9EA4-201D6D9B7845}"/>
              </a:ext>
            </a:extLst>
          </p:cNvPr>
          <p:cNvSpPr>
            <a:spLocks noGrp="1"/>
          </p:cNvSpPr>
          <p:nvPr>
            <p:ph idx="1"/>
          </p:nvPr>
        </p:nvSpPr>
        <p:spPr>
          <a:xfrm>
            <a:off x="887007" y="1032864"/>
            <a:ext cx="8295688" cy="1082150"/>
          </a:xfrm>
        </p:spPr>
        <p:txBody>
          <a:bodyPr/>
          <a:lstStyle/>
          <a:p>
            <a:r>
              <a:rPr lang="en-US" dirty="0"/>
              <a:t>Specification</a:t>
            </a:r>
          </a:p>
          <a:p>
            <a:pPr lvl="1"/>
            <a:r>
              <a:rPr lang="en-US" dirty="0"/>
              <a:t>Solve heat equation with some initial and boundary conditions</a:t>
            </a:r>
          </a:p>
          <a:p>
            <a:pPr lvl="1"/>
            <a:r>
              <a:rPr lang="en-US" dirty="0"/>
              <a:t>Apply different integration methods </a:t>
            </a:r>
          </a:p>
          <a:p>
            <a:pPr marL="0" indent="0">
              <a:buNone/>
            </a:pPr>
            <a:endParaRPr lang="en-US" dirty="0"/>
          </a:p>
        </p:txBody>
      </p:sp>
      <p:sp>
        <p:nvSpPr>
          <p:cNvPr id="6" name="Title 1">
            <a:extLst>
              <a:ext uri="{FF2B5EF4-FFF2-40B4-BE49-F238E27FC236}">
                <a16:creationId xmlns:a16="http://schemas.microsoft.com/office/drawing/2014/main" id="{E30E9873-008A-3647-A6CD-D19A23DAD252}"/>
              </a:ext>
            </a:extLst>
          </p:cNvPr>
          <p:cNvSpPr>
            <a:spLocks noGrp="1"/>
          </p:cNvSpPr>
          <p:nvPr>
            <p:ph type="title"/>
          </p:nvPr>
        </p:nvSpPr>
        <p:spPr>
          <a:xfrm>
            <a:off x="180109" y="180139"/>
            <a:ext cx="11400703" cy="1082150"/>
          </a:xfrm>
        </p:spPr>
        <p:txBody>
          <a:bodyPr/>
          <a:lstStyle/>
          <a:p>
            <a:r>
              <a:rPr lang="en-US" sz="3600" dirty="0"/>
              <a:t>Problem Specification - Design Considerations</a:t>
            </a:r>
          </a:p>
        </p:txBody>
      </p:sp>
      <p:grpSp>
        <p:nvGrpSpPr>
          <p:cNvPr id="12" name="Group 11">
            <a:extLst>
              <a:ext uri="{FF2B5EF4-FFF2-40B4-BE49-F238E27FC236}">
                <a16:creationId xmlns:a16="http://schemas.microsoft.com/office/drawing/2014/main" id="{5B77DCC9-5D16-0E44-8E43-AFC1EED71FE4}"/>
              </a:ext>
            </a:extLst>
          </p:cNvPr>
          <p:cNvGrpSpPr/>
          <p:nvPr/>
        </p:nvGrpSpPr>
        <p:grpSpPr>
          <a:xfrm>
            <a:off x="6304227" y="2638200"/>
            <a:ext cx="4225228" cy="3291544"/>
            <a:chOff x="391113" y="2582069"/>
            <a:chExt cx="4643738" cy="2585676"/>
          </a:xfrm>
        </p:grpSpPr>
        <p:sp>
          <p:nvSpPr>
            <p:cNvPr id="10" name="Rectangle 9">
              <a:extLst>
                <a:ext uri="{FF2B5EF4-FFF2-40B4-BE49-F238E27FC236}">
                  <a16:creationId xmlns:a16="http://schemas.microsoft.com/office/drawing/2014/main" id="{5C79EBF4-870E-D144-872B-65A0274D637D}"/>
                </a:ext>
              </a:extLst>
            </p:cNvPr>
            <p:cNvSpPr/>
            <p:nvPr/>
          </p:nvSpPr>
          <p:spPr>
            <a:xfrm>
              <a:off x="391113" y="2582069"/>
              <a:ext cx="4379624" cy="2585676"/>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Content Placeholder 2">
              <a:extLst>
                <a:ext uri="{FF2B5EF4-FFF2-40B4-BE49-F238E27FC236}">
                  <a16:creationId xmlns:a16="http://schemas.microsoft.com/office/drawing/2014/main" id="{8F56A321-8DE7-0C4F-9C7B-7A3573FE861A}"/>
                </a:ext>
              </a:extLst>
            </p:cNvPr>
            <p:cNvSpPr txBox="1">
              <a:spLocks/>
            </p:cNvSpPr>
            <p:nvPr/>
          </p:nvSpPr>
          <p:spPr bwMode="auto">
            <a:xfrm>
              <a:off x="655227" y="2768297"/>
              <a:ext cx="4379624" cy="23981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is model here?</a:t>
              </a:r>
            </a:p>
            <a:p>
              <a:pPr lvl="1"/>
              <a:r>
                <a:rPr lang="en-US" dirty="0"/>
                <a:t>Initial conditions</a:t>
              </a:r>
            </a:p>
            <a:p>
              <a:pPr lvl="1"/>
              <a:r>
                <a:rPr lang="en-US" dirty="0"/>
                <a:t>Boundary conditions</a:t>
              </a:r>
            </a:p>
            <a:p>
              <a:pPr lvl="1"/>
              <a:r>
                <a:rPr lang="en-US" dirty="0"/>
                <a:t>Integration </a:t>
              </a:r>
            </a:p>
          </p:txBody>
        </p:sp>
      </p:grpSp>
      <p:grpSp>
        <p:nvGrpSpPr>
          <p:cNvPr id="13" name="Group 12">
            <a:extLst>
              <a:ext uri="{FF2B5EF4-FFF2-40B4-BE49-F238E27FC236}">
                <a16:creationId xmlns:a16="http://schemas.microsoft.com/office/drawing/2014/main" id="{1B06E18A-76A6-2442-BFC2-FC63EC4F4D4D}"/>
              </a:ext>
            </a:extLst>
          </p:cNvPr>
          <p:cNvGrpSpPr/>
          <p:nvPr/>
        </p:nvGrpSpPr>
        <p:grpSpPr>
          <a:xfrm>
            <a:off x="887007" y="2604263"/>
            <a:ext cx="5207405" cy="3325481"/>
            <a:chOff x="5298965" y="2582069"/>
            <a:chExt cx="5618418" cy="3142722"/>
          </a:xfrm>
        </p:grpSpPr>
        <p:sp>
          <p:nvSpPr>
            <p:cNvPr id="11" name="Rectangle 10">
              <a:extLst>
                <a:ext uri="{FF2B5EF4-FFF2-40B4-BE49-F238E27FC236}">
                  <a16:creationId xmlns:a16="http://schemas.microsoft.com/office/drawing/2014/main" id="{AAA1419C-0B9D-B049-948F-EC7938A1757E}"/>
                </a:ext>
              </a:extLst>
            </p:cNvPr>
            <p:cNvSpPr/>
            <p:nvPr/>
          </p:nvSpPr>
          <p:spPr>
            <a:xfrm>
              <a:off x="5298965" y="2582069"/>
              <a:ext cx="5618418" cy="3142722"/>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Content Placeholder 2">
              <a:extLst>
                <a:ext uri="{FF2B5EF4-FFF2-40B4-BE49-F238E27FC236}">
                  <a16:creationId xmlns:a16="http://schemas.microsoft.com/office/drawing/2014/main" id="{2683E0F3-28AC-E446-BF6F-ED6E9C98FE4F}"/>
                </a:ext>
              </a:extLst>
            </p:cNvPr>
            <p:cNvSpPr txBox="1">
              <a:spLocks/>
            </p:cNvSpPr>
            <p:nvPr/>
          </p:nvSpPr>
          <p:spPr bwMode="auto">
            <a:xfrm>
              <a:off x="5695973" y="2769603"/>
              <a:ext cx="5050777" cy="2955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is infrastructure here?</a:t>
              </a:r>
            </a:p>
            <a:p>
              <a:pPr lvl="1"/>
              <a:r>
                <a:rPr lang="en-US" dirty="0"/>
                <a:t>Discretization/ State</a:t>
              </a:r>
            </a:p>
            <a:p>
              <a:pPr lvl="1"/>
              <a:r>
                <a:rPr lang="en-US" dirty="0"/>
                <a:t>Verification</a:t>
              </a:r>
            </a:p>
            <a:p>
              <a:pPr lvl="1"/>
              <a:r>
                <a:rPr lang="en-US" dirty="0"/>
                <a:t>I/O</a:t>
              </a:r>
            </a:p>
            <a:p>
              <a:pPr lvl="1"/>
              <a:r>
                <a:rPr lang="en-US" dirty="0"/>
                <a:t>Application of initial conditions</a:t>
              </a:r>
            </a:p>
            <a:p>
              <a:pPr lvl="1"/>
              <a:r>
                <a:rPr lang="en-US" dirty="0"/>
                <a:t>Runtime parameters</a:t>
              </a:r>
            </a:p>
            <a:p>
              <a:pPr lvl="1"/>
              <a:r>
                <a:rPr lang="en-US" dirty="0"/>
                <a:t>Comparison</a:t>
              </a:r>
            </a:p>
            <a:p>
              <a:endParaRPr lang="en-US" dirty="0"/>
            </a:p>
          </p:txBody>
        </p:sp>
      </p:grpSp>
    </p:spTree>
    <p:extLst>
      <p:ext uri="{BB962C8B-B14F-4D97-AF65-F5344CB8AC3E}">
        <p14:creationId xmlns:p14="http://schemas.microsoft.com/office/powerpoint/2010/main" val="1957124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2C88E49-3CEB-584A-AFB2-5B51EA707452}"/>
              </a:ext>
            </a:extLst>
          </p:cNvPr>
          <p:cNvSpPr>
            <a:spLocks noGrp="1"/>
          </p:cNvSpPr>
          <p:nvPr>
            <p:ph type="dt" sz="half" idx="10"/>
          </p:nvPr>
        </p:nvSpPr>
        <p:spPr>
          <a:xfrm>
            <a:off x="6858000" y="6356350"/>
            <a:ext cx="1600200" cy="274320"/>
          </a:xfrm>
          <a:prstGeom prst="rect">
            <a:avLst/>
          </a:prstGeom>
        </p:spPr>
        <p:txBody>
          <a:bodyPr vert="horz" lIns="91440" tIns="45720" rIns="91440" bIns="45720" rtlCol="0" anchor="ctr" anchorCtr="0"/>
          <a:lstStyle>
            <a:defPPr>
              <a:defRPr lang="en-US"/>
            </a:defPPr>
            <a:lvl1pPr marL="0" algn="r"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57289E-1B3F-4E63-935A-0E0E5EBBCF05}" type="datetime1">
              <a:rPr lang="en-US" smtClean="0"/>
              <a:pPr/>
              <a:t>8/6/20</a:t>
            </a:fld>
            <a:endParaRPr lang="en-US"/>
          </a:p>
        </p:txBody>
      </p:sp>
      <p:sp>
        <p:nvSpPr>
          <p:cNvPr id="5" name="Slide Number Placeholder 4">
            <a:extLst>
              <a:ext uri="{FF2B5EF4-FFF2-40B4-BE49-F238E27FC236}">
                <a16:creationId xmlns:a16="http://schemas.microsoft.com/office/drawing/2014/main" id="{B05AEFD1-E907-E749-8CE9-8AC2C9DDB011}"/>
              </a:ext>
            </a:extLst>
          </p:cNvPr>
          <p:cNvSpPr>
            <a:spLocks noGrp="1"/>
          </p:cNvSpPr>
          <p:nvPr>
            <p:ph type="sldNum" sz="quarter" idx="12"/>
          </p:nvPr>
        </p:nvSpPr>
        <p:spPr>
          <a:xfrm>
            <a:off x="8458200" y="6356350"/>
            <a:ext cx="457200" cy="274320"/>
          </a:xfrm>
          <a:prstGeom prst="rect">
            <a:avLst/>
          </a:prstGeom>
        </p:spPr>
        <p:txBody>
          <a:bodyPr vert="horz" lIns="91440" tIns="45720" rIns="91440" bIns="45720" rtlCol="0" anchor="ctr" anchorCtr="0"/>
          <a:lstStyle>
            <a:defPPr>
              <a:defRPr lang="en-US"/>
            </a:defPPr>
            <a:lvl1pPr marL="0" algn="r"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EFAAC5A-9C4F-4278-920D-DF2BAB595749}" type="slidenum">
              <a:rPr lang="en-US" smtClean="0"/>
              <a:pPr/>
              <a:t>21</a:t>
            </a:fld>
            <a:endParaRPr lang="en-US" dirty="0"/>
          </a:p>
        </p:txBody>
      </p:sp>
      <p:sp>
        <p:nvSpPr>
          <p:cNvPr id="8" name="Title 1">
            <a:extLst>
              <a:ext uri="{FF2B5EF4-FFF2-40B4-BE49-F238E27FC236}">
                <a16:creationId xmlns:a16="http://schemas.microsoft.com/office/drawing/2014/main" id="{EC3C299E-CAD7-AD46-BA3F-265522DEDF57}"/>
              </a:ext>
            </a:extLst>
          </p:cNvPr>
          <p:cNvSpPr>
            <a:spLocks noGrp="1"/>
          </p:cNvSpPr>
          <p:nvPr>
            <p:ph type="title"/>
          </p:nvPr>
        </p:nvSpPr>
        <p:spPr>
          <a:xfrm>
            <a:off x="1143000" y="392112"/>
            <a:ext cx="7772400" cy="674688"/>
          </a:xfrm>
        </p:spPr>
        <p:txBody>
          <a:bodyPr>
            <a:noAutofit/>
          </a:bodyPr>
          <a:lstStyle/>
          <a:p>
            <a:r>
              <a:rPr lang="en-US" sz="4000" dirty="0"/>
              <a:t>Infrastructure API</a:t>
            </a:r>
          </a:p>
        </p:txBody>
      </p:sp>
      <p:sp>
        <p:nvSpPr>
          <p:cNvPr id="9" name="Content Placeholder 2">
            <a:extLst>
              <a:ext uri="{FF2B5EF4-FFF2-40B4-BE49-F238E27FC236}">
                <a16:creationId xmlns:a16="http://schemas.microsoft.com/office/drawing/2014/main" id="{5C2F4D2C-55EB-9F40-9E81-4765CC46FB01}"/>
              </a:ext>
            </a:extLst>
          </p:cNvPr>
          <p:cNvSpPr txBox="1">
            <a:spLocks/>
          </p:cNvSpPr>
          <p:nvPr/>
        </p:nvSpPr>
        <p:spPr bwMode="auto">
          <a:xfrm>
            <a:off x="1464623" y="1702577"/>
            <a:ext cx="5652653" cy="4241023"/>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process_args</a:t>
            </a:r>
            <a:r>
              <a:rPr lang="en-US" dirty="0"/>
              <a:t>(int </a:t>
            </a:r>
            <a:r>
              <a:rPr lang="en-US" dirty="0" err="1"/>
              <a:t>argc</a:t>
            </a:r>
            <a:r>
              <a:rPr lang="en-US" dirty="0"/>
              <a:t>, char **</a:t>
            </a:r>
            <a:r>
              <a:rPr lang="en-US" dirty="0" err="1"/>
              <a:t>argv</a:t>
            </a:r>
            <a:r>
              <a:rPr lang="en-US" dirty="0"/>
              <a:t>)</a:t>
            </a:r>
          </a:p>
          <a:p>
            <a:r>
              <a:rPr lang="en-US" dirty="0"/>
              <a:t>static void initialize(void)</a:t>
            </a:r>
          </a:p>
          <a:p>
            <a:r>
              <a:rPr lang="en-US" dirty="0"/>
              <a:t>void copy(int n, double *</a:t>
            </a:r>
            <a:r>
              <a:rPr lang="en-US" dirty="0" err="1"/>
              <a:t>dst</a:t>
            </a:r>
            <a:r>
              <a:rPr lang="en-US" dirty="0"/>
              <a:t>, double const *</a:t>
            </a:r>
            <a:r>
              <a:rPr lang="en-US" dirty="0" err="1"/>
              <a:t>src</a:t>
            </a:r>
            <a:r>
              <a:rPr lang="en-US" dirty="0"/>
              <a:t>)</a:t>
            </a:r>
          </a:p>
          <a:p>
            <a:r>
              <a:rPr lang="en-US" dirty="0"/>
              <a:t>void </a:t>
            </a:r>
            <a:r>
              <a:rPr lang="en-US" dirty="0" err="1"/>
              <a:t>write_array</a:t>
            </a:r>
            <a:r>
              <a:rPr lang="en-US" dirty="0"/>
              <a:t>(int t, int n, double dx, double const *a)</a:t>
            </a:r>
          </a:p>
          <a:p>
            <a:r>
              <a:rPr lang="en-US" dirty="0"/>
              <a:t>void </a:t>
            </a:r>
            <a:r>
              <a:rPr lang="en-US" dirty="0" err="1"/>
              <a:t>set_initial_condition</a:t>
            </a:r>
            <a:r>
              <a:rPr lang="en-US" dirty="0"/>
              <a:t>(int n, double *a, double dx, char const *</a:t>
            </a:r>
            <a:r>
              <a:rPr lang="en-US" dirty="0" err="1"/>
              <a:t>ic</a:t>
            </a:r>
            <a:r>
              <a:rPr lang="en-US" dirty="0"/>
              <a:t>)</a:t>
            </a:r>
          </a:p>
        </p:txBody>
      </p:sp>
    </p:spTree>
    <p:extLst>
      <p:ext uri="{BB962C8B-B14F-4D97-AF65-F5344CB8AC3E}">
        <p14:creationId xmlns:p14="http://schemas.microsoft.com/office/powerpoint/2010/main" val="1602886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ADBE1F-494D-5B4B-86F0-5AE00F95249F}"/>
              </a:ext>
            </a:extLst>
          </p:cNvPr>
          <p:cNvSpPr>
            <a:spLocks noGrp="1"/>
          </p:cNvSpPr>
          <p:nvPr>
            <p:ph idx="1"/>
          </p:nvPr>
        </p:nvSpPr>
        <p:spPr>
          <a:xfrm>
            <a:off x="405405" y="858984"/>
            <a:ext cx="11370960" cy="5606904"/>
          </a:xfrm>
        </p:spPr>
        <p:txBody>
          <a:bodyPr>
            <a:normAutofit/>
          </a:bodyPr>
          <a:lstStyle/>
          <a:p>
            <a:endParaRPr lang="en-US" dirty="0"/>
          </a:p>
          <a:p>
            <a:r>
              <a:rPr lang="en-US" dirty="0"/>
              <a:t>double l2_norm(int n, double const *a, double const *b)</a:t>
            </a:r>
          </a:p>
          <a:p>
            <a:r>
              <a:rPr lang="en-US" dirty="0"/>
              <a:t>static void r83_np_fa(int n, double *a)</a:t>
            </a:r>
          </a:p>
          <a:p>
            <a:r>
              <a:rPr lang="en-US" dirty="0"/>
              <a:t>static void r83_np_sl ( int n, double const *</a:t>
            </a:r>
            <a:r>
              <a:rPr lang="en-US" dirty="0" err="1"/>
              <a:t>a_lu</a:t>
            </a:r>
            <a:r>
              <a:rPr lang="en-US" dirty="0"/>
              <a:t>, double const *b, double *x)</a:t>
            </a:r>
          </a:p>
          <a:p>
            <a:r>
              <a:rPr lang="en-US" dirty="0"/>
              <a:t>bool </a:t>
            </a:r>
            <a:r>
              <a:rPr lang="en-US" dirty="0" err="1"/>
              <a:t>update_solution_crankn</a:t>
            </a:r>
            <a:r>
              <a:rPr lang="en-US" dirty="0"/>
              <a:t>(int n, double *</a:t>
            </a:r>
            <a:r>
              <a:rPr lang="en-US" dirty="0" err="1"/>
              <a:t>curr</a:t>
            </a:r>
            <a:r>
              <a:rPr lang="en-US" dirty="0"/>
              <a:t>, double const *last, double const *</a:t>
            </a:r>
            <a:r>
              <a:rPr lang="en-US" dirty="0" err="1"/>
              <a:t>cn_Amat</a:t>
            </a:r>
            <a:r>
              <a:rPr lang="en-US" dirty="0"/>
              <a:t>, double bc_0, double bc_1)</a:t>
            </a:r>
          </a:p>
          <a:p>
            <a:r>
              <a:rPr lang="en-US" dirty="0"/>
              <a:t>bool update_solution_upwind15(int n, double *</a:t>
            </a:r>
            <a:r>
              <a:rPr lang="en-US" dirty="0" err="1"/>
              <a:t>curr</a:t>
            </a:r>
            <a:r>
              <a:rPr lang="en-US" dirty="0"/>
              <a:t>, double const *last, double alpha, double dx, double dt, double bc_0, double bc_1)  </a:t>
            </a:r>
          </a:p>
          <a:p>
            <a:r>
              <a:rPr lang="en-US" dirty="0"/>
              <a:t>void </a:t>
            </a:r>
            <a:r>
              <a:rPr lang="en-US" dirty="0" err="1"/>
              <a:t>compute_exact_solution</a:t>
            </a:r>
            <a:r>
              <a:rPr lang="en-US" dirty="0"/>
              <a:t>(int n, double *a, double dx, char const *</a:t>
            </a:r>
            <a:r>
              <a:rPr lang="en-US" dirty="0" err="1"/>
              <a:t>ic</a:t>
            </a:r>
            <a:r>
              <a:rPr lang="en-US" dirty="0"/>
              <a:t>, double alpha, double t, double bc0, double bc1)</a:t>
            </a:r>
          </a:p>
          <a:p>
            <a:r>
              <a:rPr lang="en-US" dirty="0"/>
              <a:t>bool </a:t>
            </a:r>
            <a:r>
              <a:rPr lang="en-US" dirty="0" err="1"/>
              <a:t>update_solution_ftcs</a:t>
            </a:r>
            <a:r>
              <a:rPr lang="en-US" dirty="0"/>
              <a:t>( int n, double *uk1, double const *uk0, double alpha, double dx, double dt, double bc0, double bc1)</a:t>
            </a:r>
          </a:p>
        </p:txBody>
      </p:sp>
      <p:sp>
        <p:nvSpPr>
          <p:cNvPr id="7" name="Title 1">
            <a:extLst>
              <a:ext uri="{FF2B5EF4-FFF2-40B4-BE49-F238E27FC236}">
                <a16:creationId xmlns:a16="http://schemas.microsoft.com/office/drawing/2014/main" id="{91B113B7-4D86-4540-B921-533B532A6378}"/>
              </a:ext>
            </a:extLst>
          </p:cNvPr>
          <p:cNvSpPr>
            <a:spLocks noGrp="1"/>
          </p:cNvSpPr>
          <p:nvPr>
            <p:ph type="title"/>
          </p:nvPr>
        </p:nvSpPr>
        <p:spPr>
          <a:xfrm>
            <a:off x="1143000" y="392112"/>
            <a:ext cx="7772400" cy="674688"/>
          </a:xfrm>
        </p:spPr>
        <p:txBody>
          <a:bodyPr>
            <a:noAutofit/>
          </a:bodyPr>
          <a:lstStyle/>
          <a:p>
            <a:r>
              <a:rPr lang="en-US" sz="4000" dirty="0" err="1"/>
              <a:t>Numerics</a:t>
            </a:r>
            <a:r>
              <a:rPr lang="en-US" sz="4000" dirty="0"/>
              <a:t> API</a:t>
            </a:r>
          </a:p>
        </p:txBody>
      </p:sp>
    </p:spTree>
    <p:extLst>
      <p:ext uri="{BB962C8B-B14F-4D97-AF65-F5344CB8AC3E}">
        <p14:creationId xmlns:p14="http://schemas.microsoft.com/office/powerpoint/2010/main" val="2421590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Virtual view</a:t>
            </a:r>
          </a:p>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3">
            <a:extLst>
              <a:ext uri="{FF2B5EF4-FFF2-40B4-BE49-F238E27FC236}">
                <a16:creationId xmlns:a16="http://schemas.microsoft.com/office/drawing/2014/main" id="{6B9CC41B-5715-904F-B8BD-6D612744D841}"/>
              </a:ext>
            </a:extLst>
          </p:cNvPr>
          <p:cNvSpPr txBox="1">
            <a:spLocks noChangeArrowheads="1"/>
          </p:cNvSpPr>
          <p:nvPr/>
        </p:nvSpPr>
        <p:spPr>
          <a:xfrm>
            <a:off x="2191883" y="1304767"/>
            <a:ext cx="7286364" cy="1262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Virtual view of functionalities</a:t>
            </a:r>
          </a:p>
          <a:p>
            <a:r>
              <a:rPr lang="en-US" sz="2400" dirty="0"/>
              <a:t>Decomposition into units and definition of interfaces</a:t>
            </a:r>
            <a:endParaRPr lang="en-US" sz="2000" dirty="0"/>
          </a:p>
          <a:p>
            <a:pPr lvl="1"/>
            <a:endParaRPr lang="en-US" dirty="0"/>
          </a:p>
        </p:txBody>
      </p: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0603171" cy="617451"/>
          </a:xfrm>
        </p:spPr>
        <p:txBody>
          <a:bodyPr>
            <a:noAutofit/>
          </a:bodyPr>
          <a:lstStyle/>
          <a:p>
            <a:r>
              <a:rPr lang="en-US" sz="4000" dirty="0"/>
              <a:t>Example: Architecting Multiphysics PDEs</a:t>
            </a:r>
          </a:p>
        </p:txBody>
      </p:sp>
    </p:spTree>
    <p:extLst>
      <p:ext uri="{BB962C8B-B14F-4D97-AF65-F5344CB8AC3E}">
        <p14:creationId xmlns:p14="http://schemas.microsoft.com/office/powerpoint/2010/main" val="1345807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8135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 name="Rectangle 1">
            <a:extLst>
              <a:ext uri="{FF2B5EF4-FFF2-40B4-BE49-F238E27FC236}">
                <a16:creationId xmlns:a16="http://schemas.microsoft.com/office/drawing/2014/main" id="{EDE23E60-F9F0-8F48-B6ED-AB45BCB38561}"/>
              </a:ext>
            </a:extLst>
          </p:cNvPr>
          <p:cNvSpPr/>
          <p:nvPr/>
        </p:nvSpPr>
        <p:spPr>
          <a:xfrm>
            <a:off x="8055429" y="2168824"/>
            <a:ext cx="2667000" cy="2478744"/>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This worked with distributed memory parallelization model</a:t>
            </a:r>
          </a:p>
          <a:p>
            <a:pPr algn="ctr">
              <a:lnSpc>
                <a:spcPct val="90000"/>
              </a:lnSpc>
            </a:pPr>
            <a:endParaRPr lang="en-US" sz="2000" dirty="0">
              <a:solidFill>
                <a:schemeClr val="bg1"/>
              </a:solidFill>
            </a:endParaRPr>
          </a:p>
          <a:p>
            <a:pPr algn="ctr">
              <a:lnSpc>
                <a:spcPct val="90000"/>
              </a:lnSpc>
            </a:pPr>
            <a:r>
              <a:rPr lang="en-US" sz="2000" dirty="0">
                <a:solidFill>
                  <a:schemeClr val="bg1"/>
                </a:solidFill>
              </a:rPr>
              <a:t>No longer sufficient</a:t>
            </a:r>
          </a:p>
          <a:p>
            <a:pPr algn="ctr">
              <a:lnSpc>
                <a:spcPct val="90000"/>
              </a:lnSpc>
            </a:pPr>
            <a:r>
              <a:rPr lang="en-US" sz="2000" dirty="0">
                <a:solidFill>
                  <a:schemeClr val="bg1"/>
                </a:solidFill>
              </a:rPr>
              <a:t>needs refinement</a:t>
            </a:r>
          </a:p>
        </p:txBody>
      </p:sp>
      <p:sp>
        <p:nvSpPr>
          <p:cNvPr id="36" name="Title 1">
            <a:extLst>
              <a:ext uri="{FF2B5EF4-FFF2-40B4-BE49-F238E27FC236}">
                <a16:creationId xmlns:a16="http://schemas.microsoft.com/office/drawing/2014/main" id="{C1E7FFF8-42F8-FD49-A7B4-1BCC0B6CDA9D}"/>
              </a:ext>
            </a:extLst>
          </p:cNvPr>
          <p:cNvSpPr>
            <a:spLocks noGrp="1"/>
          </p:cNvSpPr>
          <p:nvPr>
            <p:ph type="title"/>
          </p:nvPr>
        </p:nvSpPr>
        <p:spPr>
          <a:xfrm>
            <a:off x="484042" y="219522"/>
            <a:ext cx="9652508" cy="615799"/>
          </a:xfrm>
        </p:spPr>
        <p:txBody>
          <a:bodyPr/>
          <a:lstStyle/>
          <a:p>
            <a:r>
              <a:rPr lang="en-US" dirty="0"/>
              <a:t>A Design Model for Separation of Concerns</a:t>
            </a:r>
          </a:p>
        </p:txBody>
      </p:sp>
    </p:spTree>
    <p:extLst>
      <p:ext uri="{BB962C8B-B14F-4D97-AF65-F5344CB8AC3E}">
        <p14:creationId xmlns:p14="http://schemas.microsoft.com/office/powerpoint/2010/main" val="1208924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18E7B82-0E86-E74A-9169-BC8C5B80859B}"/>
              </a:ext>
            </a:extLst>
          </p:cNvPr>
          <p:cNvSpPr/>
          <p:nvPr/>
        </p:nvSpPr>
        <p:spPr>
          <a:xfrm>
            <a:off x="282633" y="947057"/>
            <a:ext cx="3396738" cy="4923313"/>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Date Placeholder 3">
            <a:extLst>
              <a:ext uri="{FF2B5EF4-FFF2-40B4-BE49-F238E27FC236}">
                <a16:creationId xmlns:a16="http://schemas.microsoft.com/office/drawing/2014/main" id="{B2C88E49-3CEB-584A-AFB2-5B51EA707452}"/>
              </a:ext>
            </a:extLst>
          </p:cNvPr>
          <p:cNvSpPr>
            <a:spLocks noGrp="1"/>
          </p:cNvSpPr>
          <p:nvPr>
            <p:ph type="dt" sz="half" idx="10"/>
          </p:nvPr>
        </p:nvSpPr>
        <p:spPr>
          <a:xfrm>
            <a:off x="6858000" y="6356350"/>
            <a:ext cx="1600200" cy="274320"/>
          </a:xfrm>
          <a:prstGeom prst="rect">
            <a:avLst/>
          </a:prstGeom>
        </p:spPr>
        <p:txBody>
          <a:bodyPr vert="horz" lIns="91440" tIns="45720" rIns="91440" bIns="45720" rtlCol="0" anchor="ctr" anchorCtr="0"/>
          <a:lstStyle>
            <a:defPPr>
              <a:defRPr lang="en-US"/>
            </a:defPPr>
            <a:lvl1pPr marL="0" algn="r"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57289E-1B3F-4E63-935A-0E0E5EBBCF05}" type="datetime1">
              <a:rPr lang="en-US" smtClean="0"/>
              <a:pPr/>
              <a:t>8/6/20</a:t>
            </a:fld>
            <a:endParaRPr lang="en-US"/>
          </a:p>
        </p:txBody>
      </p:sp>
      <p:sp>
        <p:nvSpPr>
          <p:cNvPr id="5" name="Slide Number Placeholder 4">
            <a:extLst>
              <a:ext uri="{FF2B5EF4-FFF2-40B4-BE49-F238E27FC236}">
                <a16:creationId xmlns:a16="http://schemas.microsoft.com/office/drawing/2014/main" id="{B05AEFD1-E907-E749-8CE9-8AC2C9DDB011}"/>
              </a:ext>
            </a:extLst>
          </p:cNvPr>
          <p:cNvSpPr>
            <a:spLocks noGrp="1"/>
          </p:cNvSpPr>
          <p:nvPr>
            <p:ph type="sldNum" sz="quarter" idx="12"/>
          </p:nvPr>
        </p:nvSpPr>
        <p:spPr>
          <a:xfrm>
            <a:off x="8458200" y="6356350"/>
            <a:ext cx="457200" cy="274320"/>
          </a:xfrm>
          <a:prstGeom prst="rect">
            <a:avLst/>
          </a:prstGeom>
        </p:spPr>
        <p:txBody>
          <a:bodyPr vert="horz" lIns="91440" tIns="45720" rIns="91440" bIns="45720" rtlCol="0" anchor="ctr" anchorCtr="0"/>
          <a:lstStyle>
            <a:defPPr>
              <a:defRPr lang="en-US"/>
            </a:defPPr>
            <a:lvl1pPr marL="0" algn="r"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EFAAC5A-9C4F-4278-920D-DF2BAB595749}" type="slidenum">
              <a:rPr lang="en-US" smtClean="0"/>
              <a:pPr/>
              <a:t>25</a:t>
            </a:fld>
            <a:endParaRPr lang="en-US" dirty="0"/>
          </a:p>
        </p:txBody>
      </p:sp>
      <p:sp>
        <p:nvSpPr>
          <p:cNvPr id="8" name="Title 1">
            <a:extLst>
              <a:ext uri="{FF2B5EF4-FFF2-40B4-BE49-F238E27FC236}">
                <a16:creationId xmlns:a16="http://schemas.microsoft.com/office/drawing/2014/main" id="{EC3C299E-CAD7-AD46-BA3F-265522DEDF57}"/>
              </a:ext>
            </a:extLst>
          </p:cNvPr>
          <p:cNvSpPr>
            <a:spLocks noGrp="1"/>
          </p:cNvSpPr>
          <p:nvPr>
            <p:ph type="title"/>
          </p:nvPr>
        </p:nvSpPr>
        <p:spPr>
          <a:xfrm>
            <a:off x="282633" y="227331"/>
            <a:ext cx="11188929" cy="1187812"/>
          </a:xfrm>
        </p:spPr>
        <p:txBody>
          <a:bodyPr>
            <a:noAutofit/>
          </a:bodyPr>
          <a:lstStyle/>
          <a:p>
            <a:r>
              <a:rPr lang="en-US" sz="4000" dirty="0"/>
              <a:t>Additional Considerations for Infrastructure</a:t>
            </a:r>
          </a:p>
        </p:txBody>
      </p:sp>
      <p:sp>
        <p:nvSpPr>
          <p:cNvPr id="9" name="Content Placeholder 2">
            <a:extLst>
              <a:ext uri="{FF2B5EF4-FFF2-40B4-BE49-F238E27FC236}">
                <a16:creationId xmlns:a16="http://schemas.microsoft.com/office/drawing/2014/main" id="{5C2F4D2C-55EB-9F40-9E81-4765CC46FB01}"/>
              </a:ext>
            </a:extLst>
          </p:cNvPr>
          <p:cNvSpPr txBox="1">
            <a:spLocks/>
          </p:cNvSpPr>
          <p:nvPr/>
        </p:nvSpPr>
        <p:spPr bwMode="auto">
          <a:xfrm>
            <a:off x="455815" y="1085601"/>
            <a:ext cx="3223556" cy="49233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Configurability</a:t>
            </a:r>
          </a:p>
          <a:p>
            <a:pPr lvl="1"/>
            <a:r>
              <a:rPr lang="en-US" dirty="0"/>
              <a:t>Components or kernels</a:t>
            </a:r>
          </a:p>
          <a:p>
            <a:pPr lvl="1"/>
            <a:r>
              <a:rPr lang="en-US" dirty="0"/>
              <a:t>Levels of access (hierarchical)</a:t>
            </a:r>
          </a:p>
          <a:p>
            <a:pPr lvl="1"/>
            <a:r>
              <a:rPr lang="en-US" dirty="0"/>
              <a:t>Layered API</a:t>
            </a:r>
          </a:p>
          <a:p>
            <a:r>
              <a:rPr lang="en-US" dirty="0"/>
              <a:t>Task orchestration</a:t>
            </a:r>
          </a:p>
          <a:p>
            <a:pPr lvl="1"/>
            <a:r>
              <a:rPr lang="en-US" dirty="0"/>
              <a:t>Mapping tasks to devices </a:t>
            </a:r>
          </a:p>
          <a:p>
            <a:pPr lvl="1"/>
            <a:r>
              <a:rPr lang="en-US" dirty="0"/>
              <a:t>CPU, accelerators, specialized devices</a:t>
            </a:r>
          </a:p>
          <a:p>
            <a:pPr lvl="1"/>
            <a:r>
              <a:rPr lang="en-US" dirty="0"/>
              <a:t>Managing data movement between devices</a:t>
            </a:r>
          </a:p>
          <a:p>
            <a:pPr lvl="1"/>
            <a:endParaRPr lang="en-US" dirty="0"/>
          </a:p>
          <a:p>
            <a:endParaRPr lang="en-US" dirty="0"/>
          </a:p>
        </p:txBody>
      </p:sp>
      <p:grpSp>
        <p:nvGrpSpPr>
          <p:cNvPr id="12" name="Group 11">
            <a:extLst>
              <a:ext uri="{FF2B5EF4-FFF2-40B4-BE49-F238E27FC236}">
                <a16:creationId xmlns:a16="http://schemas.microsoft.com/office/drawing/2014/main" id="{53CE70C7-CB84-3648-A72A-114FCD66DD22}"/>
              </a:ext>
            </a:extLst>
          </p:cNvPr>
          <p:cNvGrpSpPr/>
          <p:nvPr/>
        </p:nvGrpSpPr>
        <p:grpSpPr>
          <a:xfrm>
            <a:off x="4942115" y="947057"/>
            <a:ext cx="6195950" cy="5148943"/>
            <a:chOff x="2436812" y="984517"/>
            <a:chExt cx="7884824" cy="5111483"/>
          </a:xfrm>
        </p:grpSpPr>
        <p:sp>
          <p:nvSpPr>
            <p:cNvPr id="13" name="Rectangle 12">
              <a:extLst>
                <a:ext uri="{FF2B5EF4-FFF2-40B4-BE49-F238E27FC236}">
                  <a16:creationId xmlns:a16="http://schemas.microsoft.com/office/drawing/2014/main" id="{00C94B25-1CFC-214C-B6F3-513489C839C0}"/>
                </a:ext>
              </a:extLst>
            </p:cNvPr>
            <p:cNvSpPr/>
            <p:nvPr/>
          </p:nvSpPr>
          <p:spPr>
            <a:xfrm>
              <a:off x="2436812" y="1524000"/>
              <a:ext cx="2971800" cy="4572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1200A95-3C59-2740-A6A2-62B0FD436399}"/>
                </a:ext>
              </a:extLst>
            </p:cNvPr>
            <p:cNvSpPr/>
            <p:nvPr/>
          </p:nvSpPr>
          <p:spPr>
            <a:xfrm>
              <a:off x="2932112" y="2002971"/>
              <a:ext cx="1981200" cy="36576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6ED04A5-CD39-4940-AA73-758AB450A4AB}"/>
                </a:ext>
              </a:extLst>
            </p:cNvPr>
            <p:cNvSpPr/>
            <p:nvPr/>
          </p:nvSpPr>
          <p:spPr>
            <a:xfrm>
              <a:off x="3503612" y="2667000"/>
              <a:ext cx="9906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0857FD9-98A0-0B4A-B683-B4483D297C80}"/>
                </a:ext>
              </a:extLst>
            </p:cNvPr>
            <p:cNvSpPr/>
            <p:nvPr/>
          </p:nvSpPr>
          <p:spPr>
            <a:xfrm>
              <a:off x="6475412" y="1866446"/>
              <a:ext cx="609600" cy="1295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D4EF7F0-DA33-8243-9AF6-49D5451700EF}"/>
                </a:ext>
              </a:extLst>
            </p:cNvPr>
            <p:cNvSpPr/>
            <p:nvPr/>
          </p:nvSpPr>
          <p:spPr>
            <a:xfrm>
              <a:off x="6475412" y="3167289"/>
              <a:ext cx="609600" cy="1295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6D5C5E-8739-8C45-B30C-07AF5A68BBC3}"/>
                </a:ext>
              </a:extLst>
            </p:cNvPr>
            <p:cNvSpPr/>
            <p:nvPr/>
          </p:nvSpPr>
          <p:spPr>
            <a:xfrm>
              <a:off x="6475412" y="4451349"/>
              <a:ext cx="609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5CBDE9B9-7F66-0449-B088-B8C2523DBAF5}"/>
                </a:ext>
              </a:extLst>
            </p:cNvPr>
            <p:cNvSpPr/>
            <p:nvPr/>
          </p:nvSpPr>
          <p:spPr>
            <a:xfrm>
              <a:off x="5408612" y="2286000"/>
              <a:ext cx="1066800" cy="45720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a:extLst>
                <a:ext uri="{FF2B5EF4-FFF2-40B4-BE49-F238E27FC236}">
                  <a16:creationId xmlns:a16="http://schemas.microsoft.com/office/drawing/2014/main" id="{782EC0BD-AE04-5B41-9B88-F836E6CB91CE}"/>
                </a:ext>
              </a:extLst>
            </p:cNvPr>
            <p:cNvSpPr/>
            <p:nvPr/>
          </p:nvSpPr>
          <p:spPr>
            <a:xfrm>
              <a:off x="4951412" y="3581400"/>
              <a:ext cx="1524000" cy="457200"/>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a:extLst>
                <a:ext uri="{FF2B5EF4-FFF2-40B4-BE49-F238E27FC236}">
                  <a16:creationId xmlns:a16="http://schemas.microsoft.com/office/drawing/2014/main" id="{816C1DEF-A8DD-694C-BCDB-9B8C9CAB0A98}"/>
                </a:ext>
              </a:extLst>
            </p:cNvPr>
            <p:cNvSpPr/>
            <p:nvPr/>
          </p:nvSpPr>
          <p:spPr>
            <a:xfrm>
              <a:off x="4532312" y="4658178"/>
              <a:ext cx="1943100" cy="45720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1B58120-EBBB-8448-BBE5-8216A016294F}"/>
                </a:ext>
              </a:extLst>
            </p:cNvPr>
            <p:cNvSpPr txBox="1"/>
            <p:nvPr/>
          </p:nvSpPr>
          <p:spPr>
            <a:xfrm rot="16200000">
              <a:off x="5419154" y="3178777"/>
              <a:ext cx="2758848" cy="461665"/>
            </a:xfrm>
            <a:prstGeom prst="rect">
              <a:avLst/>
            </a:prstGeom>
            <a:noFill/>
          </p:spPr>
          <p:txBody>
            <a:bodyPr wrap="square" rtlCol="0">
              <a:spAutoFit/>
            </a:bodyPr>
            <a:lstStyle/>
            <a:p>
              <a:r>
                <a:rPr lang="en-US" sz="2400" dirty="0"/>
                <a:t>Interfaces</a:t>
              </a:r>
            </a:p>
          </p:txBody>
        </p:sp>
        <p:sp>
          <p:nvSpPr>
            <p:cNvPr id="23" name="Rectangle 22">
              <a:extLst>
                <a:ext uri="{FF2B5EF4-FFF2-40B4-BE49-F238E27FC236}">
                  <a16:creationId xmlns:a16="http://schemas.microsoft.com/office/drawing/2014/main" id="{16EFD91F-E38D-5B45-826C-FD7E3EA51A4A}"/>
                </a:ext>
              </a:extLst>
            </p:cNvPr>
            <p:cNvSpPr/>
            <p:nvPr/>
          </p:nvSpPr>
          <p:spPr>
            <a:xfrm>
              <a:off x="8162618" y="1480004"/>
              <a:ext cx="2159018" cy="4463595"/>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D7CF31E-0DB3-A040-8C8F-7808A0C97364}"/>
                </a:ext>
              </a:extLst>
            </p:cNvPr>
            <p:cNvSpPr/>
            <p:nvPr/>
          </p:nvSpPr>
          <p:spPr>
            <a:xfrm>
              <a:off x="8692808" y="2002971"/>
              <a:ext cx="1146211" cy="35111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DE373C6-C8B0-5A42-BA88-3FCD9BC2B273}"/>
                </a:ext>
              </a:extLst>
            </p:cNvPr>
            <p:cNvSpPr txBox="1"/>
            <p:nvPr/>
          </p:nvSpPr>
          <p:spPr>
            <a:xfrm rot="16200000">
              <a:off x="6690920" y="3216739"/>
              <a:ext cx="3354162" cy="461665"/>
            </a:xfrm>
            <a:prstGeom prst="rect">
              <a:avLst/>
            </a:prstGeom>
            <a:noFill/>
          </p:spPr>
          <p:txBody>
            <a:bodyPr wrap="square" rtlCol="0">
              <a:spAutoFit/>
            </a:bodyPr>
            <a:lstStyle/>
            <a:p>
              <a:r>
                <a:rPr lang="en-US" sz="2400" dirty="0"/>
                <a:t>Wrapper layer</a:t>
              </a:r>
            </a:p>
          </p:txBody>
        </p:sp>
        <p:sp>
          <p:nvSpPr>
            <p:cNvPr id="26" name="Left Arrow 25">
              <a:extLst>
                <a:ext uri="{FF2B5EF4-FFF2-40B4-BE49-F238E27FC236}">
                  <a16:creationId xmlns:a16="http://schemas.microsoft.com/office/drawing/2014/main" id="{B6CA6BFD-20AA-4440-B2A5-184EE13DBB15}"/>
                </a:ext>
              </a:extLst>
            </p:cNvPr>
            <p:cNvSpPr/>
            <p:nvPr/>
          </p:nvSpPr>
          <p:spPr>
            <a:xfrm>
              <a:off x="7121744" y="2514600"/>
              <a:ext cx="1030068" cy="381000"/>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Left Arrow 26">
              <a:extLst>
                <a:ext uri="{FF2B5EF4-FFF2-40B4-BE49-F238E27FC236}">
                  <a16:creationId xmlns:a16="http://schemas.microsoft.com/office/drawing/2014/main" id="{94D3EC0C-B16A-9E4C-901F-74F955D5E9A2}"/>
                </a:ext>
              </a:extLst>
            </p:cNvPr>
            <p:cNvSpPr/>
            <p:nvPr/>
          </p:nvSpPr>
          <p:spPr>
            <a:xfrm>
              <a:off x="7110938" y="3581400"/>
              <a:ext cx="1030068" cy="381000"/>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Left Arrow 27">
              <a:extLst>
                <a:ext uri="{FF2B5EF4-FFF2-40B4-BE49-F238E27FC236}">
                  <a16:creationId xmlns:a16="http://schemas.microsoft.com/office/drawing/2014/main" id="{3D7FEC02-E472-3545-81FD-3A055A7A81F5}"/>
                </a:ext>
              </a:extLst>
            </p:cNvPr>
            <p:cNvSpPr/>
            <p:nvPr/>
          </p:nvSpPr>
          <p:spPr>
            <a:xfrm>
              <a:off x="7100131" y="4762271"/>
              <a:ext cx="1030068" cy="381000"/>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49C220E8-5B28-E040-A785-0DF2EB0820D9}"/>
                </a:ext>
              </a:extLst>
            </p:cNvPr>
            <p:cNvSpPr txBox="1"/>
            <p:nvPr/>
          </p:nvSpPr>
          <p:spPr>
            <a:xfrm>
              <a:off x="3397184" y="1018339"/>
              <a:ext cx="1981633" cy="461665"/>
            </a:xfrm>
            <a:prstGeom prst="rect">
              <a:avLst/>
            </a:prstGeom>
            <a:noFill/>
          </p:spPr>
          <p:txBody>
            <a:bodyPr wrap="none" rtlCol="0">
              <a:spAutoFit/>
            </a:bodyPr>
            <a:lstStyle/>
            <a:p>
              <a:r>
                <a:rPr lang="en-US" sz="2400" dirty="0"/>
                <a:t>infrastructure</a:t>
              </a:r>
            </a:p>
          </p:txBody>
        </p:sp>
        <p:sp>
          <p:nvSpPr>
            <p:cNvPr id="30" name="TextBox 29">
              <a:extLst>
                <a:ext uri="{FF2B5EF4-FFF2-40B4-BE49-F238E27FC236}">
                  <a16:creationId xmlns:a16="http://schemas.microsoft.com/office/drawing/2014/main" id="{78C38E3A-D716-E44D-9B03-6A9062514F36}"/>
                </a:ext>
              </a:extLst>
            </p:cNvPr>
            <p:cNvSpPr txBox="1"/>
            <p:nvPr/>
          </p:nvSpPr>
          <p:spPr>
            <a:xfrm>
              <a:off x="8366307" y="984517"/>
              <a:ext cx="1024639" cy="461665"/>
            </a:xfrm>
            <a:prstGeom prst="rect">
              <a:avLst/>
            </a:prstGeom>
            <a:noFill/>
          </p:spPr>
          <p:txBody>
            <a:bodyPr wrap="none" rtlCol="0">
              <a:spAutoFit/>
            </a:bodyPr>
            <a:lstStyle/>
            <a:p>
              <a:r>
                <a:rPr lang="en-US" sz="2400" dirty="0"/>
                <a:t>model</a:t>
              </a:r>
            </a:p>
          </p:txBody>
        </p:sp>
      </p:grpSp>
    </p:spTree>
    <p:extLst>
      <p:ext uri="{BB962C8B-B14F-4D97-AF65-F5344CB8AC3E}">
        <p14:creationId xmlns:p14="http://schemas.microsoft.com/office/powerpoint/2010/main" val="536282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407277" y="1876825"/>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36" name="Rectangle 4"/>
          <p:cNvSpPr>
            <a:spLocks noChangeArrowheads="1"/>
          </p:cNvSpPr>
          <p:nvPr/>
        </p:nvSpPr>
        <p:spPr bwMode="auto">
          <a:xfrm>
            <a:off x="5980083" y="1877854"/>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45" name="Rectangle 11"/>
          <p:cNvSpPr>
            <a:spLocks noChangeArrowheads="1"/>
          </p:cNvSpPr>
          <p:nvPr/>
        </p:nvSpPr>
        <p:spPr bwMode="auto">
          <a:xfrm>
            <a:off x="7726648" y="2836097"/>
            <a:ext cx="1322725" cy="97180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sp>
        <p:nvSpPr>
          <p:cNvPr id="50" name="Rectangle 11"/>
          <p:cNvSpPr>
            <a:spLocks noChangeArrowheads="1"/>
          </p:cNvSpPr>
          <p:nvPr/>
        </p:nvSpPr>
        <p:spPr bwMode="auto">
          <a:xfrm>
            <a:off x="3996782" y="1877855"/>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Spatial</a:t>
            </a:r>
          </a:p>
          <a:p>
            <a:r>
              <a:rPr lang="en-US" sz="1350" dirty="0"/>
              <a:t>Decomposition</a:t>
            </a:r>
          </a:p>
          <a:p>
            <a:r>
              <a:rPr lang="en-US" sz="1350" dirty="0"/>
              <a:t>Blocks/tiles</a:t>
            </a:r>
          </a:p>
          <a:p>
            <a:endParaRPr lang="en-US" sz="1350" dirty="0"/>
          </a:p>
        </p:txBody>
      </p:sp>
      <p:cxnSp>
        <p:nvCxnSpPr>
          <p:cNvPr id="46" name="Straight Arrow Connector 45"/>
          <p:cNvCxnSpPr>
            <a:stCxn id="18440" idx="3"/>
            <a:endCxn id="50" idx="1"/>
          </p:cNvCxnSpPr>
          <p:nvPr/>
        </p:nvCxnSpPr>
        <p:spPr>
          <a:xfrm>
            <a:off x="3722069" y="2305561"/>
            <a:ext cx="274712" cy="13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50" idx="3"/>
            <a:endCxn id="18436" idx="1"/>
          </p:cNvCxnSpPr>
          <p:nvPr/>
        </p:nvCxnSpPr>
        <p:spPr>
          <a:xfrm flipV="1">
            <a:off x="5295558" y="2306889"/>
            <a:ext cx="684524"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Title 1"/>
          <p:cNvSpPr>
            <a:spLocks noGrp="1"/>
          </p:cNvSpPr>
          <p:nvPr>
            <p:ph type="title"/>
          </p:nvPr>
        </p:nvSpPr>
        <p:spPr>
          <a:xfrm>
            <a:off x="1401069" y="1081976"/>
            <a:ext cx="8686800" cy="867152"/>
          </a:xfrm>
        </p:spPr>
        <p:txBody>
          <a:bodyPr/>
          <a:lstStyle/>
          <a:p>
            <a:r>
              <a:rPr lang="en-US" dirty="0"/>
              <a:t>Separation of Concerns, Tasks</a:t>
            </a:r>
          </a:p>
        </p:txBody>
      </p:sp>
      <p:sp>
        <p:nvSpPr>
          <p:cNvPr id="92" name="Rectangle 11"/>
          <p:cNvSpPr>
            <a:spLocks noChangeArrowheads="1"/>
          </p:cNvSpPr>
          <p:nvPr/>
        </p:nvSpPr>
        <p:spPr bwMode="auto">
          <a:xfrm>
            <a:off x="6004698" y="3079048"/>
            <a:ext cx="1322725" cy="485902"/>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Dynamic </a:t>
            </a:r>
          </a:p>
          <a:p>
            <a:r>
              <a:rPr lang="en-US" sz="1350" dirty="0"/>
              <a:t>Scheduling</a:t>
            </a:r>
          </a:p>
        </p:txBody>
      </p:sp>
      <p:sp>
        <p:nvSpPr>
          <p:cNvPr id="40" name="Rectangle 11">
            <a:extLst>
              <a:ext uri="{FF2B5EF4-FFF2-40B4-BE49-F238E27FC236}">
                <a16:creationId xmlns:a16="http://schemas.microsoft.com/office/drawing/2014/main" id="{98C148C5-93D1-C84D-9797-6866394FA58B}"/>
              </a:ext>
            </a:extLst>
          </p:cNvPr>
          <p:cNvSpPr>
            <a:spLocks noChangeArrowheads="1"/>
          </p:cNvSpPr>
          <p:nvPr/>
        </p:nvSpPr>
        <p:spPr bwMode="auto">
          <a:xfrm>
            <a:off x="7681774" y="2062609"/>
            <a:ext cx="1412472" cy="499838"/>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Load Distribution</a:t>
            </a:r>
          </a:p>
        </p:txBody>
      </p:sp>
      <p:cxnSp>
        <p:nvCxnSpPr>
          <p:cNvPr id="35" name="Straight Arrow Connector 34">
            <a:extLst>
              <a:ext uri="{FF2B5EF4-FFF2-40B4-BE49-F238E27FC236}">
                <a16:creationId xmlns:a16="http://schemas.microsoft.com/office/drawing/2014/main" id="{07152625-100D-6546-9A61-D18126F37FA6}"/>
              </a:ext>
            </a:extLst>
          </p:cNvPr>
          <p:cNvCxnSpPr>
            <a:stCxn id="18436" idx="2"/>
            <a:endCxn id="92" idx="0"/>
          </p:cNvCxnSpPr>
          <p:nvPr/>
        </p:nvCxnSpPr>
        <p:spPr>
          <a:xfrm flipH="1">
            <a:off x="6666061" y="2735922"/>
            <a:ext cx="1" cy="3431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923F185C-DAB0-FF47-AAA3-F9FC5A829C76}"/>
              </a:ext>
            </a:extLst>
          </p:cNvPr>
          <p:cNvCxnSpPr>
            <a:stCxn id="18436" idx="3"/>
            <a:endCxn id="40" idx="1"/>
          </p:cNvCxnSpPr>
          <p:nvPr/>
        </p:nvCxnSpPr>
        <p:spPr>
          <a:xfrm>
            <a:off x="7352040" y="2306888"/>
            <a:ext cx="329735" cy="56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24B08934-EC7D-514C-B936-8DF75A1F6D00}"/>
              </a:ext>
            </a:extLst>
          </p:cNvPr>
          <p:cNvCxnSpPr>
            <a:stCxn id="40" idx="2"/>
            <a:endCxn id="45" idx="0"/>
          </p:cNvCxnSpPr>
          <p:nvPr/>
        </p:nvCxnSpPr>
        <p:spPr>
          <a:xfrm>
            <a:off x="8388010" y="2562447"/>
            <a:ext cx="0" cy="273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EA8F453C-EB27-9249-86B6-F85672E17544}"/>
              </a:ext>
            </a:extLst>
          </p:cNvPr>
          <p:cNvCxnSpPr>
            <a:stCxn id="92" idx="3"/>
            <a:endCxn id="45" idx="1"/>
          </p:cNvCxnSpPr>
          <p:nvPr/>
        </p:nvCxnSpPr>
        <p:spPr>
          <a:xfrm>
            <a:off x="7327423" y="3321999"/>
            <a:ext cx="39922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4FBE40DF-5E46-6447-B9BA-A01260550913}"/>
              </a:ext>
            </a:extLst>
          </p:cNvPr>
          <p:cNvCxnSpPr>
            <a:cxnSpLocks/>
          </p:cNvCxnSpPr>
          <p:nvPr/>
        </p:nvCxnSpPr>
        <p:spPr>
          <a:xfrm>
            <a:off x="7506881" y="1369501"/>
            <a:ext cx="0" cy="151805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6FE0A5B2-6E4E-FD49-BE02-E82FE56FCEA0}"/>
              </a:ext>
            </a:extLst>
          </p:cNvPr>
          <p:cNvSpPr txBox="1"/>
          <p:nvPr/>
        </p:nvSpPr>
        <p:spPr>
          <a:xfrm>
            <a:off x="3425640" y="1456660"/>
            <a:ext cx="1338828" cy="369332"/>
          </a:xfrm>
          <a:prstGeom prst="rect">
            <a:avLst/>
          </a:prstGeom>
          <a:noFill/>
        </p:spPr>
        <p:txBody>
          <a:bodyPr wrap="none" rtlCol="0">
            <a:spAutoFit/>
          </a:bodyPr>
          <a:lstStyle/>
          <a:p>
            <a:r>
              <a:rPr lang="en-US" dirty="0"/>
              <a:t>Framework</a:t>
            </a:r>
          </a:p>
        </p:txBody>
      </p:sp>
      <p:cxnSp>
        <p:nvCxnSpPr>
          <p:cNvPr id="79" name="Straight Connector 78">
            <a:extLst>
              <a:ext uri="{FF2B5EF4-FFF2-40B4-BE49-F238E27FC236}">
                <a16:creationId xmlns:a16="http://schemas.microsoft.com/office/drawing/2014/main" id="{6FBFDC7E-F5F4-764D-A12F-F52B9AB6C9CA}"/>
              </a:ext>
            </a:extLst>
          </p:cNvPr>
          <p:cNvCxnSpPr>
            <a:cxnSpLocks/>
          </p:cNvCxnSpPr>
          <p:nvPr/>
        </p:nvCxnSpPr>
        <p:spPr>
          <a:xfrm flipV="1">
            <a:off x="5776862" y="2887553"/>
            <a:ext cx="1778395" cy="892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36" name="Rectangle 3">
            <a:extLst>
              <a:ext uri="{FF2B5EF4-FFF2-40B4-BE49-F238E27FC236}">
                <a16:creationId xmlns:a16="http://schemas.microsoft.com/office/drawing/2014/main" id="{40146FC2-CC34-3F4C-B0EE-4B90040AC3E7}"/>
              </a:ext>
            </a:extLst>
          </p:cNvPr>
          <p:cNvSpPr txBox="1">
            <a:spLocks noChangeArrowheads="1"/>
          </p:cNvSpPr>
          <p:nvPr/>
        </p:nvSpPr>
        <p:spPr>
          <a:xfrm>
            <a:off x="1883904" y="3990474"/>
            <a:ext cx="7785915" cy="24513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load balancing, work redistribution</a:t>
            </a:r>
          </a:p>
          <a:p>
            <a:r>
              <a:rPr lang="en-US" sz="2400" dirty="0"/>
              <a:t>Meta-information about domain sections</a:t>
            </a:r>
          </a:p>
          <a:p>
            <a:r>
              <a:rPr lang="en-US" sz="2400" dirty="0"/>
              <a:t>Possible asynchronization at block and operator level</a:t>
            </a:r>
          </a:p>
          <a:p>
            <a:r>
              <a:rPr lang="en-US" sz="2400" dirty="0"/>
              <a:t>No compute optimization here</a:t>
            </a:r>
            <a:endParaRPr lang="en-US" sz="2000" dirty="0"/>
          </a:p>
        </p:txBody>
      </p:sp>
      <p:grpSp>
        <p:nvGrpSpPr>
          <p:cNvPr id="19" name="Group 18">
            <a:extLst>
              <a:ext uri="{FF2B5EF4-FFF2-40B4-BE49-F238E27FC236}">
                <a16:creationId xmlns:a16="http://schemas.microsoft.com/office/drawing/2014/main" id="{2186EB20-09EB-FE4E-916E-122F111FE846}"/>
              </a:ext>
            </a:extLst>
          </p:cNvPr>
          <p:cNvGrpSpPr/>
          <p:nvPr/>
        </p:nvGrpSpPr>
        <p:grpSpPr>
          <a:xfrm>
            <a:off x="9403995" y="927289"/>
            <a:ext cx="2282715" cy="2826267"/>
            <a:chOff x="2436812" y="1480004"/>
            <a:chExt cx="7884824" cy="4615996"/>
          </a:xfrm>
        </p:grpSpPr>
        <p:sp>
          <p:nvSpPr>
            <p:cNvPr id="20" name="Rectangle 19">
              <a:extLst>
                <a:ext uri="{FF2B5EF4-FFF2-40B4-BE49-F238E27FC236}">
                  <a16:creationId xmlns:a16="http://schemas.microsoft.com/office/drawing/2014/main" id="{CDC04D99-F316-7D42-A773-FB6051082E48}"/>
                </a:ext>
              </a:extLst>
            </p:cNvPr>
            <p:cNvSpPr/>
            <p:nvPr/>
          </p:nvSpPr>
          <p:spPr>
            <a:xfrm>
              <a:off x="2436812" y="1524000"/>
              <a:ext cx="2971800" cy="4572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9F185988-44D4-4045-8CD0-9C41E085D54C}"/>
                </a:ext>
              </a:extLst>
            </p:cNvPr>
            <p:cNvSpPr/>
            <p:nvPr/>
          </p:nvSpPr>
          <p:spPr>
            <a:xfrm>
              <a:off x="2932112" y="2002971"/>
              <a:ext cx="1981200" cy="36576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AEB377E-E8CE-554C-980F-3B2E4DC1645E}"/>
                </a:ext>
              </a:extLst>
            </p:cNvPr>
            <p:cNvSpPr/>
            <p:nvPr/>
          </p:nvSpPr>
          <p:spPr>
            <a:xfrm>
              <a:off x="3503612" y="2667000"/>
              <a:ext cx="9906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8D1B97A-EFE8-4F4E-83D7-005E183CCCF9}"/>
                </a:ext>
              </a:extLst>
            </p:cNvPr>
            <p:cNvSpPr/>
            <p:nvPr/>
          </p:nvSpPr>
          <p:spPr>
            <a:xfrm>
              <a:off x="6475412" y="1866446"/>
              <a:ext cx="609600" cy="1295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9272991-1936-D846-8DF0-F47DC0B734D9}"/>
                </a:ext>
              </a:extLst>
            </p:cNvPr>
            <p:cNvSpPr/>
            <p:nvPr/>
          </p:nvSpPr>
          <p:spPr>
            <a:xfrm>
              <a:off x="6475412" y="3167289"/>
              <a:ext cx="609600" cy="1295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80DD01-5ECD-CF4B-8451-729E9CF9E2AB}"/>
                </a:ext>
              </a:extLst>
            </p:cNvPr>
            <p:cNvSpPr/>
            <p:nvPr/>
          </p:nvSpPr>
          <p:spPr>
            <a:xfrm>
              <a:off x="6475412" y="4451349"/>
              <a:ext cx="609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a:extLst>
                <a:ext uri="{FF2B5EF4-FFF2-40B4-BE49-F238E27FC236}">
                  <a16:creationId xmlns:a16="http://schemas.microsoft.com/office/drawing/2014/main" id="{E6A77FDB-C114-BF48-86B1-FCB8EE462BDC}"/>
                </a:ext>
              </a:extLst>
            </p:cNvPr>
            <p:cNvSpPr/>
            <p:nvPr/>
          </p:nvSpPr>
          <p:spPr>
            <a:xfrm>
              <a:off x="5408612" y="2286000"/>
              <a:ext cx="1066800" cy="45720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F6574FA1-ADE6-9047-B820-CA3488E9559C}"/>
                </a:ext>
              </a:extLst>
            </p:cNvPr>
            <p:cNvSpPr/>
            <p:nvPr/>
          </p:nvSpPr>
          <p:spPr>
            <a:xfrm>
              <a:off x="4951412" y="3581400"/>
              <a:ext cx="1524000" cy="457200"/>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1BB3E33D-82D6-9B4F-895D-236A6779E475}"/>
                </a:ext>
              </a:extLst>
            </p:cNvPr>
            <p:cNvSpPr/>
            <p:nvPr/>
          </p:nvSpPr>
          <p:spPr>
            <a:xfrm>
              <a:off x="4532312" y="4658178"/>
              <a:ext cx="1943100" cy="45720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EC69A15E-C356-124F-BE7B-BF959EEA762B}"/>
                </a:ext>
              </a:extLst>
            </p:cNvPr>
            <p:cNvSpPr txBox="1"/>
            <p:nvPr/>
          </p:nvSpPr>
          <p:spPr>
            <a:xfrm rot="16200000">
              <a:off x="5419153" y="2522167"/>
              <a:ext cx="2758848" cy="1774887"/>
            </a:xfrm>
            <a:prstGeom prst="rect">
              <a:avLst/>
            </a:prstGeom>
            <a:noFill/>
          </p:spPr>
          <p:txBody>
            <a:bodyPr wrap="square" rtlCol="0">
              <a:spAutoFit/>
            </a:bodyPr>
            <a:lstStyle/>
            <a:p>
              <a:endParaRPr lang="en-US" sz="3600" dirty="0"/>
            </a:p>
          </p:txBody>
        </p:sp>
        <p:sp>
          <p:nvSpPr>
            <p:cNvPr id="30" name="Rectangle 29">
              <a:extLst>
                <a:ext uri="{FF2B5EF4-FFF2-40B4-BE49-F238E27FC236}">
                  <a16:creationId xmlns:a16="http://schemas.microsoft.com/office/drawing/2014/main" id="{FD98B143-4DCD-BF43-9A51-1B1690CB1BAC}"/>
                </a:ext>
              </a:extLst>
            </p:cNvPr>
            <p:cNvSpPr/>
            <p:nvPr/>
          </p:nvSpPr>
          <p:spPr>
            <a:xfrm>
              <a:off x="8162618" y="1480004"/>
              <a:ext cx="2159018" cy="4463595"/>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73A06A9-5537-724B-9D96-29183D7E3D79}"/>
                </a:ext>
              </a:extLst>
            </p:cNvPr>
            <p:cNvSpPr/>
            <p:nvPr/>
          </p:nvSpPr>
          <p:spPr>
            <a:xfrm>
              <a:off x="8692808" y="2002971"/>
              <a:ext cx="1146211" cy="35111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 Arrow 31">
              <a:extLst>
                <a:ext uri="{FF2B5EF4-FFF2-40B4-BE49-F238E27FC236}">
                  <a16:creationId xmlns:a16="http://schemas.microsoft.com/office/drawing/2014/main" id="{0DD5ED23-C335-4F45-803A-0B487C920A04}"/>
                </a:ext>
              </a:extLst>
            </p:cNvPr>
            <p:cNvSpPr/>
            <p:nvPr/>
          </p:nvSpPr>
          <p:spPr>
            <a:xfrm>
              <a:off x="7121744" y="2514600"/>
              <a:ext cx="1030068" cy="381000"/>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Left Arrow 33">
              <a:extLst>
                <a:ext uri="{FF2B5EF4-FFF2-40B4-BE49-F238E27FC236}">
                  <a16:creationId xmlns:a16="http://schemas.microsoft.com/office/drawing/2014/main" id="{AB0BC458-D432-2F47-8E17-E8D3AC635D0F}"/>
                </a:ext>
              </a:extLst>
            </p:cNvPr>
            <p:cNvSpPr/>
            <p:nvPr/>
          </p:nvSpPr>
          <p:spPr>
            <a:xfrm>
              <a:off x="7110938" y="3581400"/>
              <a:ext cx="1030068" cy="381000"/>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Left Arrow 37">
              <a:extLst>
                <a:ext uri="{FF2B5EF4-FFF2-40B4-BE49-F238E27FC236}">
                  <a16:creationId xmlns:a16="http://schemas.microsoft.com/office/drawing/2014/main" id="{D5FF11A3-7DEF-F642-8613-5EA8E3B1F56F}"/>
                </a:ext>
              </a:extLst>
            </p:cNvPr>
            <p:cNvSpPr/>
            <p:nvPr/>
          </p:nvSpPr>
          <p:spPr>
            <a:xfrm>
              <a:off x="7100131" y="4762271"/>
              <a:ext cx="1030068" cy="381000"/>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itle 1">
            <a:extLst>
              <a:ext uri="{FF2B5EF4-FFF2-40B4-BE49-F238E27FC236}">
                <a16:creationId xmlns:a16="http://schemas.microsoft.com/office/drawing/2014/main" id="{41919D96-5F4A-3B49-B5F4-E0340FB7C0BD}"/>
              </a:ext>
            </a:extLst>
          </p:cNvPr>
          <p:cNvSpPr txBox="1">
            <a:spLocks/>
          </p:cNvSpPr>
          <p:nvPr/>
        </p:nvSpPr>
        <p:spPr bwMode="auto">
          <a:xfrm>
            <a:off x="320509" y="174106"/>
            <a:ext cx="10603171" cy="617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4000"/>
              <a:t>Example: Architecting Multiphysics PDEs</a:t>
            </a:r>
            <a:endParaRPr lang="en-US" sz="4000" dirty="0"/>
          </a:p>
        </p:txBody>
      </p:sp>
    </p:spTree>
    <p:extLst>
      <p:ext uri="{BB962C8B-B14F-4D97-AF65-F5344CB8AC3E}">
        <p14:creationId xmlns:p14="http://schemas.microsoft.com/office/powerpoint/2010/main" val="7424623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407277" y="1876825"/>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462532" y="3080104"/>
            <a:ext cx="1200463" cy="743144"/>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Functional </a:t>
            </a:r>
          </a:p>
          <a:p>
            <a:r>
              <a:rPr lang="en-US" sz="1350" dirty="0"/>
              <a:t>decomposition</a:t>
            </a:r>
          </a:p>
          <a:p>
            <a:endParaRPr lang="en-US" sz="1350" dirty="0"/>
          </a:p>
        </p:txBody>
      </p:sp>
      <p:sp>
        <p:nvSpPr>
          <p:cNvPr id="39" name="Rectangle 11"/>
          <p:cNvSpPr>
            <a:spLocks noChangeArrowheads="1"/>
          </p:cNvSpPr>
          <p:nvPr/>
        </p:nvSpPr>
        <p:spPr bwMode="auto">
          <a:xfrm>
            <a:off x="4204862" y="2965774"/>
            <a:ext cx="1322725" cy="971804"/>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a:t>
            </a:r>
          </a:p>
          <a:p>
            <a:r>
              <a:rPr lang="en-US" sz="1350" dirty="0"/>
              <a:t>collection of</a:t>
            </a:r>
          </a:p>
          <a:p>
            <a:r>
              <a:rPr lang="en-US" sz="1350" dirty="0"/>
              <a:t>components </a:t>
            </a:r>
          </a:p>
          <a:p>
            <a:endParaRPr lang="en-US" sz="1350" dirty="0"/>
          </a:p>
        </p:txBody>
      </p:sp>
      <p:sp>
        <p:nvSpPr>
          <p:cNvPr id="18437" name="Rectangle 6"/>
          <p:cNvSpPr>
            <a:spLocks noChangeArrowheads="1"/>
          </p:cNvSpPr>
          <p:nvPr/>
        </p:nvSpPr>
        <p:spPr bwMode="auto">
          <a:xfrm>
            <a:off x="7712851" y="4107280"/>
            <a:ext cx="1224650" cy="85747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46" name="Straight Arrow Connector 45"/>
          <p:cNvCxnSpPr>
            <a:cxnSpLocks/>
            <a:stCxn id="18440" idx="3"/>
          </p:cNvCxnSpPr>
          <p:nvPr/>
        </p:nvCxnSpPr>
        <p:spPr>
          <a:xfrm>
            <a:off x="3722069" y="2305561"/>
            <a:ext cx="274712" cy="13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18440" idx="2"/>
            <a:endCxn id="18441" idx="0"/>
          </p:cNvCxnSpPr>
          <p:nvPr/>
        </p:nvCxnSpPr>
        <p:spPr>
          <a:xfrm flipH="1">
            <a:off x="3062763" y="2734298"/>
            <a:ext cx="1910" cy="3458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Title 1"/>
          <p:cNvSpPr>
            <a:spLocks noGrp="1"/>
          </p:cNvSpPr>
          <p:nvPr>
            <p:ph type="title"/>
          </p:nvPr>
        </p:nvSpPr>
        <p:spPr>
          <a:xfrm>
            <a:off x="1401069" y="1000090"/>
            <a:ext cx="8686800" cy="867152"/>
          </a:xfrm>
        </p:spPr>
        <p:txBody>
          <a:bodyPr/>
          <a:lstStyle/>
          <a:p>
            <a:r>
              <a:rPr lang="en-US" dirty="0"/>
              <a:t>composition </a:t>
            </a:r>
          </a:p>
        </p:txBody>
      </p:sp>
      <p:sp>
        <p:nvSpPr>
          <p:cNvPr id="85" name="Rectangle 3"/>
          <p:cNvSpPr>
            <a:spLocks noChangeArrowheads="1"/>
          </p:cNvSpPr>
          <p:nvPr/>
        </p:nvSpPr>
        <p:spPr bwMode="auto">
          <a:xfrm>
            <a:off x="4271537" y="4294824"/>
            <a:ext cx="1189372" cy="669930"/>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endParaRPr lang="en-US" sz="1350" dirty="0"/>
          </a:p>
          <a:p>
            <a:r>
              <a:rPr lang="en-US" sz="1350" dirty="0"/>
              <a:t>Abstraction at </a:t>
            </a:r>
          </a:p>
          <a:p>
            <a:r>
              <a:rPr lang="en-US" sz="1350" dirty="0"/>
              <a:t>solver level</a:t>
            </a:r>
          </a:p>
          <a:p>
            <a:endParaRPr lang="en-US" sz="1350" dirty="0"/>
          </a:p>
          <a:p>
            <a:endParaRPr lang="en-US" sz="1350" dirty="0"/>
          </a:p>
        </p:txBody>
      </p:sp>
      <p:sp>
        <p:nvSpPr>
          <p:cNvPr id="87" name="Rectangle 7"/>
          <p:cNvSpPr>
            <a:spLocks noChangeArrowheads="1"/>
          </p:cNvSpPr>
          <p:nvPr/>
        </p:nvSpPr>
        <p:spPr bwMode="auto">
          <a:xfrm>
            <a:off x="5942866" y="3819500"/>
            <a:ext cx="1272481" cy="643193"/>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code </a:t>
            </a:r>
          </a:p>
          <a:p>
            <a:r>
              <a:rPr lang="en-US" sz="1350" dirty="0"/>
              <a:t>transformation</a:t>
            </a:r>
          </a:p>
        </p:txBody>
      </p:sp>
      <p:sp>
        <p:nvSpPr>
          <p:cNvPr id="91" name="Rectangle 11"/>
          <p:cNvSpPr>
            <a:spLocks noChangeArrowheads="1"/>
          </p:cNvSpPr>
          <p:nvPr/>
        </p:nvSpPr>
        <p:spPr bwMode="auto">
          <a:xfrm>
            <a:off x="5917745" y="4773772"/>
            <a:ext cx="1322725" cy="485902"/>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 </a:t>
            </a:r>
          </a:p>
          <a:p>
            <a:r>
              <a:rPr lang="en-US" sz="1350" dirty="0"/>
              <a:t>Fusing/</a:t>
            </a:r>
            <a:r>
              <a:rPr lang="en-US" sz="1350" dirty="0" err="1"/>
              <a:t>inlining</a:t>
            </a:r>
            <a:endParaRPr lang="en-US" sz="1350" dirty="0"/>
          </a:p>
          <a:p>
            <a:r>
              <a:rPr lang="en-US" sz="1350" dirty="0"/>
              <a:t>Functions</a:t>
            </a:r>
          </a:p>
          <a:p>
            <a:endParaRPr lang="en-US" sz="1350" dirty="0"/>
          </a:p>
        </p:txBody>
      </p:sp>
      <p:cxnSp>
        <p:nvCxnSpPr>
          <p:cNvPr id="8" name="Straight Arrow Connector 7">
            <a:extLst>
              <a:ext uri="{FF2B5EF4-FFF2-40B4-BE49-F238E27FC236}">
                <a16:creationId xmlns:a16="http://schemas.microsoft.com/office/drawing/2014/main" id="{B94546F4-8CF2-7942-A794-96594BF08A99}"/>
              </a:ext>
            </a:extLst>
          </p:cNvPr>
          <p:cNvCxnSpPr>
            <a:cxnSpLocks/>
            <a:stCxn id="18441" idx="3"/>
            <a:endCxn id="39" idx="1"/>
          </p:cNvCxnSpPr>
          <p:nvPr/>
        </p:nvCxnSpPr>
        <p:spPr>
          <a:xfrm>
            <a:off x="3662995" y="3451676"/>
            <a:ext cx="54186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72E1C4F6-6AE7-CB4F-8436-F6421E1096B3}"/>
              </a:ext>
            </a:extLst>
          </p:cNvPr>
          <p:cNvCxnSpPr>
            <a:stCxn id="39" idx="2"/>
            <a:endCxn id="85" idx="0"/>
          </p:cNvCxnSpPr>
          <p:nvPr/>
        </p:nvCxnSpPr>
        <p:spPr>
          <a:xfrm flipH="1">
            <a:off x="4866224" y="3937578"/>
            <a:ext cx="1" cy="3572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Elbow Connector 20">
            <a:extLst>
              <a:ext uri="{FF2B5EF4-FFF2-40B4-BE49-F238E27FC236}">
                <a16:creationId xmlns:a16="http://schemas.microsoft.com/office/drawing/2014/main" id="{B8637E84-2200-4A44-9449-679EC1183DC3}"/>
              </a:ext>
            </a:extLst>
          </p:cNvPr>
          <p:cNvCxnSpPr>
            <a:stCxn id="85" idx="3"/>
            <a:endCxn id="87" idx="1"/>
          </p:cNvCxnSpPr>
          <p:nvPr/>
        </p:nvCxnSpPr>
        <p:spPr>
          <a:xfrm flipV="1">
            <a:off x="5460909" y="4141097"/>
            <a:ext cx="481956" cy="488693"/>
          </a:xfrm>
          <a:prstGeom prst="bentConnector3">
            <a:avLst>
              <a:gd name="adj1" fmla="val 63237"/>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Elbow Connector 22">
            <a:extLst>
              <a:ext uri="{FF2B5EF4-FFF2-40B4-BE49-F238E27FC236}">
                <a16:creationId xmlns:a16="http://schemas.microsoft.com/office/drawing/2014/main" id="{B2B509EF-B8A9-124C-9630-FE6AF871C24A}"/>
              </a:ext>
            </a:extLst>
          </p:cNvPr>
          <p:cNvCxnSpPr>
            <a:stCxn id="85" idx="3"/>
            <a:endCxn id="91" idx="1"/>
          </p:cNvCxnSpPr>
          <p:nvPr/>
        </p:nvCxnSpPr>
        <p:spPr>
          <a:xfrm>
            <a:off x="5460910" y="4629789"/>
            <a:ext cx="456835" cy="386934"/>
          </a:xfrm>
          <a:prstGeom prst="bentConnector3">
            <a:avLst>
              <a:gd name="adj1" fmla="val 6862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Elbow Connector 26">
            <a:extLst>
              <a:ext uri="{FF2B5EF4-FFF2-40B4-BE49-F238E27FC236}">
                <a16:creationId xmlns:a16="http://schemas.microsoft.com/office/drawing/2014/main" id="{FE8911D4-3C26-FA4A-8797-FBDF36D90A4A}"/>
              </a:ext>
            </a:extLst>
          </p:cNvPr>
          <p:cNvCxnSpPr>
            <a:stCxn id="87" idx="3"/>
            <a:endCxn id="18437" idx="1"/>
          </p:cNvCxnSpPr>
          <p:nvPr/>
        </p:nvCxnSpPr>
        <p:spPr>
          <a:xfrm>
            <a:off x="7215347" y="4141097"/>
            <a:ext cx="497505" cy="39492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Elbow Connector 31">
            <a:extLst>
              <a:ext uri="{FF2B5EF4-FFF2-40B4-BE49-F238E27FC236}">
                <a16:creationId xmlns:a16="http://schemas.microsoft.com/office/drawing/2014/main" id="{1703A58D-C192-C744-ABEC-539B92961447}"/>
              </a:ext>
            </a:extLst>
          </p:cNvPr>
          <p:cNvCxnSpPr>
            <a:stCxn id="91" idx="3"/>
            <a:endCxn id="18437" idx="1"/>
          </p:cNvCxnSpPr>
          <p:nvPr/>
        </p:nvCxnSpPr>
        <p:spPr>
          <a:xfrm flipV="1">
            <a:off x="7240469" y="4536017"/>
            <a:ext cx="472382" cy="48070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6FE0A5B2-6E4E-FD49-BE02-E82FE56FCEA0}"/>
              </a:ext>
            </a:extLst>
          </p:cNvPr>
          <p:cNvSpPr txBox="1"/>
          <p:nvPr/>
        </p:nvSpPr>
        <p:spPr>
          <a:xfrm>
            <a:off x="3425640" y="1456660"/>
            <a:ext cx="1338828" cy="369332"/>
          </a:xfrm>
          <a:prstGeom prst="rect">
            <a:avLst/>
          </a:prstGeom>
          <a:noFill/>
        </p:spPr>
        <p:txBody>
          <a:bodyPr wrap="none" rtlCol="0">
            <a:spAutoFit/>
          </a:bodyPr>
          <a:lstStyle/>
          <a:p>
            <a:r>
              <a:rPr lang="en-US" dirty="0"/>
              <a:t>Framework</a:t>
            </a:r>
          </a:p>
        </p:txBody>
      </p:sp>
      <p:cxnSp>
        <p:nvCxnSpPr>
          <p:cNvPr id="81" name="Straight Connector 80">
            <a:extLst>
              <a:ext uri="{FF2B5EF4-FFF2-40B4-BE49-F238E27FC236}">
                <a16:creationId xmlns:a16="http://schemas.microsoft.com/office/drawing/2014/main" id="{BCDC1997-9772-F443-ACED-F530D87DB4C5}"/>
              </a:ext>
            </a:extLst>
          </p:cNvPr>
          <p:cNvCxnSpPr>
            <a:cxnSpLocks/>
          </p:cNvCxnSpPr>
          <p:nvPr/>
        </p:nvCxnSpPr>
        <p:spPr>
          <a:xfrm flipH="1">
            <a:off x="5689327" y="2907200"/>
            <a:ext cx="1" cy="2444488"/>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36" name="Rectangle 3">
            <a:extLst>
              <a:ext uri="{FF2B5EF4-FFF2-40B4-BE49-F238E27FC236}">
                <a16:creationId xmlns:a16="http://schemas.microsoft.com/office/drawing/2014/main" id="{8BDA7804-8C46-DD42-B5C6-21D24FED1DBB}"/>
              </a:ext>
            </a:extLst>
          </p:cNvPr>
          <p:cNvSpPr txBox="1">
            <a:spLocks noChangeArrowheads="1"/>
          </p:cNvSpPr>
          <p:nvPr/>
        </p:nvSpPr>
        <p:spPr>
          <a:xfrm>
            <a:off x="5688744" y="1497583"/>
            <a:ext cx="2831279" cy="222015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Abstractions for performance portability</a:t>
            </a:r>
          </a:p>
          <a:p>
            <a:r>
              <a:rPr lang="en-US" sz="2400" dirty="0"/>
              <a:t>Ability to express operations at a higher level </a:t>
            </a:r>
          </a:p>
        </p:txBody>
      </p:sp>
      <p:sp>
        <p:nvSpPr>
          <p:cNvPr id="38" name="Rectangle 3">
            <a:extLst>
              <a:ext uri="{FF2B5EF4-FFF2-40B4-BE49-F238E27FC236}">
                <a16:creationId xmlns:a16="http://schemas.microsoft.com/office/drawing/2014/main" id="{E9F6DD6F-F485-7E40-A74C-B86AF1E8B5EB}"/>
              </a:ext>
            </a:extLst>
          </p:cNvPr>
          <p:cNvSpPr txBox="1">
            <a:spLocks noChangeArrowheads="1"/>
          </p:cNvSpPr>
          <p:nvPr/>
        </p:nvSpPr>
        <p:spPr>
          <a:xfrm>
            <a:off x="2035097" y="4081448"/>
            <a:ext cx="2153332" cy="186215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Toolchain to configure</a:t>
            </a:r>
          </a:p>
          <a:p>
            <a:r>
              <a:rPr lang="en-US" sz="2400" dirty="0"/>
              <a:t>compilers to optimize</a:t>
            </a:r>
          </a:p>
          <a:p>
            <a:endParaRPr lang="en-US" sz="2400" dirty="0"/>
          </a:p>
        </p:txBody>
      </p:sp>
      <p:grpSp>
        <p:nvGrpSpPr>
          <p:cNvPr id="22" name="Group 21">
            <a:extLst>
              <a:ext uri="{FF2B5EF4-FFF2-40B4-BE49-F238E27FC236}">
                <a16:creationId xmlns:a16="http://schemas.microsoft.com/office/drawing/2014/main" id="{8562DB3A-96D1-6D42-AB60-6AE75BAC5CAF}"/>
              </a:ext>
            </a:extLst>
          </p:cNvPr>
          <p:cNvGrpSpPr/>
          <p:nvPr/>
        </p:nvGrpSpPr>
        <p:grpSpPr>
          <a:xfrm>
            <a:off x="9403995" y="927289"/>
            <a:ext cx="2282715" cy="2826267"/>
            <a:chOff x="2436812" y="1480004"/>
            <a:chExt cx="7884824" cy="4615996"/>
          </a:xfrm>
        </p:grpSpPr>
        <p:sp>
          <p:nvSpPr>
            <p:cNvPr id="24" name="Rectangle 23">
              <a:extLst>
                <a:ext uri="{FF2B5EF4-FFF2-40B4-BE49-F238E27FC236}">
                  <a16:creationId xmlns:a16="http://schemas.microsoft.com/office/drawing/2014/main" id="{6DFEA0CA-57EE-D948-911C-1B6F208D4839}"/>
                </a:ext>
              </a:extLst>
            </p:cNvPr>
            <p:cNvSpPr/>
            <p:nvPr/>
          </p:nvSpPr>
          <p:spPr>
            <a:xfrm>
              <a:off x="2436812" y="1524000"/>
              <a:ext cx="2971800" cy="4572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FF1DE6C-BF94-BC4A-B823-F8030E005DC1}"/>
                </a:ext>
              </a:extLst>
            </p:cNvPr>
            <p:cNvSpPr/>
            <p:nvPr/>
          </p:nvSpPr>
          <p:spPr>
            <a:xfrm>
              <a:off x="2932112" y="2002971"/>
              <a:ext cx="1981200" cy="36576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FC49DF5-6869-2441-95DE-065ABF119ABB}"/>
                </a:ext>
              </a:extLst>
            </p:cNvPr>
            <p:cNvSpPr/>
            <p:nvPr/>
          </p:nvSpPr>
          <p:spPr>
            <a:xfrm>
              <a:off x="3503612" y="2667000"/>
              <a:ext cx="9906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D2F26B6-5869-8348-BA91-57EC4B2441C1}"/>
                </a:ext>
              </a:extLst>
            </p:cNvPr>
            <p:cNvSpPr/>
            <p:nvPr/>
          </p:nvSpPr>
          <p:spPr>
            <a:xfrm>
              <a:off x="6475412" y="1866446"/>
              <a:ext cx="609600" cy="1295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A3025CF-672A-624D-96F5-615940B6ACD9}"/>
                </a:ext>
              </a:extLst>
            </p:cNvPr>
            <p:cNvSpPr/>
            <p:nvPr/>
          </p:nvSpPr>
          <p:spPr>
            <a:xfrm>
              <a:off x="6475412" y="3167289"/>
              <a:ext cx="609600" cy="1295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B259C0D-F14B-BA46-A076-ACBFD1ADD64A}"/>
                </a:ext>
              </a:extLst>
            </p:cNvPr>
            <p:cNvSpPr/>
            <p:nvPr/>
          </p:nvSpPr>
          <p:spPr>
            <a:xfrm>
              <a:off x="6475412" y="4451349"/>
              <a:ext cx="609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a:extLst>
                <a:ext uri="{FF2B5EF4-FFF2-40B4-BE49-F238E27FC236}">
                  <a16:creationId xmlns:a16="http://schemas.microsoft.com/office/drawing/2014/main" id="{B5002997-563F-C64D-823B-7108B3B2D867}"/>
                </a:ext>
              </a:extLst>
            </p:cNvPr>
            <p:cNvSpPr/>
            <p:nvPr/>
          </p:nvSpPr>
          <p:spPr>
            <a:xfrm>
              <a:off x="5408612" y="2286000"/>
              <a:ext cx="1066800" cy="45720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a:extLst>
                <a:ext uri="{FF2B5EF4-FFF2-40B4-BE49-F238E27FC236}">
                  <a16:creationId xmlns:a16="http://schemas.microsoft.com/office/drawing/2014/main" id="{85369A3E-DC83-8E4C-8B71-C79A49819129}"/>
                </a:ext>
              </a:extLst>
            </p:cNvPr>
            <p:cNvSpPr/>
            <p:nvPr/>
          </p:nvSpPr>
          <p:spPr>
            <a:xfrm>
              <a:off x="4951412" y="3581400"/>
              <a:ext cx="1524000" cy="457200"/>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a:extLst>
                <a:ext uri="{FF2B5EF4-FFF2-40B4-BE49-F238E27FC236}">
                  <a16:creationId xmlns:a16="http://schemas.microsoft.com/office/drawing/2014/main" id="{CE84C3DB-A3F8-714E-9D42-1B6053FA9834}"/>
                </a:ext>
              </a:extLst>
            </p:cNvPr>
            <p:cNvSpPr/>
            <p:nvPr/>
          </p:nvSpPr>
          <p:spPr>
            <a:xfrm>
              <a:off x="4532312" y="4658178"/>
              <a:ext cx="1943100" cy="45720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FF8F3D5B-FFCB-264F-B530-2B87697E62C1}"/>
                </a:ext>
              </a:extLst>
            </p:cNvPr>
            <p:cNvSpPr txBox="1"/>
            <p:nvPr/>
          </p:nvSpPr>
          <p:spPr>
            <a:xfrm rot="16200000">
              <a:off x="5419153" y="2522167"/>
              <a:ext cx="2758848" cy="1774887"/>
            </a:xfrm>
            <a:prstGeom prst="rect">
              <a:avLst/>
            </a:prstGeom>
            <a:noFill/>
          </p:spPr>
          <p:txBody>
            <a:bodyPr wrap="square" rtlCol="0">
              <a:spAutoFit/>
            </a:bodyPr>
            <a:lstStyle/>
            <a:p>
              <a:endParaRPr lang="en-US" sz="3600" dirty="0"/>
            </a:p>
          </p:txBody>
        </p:sp>
        <p:sp>
          <p:nvSpPr>
            <p:cNvPr id="40" name="Rectangle 39">
              <a:extLst>
                <a:ext uri="{FF2B5EF4-FFF2-40B4-BE49-F238E27FC236}">
                  <a16:creationId xmlns:a16="http://schemas.microsoft.com/office/drawing/2014/main" id="{82E3202B-70DB-BD45-B316-65BDE4CB83DC}"/>
                </a:ext>
              </a:extLst>
            </p:cNvPr>
            <p:cNvSpPr/>
            <p:nvPr/>
          </p:nvSpPr>
          <p:spPr>
            <a:xfrm>
              <a:off x="8162618" y="1480004"/>
              <a:ext cx="2159018" cy="4463595"/>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D30513C-1CD3-B347-8B56-DF749611502D}"/>
                </a:ext>
              </a:extLst>
            </p:cNvPr>
            <p:cNvSpPr/>
            <p:nvPr/>
          </p:nvSpPr>
          <p:spPr>
            <a:xfrm>
              <a:off x="8692808" y="2002971"/>
              <a:ext cx="1146211" cy="35111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Left Arrow 41">
              <a:extLst>
                <a:ext uri="{FF2B5EF4-FFF2-40B4-BE49-F238E27FC236}">
                  <a16:creationId xmlns:a16="http://schemas.microsoft.com/office/drawing/2014/main" id="{194B9034-8C42-BB45-AC1D-B543269DB293}"/>
                </a:ext>
              </a:extLst>
            </p:cNvPr>
            <p:cNvSpPr/>
            <p:nvPr/>
          </p:nvSpPr>
          <p:spPr>
            <a:xfrm>
              <a:off x="7121744" y="2514600"/>
              <a:ext cx="1030068" cy="381000"/>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Left Arrow 42">
              <a:extLst>
                <a:ext uri="{FF2B5EF4-FFF2-40B4-BE49-F238E27FC236}">
                  <a16:creationId xmlns:a16="http://schemas.microsoft.com/office/drawing/2014/main" id="{745CB98C-5C84-5D46-899C-5CDDB7B2AA78}"/>
                </a:ext>
              </a:extLst>
            </p:cNvPr>
            <p:cNvSpPr/>
            <p:nvPr/>
          </p:nvSpPr>
          <p:spPr>
            <a:xfrm>
              <a:off x="7110938" y="3581400"/>
              <a:ext cx="1030068" cy="381000"/>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Left Arrow 43">
              <a:extLst>
                <a:ext uri="{FF2B5EF4-FFF2-40B4-BE49-F238E27FC236}">
                  <a16:creationId xmlns:a16="http://schemas.microsoft.com/office/drawing/2014/main" id="{4CBABD9D-C342-A944-8384-385805175F00}"/>
                </a:ext>
              </a:extLst>
            </p:cNvPr>
            <p:cNvSpPr/>
            <p:nvPr/>
          </p:nvSpPr>
          <p:spPr>
            <a:xfrm>
              <a:off x="7100131" y="4762271"/>
              <a:ext cx="1030068" cy="381000"/>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itle 1">
            <a:extLst>
              <a:ext uri="{FF2B5EF4-FFF2-40B4-BE49-F238E27FC236}">
                <a16:creationId xmlns:a16="http://schemas.microsoft.com/office/drawing/2014/main" id="{5D5584A3-C3A5-EB44-8771-4EA39550AA87}"/>
              </a:ext>
            </a:extLst>
          </p:cNvPr>
          <p:cNvSpPr txBox="1">
            <a:spLocks/>
          </p:cNvSpPr>
          <p:nvPr/>
        </p:nvSpPr>
        <p:spPr bwMode="auto">
          <a:xfrm>
            <a:off x="320509" y="174106"/>
            <a:ext cx="10603171" cy="617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4000"/>
              <a:t>Example: Architecting Multiphysics PDEs</a:t>
            </a:r>
            <a:endParaRPr lang="en-US" sz="4000" dirty="0"/>
          </a:p>
        </p:txBody>
      </p:sp>
    </p:spTree>
    <p:extLst>
      <p:ext uri="{BB962C8B-B14F-4D97-AF65-F5344CB8AC3E}">
        <p14:creationId xmlns:p14="http://schemas.microsoft.com/office/powerpoint/2010/main" val="4134806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itle 1"/>
          <p:cNvSpPr>
            <a:spLocks noGrp="1"/>
          </p:cNvSpPr>
          <p:nvPr>
            <p:ph type="title"/>
          </p:nvPr>
        </p:nvSpPr>
        <p:spPr>
          <a:xfrm>
            <a:off x="1067268" y="220141"/>
            <a:ext cx="7772400" cy="674688"/>
          </a:xfrm>
        </p:spPr>
        <p:txBody>
          <a:bodyPr>
            <a:noAutofit/>
          </a:bodyPr>
          <a:lstStyle/>
          <a:p>
            <a:r>
              <a:rPr lang="en-US" sz="4000" dirty="0"/>
              <a:t>Other Considerations</a:t>
            </a:r>
          </a:p>
        </p:txBody>
      </p:sp>
      <p:sp>
        <p:nvSpPr>
          <p:cNvPr id="51202" name="Content Placeholder 3"/>
          <p:cNvSpPr>
            <a:spLocks noGrp="1"/>
          </p:cNvSpPr>
          <p:nvPr>
            <p:ph sz="half" idx="1"/>
          </p:nvPr>
        </p:nvSpPr>
        <p:spPr>
          <a:xfrm>
            <a:off x="693175" y="1047135"/>
            <a:ext cx="10146890" cy="3936736"/>
          </a:xfrm>
        </p:spPr>
        <p:txBody>
          <a:bodyPr>
            <a:normAutofit fontScale="92500"/>
          </a:bodyPr>
          <a:lstStyle/>
          <a:p>
            <a:r>
              <a:rPr lang="en-US" dirty="0"/>
              <a:t>Leverage existing software</a:t>
            </a:r>
          </a:p>
          <a:p>
            <a:pPr lvl="1"/>
            <a:r>
              <a:rPr lang="en-US" dirty="0"/>
              <a:t>Libraries may have better solvers </a:t>
            </a:r>
          </a:p>
          <a:p>
            <a:pPr lvl="2"/>
            <a:r>
              <a:rPr lang="en-US" dirty="0"/>
              <a:t>Off-load expertise and maintenance</a:t>
            </a:r>
          </a:p>
          <a:p>
            <a:pPr lvl="1"/>
            <a:r>
              <a:rPr lang="en-US" dirty="0"/>
              <a:t>Examine the interoperability constraints</a:t>
            </a:r>
          </a:p>
          <a:p>
            <a:pPr lvl="2"/>
            <a:r>
              <a:rPr lang="en-US" dirty="0"/>
              <a:t>Many times the cost is justified even if there is more data movement</a:t>
            </a:r>
          </a:p>
          <a:p>
            <a:r>
              <a:rPr lang="en-US" dirty="0"/>
              <a:t>More available packages are attempting to achieve interoperability</a:t>
            </a:r>
          </a:p>
          <a:p>
            <a:pPr lvl="1"/>
            <a:r>
              <a:rPr lang="en-US" dirty="0"/>
              <a:t>See if a combination meets your requirements</a:t>
            </a:r>
          </a:p>
          <a:p>
            <a:r>
              <a:rPr lang="en-US" dirty="0"/>
              <a:t>May be worthwhile to let the library dictate data layout if the corresponding operations dominate</a:t>
            </a:r>
          </a:p>
        </p:txBody>
      </p:sp>
      <p:sp>
        <p:nvSpPr>
          <p:cNvPr id="2" name="Rectangle 1"/>
          <p:cNvSpPr/>
          <p:nvPr/>
        </p:nvSpPr>
        <p:spPr>
          <a:xfrm>
            <a:off x="693174" y="4983871"/>
            <a:ext cx="10146891" cy="826994"/>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Institute a rigorous verification regime at the outset</a:t>
            </a:r>
          </a:p>
        </p:txBody>
      </p:sp>
    </p:spTree>
    <p:extLst>
      <p:ext uri="{BB962C8B-B14F-4D97-AF65-F5344CB8AC3E}">
        <p14:creationId xmlns:p14="http://schemas.microsoft.com/office/powerpoint/2010/main" val="4355310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solidFill>
            <a:schemeClr val="tx2">
              <a:lumMod val="75000"/>
              <a:alpha val="90000"/>
            </a:schemeClr>
          </a:solidFill>
        </p:spPr>
        <p:txBody>
          <a:bodyPr/>
          <a:lstStyle/>
          <a:p>
            <a:endParaRPr lang="en-US" dirty="0"/>
          </a:p>
          <a:p>
            <a:r>
              <a:rPr lang="en-US" dirty="0"/>
              <a:t>Takeaways</a:t>
            </a:r>
          </a:p>
          <a:p>
            <a:pPr marL="457200" indent="-457200">
              <a:buFont typeface="Arial"/>
              <a:buChar char="•"/>
            </a:pPr>
            <a:r>
              <a:rPr lang="en-US" dirty="0"/>
              <a:t>Differentiate between slow changing and fast changing components of your code</a:t>
            </a:r>
          </a:p>
          <a:p>
            <a:pPr marL="457200" indent="-457200">
              <a:buFont typeface="Arial"/>
              <a:buChar char="•"/>
            </a:pPr>
            <a:r>
              <a:rPr lang="en-US" dirty="0"/>
              <a:t>Take your time to understand the requirements of your infrastructure</a:t>
            </a:r>
          </a:p>
          <a:p>
            <a:pPr marL="457200" indent="-457200">
              <a:buFont typeface="Arial"/>
              <a:buChar char="•"/>
            </a:pPr>
            <a:r>
              <a:rPr lang="en-US" dirty="0"/>
              <a:t>Implement separation of concerns</a:t>
            </a:r>
          </a:p>
          <a:p>
            <a:pPr marL="457200" indent="-457200">
              <a:buFont typeface="Arial"/>
              <a:buChar char="•"/>
            </a:pPr>
            <a:r>
              <a:rPr lang="en-US" dirty="0"/>
              <a:t>Design with portability, extensibility, reproducibility and maintainability in mind</a:t>
            </a:r>
          </a:p>
          <a:p>
            <a:pPr marL="457200" indent="-457200">
              <a:buFont typeface="Arial"/>
              <a:buChar char="•"/>
            </a:pPr>
            <a:r>
              <a:rPr lang="en-US" dirty="0"/>
              <a:t>Leverage existing capabilities where possible</a:t>
            </a:r>
          </a:p>
          <a:p>
            <a:r>
              <a:rPr lang="en-US" dirty="0"/>
              <a:t>…….Questions ? </a:t>
            </a:r>
          </a:p>
          <a:p>
            <a:endParaRPr lang="en-US" dirty="0"/>
          </a:p>
        </p:txBody>
      </p:sp>
    </p:spTree>
    <p:extLst>
      <p:ext uri="{BB962C8B-B14F-4D97-AF65-F5344CB8AC3E}">
        <p14:creationId xmlns:p14="http://schemas.microsoft.com/office/powerpoint/2010/main" val="40073194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943443" y="966203"/>
            <a:ext cx="10693385" cy="359677"/>
          </a:xfrm>
        </p:spPr>
        <p:txBody>
          <a:bodyPr/>
          <a:lstStyle/>
          <a:p>
            <a:pPr marL="0" indent="0">
              <a:buNone/>
            </a:pPr>
            <a:r>
              <a:rPr lang="en-US" sz="2400" b="1" dirty="0"/>
              <a:t>Desirable Characteristics and Why They are Challenging</a:t>
            </a:r>
          </a:p>
          <a:p>
            <a:pPr lvl="1"/>
            <a:endParaRPr lang="en-US" dirty="0"/>
          </a:p>
        </p:txBody>
      </p:sp>
      <p:sp>
        <p:nvSpPr>
          <p:cNvPr id="5" name="TextBox 4">
            <a:extLst>
              <a:ext uri="{FF2B5EF4-FFF2-40B4-BE49-F238E27FC236}">
                <a16:creationId xmlns:a16="http://schemas.microsoft.com/office/drawing/2014/main" id="{D8F3DAED-9D71-7A4D-ABCE-BAD854522A99}"/>
              </a:ext>
            </a:extLst>
          </p:cNvPr>
          <p:cNvSpPr txBox="1"/>
          <p:nvPr/>
        </p:nvSpPr>
        <p:spPr>
          <a:xfrm>
            <a:off x="2198917" y="1446638"/>
            <a:ext cx="1458348" cy="433965"/>
          </a:xfrm>
          <a:prstGeom prst="rect">
            <a:avLst/>
          </a:prstGeom>
          <a:noFill/>
        </p:spPr>
        <p:txBody>
          <a:bodyPr wrap="none" lIns="118872" tIns="91440" rIns="118872" bIns="91440" rtlCol="0" anchor="ctr" anchorCtr="0">
            <a:spAutoFit/>
          </a:bodyPr>
          <a:lstStyle/>
          <a:p>
            <a:pPr algn="l">
              <a:lnSpc>
                <a:spcPct val="90000"/>
              </a:lnSpc>
            </a:pPr>
            <a:r>
              <a:rPr lang="en-US" dirty="0"/>
              <a:t>Extensibility</a:t>
            </a:r>
          </a:p>
        </p:txBody>
      </p:sp>
      <p:sp>
        <p:nvSpPr>
          <p:cNvPr id="7" name="Rounded Rectangle 6">
            <a:extLst>
              <a:ext uri="{FF2B5EF4-FFF2-40B4-BE49-F238E27FC236}">
                <a16:creationId xmlns:a16="http://schemas.microsoft.com/office/drawing/2014/main" id="{AB8C5454-7C3C-364A-9FC0-FAB9903FB673}"/>
              </a:ext>
            </a:extLst>
          </p:cNvPr>
          <p:cNvSpPr/>
          <p:nvPr/>
        </p:nvSpPr>
        <p:spPr>
          <a:xfrm>
            <a:off x="1304596" y="2056199"/>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Well defined structure and modules </a:t>
            </a:r>
          </a:p>
          <a:p>
            <a:pPr algn="ctr"/>
            <a:r>
              <a:rPr lang="en-US" sz="2000" dirty="0">
                <a:solidFill>
                  <a:schemeClr val="tx2">
                    <a:lumMod val="20000"/>
                    <a:lumOff val="80000"/>
                  </a:schemeClr>
                </a:solidFill>
              </a:rPr>
              <a:t>Encapsulation of functionalities</a:t>
            </a:r>
          </a:p>
        </p:txBody>
      </p:sp>
    </p:spTree>
    <p:extLst>
      <p:ext uri="{BB962C8B-B14F-4D97-AF65-F5344CB8AC3E}">
        <p14:creationId xmlns:p14="http://schemas.microsoft.com/office/powerpoint/2010/main" val="718866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nvPr>
        </p:nvGraphicFramePr>
        <p:xfrm>
          <a:off x="530679" y="879117"/>
          <a:ext cx="11127467" cy="5562600"/>
        </p:xfrm>
        <a:graphic>
          <a:graphicData uri="http://schemas.openxmlformats.org/drawingml/2006/table">
            <a:tbl>
              <a:tblPr firstRow="1" bandRow="1">
                <a:tableStyleId>{5C22544A-7EE6-4342-B048-85BDC9FD1C3A}</a:tableStyleId>
              </a:tblPr>
              <a:tblGrid>
                <a:gridCol w="1856903">
                  <a:extLst>
                    <a:ext uri="{9D8B030D-6E8A-4147-A177-3AD203B41FA5}">
                      <a16:colId xmlns:a16="http://schemas.microsoft.com/office/drawing/2014/main" val="3446576009"/>
                    </a:ext>
                  </a:extLst>
                </a:gridCol>
                <a:gridCol w="927652">
                  <a:extLst>
                    <a:ext uri="{9D8B030D-6E8A-4147-A177-3AD203B41FA5}">
                      <a16:colId xmlns:a16="http://schemas.microsoft.com/office/drawing/2014/main" val="339314737"/>
                    </a:ext>
                  </a:extLst>
                </a:gridCol>
                <a:gridCol w="5502418">
                  <a:extLst>
                    <a:ext uri="{9D8B030D-6E8A-4147-A177-3AD203B41FA5}">
                      <a16:colId xmlns:a16="http://schemas.microsoft.com/office/drawing/2014/main" val="1263998808"/>
                    </a:ext>
                  </a:extLst>
                </a:gridCol>
                <a:gridCol w="2840494">
                  <a:extLst>
                    <a:ext uri="{9D8B030D-6E8A-4147-A177-3AD203B41FA5}">
                      <a16:colId xmlns:a16="http://schemas.microsoft.com/office/drawing/2014/main" val="4097899022"/>
                    </a:ext>
                  </a:extLst>
                </a:gridCol>
              </a:tblGrid>
              <a:tr h="370840">
                <a:tc>
                  <a:txBody>
                    <a:bodyPr/>
                    <a:lstStyle/>
                    <a:p>
                      <a:pPr algn="l">
                        <a:lnSpc>
                          <a:spcPct val="100000"/>
                        </a:lnSpc>
                      </a:pPr>
                      <a:r>
                        <a:rPr lang="en-US" sz="1600" dirty="0"/>
                        <a:t>Time (Central TZ)</a:t>
                      </a:r>
                    </a:p>
                  </a:txBody>
                  <a:tcPr/>
                </a:tc>
                <a:tc>
                  <a:txBody>
                    <a:bodyPr/>
                    <a:lstStyle/>
                    <a:p>
                      <a:pPr>
                        <a:lnSpc>
                          <a:spcPct val="100000"/>
                        </a:lnSpc>
                      </a:pPr>
                      <a:r>
                        <a:rPr lang="en-US" sz="1600" dirty="0"/>
                        <a:t>Module</a:t>
                      </a:r>
                    </a:p>
                  </a:txBody>
                  <a:tcPr/>
                </a:tc>
                <a:tc>
                  <a:txBody>
                    <a:bodyPr/>
                    <a:lstStyle/>
                    <a:p>
                      <a:pPr>
                        <a:lnSpc>
                          <a:spcPct val="100000"/>
                        </a:lnSpc>
                      </a:pPr>
                      <a:r>
                        <a:rPr lang="en-US" sz="1600" dirty="0"/>
                        <a:t>Topic</a:t>
                      </a:r>
                    </a:p>
                  </a:txBody>
                  <a:tcPr/>
                </a:tc>
                <a:tc>
                  <a:txBody>
                    <a:bodyPr/>
                    <a:lstStyle/>
                    <a:p>
                      <a:pPr>
                        <a:lnSpc>
                          <a:spcPct val="100000"/>
                        </a:lnSpc>
                      </a:pPr>
                      <a:r>
                        <a:rPr lang="en-US" sz="1600" dirty="0"/>
                        <a:t>Speaker</a:t>
                      </a:r>
                    </a:p>
                  </a:txBody>
                  <a:tcPr/>
                </a:tc>
                <a:extLst>
                  <a:ext uri="{0D108BD9-81ED-4DB2-BD59-A6C34878D82A}">
                    <a16:rowId xmlns:a16="http://schemas.microsoft.com/office/drawing/2014/main" val="3602420430"/>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9:30am-9:45am</a:t>
                      </a:r>
                      <a:endParaRPr lang="en-US" sz="3600" dirty="0">
                        <a:effectLst/>
                      </a:endParaRPr>
                    </a:p>
                  </a:txBody>
                  <a:tcPr marL="63500" marR="63500" marT="63500" marB="63500"/>
                </a:tc>
                <a:tc>
                  <a:txBody>
                    <a:bodyPr/>
                    <a:lstStyle/>
                    <a:p>
                      <a:pPr>
                        <a:lnSpc>
                          <a:spcPct val="100000"/>
                        </a:lnSpc>
                      </a:pPr>
                      <a:r>
                        <a:rPr lang="en-US" sz="1600" dirty="0"/>
                        <a:t>00</a:t>
                      </a:r>
                    </a:p>
                  </a:txBody>
                  <a:tcPr/>
                </a:tc>
                <a:tc>
                  <a:txBody>
                    <a:bodyPr/>
                    <a:lstStyle/>
                    <a:p>
                      <a:pPr>
                        <a:lnSpc>
                          <a:spcPct val="100000"/>
                        </a:lnSpc>
                      </a:pPr>
                      <a:r>
                        <a:rPr lang="en-US" sz="1600" b="0" i="0" u="none" strike="noStrike" kern="1200" dirty="0">
                          <a:solidFill>
                            <a:schemeClr val="dk1"/>
                          </a:solidFill>
                          <a:effectLst/>
                          <a:latin typeface="+mn-lt"/>
                          <a:ea typeface="+mn-ea"/>
                          <a:cs typeface="+mn-cs"/>
                        </a:rPr>
                        <a:t>Introduction</a:t>
                      </a:r>
                      <a:endParaRPr lang="en-US" sz="1600" dirty="0"/>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423647603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9:45am-10:15am</a:t>
                      </a:r>
                      <a:endParaRPr lang="en-US" sz="3600" dirty="0">
                        <a:effectLst/>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Overview of Best Practices in HPC </a:t>
                      </a:r>
                      <a:r>
                        <a:rPr lang="en-US" sz="1600" b="0" i="0" u="none" strike="noStrike" kern="1200">
                          <a:solidFill>
                            <a:schemeClr val="dk1"/>
                          </a:solidFill>
                          <a:effectLst/>
                          <a:latin typeface="+mn-lt"/>
                          <a:ea typeface="+mn-ea"/>
                          <a:cs typeface="+mn-cs"/>
                        </a:rPr>
                        <a:t>Software Development</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Katherine M. Riley, ANL</a:t>
                      </a:r>
                    </a:p>
                  </a:txBody>
                  <a:tcPr/>
                </a:tc>
                <a:extLst>
                  <a:ext uri="{0D108BD9-81ED-4DB2-BD59-A6C34878D82A}">
                    <a16:rowId xmlns:a16="http://schemas.microsoft.com/office/drawing/2014/main" val="1859212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10:15am-10:45am</a:t>
                      </a:r>
                      <a:endParaRPr lang="en-US" sz="3600" dirty="0">
                        <a:effectLst/>
                      </a:endParaRPr>
                    </a:p>
                  </a:txBody>
                  <a:tcPr marL="63500" marR="63500" marT="63500" marB="63500"/>
                </a:tc>
                <a:tc>
                  <a:txBody>
                    <a:bodyPr/>
                    <a:lstStyle/>
                    <a:p>
                      <a:pPr>
                        <a:lnSpc>
                          <a:spcPct val="100000"/>
                        </a:lnSpc>
                      </a:pPr>
                      <a:r>
                        <a:rPr lang="en-US" sz="1600" dirty="0"/>
                        <a:t>02</a:t>
                      </a:r>
                    </a:p>
                  </a:txBody>
                  <a:tcPr/>
                </a:tc>
                <a:tc>
                  <a:txBody>
                    <a:bodyPr/>
                    <a:lstStyle/>
                    <a:p>
                      <a:pPr>
                        <a:lnSpc>
                          <a:spcPct val="100000"/>
                        </a:lnSpc>
                      </a:pPr>
                      <a:r>
                        <a:rPr lang="en-US" sz="1600" dirty="0"/>
                        <a:t>Agile Methodologies</a:t>
                      </a:r>
                    </a:p>
                  </a:txBody>
                  <a:tcPr/>
                </a:tc>
                <a:tc>
                  <a:txBody>
                    <a:bodyPr/>
                    <a:lstStyle/>
                    <a:p>
                      <a:pPr>
                        <a:lnSpc>
                          <a:spcPct val="100000"/>
                        </a:lnSpc>
                      </a:pPr>
                      <a:r>
                        <a:rPr lang="en-US" sz="1600" dirty="0"/>
                        <a:t>James M. </a:t>
                      </a:r>
                      <a:r>
                        <a:rPr lang="en-US" sz="1600" dirty="0" err="1"/>
                        <a:t>Willenbring</a:t>
                      </a:r>
                      <a:r>
                        <a:rPr lang="en-US" sz="1600" dirty="0"/>
                        <a:t>, SNL</a:t>
                      </a:r>
                    </a:p>
                  </a:txBody>
                  <a:tcPr/>
                </a:tc>
                <a:extLst>
                  <a:ext uri="{0D108BD9-81ED-4DB2-BD59-A6C34878D82A}">
                    <a16:rowId xmlns:a16="http://schemas.microsoft.com/office/drawing/2014/main" val="3991164013"/>
                  </a:ext>
                </a:extLst>
              </a:tr>
              <a:tr h="370840">
                <a:tc>
                  <a:txBody>
                    <a:bodyPr/>
                    <a:lstStyle/>
                    <a:p>
                      <a:pPr rtl="0" fontAlgn="t">
                        <a:spcBef>
                          <a:spcPts val="0"/>
                        </a:spcBef>
                        <a:spcAft>
                          <a:spcPts val="0"/>
                        </a:spcAft>
                      </a:pPr>
                      <a:r>
                        <a:rPr lang="en-US" sz="1600" dirty="0">
                          <a:effectLst/>
                        </a:rPr>
                        <a:t>10:45am-11:00am</a:t>
                      </a:r>
                    </a:p>
                  </a:txBody>
                  <a:tcPr marL="63500" marR="63500" marT="63500" marB="63500"/>
                </a:tc>
                <a:tc>
                  <a:txBody>
                    <a:bodyPr/>
                    <a:lstStyle/>
                    <a:p>
                      <a:pPr>
                        <a:lnSpc>
                          <a:spcPct val="100000"/>
                        </a:lnSpc>
                      </a:pPr>
                      <a:r>
                        <a:rPr lang="en-US" sz="1600" i="0" dirty="0">
                          <a:solidFill>
                            <a:schemeClr val="tx1"/>
                          </a:solidFill>
                        </a:rPr>
                        <a:t>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Git Workflows</a:t>
                      </a:r>
                      <a:endParaRPr lang="en-US" sz="1600" dirty="0"/>
                    </a:p>
                  </a:txBody>
                  <a:tcPr/>
                </a:tc>
                <a:tc>
                  <a:txBody>
                    <a:bodyPr/>
                    <a:lstStyle/>
                    <a:p>
                      <a:pPr>
                        <a:lnSpc>
                          <a:spcPct val="100000"/>
                        </a:lnSpc>
                      </a:pPr>
                      <a:r>
                        <a:rPr lang="en-US" sz="1600" dirty="0"/>
                        <a:t>James M. </a:t>
                      </a:r>
                      <a:r>
                        <a:rPr lang="en-US" sz="1600" dirty="0" err="1"/>
                        <a:t>Willenbring</a:t>
                      </a:r>
                      <a:r>
                        <a:rPr lang="en-US" sz="1600" dirty="0"/>
                        <a:t>, SNL</a:t>
                      </a:r>
                    </a:p>
                  </a:txBody>
                  <a:tcPr/>
                </a:tc>
                <a:extLst>
                  <a:ext uri="{0D108BD9-81ED-4DB2-BD59-A6C34878D82A}">
                    <a16:rowId xmlns:a16="http://schemas.microsoft.com/office/drawing/2014/main" val="1350023114"/>
                  </a:ext>
                </a:extLst>
              </a:tr>
              <a:tr h="370840">
                <a:tc>
                  <a:txBody>
                    <a:bodyPr/>
                    <a:lstStyle/>
                    <a:p>
                      <a:pPr rtl="0" fontAlgn="t">
                        <a:spcBef>
                          <a:spcPts val="0"/>
                        </a:spcBef>
                        <a:spcAft>
                          <a:spcPts val="0"/>
                        </a:spcAft>
                      </a:pPr>
                      <a:r>
                        <a:rPr lang="en-US" sz="1600" i="1" dirty="0">
                          <a:solidFill>
                            <a:schemeClr val="tx2"/>
                          </a:solidFill>
                          <a:effectLst/>
                        </a:rPr>
                        <a:t>11:00am-11:15am</a:t>
                      </a: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dirty="0">
                          <a:solidFill>
                            <a:schemeClr val="tx2"/>
                          </a:solidFill>
                        </a:rPr>
                        <a:t>Break (and Q&amp;A with speakers)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i="1" dirty="0">
                        <a:solidFill>
                          <a:schemeClr val="tx2"/>
                        </a:solidFill>
                      </a:endParaRPr>
                    </a:p>
                  </a:txBody>
                  <a:tcPr/>
                </a:tc>
                <a:extLst>
                  <a:ext uri="{0D108BD9-81ED-4DB2-BD59-A6C34878D82A}">
                    <a16:rowId xmlns:a16="http://schemas.microsoft.com/office/drawing/2014/main" val="200552289"/>
                  </a:ext>
                </a:extLst>
              </a:tr>
              <a:tr h="370840">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11:15am-12:00pm</a:t>
                      </a:r>
                      <a:endParaRPr lang="en-US" sz="3600" i="0" dirty="0">
                        <a:solidFill>
                          <a:schemeClr val="tx1"/>
                        </a:solidFill>
                        <a:effectLst/>
                      </a:endParaRPr>
                    </a:p>
                  </a:txBody>
                  <a:tcPr marL="63500" marR="63500" marT="63500" marB="63500"/>
                </a:tc>
                <a:tc>
                  <a:txBody>
                    <a:bodyPr/>
                    <a:lstStyle/>
                    <a:p>
                      <a:pPr>
                        <a:lnSpc>
                          <a:spcPct val="100000"/>
                        </a:lnSpc>
                      </a:pPr>
                      <a:r>
                        <a:rPr lang="en-US" sz="1600" i="0" dirty="0">
                          <a:solidFill>
                            <a:schemeClr val="tx1"/>
                          </a:solidFill>
                        </a:rPr>
                        <a:t>04</a:t>
                      </a:r>
                    </a:p>
                  </a:txBody>
                  <a:tcPr/>
                </a:tc>
                <a:tc>
                  <a:txBody>
                    <a:bodyPr/>
                    <a:lstStyle/>
                    <a:p>
                      <a:pPr>
                        <a:lnSpc>
                          <a:spcPct val="100000"/>
                        </a:lnSpc>
                      </a:pPr>
                      <a:r>
                        <a:rPr lang="en-US" sz="1600" b="0" i="0" u="none" strike="noStrike" kern="1200" dirty="0">
                          <a:solidFill>
                            <a:schemeClr val="tx1"/>
                          </a:solidFill>
                          <a:effectLst/>
                          <a:latin typeface="+mn-lt"/>
                          <a:ea typeface="+mn-ea"/>
                          <a:cs typeface="+mn-cs"/>
                        </a:rPr>
                        <a:t>Software Design</a:t>
                      </a:r>
                      <a:endParaRPr lang="en-US" sz="1600" i="0" dirty="0">
                        <a:solidFill>
                          <a:schemeClr val="tx1"/>
                        </a:solidFill>
                      </a:endParaRPr>
                    </a:p>
                  </a:txBody>
                  <a:tcPr/>
                </a:tc>
                <a:tc>
                  <a:txBody>
                    <a:bodyPr/>
                    <a:lstStyle/>
                    <a:p>
                      <a:pPr>
                        <a:lnSpc>
                          <a:spcPct val="100000"/>
                        </a:lnSpc>
                      </a:pPr>
                      <a:r>
                        <a:rPr lang="en-US" sz="1600" i="0" dirty="0">
                          <a:solidFill>
                            <a:schemeClr val="tx1"/>
                          </a:solidFill>
                        </a:rPr>
                        <a:t>Anshu Dubey, ANL</a:t>
                      </a:r>
                    </a:p>
                  </a:txBody>
                  <a:tcPr/>
                </a:tc>
                <a:extLst>
                  <a:ext uri="{0D108BD9-81ED-4DB2-BD59-A6C34878D82A}">
                    <a16:rowId xmlns:a16="http://schemas.microsoft.com/office/drawing/2014/main" val="1922613886"/>
                  </a:ext>
                </a:extLst>
              </a:tr>
              <a:tr h="370840">
                <a:tc>
                  <a:txBody>
                    <a:bodyPr/>
                    <a:lstStyle/>
                    <a:p>
                      <a:pPr rtl="0" fontAlgn="t">
                        <a:spcBef>
                          <a:spcPts val="0"/>
                        </a:spcBef>
                        <a:spcAft>
                          <a:spcPts val="0"/>
                        </a:spcAft>
                      </a:pPr>
                      <a:r>
                        <a:rPr lang="en-US" sz="1600" i="0" dirty="0">
                          <a:solidFill>
                            <a:schemeClr val="tx1"/>
                          </a:solidFill>
                          <a:effectLst/>
                        </a:rPr>
                        <a:t>12:00pm-12:45pm</a:t>
                      </a:r>
                    </a:p>
                  </a:txBody>
                  <a:tcPr marL="63500" marR="63500" marT="63500" marB="63500"/>
                </a:tc>
                <a:tc>
                  <a:txBody>
                    <a:bodyPr/>
                    <a:lstStyle/>
                    <a:p>
                      <a:pPr>
                        <a:lnSpc>
                          <a:spcPct val="100000"/>
                        </a:lnSpc>
                      </a:pPr>
                      <a:r>
                        <a:rPr lang="en-US" sz="1600" i="0" dirty="0">
                          <a:solidFill>
                            <a:schemeClr val="tx1"/>
                          </a:solidFill>
                        </a:rPr>
                        <a:t>05</a:t>
                      </a:r>
                    </a:p>
                  </a:txBody>
                  <a:tcPr/>
                </a:tc>
                <a:tc>
                  <a:txBody>
                    <a:bodyPr/>
                    <a:lstStyle/>
                    <a:p>
                      <a:pPr>
                        <a:lnSpc>
                          <a:spcPct val="100000"/>
                        </a:lnSpc>
                      </a:pPr>
                      <a:r>
                        <a:rPr lang="en-US" sz="1600" i="0" dirty="0">
                          <a:solidFill>
                            <a:schemeClr val="tx1"/>
                          </a:solidFill>
                        </a:rPr>
                        <a:t>Software Testing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solidFill>
                            <a:schemeClr val="tx1"/>
                          </a:solidFill>
                        </a:rPr>
                        <a:t>Anshu Dubey, ANL</a:t>
                      </a:r>
                    </a:p>
                  </a:txBody>
                  <a:tcPr/>
                </a:tc>
                <a:extLst>
                  <a:ext uri="{0D108BD9-81ED-4DB2-BD59-A6C34878D82A}">
                    <a16:rowId xmlns:a16="http://schemas.microsoft.com/office/drawing/2014/main" val="3073672808"/>
                  </a:ext>
                </a:extLst>
              </a:tr>
              <a:tr h="370840">
                <a:tc>
                  <a:txBody>
                    <a:bodyPr/>
                    <a:lstStyle/>
                    <a:p>
                      <a:pPr rtl="0" fontAlgn="t">
                        <a:spcBef>
                          <a:spcPts val="0"/>
                        </a:spcBef>
                        <a:spcAft>
                          <a:spcPts val="0"/>
                        </a:spcAft>
                      </a:pPr>
                      <a:r>
                        <a:rPr lang="en-US" sz="1600" b="0" i="1" u="none" strike="noStrike" dirty="0">
                          <a:solidFill>
                            <a:schemeClr val="tx2"/>
                          </a:solidFill>
                          <a:effectLst/>
                          <a:latin typeface="Arial" panose="020B0604020202020204" pitchFamily="34" charset="0"/>
                        </a:rPr>
                        <a:t>12:45pm-1:45pm</a:t>
                      </a:r>
                      <a:endParaRPr lang="en-US" sz="3600" i="1" dirty="0">
                        <a:solidFill>
                          <a:schemeClr val="tx2"/>
                        </a:solidFill>
                        <a:effectLst/>
                      </a:endParaRP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i="1" dirty="0">
                          <a:solidFill>
                            <a:schemeClr val="tx2"/>
                          </a:solidFill>
                        </a:rPr>
                        <a:t>Lunch (and Q&amp;A with speakers)</a:t>
                      </a:r>
                    </a:p>
                  </a:txBody>
                  <a:tcPr/>
                </a:tc>
                <a:tc>
                  <a:txBody>
                    <a:bodyPr/>
                    <a:lstStyle/>
                    <a:p>
                      <a:pPr>
                        <a:lnSpc>
                          <a:spcPct val="100000"/>
                        </a:lnSpc>
                      </a:pPr>
                      <a:endParaRPr lang="en-US" sz="1600" i="1" dirty="0">
                        <a:solidFill>
                          <a:schemeClr val="tx2"/>
                        </a:solidFill>
                      </a:endParaRPr>
                    </a:p>
                  </a:txBody>
                  <a:tcPr/>
                </a:tc>
                <a:extLst>
                  <a:ext uri="{0D108BD9-81ED-4DB2-BD59-A6C34878D82A}">
                    <a16:rowId xmlns:a16="http://schemas.microsoft.com/office/drawing/2014/main" val="4193880066"/>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1:45pm-2:00pm</a:t>
                      </a:r>
                      <a:endParaRPr lang="en-US" sz="3600" dirty="0">
                        <a:effectLst/>
                      </a:endParaRPr>
                    </a:p>
                  </a:txBody>
                  <a:tcPr marL="63500" marR="63500" marT="63500" marB="63500"/>
                </a:tc>
                <a:tc>
                  <a:txBody>
                    <a:bodyPr/>
                    <a:lstStyle/>
                    <a:p>
                      <a:pPr>
                        <a:lnSpc>
                          <a:spcPct val="100000"/>
                        </a:lnSpc>
                      </a:pPr>
                      <a:r>
                        <a:rPr lang="en-US" sz="1600" i="0" dirty="0"/>
                        <a:t>06</a:t>
                      </a:r>
                    </a:p>
                  </a:txBody>
                  <a:tcPr/>
                </a:tc>
                <a:tc>
                  <a:txBody>
                    <a:bodyPr/>
                    <a:lstStyle/>
                    <a:p>
                      <a:pPr>
                        <a:lnSpc>
                          <a:spcPct val="100000"/>
                        </a:lnSpc>
                      </a:pPr>
                      <a:r>
                        <a:rPr lang="en-US" sz="1600" i="0" dirty="0"/>
                        <a:t>Agile Methodologies Redux</a:t>
                      </a:r>
                    </a:p>
                  </a:txBody>
                  <a:tcPr/>
                </a:tc>
                <a:tc>
                  <a:txBody>
                    <a:bodyPr/>
                    <a:lstStyle/>
                    <a:p>
                      <a:pPr>
                        <a:lnSpc>
                          <a:spcPct val="100000"/>
                        </a:lnSpc>
                      </a:pPr>
                      <a:r>
                        <a:rPr lang="en-US" sz="1600" dirty="0"/>
                        <a:t>James M. </a:t>
                      </a:r>
                      <a:r>
                        <a:rPr lang="en-US" sz="1600" dirty="0" err="1"/>
                        <a:t>Willenbing</a:t>
                      </a:r>
                      <a:r>
                        <a:rPr lang="en-US" sz="1600" dirty="0"/>
                        <a:t>, SNL</a:t>
                      </a:r>
                    </a:p>
                  </a:txBody>
                  <a:tcPr/>
                </a:tc>
                <a:extLst>
                  <a:ext uri="{0D108BD9-81ED-4DB2-BD59-A6C34878D82A}">
                    <a16:rowId xmlns:a16="http://schemas.microsoft.com/office/drawing/2014/main" val="2444169840"/>
                  </a:ext>
                </a:extLst>
              </a:tr>
              <a:tr h="370840">
                <a:tc>
                  <a:txBody>
                    <a:bodyPr/>
                    <a:lstStyle/>
                    <a:p>
                      <a:pPr rtl="0" fontAlgn="t">
                        <a:spcBef>
                          <a:spcPts val="0"/>
                        </a:spcBef>
                        <a:spcAft>
                          <a:spcPts val="0"/>
                        </a:spcAft>
                      </a:pPr>
                      <a:r>
                        <a:rPr lang="en-US" sz="1600" dirty="0">
                          <a:effectLst/>
                        </a:rPr>
                        <a:t>2:00pm-3:00pm</a:t>
                      </a:r>
                    </a:p>
                  </a:txBody>
                  <a:tcPr marL="63500" marR="63500" marT="63500" marB="63500"/>
                </a:tc>
                <a:tc>
                  <a:txBody>
                    <a:bodyPr/>
                    <a:lstStyle/>
                    <a:p>
                      <a:pPr>
                        <a:lnSpc>
                          <a:spcPct val="100000"/>
                        </a:lnSpc>
                      </a:pPr>
                      <a:r>
                        <a:rPr lang="en-US" sz="1600" i="0" dirty="0"/>
                        <a:t>07</a:t>
                      </a:r>
                    </a:p>
                  </a:txBody>
                  <a:tcPr/>
                </a:tc>
                <a:tc>
                  <a:txBody>
                    <a:bodyPr/>
                    <a:lstStyle/>
                    <a:p>
                      <a:pPr>
                        <a:lnSpc>
                          <a:spcPct val="100000"/>
                        </a:lnSpc>
                      </a:pPr>
                      <a:r>
                        <a:rPr lang="en-US" sz="1600" i="0" dirty="0"/>
                        <a:t>Refactoring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solidFill>
                            <a:schemeClr val="tx1"/>
                          </a:solidFill>
                        </a:rPr>
                        <a:t>Anshu Dubey, ANL</a:t>
                      </a:r>
                    </a:p>
                  </a:txBody>
                  <a:tcPr/>
                </a:tc>
                <a:extLst>
                  <a:ext uri="{0D108BD9-81ED-4DB2-BD59-A6C34878D82A}">
                    <a16:rowId xmlns:a16="http://schemas.microsoft.com/office/drawing/2014/main" val="387858574"/>
                  </a:ext>
                </a:extLst>
              </a:tr>
              <a:tr h="370840">
                <a:tc>
                  <a:txBody>
                    <a:bodyPr/>
                    <a:lstStyle/>
                    <a:p>
                      <a:pPr rtl="0" fontAlgn="t">
                        <a:spcBef>
                          <a:spcPts val="0"/>
                        </a:spcBef>
                        <a:spcAft>
                          <a:spcPts val="0"/>
                        </a:spcAft>
                      </a:pPr>
                      <a:r>
                        <a:rPr lang="en-US" sz="1600" i="1" dirty="0">
                          <a:solidFill>
                            <a:schemeClr val="tx2"/>
                          </a:solidFill>
                          <a:effectLst/>
                        </a:rPr>
                        <a:t>3:00pm-3:15pm</a:t>
                      </a: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i="1" dirty="0">
                          <a:solidFill>
                            <a:schemeClr val="tx2"/>
                          </a:solidFill>
                        </a:rPr>
                        <a:t>Break (and Q&amp;A with speakers)</a:t>
                      </a:r>
                    </a:p>
                  </a:txBody>
                  <a:tcPr/>
                </a:tc>
                <a:tc>
                  <a:txBody>
                    <a:bodyPr/>
                    <a:lstStyle/>
                    <a:p>
                      <a:pPr>
                        <a:lnSpc>
                          <a:spcPct val="100000"/>
                        </a:lnSpc>
                      </a:pPr>
                      <a:endParaRPr lang="en-US" sz="1600" i="1" dirty="0">
                        <a:solidFill>
                          <a:schemeClr val="tx2"/>
                        </a:solidFill>
                      </a:endParaRPr>
                    </a:p>
                  </a:txBody>
                  <a:tcPr/>
                </a:tc>
                <a:extLst>
                  <a:ext uri="{0D108BD9-81ED-4DB2-BD59-A6C34878D82A}">
                    <a16:rowId xmlns:a16="http://schemas.microsoft.com/office/drawing/2014/main" val="2072727661"/>
                  </a:ext>
                </a:extLst>
              </a:tr>
              <a:tr h="370840">
                <a:tc>
                  <a:txBody>
                    <a:bodyPr/>
                    <a:lstStyle/>
                    <a:p>
                      <a:pPr rtl="0" fontAlgn="t">
                        <a:spcBef>
                          <a:spcPts val="0"/>
                        </a:spcBef>
                        <a:spcAft>
                          <a:spcPts val="0"/>
                        </a:spcAft>
                      </a:pPr>
                      <a:r>
                        <a:rPr lang="en-US" sz="1600" dirty="0">
                          <a:effectLst/>
                        </a:rPr>
                        <a:t>3:15pm-3:45pm</a:t>
                      </a:r>
                    </a:p>
                  </a:txBody>
                  <a:tcPr marL="63500" marR="63500" marT="63500" marB="63500"/>
                </a:tc>
                <a:tc>
                  <a:txBody>
                    <a:bodyPr/>
                    <a:lstStyle/>
                    <a:p>
                      <a:pPr>
                        <a:lnSpc>
                          <a:spcPct val="100000"/>
                        </a:lnSpc>
                      </a:pPr>
                      <a:r>
                        <a:rPr lang="en-US" sz="1600" i="0" dirty="0"/>
                        <a:t>08</a:t>
                      </a:r>
                    </a:p>
                  </a:txBody>
                  <a:tcPr/>
                </a:tc>
                <a:tc>
                  <a:txBody>
                    <a:bodyPr/>
                    <a:lstStyle/>
                    <a:p>
                      <a:pPr>
                        <a:lnSpc>
                          <a:spcPct val="100000"/>
                        </a:lnSpc>
                      </a:pPr>
                      <a:r>
                        <a:rPr lang="en-US" sz="1600" i="0" dirty="0"/>
                        <a:t>Continuous Integration</a:t>
                      </a:r>
                    </a:p>
                  </a:txBody>
                  <a:tcPr/>
                </a:tc>
                <a:tc>
                  <a:txBody>
                    <a:bodyPr/>
                    <a:lstStyle/>
                    <a:p>
                      <a:pPr>
                        <a:lnSpc>
                          <a:spcPct val="100000"/>
                        </a:lnSpc>
                      </a:pPr>
                      <a:r>
                        <a:rPr lang="en-US" sz="1600" dirty="0"/>
                        <a:t>Mark C. Miller, LLNL</a:t>
                      </a:r>
                    </a:p>
                  </a:txBody>
                  <a:tcPr/>
                </a:tc>
                <a:extLst>
                  <a:ext uri="{0D108BD9-81ED-4DB2-BD59-A6C34878D82A}">
                    <a16:rowId xmlns:a16="http://schemas.microsoft.com/office/drawing/2014/main" val="2446830301"/>
                  </a:ext>
                </a:extLst>
              </a:tr>
              <a:tr h="370840">
                <a:tc>
                  <a:txBody>
                    <a:bodyPr/>
                    <a:lstStyle/>
                    <a:p>
                      <a:pPr rtl="0" fontAlgn="t">
                        <a:spcBef>
                          <a:spcPts val="0"/>
                        </a:spcBef>
                        <a:spcAft>
                          <a:spcPts val="0"/>
                        </a:spcAft>
                      </a:pPr>
                      <a:r>
                        <a:rPr lang="en-US" sz="1600" dirty="0">
                          <a:effectLst/>
                        </a:rPr>
                        <a:t>3:45pm-4:30pm</a:t>
                      </a:r>
                    </a:p>
                  </a:txBody>
                  <a:tcPr marL="63500" marR="63500" marT="63500" marB="63500"/>
                </a:tc>
                <a:tc>
                  <a:txBody>
                    <a:bodyPr/>
                    <a:lstStyle/>
                    <a:p>
                      <a:pPr>
                        <a:lnSpc>
                          <a:spcPct val="100000"/>
                        </a:lnSpc>
                      </a:pPr>
                      <a:r>
                        <a:rPr lang="en-US" sz="1600" i="0" dirty="0"/>
                        <a:t>09</a:t>
                      </a:r>
                    </a:p>
                  </a:txBody>
                  <a:tcPr/>
                </a:tc>
                <a:tc>
                  <a:txBody>
                    <a:bodyPr/>
                    <a:lstStyle/>
                    <a:p>
                      <a:pPr>
                        <a:lnSpc>
                          <a:spcPct val="100000"/>
                        </a:lnSpc>
                      </a:pPr>
                      <a:r>
                        <a:rPr lang="en-US" sz="1600" i="0" dirty="0"/>
                        <a:t>Reproducibility</a:t>
                      </a:r>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1746784610"/>
                  </a:ext>
                </a:extLst>
              </a:tr>
              <a:tr h="370840">
                <a:tc>
                  <a:txBody>
                    <a:bodyPr/>
                    <a:lstStyle/>
                    <a:p>
                      <a:pPr rtl="0" fontAlgn="t">
                        <a:spcBef>
                          <a:spcPts val="0"/>
                        </a:spcBef>
                        <a:spcAft>
                          <a:spcPts val="0"/>
                        </a:spcAft>
                      </a:pPr>
                      <a:r>
                        <a:rPr lang="en-US" sz="1600" dirty="0">
                          <a:effectLst/>
                        </a:rPr>
                        <a:t>4:30pm-4:45pm</a:t>
                      </a:r>
                    </a:p>
                  </a:txBody>
                  <a:tcPr marL="63500" marR="63500" marT="63500" marB="63500"/>
                </a:tc>
                <a:tc>
                  <a:txBody>
                    <a:bodyPr/>
                    <a:lstStyle/>
                    <a:p>
                      <a:pPr>
                        <a:lnSpc>
                          <a:spcPct val="100000"/>
                        </a:lnSpc>
                      </a:pPr>
                      <a:r>
                        <a:rPr lang="en-US" sz="1600" i="0" dirty="0"/>
                        <a:t>10</a:t>
                      </a:r>
                    </a:p>
                  </a:txBody>
                  <a:tcPr/>
                </a:tc>
                <a:tc>
                  <a:txBody>
                    <a:bodyPr/>
                    <a:lstStyle/>
                    <a:p>
                      <a:pPr>
                        <a:lnSpc>
                          <a:spcPct val="100000"/>
                        </a:lnSpc>
                      </a:pPr>
                      <a:r>
                        <a:rPr lang="en-US" sz="1600" i="0" dirty="0"/>
                        <a:t>Summary</a:t>
                      </a:r>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127038030"/>
                  </a:ext>
                </a:extLst>
              </a:tr>
            </a:tbl>
          </a:graphicData>
        </a:graphic>
      </p:graphicFrame>
      <p:grpSp>
        <p:nvGrpSpPr>
          <p:cNvPr id="5" name="Group 4">
            <a:extLst>
              <a:ext uri="{FF2B5EF4-FFF2-40B4-BE49-F238E27FC236}">
                <a16:creationId xmlns:a16="http://schemas.microsoft.com/office/drawing/2014/main" id="{1E432556-E434-4E1C-BF45-B1AFC4484FCE}"/>
              </a:ext>
            </a:extLst>
          </p:cNvPr>
          <p:cNvGrpSpPr/>
          <p:nvPr/>
        </p:nvGrpSpPr>
        <p:grpSpPr>
          <a:xfrm>
            <a:off x="79513" y="3257692"/>
            <a:ext cx="12029799" cy="390939"/>
            <a:chOff x="79513" y="1653208"/>
            <a:chExt cx="12029799" cy="390939"/>
          </a:xfrm>
        </p:grpSpPr>
        <p:cxnSp>
          <p:nvCxnSpPr>
            <p:cNvPr id="6" name="Straight Connector 5">
              <a:extLst>
                <a:ext uri="{FF2B5EF4-FFF2-40B4-BE49-F238E27FC236}">
                  <a16:creationId xmlns:a16="http://schemas.microsoft.com/office/drawing/2014/main" id="{9AA33DBE-3BD6-492A-8E9C-70D4DB3E9C16}"/>
                </a:ext>
              </a:extLst>
            </p:cNvPr>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7">
              <a:extLst>
                <a:ext uri="{FF2B5EF4-FFF2-40B4-BE49-F238E27FC236}">
                  <a16:creationId xmlns:a16="http://schemas.microsoft.com/office/drawing/2014/main" id="{957A1BD6-3A70-4C4B-AEC3-852CA4552EED}"/>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8" name="Arrow: Right 8">
              <a:extLst>
                <a:ext uri="{FF2B5EF4-FFF2-40B4-BE49-F238E27FC236}">
                  <a16:creationId xmlns:a16="http://schemas.microsoft.com/office/drawing/2014/main" id="{FE4BC733-9F58-4075-B4C7-73715C39DC54}"/>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grpSp>
    </p:spTree>
    <p:extLst>
      <p:ext uri="{BB962C8B-B14F-4D97-AF65-F5344CB8AC3E}">
        <p14:creationId xmlns:p14="http://schemas.microsoft.com/office/powerpoint/2010/main" val="1292189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943443" y="966203"/>
            <a:ext cx="10693385" cy="359677"/>
          </a:xfrm>
        </p:spPr>
        <p:txBody>
          <a:bodyPr/>
          <a:lstStyle/>
          <a:p>
            <a:pPr marL="0" indent="0">
              <a:buNone/>
            </a:pPr>
            <a:r>
              <a:rPr lang="en-US" sz="2400" b="1" dirty="0"/>
              <a:t>Desirable Characteristics and Why They are Challenging</a:t>
            </a:r>
          </a:p>
          <a:p>
            <a:pPr lvl="1"/>
            <a:endParaRPr lang="en-US" dirty="0"/>
          </a:p>
        </p:txBody>
      </p:sp>
      <p:sp>
        <p:nvSpPr>
          <p:cNvPr id="5" name="TextBox 4">
            <a:extLst>
              <a:ext uri="{FF2B5EF4-FFF2-40B4-BE49-F238E27FC236}">
                <a16:creationId xmlns:a16="http://schemas.microsoft.com/office/drawing/2014/main" id="{D8F3DAED-9D71-7A4D-ABCE-BAD854522A99}"/>
              </a:ext>
            </a:extLst>
          </p:cNvPr>
          <p:cNvSpPr txBox="1"/>
          <p:nvPr/>
        </p:nvSpPr>
        <p:spPr>
          <a:xfrm>
            <a:off x="2198917" y="1446638"/>
            <a:ext cx="1458348" cy="433965"/>
          </a:xfrm>
          <a:prstGeom prst="rect">
            <a:avLst/>
          </a:prstGeom>
          <a:noFill/>
        </p:spPr>
        <p:txBody>
          <a:bodyPr wrap="none" lIns="118872" tIns="91440" rIns="118872" bIns="91440" rtlCol="0" anchor="ctr" anchorCtr="0">
            <a:spAutoFit/>
          </a:bodyPr>
          <a:lstStyle/>
          <a:p>
            <a:pPr algn="l">
              <a:lnSpc>
                <a:spcPct val="90000"/>
              </a:lnSpc>
            </a:pPr>
            <a:r>
              <a:rPr lang="en-US" dirty="0"/>
              <a:t>Extensibility</a:t>
            </a:r>
          </a:p>
        </p:txBody>
      </p:sp>
      <p:sp>
        <p:nvSpPr>
          <p:cNvPr id="7" name="Rounded Rectangle 6">
            <a:extLst>
              <a:ext uri="{FF2B5EF4-FFF2-40B4-BE49-F238E27FC236}">
                <a16:creationId xmlns:a16="http://schemas.microsoft.com/office/drawing/2014/main" id="{AB8C5454-7C3C-364A-9FC0-FAB9903FB673}"/>
              </a:ext>
            </a:extLst>
          </p:cNvPr>
          <p:cNvSpPr/>
          <p:nvPr/>
        </p:nvSpPr>
        <p:spPr>
          <a:xfrm>
            <a:off x="1304596" y="2056199"/>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Well defined structure and modules </a:t>
            </a:r>
          </a:p>
          <a:p>
            <a:pPr algn="ctr"/>
            <a:r>
              <a:rPr lang="en-US" sz="2000" dirty="0">
                <a:solidFill>
                  <a:schemeClr val="tx2">
                    <a:lumMod val="20000"/>
                    <a:lumOff val="80000"/>
                  </a:schemeClr>
                </a:solidFill>
              </a:rPr>
              <a:t>Encapsulation of functionalities</a:t>
            </a:r>
          </a:p>
        </p:txBody>
      </p:sp>
      <p:sp>
        <p:nvSpPr>
          <p:cNvPr id="18" name="Rounded Rectangle 17">
            <a:extLst>
              <a:ext uri="{FF2B5EF4-FFF2-40B4-BE49-F238E27FC236}">
                <a16:creationId xmlns:a16="http://schemas.microsoft.com/office/drawing/2014/main" id="{FD262230-1681-AF4E-B2F0-AFBCC7A193BF}"/>
              </a:ext>
            </a:extLst>
          </p:cNvPr>
          <p:cNvSpPr/>
          <p:nvPr/>
        </p:nvSpPr>
        <p:spPr>
          <a:xfrm>
            <a:off x="1326032" y="4023360"/>
            <a:ext cx="3408917" cy="1699372"/>
          </a:xfrm>
          <a:prstGeom prst="round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accent1"/>
                </a:solidFill>
              </a:rPr>
              <a:t>Same data layout not good for all solvers. Many corner cases. Necessary lateral interactions</a:t>
            </a:r>
          </a:p>
        </p:txBody>
      </p:sp>
    </p:spTree>
    <p:extLst>
      <p:ext uri="{BB962C8B-B14F-4D97-AF65-F5344CB8AC3E}">
        <p14:creationId xmlns:p14="http://schemas.microsoft.com/office/powerpoint/2010/main" val="3811306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943443" y="966203"/>
            <a:ext cx="10693385" cy="359677"/>
          </a:xfrm>
        </p:spPr>
        <p:txBody>
          <a:bodyPr/>
          <a:lstStyle/>
          <a:p>
            <a:pPr marL="0" indent="0">
              <a:buNone/>
            </a:pPr>
            <a:r>
              <a:rPr lang="en-US" sz="2400" b="1" dirty="0"/>
              <a:t>Desirable Characteristics and Why They are Challenging</a:t>
            </a:r>
          </a:p>
          <a:p>
            <a:pPr lvl="1"/>
            <a:endParaRPr lang="en-US" dirty="0"/>
          </a:p>
        </p:txBody>
      </p:sp>
      <p:sp>
        <p:nvSpPr>
          <p:cNvPr id="5" name="TextBox 4">
            <a:extLst>
              <a:ext uri="{FF2B5EF4-FFF2-40B4-BE49-F238E27FC236}">
                <a16:creationId xmlns:a16="http://schemas.microsoft.com/office/drawing/2014/main" id="{D8F3DAED-9D71-7A4D-ABCE-BAD854522A99}"/>
              </a:ext>
            </a:extLst>
          </p:cNvPr>
          <p:cNvSpPr txBox="1"/>
          <p:nvPr/>
        </p:nvSpPr>
        <p:spPr>
          <a:xfrm>
            <a:off x="2198917" y="1446638"/>
            <a:ext cx="1458348" cy="433965"/>
          </a:xfrm>
          <a:prstGeom prst="rect">
            <a:avLst/>
          </a:prstGeom>
          <a:noFill/>
        </p:spPr>
        <p:txBody>
          <a:bodyPr wrap="none" lIns="118872" tIns="91440" rIns="118872" bIns="91440" rtlCol="0" anchor="ctr" anchorCtr="0">
            <a:spAutoFit/>
          </a:bodyPr>
          <a:lstStyle/>
          <a:p>
            <a:pPr algn="l">
              <a:lnSpc>
                <a:spcPct val="90000"/>
              </a:lnSpc>
            </a:pPr>
            <a:r>
              <a:rPr lang="en-US" dirty="0"/>
              <a:t>Extensibility</a:t>
            </a:r>
          </a:p>
        </p:txBody>
      </p:sp>
      <p:sp>
        <p:nvSpPr>
          <p:cNvPr id="15" name="TextBox 14">
            <a:extLst>
              <a:ext uri="{FF2B5EF4-FFF2-40B4-BE49-F238E27FC236}">
                <a16:creationId xmlns:a16="http://schemas.microsoft.com/office/drawing/2014/main" id="{C78BF2DB-319B-F146-B7A1-BC81DCB8504A}"/>
              </a:ext>
            </a:extLst>
          </p:cNvPr>
          <p:cNvSpPr txBox="1"/>
          <p:nvPr/>
        </p:nvSpPr>
        <p:spPr>
          <a:xfrm>
            <a:off x="6493235" y="1446637"/>
            <a:ext cx="1560940" cy="433965"/>
          </a:xfrm>
          <a:prstGeom prst="rect">
            <a:avLst/>
          </a:prstGeom>
          <a:noFill/>
        </p:spPr>
        <p:txBody>
          <a:bodyPr wrap="none" lIns="118872" tIns="91440" rIns="118872" bIns="91440" rtlCol="0" anchor="ctr" anchorCtr="0">
            <a:spAutoFit/>
          </a:bodyPr>
          <a:lstStyle/>
          <a:p>
            <a:pPr algn="l">
              <a:lnSpc>
                <a:spcPct val="90000"/>
              </a:lnSpc>
            </a:pPr>
            <a:r>
              <a:rPr lang="en-US" dirty="0"/>
              <a:t>Performance</a:t>
            </a:r>
          </a:p>
        </p:txBody>
      </p:sp>
      <p:sp>
        <p:nvSpPr>
          <p:cNvPr id="7" name="Rounded Rectangle 6">
            <a:extLst>
              <a:ext uri="{FF2B5EF4-FFF2-40B4-BE49-F238E27FC236}">
                <a16:creationId xmlns:a16="http://schemas.microsoft.com/office/drawing/2014/main" id="{AB8C5454-7C3C-364A-9FC0-FAB9903FB673}"/>
              </a:ext>
            </a:extLst>
          </p:cNvPr>
          <p:cNvSpPr/>
          <p:nvPr/>
        </p:nvSpPr>
        <p:spPr>
          <a:xfrm>
            <a:off x="1304596" y="2056199"/>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Well defined structure and modules </a:t>
            </a:r>
          </a:p>
          <a:p>
            <a:pPr algn="ctr"/>
            <a:r>
              <a:rPr lang="en-US" sz="2000" dirty="0">
                <a:solidFill>
                  <a:schemeClr val="tx2">
                    <a:lumMod val="20000"/>
                    <a:lumOff val="80000"/>
                  </a:schemeClr>
                </a:solidFill>
              </a:rPr>
              <a:t>Encapsulation of functionalities</a:t>
            </a:r>
          </a:p>
        </p:txBody>
      </p:sp>
      <p:sp>
        <p:nvSpPr>
          <p:cNvPr id="17" name="Rounded Rectangle 16">
            <a:extLst>
              <a:ext uri="{FF2B5EF4-FFF2-40B4-BE49-F238E27FC236}">
                <a16:creationId xmlns:a16="http://schemas.microsoft.com/office/drawing/2014/main" id="{E92879B7-905C-BB44-A527-1A213FF082AB}"/>
              </a:ext>
            </a:extLst>
          </p:cNvPr>
          <p:cNvSpPr/>
          <p:nvPr/>
        </p:nvSpPr>
        <p:spPr>
          <a:xfrm>
            <a:off x="5420146" y="2032815"/>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Spatial and temporal locality of data</a:t>
            </a:r>
          </a:p>
          <a:p>
            <a:pPr algn="ctr"/>
            <a:r>
              <a:rPr lang="en-US" sz="2000" dirty="0">
                <a:solidFill>
                  <a:schemeClr val="tx2">
                    <a:lumMod val="20000"/>
                    <a:lumOff val="80000"/>
                  </a:schemeClr>
                </a:solidFill>
              </a:rPr>
              <a:t>Minimizing data movement</a:t>
            </a:r>
          </a:p>
          <a:p>
            <a:pPr algn="ctr"/>
            <a:r>
              <a:rPr lang="en-US" sz="2000" dirty="0">
                <a:solidFill>
                  <a:schemeClr val="tx2">
                    <a:lumMod val="20000"/>
                    <a:lumOff val="80000"/>
                  </a:schemeClr>
                </a:solidFill>
              </a:rPr>
              <a:t>Maximizing scalability</a:t>
            </a:r>
          </a:p>
        </p:txBody>
      </p:sp>
      <p:sp>
        <p:nvSpPr>
          <p:cNvPr id="8" name="Rounded Rectangle 7">
            <a:extLst>
              <a:ext uri="{FF2B5EF4-FFF2-40B4-BE49-F238E27FC236}">
                <a16:creationId xmlns:a16="http://schemas.microsoft.com/office/drawing/2014/main" id="{1FE254B2-1CC5-D64F-B786-05C76F3D55AE}"/>
              </a:ext>
            </a:extLst>
          </p:cNvPr>
          <p:cNvSpPr/>
          <p:nvPr/>
        </p:nvSpPr>
        <p:spPr>
          <a:xfrm>
            <a:off x="1326032" y="4023360"/>
            <a:ext cx="3408917" cy="1699372"/>
          </a:xfrm>
          <a:prstGeom prst="round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accent1"/>
                </a:solidFill>
              </a:rPr>
              <a:t>Same data layout not good for all solvers. Many corner cases. Necessary lateral interactions</a:t>
            </a:r>
          </a:p>
        </p:txBody>
      </p:sp>
    </p:spTree>
    <p:extLst>
      <p:ext uri="{BB962C8B-B14F-4D97-AF65-F5344CB8AC3E}">
        <p14:creationId xmlns:p14="http://schemas.microsoft.com/office/powerpoint/2010/main" val="927348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943443" y="966203"/>
            <a:ext cx="10693385" cy="359677"/>
          </a:xfrm>
        </p:spPr>
        <p:txBody>
          <a:bodyPr/>
          <a:lstStyle/>
          <a:p>
            <a:pPr marL="0" indent="0">
              <a:buNone/>
            </a:pPr>
            <a:r>
              <a:rPr lang="en-US" sz="2400" b="1" dirty="0"/>
              <a:t>Desirable Characteristics and Why They are Challenging</a:t>
            </a:r>
          </a:p>
          <a:p>
            <a:pPr lvl="1"/>
            <a:endParaRPr lang="en-US" dirty="0"/>
          </a:p>
        </p:txBody>
      </p:sp>
      <p:sp>
        <p:nvSpPr>
          <p:cNvPr id="5" name="TextBox 4">
            <a:extLst>
              <a:ext uri="{FF2B5EF4-FFF2-40B4-BE49-F238E27FC236}">
                <a16:creationId xmlns:a16="http://schemas.microsoft.com/office/drawing/2014/main" id="{D8F3DAED-9D71-7A4D-ABCE-BAD854522A99}"/>
              </a:ext>
            </a:extLst>
          </p:cNvPr>
          <p:cNvSpPr txBox="1"/>
          <p:nvPr/>
        </p:nvSpPr>
        <p:spPr>
          <a:xfrm>
            <a:off x="2198917" y="1446638"/>
            <a:ext cx="1458348" cy="433965"/>
          </a:xfrm>
          <a:prstGeom prst="rect">
            <a:avLst/>
          </a:prstGeom>
          <a:noFill/>
        </p:spPr>
        <p:txBody>
          <a:bodyPr wrap="none" lIns="118872" tIns="91440" rIns="118872" bIns="91440" rtlCol="0" anchor="ctr" anchorCtr="0">
            <a:spAutoFit/>
          </a:bodyPr>
          <a:lstStyle/>
          <a:p>
            <a:pPr algn="l">
              <a:lnSpc>
                <a:spcPct val="90000"/>
              </a:lnSpc>
            </a:pPr>
            <a:r>
              <a:rPr lang="en-US" dirty="0"/>
              <a:t>Extensibility</a:t>
            </a:r>
          </a:p>
        </p:txBody>
      </p:sp>
      <p:sp>
        <p:nvSpPr>
          <p:cNvPr id="15" name="TextBox 14">
            <a:extLst>
              <a:ext uri="{FF2B5EF4-FFF2-40B4-BE49-F238E27FC236}">
                <a16:creationId xmlns:a16="http://schemas.microsoft.com/office/drawing/2014/main" id="{C78BF2DB-319B-F146-B7A1-BC81DCB8504A}"/>
              </a:ext>
            </a:extLst>
          </p:cNvPr>
          <p:cNvSpPr txBox="1"/>
          <p:nvPr/>
        </p:nvSpPr>
        <p:spPr>
          <a:xfrm>
            <a:off x="6493235" y="1446637"/>
            <a:ext cx="1560940" cy="433965"/>
          </a:xfrm>
          <a:prstGeom prst="rect">
            <a:avLst/>
          </a:prstGeom>
          <a:noFill/>
        </p:spPr>
        <p:txBody>
          <a:bodyPr wrap="none" lIns="118872" tIns="91440" rIns="118872" bIns="91440" rtlCol="0" anchor="ctr" anchorCtr="0">
            <a:spAutoFit/>
          </a:bodyPr>
          <a:lstStyle/>
          <a:p>
            <a:pPr algn="l">
              <a:lnSpc>
                <a:spcPct val="90000"/>
              </a:lnSpc>
            </a:pPr>
            <a:r>
              <a:rPr lang="en-US" dirty="0"/>
              <a:t>Performance</a:t>
            </a:r>
          </a:p>
        </p:txBody>
      </p:sp>
      <p:sp>
        <p:nvSpPr>
          <p:cNvPr id="7" name="Rounded Rectangle 6">
            <a:extLst>
              <a:ext uri="{FF2B5EF4-FFF2-40B4-BE49-F238E27FC236}">
                <a16:creationId xmlns:a16="http://schemas.microsoft.com/office/drawing/2014/main" id="{AB8C5454-7C3C-364A-9FC0-FAB9903FB673}"/>
              </a:ext>
            </a:extLst>
          </p:cNvPr>
          <p:cNvSpPr/>
          <p:nvPr/>
        </p:nvSpPr>
        <p:spPr>
          <a:xfrm>
            <a:off x="1304596" y="2056199"/>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Well defined structure and modules </a:t>
            </a:r>
          </a:p>
          <a:p>
            <a:pPr algn="ctr"/>
            <a:r>
              <a:rPr lang="en-US" sz="2000" dirty="0">
                <a:solidFill>
                  <a:schemeClr val="tx2">
                    <a:lumMod val="20000"/>
                    <a:lumOff val="80000"/>
                  </a:schemeClr>
                </a:solidFill>
              </a:rPr>
              <a:t>Encapsulation of functionalities</a:t>
            </a:r>
          </a:p>
        </p:txBody>
      </p:sp>
      <p:sp>
        <p:nvSpPr>
          <p:cNvPr id="17" name="Rounded Rectangle 16">
            <a:extLst>
              <a:ext uri="{FF2B5EF4-FFF2-40B4-BE49-F238E27FC236}">
                <a16:creationId xmlns:a16="http://schemas.microsoft.com/office/drawing/2014/main" id="{E92879B7-905C-BB44-A527-1A213FF082AB}"/>
              </a:ext>
            </a:extLst>
          </p:cNvPr>
          <p:cNvSpPr/>
          <p:nvPr/>
        </p:nvSpPr>
        <p:spPr>
          <a:xfrm>
            <a:off x="5420146" y="2032815"/>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Spatial and temporal locality of data</a:t>
            </a:r>
          </a:p>
          <a:p>
            <a:pPr algn="ctr"/>
            <a:r>
              <a:rPr lang="en-US" sz="2000" dirty="0">
                <a:solidFill>
                  <a:schemeClr val="tx2">
                    <a:lumMod val="20000"/>
                    <a:lumOff val="80000"/>
                  </a:schemeClr>
                </a:solidFill>
              </a:rPr>
              <a:t>Minimizing data movement</a:t>
            </a:r>
          </a:p>
          <a:p>
            <a:pPr algn="ctr"/>
            <a:r>
              <a:rPr lang="en-US" sz="2000" dirty="0">
                <a:solidFill>
                  <a:schemeClr val="tx2">
                    <a:lumMod val="20000"/>
                    <a:lumOff val="80000"/>
                  </a:schemeClr>
                </a:solidFill>
              </a:rPr>
              <a:t>Maximizing scalability</a:t>
            </a:r>
          </a:p>
        </p:txBody>
      </p:sp>
      <p:sp>
        <p:nvSpPr>
          <p:cNvPr id="18" name="Rounded Rectangle 17">
            <a:extLst>
              <a:ext uri="{FF2B5EF4-FFF2-40B4-BE49-F238E27FC236}">
                <a16:creationId xmlns:a16="http://schemas.microsoft.com/office/drawing/2014/main" id="{FD262230-1681-AF4E-B2F0-AFBCC7A193BF}"/>
              </a:ext>
            </a:extLst>
          </p:cNvPr>
          <p:cNvSpPr/>
          <p:nvPr/>
        </p:nvSpPr>
        <p:spPr>
          <a:xfrm>
            <a:off x="1326032" y="4023360"/>
            <a:ext cx="3408917" cy="1699372"/>
          </a:xfrm>
          <a:prstGeom prst="round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accent1"/>
                </a:solidFill>
              </a:rPr>
              <a:t>Same data layout not good for all solvers. Many corner cases. Necessary lateral interactions</a:t>
            </a:r>
          </a:p>
        </p:txBody>
      </p:sp>
      <p:sp>
        <p:nvSpPr>
          <p:cNvPr id="19" name="Rounded Rectangle 18">
            <a:extLst>
              <a:ext uri="{FF2B5EF4-FFF2-40B4-BE49-F238E27FC236}">
                <a16:creationId xmlns:a16="http://schemas.microsoft.com/office/drawing/2014/main" id="{2862F1BC-F846-224E-B085-B39237C0FAC1}"/>
              </a:ext>
            </a:extLst>
          </p:cNvPr>
          <p:cNvSpPr/>
          <p:nvPr/>
        </p:nvSpPr>
        <p:spPr>
          <a:xfrm>
            <a:off x="5420147" y="4023360"/>
            <a:ext cx="3408917" cy="1699372"/>
          </a:xfrm>
          <a:prstGeom prst="round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accent1"/>
                </a:solidFill>
              </a:rPr>
              <a:t>Low arithmetic intensity solvers with hard dependencies. Proximity and work distribution at cross purposes</a:t>
            </a:r>
          </a:p>
        </p:txBody>
      </p:sp>
    </p:spTree>
    <p:extLst>
      <p:ext uri="{BB962C8B-B14F-4D97-AF65-F5344CB8AC3E}">
        <p14:creationId xmlns:p14="http://schemas.microsoft.com/office/powerpoint/2010/main" val="4258597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943443" y="966203"/>
            <a:ext cx="10693385" cy="359677"/>
          </a:xfrm>
        </p:spPr>
        <p:txBody>
          <a:bodyPr/>
          <a:lstStyle/>
          <a:p>
            <a:pPr marL="0" indent="0">
              <a:buNone/>
            </a:pPr>
            <a:r>
              <a:rPr lang="en-US" sz="2400" b="1" dirty="0"/>
              <a:t>Desirable Characteristics and Why They are Challenging</a:t>
            </a:r>
          </a:p>
          <a:p>
            <a:pPr lvl="1"/>
            <a:endParaRPr lang="en-US" dirty="0"/>
          </a:p>
        </p:txBody>
      </p:sp>
      <p:sp>
        <p:nvSpPr>
          <p:cNvPr id="5" name="TextBox 4">
            <a:extLst>
              <a:ext uri="{FF2B5EF4-FFF2-40B4-BE49-F238E27FC236}">
                <a16:creationId xmlns:a16="http://schemas.microsoft.com/office/drawing/2014/main" id="{D8F3DAED-9D71-7A4D-ABCE-BAD854522A99}"/>
              </a:ext>
            </a:extLst>
          </p:cNvPr>
          <p:cNvSpPr txBox="1"/>
          <p:nvPr/>
        </p:nvSpPr>
        <p:spPr>
          <a:xfrm>
            <a:off x="2198917" y="1446638"/>
            <a:ext cx="1253164" cy="433965"/>
          </a:xfrm>
          <a:prstGeom prst="rect">
            <a:avLst/>
          </a:prstGeom>
          <a:noFill/>
        </p:spPr>
        <p:txBody>
          <a:bodyPr wrap="none" lIns="118872" tIns="91440" rIns="118872" bIns="91440" rtlCol="0" anchor="ctr" anchorCtr="0">
            <a:spAutoFit/>
          </a:bodyPr>
          <a:lstStyle/>
          <a:p>
            <a:pPr algn="l">
              <a:lnSpc>
                <a:spcPct val="90000"/>
              </a:lnSpc>
            </a:pPr>
            <a:r>
              <a:rPr lang="en-US" dirty="0"/>
              <a:t>Portability</a:t>
            </a:r>
          </a:p>
        </p:txBody>
      </p:sp>
      <p:sp>
        <p:nvSpPr>
          <p:cNvPr id="7" name="Rounded Rectangle 6">
            <a:extLst>
              <a:ext uri="{FF2B5EF4-FFF2-40B4-BE49-F238E27FC236}">
                <a16:creationId xmlns:a16="http://schemas.microsoft.com/office/drawing/2014/main" id="{AB8C5454-7C3C-364A-9FC0-FAB9903FB673}"/>
              </a:ext>
            </a:extLst>
          </p:cNvPr>
          <p:cNvSpPr/>
          <p:nvPr/>
        </p:nvSpPr>
        <p:spPr>
          <a:xfrm>
            <a:off x="1304596" y="2056199"/>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General solutions that work without significant manual intervention across platforms</a:t>
            </a:r>
          </a:p>
        </p:txBody>
      </p:sp>
    </p:spTree>
    <p:extLst>
      <p:ext uri="{BB962C8B-B14F-4D97-AF65-F5344CB8AC3E}">
        <p14:creationId xmlns:p14="http://schemas.microsoft.com/office/powerpoint/2010/main" val="428699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943443" y="966203"/>
            <a:ext cx="10693385" cy="359677"/>
          </a:xfrm>
        </p:spPr>
        <p:txBody>
          <a:bodyPr/>
          <a:lstStyle/>
          <a:p>
            <a:pPr marL="0" indent="0">
              <a:buNone/>
            </a:pPr>
            <a:r>
              <a:rPr lang="en-US" sz="2400" b="1" dirty="0"/>
              <a:t>Desirable Characteristics and Why They are Challenging</a:t>
            </a:r>
          </a:p>
          <a:p>
            <a:pPr lvl="1"/>
            <a:endParaRPr lang="en-US" dirty="0"/>
          </a:p>
        </p:txBody>
      </p:sp>
      <p:sp>
        <p:nvSpPr>
          <p:cNvPr id="5" name="TextBox 4">
            <a:extLst>
              <a:ext uri="{FF2B5EF4-FFF2-40B4-BE49-F238E27FC236}">
                <a16:creationId xmlns:a16="http://schemas.microsoft.com/office/drawing/2014/main" id="{D8F3DAED-9D71-7A4D-ABCE-BAD854522A99}"/>
              </a:ext>
            </a:extLst>
          </p:cNvPr>
          <p:cNvSpPr txBox="1"/>
          <p:nvPr/>
        </p:nvSpPr>
        <p:spPr>
          <a:xfrm>
            <a:off x="2198917" y="1446638"/>
            <a:ext cx="1253164" cy="433965"/>
          </a:xfrm>
          <a:prstGeom prst="rect">
            <a:avLst/>
          </a:prstGeom>
          <a:noFill/>
        </p:spPr>
        <p:txBody>
          <a:bodyPr wrap="none" lIns="118872" tIns="91440" rIns="118872" bIns="91440" rtlCol="0" anchor="ctr" anchorCtr="0">
            <a:spAutoFit/>
          </a:bodyPr>
          <a:lstStyle/>
          <a:p>
            <a:pPr algn="l">
              <a:lnSpc>
                <a:spcPct val="90000"/>
              </a:lnSpc>
            </a:pPr>
            <a:r>
              <a:rPr lang="en-US" dirty="0"/>
              <a:t>Portability</a:t>
            </a:r>
          </a:p>
        </p:txBody>
      </p:sp>
      <p:sp>
        <p:nvSpPr>
          <p:cNvPr id="7" name="Rounded Rectangle 6">
            <a:extLst>
              <a:ext uri="{FF2B5EF4-FFF2-40B4-BE49-F238E27FC236}">
                <a16:creationId xmlns:a16="http://schemas.microsoft.com/office/drawing/2014/main" id="{AB8C5454-7C3C-364A-9FC0-FAB9903FB673}"/>
              </a:ext>
            </a:extLst>
          </p:cNvPr>
          <p:cNvSpPr/>
          <p:nvPr/>
        </p:nvSpPr>
        <p:spPr>
          <a:xfrm>
            <a:off x="1304596" y="2056199"/>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General solutions that work without significant manual intervention across platforms</a:t>
            </a:r>
          </a:p>
        </p:txBody>
      </p:sp>
      <p:sp>
        <p:nvSpPr>
          <p:cNvPr id="18" name="Rounded Rectangle 17">
            <a:extLst>
              <a:ext uri="{FF2B5EF4-FFF2-40B4-BE49-F238E27FC236}">
                <a16:creationId xmlns:a16="http://schemas.microsoft.com/office/drawing/2014/main" id="{FD262230-1681-AF4E-B2F0-AFBCC7A193BF}"/>
              </a:ext>
            </a:extLst>
          </p:cNvPr>
          <p:cNvSpPr/>
          <p:nvPr/>
        </p:nvSpPr>
        <p:spPr>
          <a:xfrm>
            <a:off x="1326032" y="4023360"/>
            <a:ext cx="3408917" cy="1699372"/>
          </a:xfrm>
          <a:prstGeom prst="round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accent1"/>
                </a:solidFill>
              </a:rPr>
              <a:t>Tremendous platform heterogeneity</a:t>
            </a:r>
          </a:p>
          <a:p>
            <a:pPr algn="ctr"/>
            <a:r>
              <a:rPr lang="en-US" sz="2000" dirty="0">
                <a:solidFill>
                  <a:schemeClr val="accent1"/>
                </a:solidFill>
              </a:rPr>
              <a:t>A version for each class of device =&gt; combinatorial explosion</a:t>
            </a:r>
          </a:p>
        </p:txBody>
      </p:sp>
    </p:spTree>
    <p:extLst>
      <p:ext uri="{BB962C8B-B14F-4D97-AF65-F5344CB8AC3E}">
        <p14:creationId xmlns:p14="http://schemas.microsoft.com/office/powerpoint/2010/main" val="10116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943443" y="966203"/>
            <a:ext cx="10693385" cy="359677"/>
          </a:xfrm>
        </p:spPr>
        <p:txBody>
          <a:bodyPr/>
          <a:lstStyle/>
          <a:p>
            <a:pPr marL="0" indent="0">
              <a:buNone/>
            </a:pPr>
            <a:r>
              <a:rPr lang="en-US" sz="2400" b="1" dirty="0"/>
              <a:t>Desirable Characteristics and Why They are Challenging</a:t>
            </a:r>
          </a:p>
          <a:p>
            <a:pPr lvl="1"/>
            <a:endParaRPr lang="en-US" dirty="0"/>
          </a:p>
        </p:txBody>
      </p:sp>
      <p:sp>
        <p:nvSpPr>
          <p:cNvPr id="5" name="TextBox 4">
            <a:extLst>
              <a:ext uri="{FF2B5EF4-FFF2-40B4-BE49-F238E27FC236}">
                <a16:creationId xmlns:a16="http://schemas.microsoft.com/office/drawing/2014/main" id="{D8F3DAED-9D71-7A4D-ABCE-BAD854522A99}"/>
              </a:ext>
            </a:extLst>
          </p:cNvPr>
          <p:cNvSpPr txBox="1"/>
          <p:nvPr/>
        </p:nvSpPr>
        <p:spPr>
          <a:xfrm>
            <a:off x="2198917" y="1446638"/>
            <a:ext cx="1253164" cy="433965"/>
          </a:xfrm>
          <a:prstGeom prst="rect">
            <a:avLst/>
          </a:prstGeom>
          <a:noFill/>
        </p:spPr>
        <p:txBody>
          <a:bodyPr wrap="none" lIns="118872" tIns="91440" rIns="118872" bIns="91440" rtlCol="0" anchor="ctr" anchorCtr="0">
            <a:spAutoFit/>
          </a:bodyPr>
          <a:lstStyle/>
          <a:p>
            <a:pPr algn="l">
              <a:lnSpc>
                <a:spcPct val="90000"/>
              </a:lnSpc>
            </a:pPr>
            <a:r>
              <a:rPr lang="en-US" dirty="0"/>
              <a:t>Portability</a:t>
            </a:r>
          </a:p>
        </p:txBody>
      </p:sp>
      <p:sp>
        <p:nvSpPr>
          <p:cNvPr id="15" name="TextBox 14">
            <a:extLst>
              <a:ext uri="{FF2B5EF4-FFF2-40B4-BE49-F238E27FC236}">
                <a16:creationId xmlns:a16="http://schemas.microsoft.com/office/drawing/2014/main" id="{C78BF2DB-319B-F146-B7A1-BC81DCB8504A}"/>
              </a:ext>
            </a:extLst>
          </p:cNvPr>
          <p:cNvSpPr txBox="1"/>
          <p:nvPr/>
        </p:nvSpPr>
        <p:spPr>
          <a:xfrm>
            <a:off x="5555459" y="1524659"/>
            <a:ext cx="3317896" cy="433965"/>
          </a:xfrm>
          <a:prstGeom prst="rect">
            <a:avLst/>
          </a:prstGeom>
          <a:noFill/>
        </p:spPr>
        <p:txBody>
          <a:bodyPr wrap="none" lIns="118872" tIns="91440" rIns="118872" bIns="91440" rtlCol="0" anchor="ctr" anchorCtr="0">
            <a:spAutoFit/>
          </a:bodyPr>
          <a:lstStyle/>
          <a:p>
            <a:pPr algn="l">
              <a:lnSpc>
                <a:spcPct val="90000"/>
              </a:lnSpc>
            </a:pPr>
            <a:r>
              <a:rPr lang="en-US" dirty="0"/>
              <a:t>Verifiability and Maintainability</a:t>
            </a:r>
          </a:p>
        </p:txBody>
      </p:sp>
      <p:sp>
        <p:nvSpPr>
          <p:cNvPr id="7" name="Rounded Rectangle 6">
            <a:extLst>
              <a:ext uri="{FF2B5EF4-FFF2-40B4-BE49-F238E27FC236}">
                <a16:creationId xmlns:a16="http://schemas.microsoft.com/office/drawing/2014/main" id="{AB8C5454-7C3C-364A-9FC0-FAB9903FB673}"/>
              </a:ext>
            </a:extLst>
          </p:cNvPr>
          <p:cNvSpPr/>
          <p:nvPr/>
        </p:nvSpPr>
        <p:spPr>
          <a:xfrm>
            <a:off x="1304596" y="2056199"/>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General solutions that work without significant manual intervention across platforms</a:t>
            </a:r>
          </a:p>
        </p:txBody>
      </p:sp>
      <p:sp>
        <p:nvSpPr>
          <p:cNvPr id="17" name="Rounded Rectangle 16">
            <a:extLst>
              <a:ext uri="{FF2B5EF4-FFF2-40B4-BE49-F238E27FC236}">
                <a16:creationId xmlns:a16="http://schemas.microsoft.com/office/drawing/2014/main" id="{E92879B7-905C-BB44-A527-1A213FF082AB}"/>
              </a:ext>
            </a:extLst>
          </p:cNvPr>
          <p:cNvSpPr/>
          <p:nvPr/>
        </p:nvSpPr>
        <p:spPr>
          <a:xfrm>
            <a:off x="5420146" y="2032815"/>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Clean code</a:t>
            </a:r>
          </a:p>
          <a:p>
            <a:pPr algn="ctr"/>
            <a:r>
              <a:rPr lang="en-US" sz="2000" dirty="0">
                <a:solidFill>
                  <a:schemeClr val="tx2">
                    <a:lumMod val="20000"/>
                    <a:lumOff val="80000"/>
                  </a:schemeClr>
                </a:solidFill>
              </a:rPr>
              <a:t>Documentation</a:t>
            </a:r>
          </a:p>
          <a:p>
            <a:pPr algn="ctr"/>
            <a:r>
              <a:rPr lang="en-US" sz="2000" dirty="0">
                <a:solidFill>
                  <a:schemeClr val="tx2">
                    <a:lumMod val="20000"/>
                    <a:lumOff val="80000"/>
                  </a:schemeClr>
                </a:solidFill>
              </a:rPr>
              <a:t>Comprehensive testing</a:t>
            </a:r>
          </a:p>
        </p:txBody>
      </p:sp>
      <p:sp>
        <p:nvSpPr>
          <p:cNvPr id="8" name="Rounded Rectangle 7">
            <a:extLst>
              <a:ext uri="{FF2B5EF4-FFF2-40B4-BE49-F238E27FC236}">
                <a16:creationId xmlns:a16="http://schemas.microsoft.com/office/drawing/2014/main" id="{3899DF7C-0BE0-0843-BC05-770FAC03F6BE}"/>
              </a:ext>
            </a:extLst>
          </p:cNvPr>
          <p:cNvSpPr/>
          <p:nvPr/>
        </p:nvSpPr>
        <p:spPr>
          <a:xfrm>
            <a:off x="1326032" y="4023360"/>
            <a:ext cx="3408917" cy="1699372"/>
          </a:xfrm>
          <a:prstGeom prst="round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accent1"/>
                </a:solidFill>
              </a:rPr>
              <a:t>Tremendous platform heterogeneity</a:t>
            </a:r>
          </a:p>
          <a:p>
            <a:pPr algn="ctr"/>
            <a:r>
              <a:rPr lang="en-US" sz="2000" dirty="0">
                <a:solidFill>
                  <a:schemeClr val="accent1"/>
                </a:solidFill>
              </a:rPr>
              <a:t>A version for each class of device =&gt; combinatorial explosion</a:t>
            </a:r>
          </a:p>
        </p:txBody>
      </p:sp>
    </p:spTree>
    <p:extLst>
      <p:ext uri="{BB962C8B-B14F-4D97-AF65-F5344CB8AC3E}">
        <p14:creationId xmlns:p14="http://schemas.microsoft.com/office/powerpoint/2010/main" val="197705695"/>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1571</TotalTime>
  <Words>1892</Words>
  <Application>Microsoft Macintosh PowerPoint</Application>
  <PresentationFormat>Custom</PresentationFormat>
  <Paragraphs>427</Paragraphs>
  <Slides>30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Arial Black</vt:lpstr>
      <vt:lpstr>Calibri</vt:lpstr>
      <vt:lpstr>Wingdings</vt:lpstr>
      <vt:lpstr>Presentations (Wide Screen)</vt:lpstr>
      <vt:lpstr>Scientific Software Design</vt:lpstr>
      <vt:lpstr>License, Citation and Acknowledgements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 Design Model for Separation of Concerns</vt:lpstr>
      <vt:lpstr>Design Considerations</vt:lpstr>
      <vt:lpstr>Design Considerations</vt:lpstr>
      <vt:lpstr> The Running Example</vt:lpstr>
      <vt:lpstr>Problem Specification - Design Considerations</vt:lpstr>
      <vt:lpstr>Infrastructure API</vt:lpstr>
      <vt:lpstr>Numerics API</vt:lpstr>
      <vt:lpstr>Example: Architecting Multiphysics PDEs</vt:lpstr>
      <vt:lpstr>A Design Model for Separation of Concerns</vt:lpstr>
      <vt:lpstr>Additional Considerations for Infrastructure</vt:lpstr>
      <vt:lpstr>Separation of Concerns, Tasks</vt:lpstr>
      <vt:lpstr>composition </vt:lpstr>
      <vt:lpstr>Other Considerations</vt:lpstr>
      <vt:lpstr>PowerPoint Presentation</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Dubey, Anshu</cp:lastModifiedBy>
  <cp:revision>368</cp:revision>
  <cp:lastPrinted>2017-11-02T18:35:01Z</cp:lastPrinted>
  <dcterms:created xsi:type="dcterms:W3CDTF">2018-11-06T17:28:56Z</dcterms:created>
  <dcterms:modified xsi:type="dcterms:W3CDTF">2020-08-06T16:00:30Z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