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18" r:id="rId5"/>
    <p:sldId id="563" r:id="rId6"/>
    <p:sldId id="1819" r:id="rId7"/>
    <p:sldId id="325" r:id="rId8"/>
    <p:sldId id="1822" r:id="rId9"/>
    <p:sldId id="1823" r:id="rId10"/>
    <p:sldId id="1824" r:id="rId11"/>
    <p:sldId id="1846" r:id="rId12"/>
    <p:sldId id="1821" r:id="rId13"/>
    <p:sldId id="1820" r:id="rId14"/>
    <p:sldId id="279" r:id="rId15"/>
    <p:sldId id="1845" r:id="rId16"/>
    <p:sldId id="257"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6571" autoAdjust="0"/>
  </p:normalViewPr>
  <p:slideViewPr>
    <p:cSldViewPr snapToGrid="0" showGuides="1">
      <p:cViewPr varScale="1">
        <p:scale>
          <a:sx n="121" d="100"/>
          <a:sy n="121" d="100"/>
        </p:scale>
        <p:origin x="413" y="72"/>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10/8/2020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10/8/2020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ubmissions.supercomputing.org/?page=Submit&amp;id=TutorialEvaluation&amp;site=sc2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299437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iff"/><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sz="2000" dirty="0"/>
              <a:t>Better Scientific Software Tutorial, SC20, November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dirty="0"/>
              <a:t>Institute a rigorous verification and validation regime</a:t>
            </a:r>
          </a:p>
          <a:p>
            <a:r>
              <a:rPr lang="en-US" sz="2400"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Tree>
    <p:extLst>
      <p:ext uri="{BB962C8B-B14F-4D97-AF65-F5344CB8AC3E}">
        <p14:creationId xmlns:p14="http://schemas.microsoft.com/office/powerpoint/2010/main" val="393254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ext uri="{D42A27DB-BD31-4B8C-83A1-F6EECF244321}">
                <p14:modId xmlns:p14="http://schemas.microsoft.com/office/powerpoint/2010/main" val="312120117"/>
              </p:ext>
            </p:extLst>
          </p:nvPr>
        </p:nvGraphicFramePr>
        <p:xfrm>
          <a:off x="482119" y="879117"/>
          <a:ext cx="11224586" cy="5608320"/>
        </p:xfrm>
        <a:graphic>
          <a:graphicData uri="http://schemas.openxmlformats.org/drawingml/2006/table">
            <a:tbl>
              <a:tblPr firstRow="1" bandRow="1">
                <a:tableStyleId>{5C22544A-7EE6-4342-B048-85BDC9FD1C3A}</a:tableStyleId>
              </a:tblPr>
              <a:tblGrid>
                <a:gridCol w="1953967">
                  <a:extLst>
                    <a:ext uri="{9D8B030D-6E8A-4147-A177-3AD203B41FA5}">
                      <a16:colId xmlns:a16="http://schemas.microsoft.com/office/drawing/2014/main" val="3446576009"/>
                    </a:ext>
                  </a:extLst>
                </a:gridCol>
                <a:gridCol w="927012">
                  <a:extLst>
                    <a:ext uri="{9D8B030D-6E8A-4147-A177-3AD203B41FA5}">
                      <a16:colId xmlns:a16="http://schemas.microsoft.com/office/drawing/2014/main" val="339314737"/>
                    </a:ext>
                  </a:extLst>
                </a:gridCol>
                <a:gridCol w="4502632">
                  <a:extLst>
                    <a:ext uri="{9D8B030D-6E8A-4147-A177-3AD203B41FA5}">
                      <a16:colId xmlns:a16="http://schemas.microsoft.com/office/drawing/2014/main" val="1263998808"/>
                    </a:ext>
                  </a:extLst>
                </a:gridCol>
                <a:gridCol w="2566626">
                  <a:extLst>
                    <a:ext uri="{9D8B030D-6E8A-4147-A177-3AD203B41FA5}">
                      <a16:colId xmlns:a16="http://schemas.microsoft.com/office/drawing/2014/main" val="4097899022"/>
                    </a:ext>
                  </a:extLst>
                </a:gridCol>
                <a:gridCol w="1274349">
                  <a:extLst>
                    <a:ext uri="{9D8B030D-6E8A-4147-A177-3AD203B41FA5}">
                      <a16:colId xmlns:a16="http://schemas.microsoft.com/office/drawing/2014/main" val="2615546019"/>
                    </a:ext>
                  </a:extLst>
                </a:gridCol>
              </a:tblGrid>
              <a:tr h="370840">
                <a:tc>
                  <a:txBody>
                    <a:bodyPr/>
                    <a:lstStyle/>
                    <a:p>
                      <a:pPr algn="l">
                        <a:lnSpc>
                          <a:spcPct val="100000"/>
                        </a:lnSpc>
                      </a:pPr>
                      <a:r>
                        <a:rPr lang="en-US" sz="1600" dirty="0"/>
                        <a:t>Time (Eastern US)</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tc>
                  <a:txBody>
                    <a:bodyPr/>
                    <a:lstStyle/>
                    <a:p>
                      <a:pPr>
                        <a:lnSpc>
                          <a:spcPct val="100000"/>
                        </a:lnSpc>
                      </a:pPr>
                      <a:r>
                        <a:rPr lang="en-US" sz="1600" dirty="0"/>
                        <a:t>Time (UTC)</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2:30pm-2:35pm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tc>
                  <a:txBody>
                    <a:bodyPr/>
                    <a:lstStyle/>
                    <a:p>
                      <a:pPr>
                        <a:lnSpc>
                          <a:spcPct val="100000"/>
                        </a:lnSpc>
                      </a:pPr>
                      <a:r>
                        <a:rPr lang="en-US" sz="1600" dirty="0"/>
                        <a:t>19:30-19:35</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2:35pm-2:45pm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Motivation and Overview of Best Practices in HPC 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19:35-19:45</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2:45pm-3:15pm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Rinku Gupta, ANL</a:t>
                      </a:r>
                    </a:p>
                  </a:txBody>
                  <a:tcPr/>
                </a:tc>
                <a:tc>
                  <a:txBody>
                    <a:bodyPr/>
                    <a:lstStyle/>
                    <a:p>
                      <a:pPr>
                        <a:lnSpc>
                          <a:spcPct val="100000"/>
                        </a:lnSpc>
                      </a:pPr>
                      <a:r>
                        <a:rPr lang="en-US" sz="1600" dirty="0"/>
                        <a:t>19:45-20:15</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3:15pm-3:30pm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Patricia Grubel, LANL</a:t>
                      </a:r>
                    </a:p>
                  </a:txBody>
                  <a:tcPr/>
                </a:tc>
                <a:tc>
                  <a:txBody>
                    <a:bodyPr/>
                    <a:lstStyle/>
                    <a:p>
                      <a:pPr>
                        <a:lnSpc>
                          <a:spcPct val="100000"/>
                        </a:lnSpc>
                      </a:pPr>
                      <a:r>
                        <a:rPr lang="en-US" sz="1600" dirty="0"/>
                        <a:t>20:15-20:30</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3:30pm-4:00pm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tc>
                  <a:txBody>
                    <a:bodyPr/>
                    <a:lstStyle/>
                    <a:p>
                      <a:pPr>
                        <a:lnSpc>
                          <a:spcPct val="100000"/>
                        </a:lnSpc>
                      </a:pPr>
                      <a:r>
                        <a:rPr lang="en-US" sz="1600" i="0" dirty="0">
                          <a:solidFill>
                            <a:schemeClr val="tx1"/>
                          </a:solidFill>
                        </a:rPr>
                        <a:t>20:30-21:00</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4:00pm-4:15pm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Rinku Gupta, ANL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21:00-21:15</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4:15pm-4:35pm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(live Q&amp;A and demo of Kanban hands-on activities)</a:t>
                      </a:r>
                    </a:p>
                  </a:txBody>
                  <a:tcPr/>
                </a:tc>
                <a:tc>
                  <a:txBody>
                    <a:bodyPr/>
                    <a:lstStyle/>
                    <a:p>
                      <a:pPr>
                        <a:lnSpc>
                          <a:spcPct val="100000"/>
                        </a:lnSpc>
                      </a:pPr>
                      <a:r>
                        <a:rPr lang="en-US" sz="1600" i="1" dirty="0">
                          <a:solidFill>
                            <a:schemeClr val="tx2"/>
                          </a:solidFill>
                        </a:rPr>
                        <a:t>David E. Bernholdt and All</a:t>
                      </a:r>
                    </a:p>
                  </a:txBody>
                  <a:tcPr/>
                </a:tc>
                <a:tc>
                  <a:txBody>
                    <a:bodyPr/>
                    <a:lstStyle/>
                    <a:p>
                      <a:pPr>
                        <a:lnSpc>
                          <a:spcPct val="100000"/>
                        </a:lnSpc>
                      </a:pPr>
                      <a:r>
                        <a:rPr lang="en-US" sz="1600" i="1" dirty="0">
                          <a:solidFill>
                            <a:schemeClr val="tx2"/>
                          </a:solidFill>
                        </a:rPr>
                        <a:t>21:15-21:35</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4:35pm-4:50pm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Software Testing 2</a:t>
                      </a:r>
                    </a:p>
                  </a:txBody>
                  <a:tcPr/>
                </a:tc>
                <a:tc>
                  <a:txBody>
                    <a:bodyPr/>
                    <a:lstStyle/>
                    <a:p>
                      <a:pPr>
                        <a:lnSpc>
                          <a:spcPct val="100000"/>
                        </a:lnSpc>
                      </a:pPr>
                      <a:r>
                        <a:rPr lang="en-US" sz="1600" dirty="0"/>
                        <a:t>Anshu Dubey, ANL</a:t>
                      </a:r>
                    </a:p>
                  </a:txBody>
                  <a:tcPr/>
                </a:tc>
                <a:tc>
                  <a:txBody>
                    <a:bodyPr/>
                    <a:lstStyle/>
                    <a:p>
                      <a:pPr>
                        <a:lnSpc>
                          <a:spcPct val="100000"/>
                        </a:lnSpc>
                      </a:pPr>
                      <a:r>
                        <a:rPr lang="en-US" sz="1600" dirty="0"/>
                        <a:t>21:35-21:50</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4:50pm-5:35pm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21:50-22:35</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dirty="0">
                          <a:effectLst/>
                        </a:rPr>
                        <a:t>5:35pm-5:50pm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David E. Bernholdt, ORNL</a:t>
                      </a:r>
                    </a:p>
                  </a:txBody>
                  <a:tcPr/>
                </a:tc>
                <a:tc>
                  <a:txBody>
                    <a:bodyPr/>
                    <a:lstStyle/>
                    <a:p>
                      <a:pPr>
                        <a:lnSpc>
                          <a:spcPct val="100000"/>
                        </a:lnSpc>
                      </a:pPr>
                      <a:r>
                        <a:rPr lang="en-US" sz="1600" dirty="0"/>
                        <a:t>22:35-22:50</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5:50pm-6:05pm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Patricia Grubel, LANL</a:t>
                      </a:r>
                    </a:p>
                  </a:txBody>
                  <a:tcPr/>
                </a:tc>
                <a:tc>
                  <a:txBody>
                    <a:bodyPr/>
                    <a:lstStyle/>
                    <a:p>
                      <a:pPr>
                        <a:lnSpc>
                          <a:spcPct val="100000"/>
                        </a:lnSpc>
                      </a:pPr>
                      <a:r>
                        <a:rPr lang="en-US" sz="1600" dirty="0"/>
                        <a:t>22:50-23:05</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6:05pm-6:10pm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tc>
                  <a:txBody>
                    <a:bodyPr/>
                    <a:lstStyle/>
                    <a:p>
                      <a:pPr>
                        <a:lnSpc>
                          <a:spcPct val="100000"/>
                        </a:lnSpc>
                      </a:pPr>
                      <a:r>
                        <a:rPr lang="en-US" sz="1600" dirty="0"/>
                        <a:t>23:05-23:10</a:t>
                      </a:r>
                    </a:p>
                  </a:txBody>
                  <a:tcPr/>
                </a:tc>
                <a:extLst>
                  <a:ext uri="{0D108BD9-81ED-4DB2-BD59-A6C34878D82A}">
                    <a16:rowId xmlns:a16="http://schemas.microsoft.com/office/drawing/2014/main" val="127038030"/>
                  </a:ext>
                </a:extLst>
              </a:tr>
              <a:tr h="370840">
                <a:tc>
                  <a:txBody>
                    <a:bodyPr/>
                    <a:lstStyle/>
                    <a:p>
                      <a:pPr rtl="0" fontAlgn="t">
                        <a:spcBef>
                          <a:spcPts val="0"/>
                        </a:spcBef>
                        <a:spcAft>
                          <a:spcPts val="0"/>
                        </a:spcAft>
                      </a:pPr>
                      <a:r>
                        <a:rPr lang="en-US" sz="1600" i="1" dirty="0">
                          <a:solidFill>
                            <a:schemeClr val="tx2"/>
                          </a:solidFill>
                          <a:effectLst/>
                        </a:rPr>
                        <a:t>6:10pm-6:30pm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Live Q&amp;A and demo of CI hands-on activities</a:t>
                      </a:r>
                    </a:p>
                  </a:txBody>
                  <a:tcPr/>
                </a:tc>
                <a:tc>
                  <a:txBody>
                    <a:bodyPr/>
                    <a:lstStyle/>
                    <a:p>
                      <a:pPr>
                        <a:lnSpc>
                          <a:spcPct val="100000"/>
                        </a:lnSpc>
                      </a:pPr>
                      <a:r>
                        <a:rPr lang="en-US" sz="1600" i="1" dirty="0">
                          <a:solidFill>
                            <a:schemeClr val="tx2"/>
                          </a:solidFill>
                        </a:rPr>
                        <a:t>David E. Bernholdt and All</a:t>
                      </a:r>
                    </a:p>
                  </a:txBody>
                  <a:tcPr/>
                </a:tc>
                <a:tc>
                  <a:txBody>
                    <a:bodyPr/>
                    <a:lstStyle/>
                    <a:p>
                      <a:pPr>
                        <a:lnSpc>
                          <a:spcPct val="100000"/>
                        </a:lnSpc>
                      </a:pPr>
                      <a:r>
                        <a:rPr lang="en-US" sz="1600" i="1" dirty="0">
                          <a:solidFill>
                            <a:schemeClr val="tx2"/>
                          </a:solidFill>
                        </a:rPr>
                        <a:t>23:10-23:30</a:t>
                      </a:r>
                    </a:p>
                  </a:txBody>
                  <a:tcPr/>
                </a:tc>
                <a:extLst>
                  <a:ext uri="{0D108BD9-81ED-4DB2-BD59-A6C34878D82A}">
                    <a16:rowId xmlns:a16="http://schemas.microsoft.com/office/drawing/2014/main" val="2700633054"/>
                  </a:ext>
                </a:extLst>
              </a:tr>
            </a:tbl>
          </a:graphicData>
        </a:graphic>
      </p:graphicFrame>
      <p:sp>
        <p:nvSpPr>
          <p:cNvPr id="5" name="Rectangle 4">
            <a:extLst>
              <a:ext uri="{FF2B5EF4-FFF2-40B4-BE49-F238E27FC236}">
                <a16:creationId xmlns:a16="http://schemas.microsoft.com/office/drawing/2014/main" id="{E4880E9D-796B-4059-866B-77E314ECAE90}"/>
              </a:ext>
            </a:extLst>
          </p:cNvPr>
          <p:cNvSpPr/>
          <p:nvPr/>
        </p:nvSpPr>
        <p:spPr>
          <a:xfrm>
            <a:off x="482119" y="6488668"/>
            <a:ext cx="11224586" cy="369332"/>
          </a:xfrm>
          <a:prstGeom prst="rect">
            <a:avLst/>
          </a:prstGeom>
        </p:spPr>
        <p:txBody>
          <a:bodyPr wrap="square">
            <a:spAutoFit/>
          </a:bodyPr>
          <a:lstStyle/>
          <a:p>
            <a:r>
              <a:rPr lang="en-US" dirty="0">
                <a:solidFill>
                  <a:schemeClr val="accent2"/>
                </a:solidFill>
              </a:rPr>
              <a:t>Please evaluate us: </a:t>
            </a:r>
            <a:r>
              <a:rPr lang="en-US" u="sng" dirty="0">
                <a:solidFill>
                  <a:schemeClr val="accent2"/>
                </a:solidFill>
                <a:hlinkClick r:id="rId2">
                  <a:extLst>
                    <a:ext uri="{A12FA001-AC4F-418D-AE19-62706E023703}">
                      <ahyp:hlinkClr xmlns:ahyp="http://schemas.microsoft.com/office/drawing/2018/hyperlinkcolor" val="tx"/>
                    </a:ext>
                  </a:extLst>
                </a:hlinkClick>
              </a:rPr>
              <a:t>https://submissions.supercomputing.org/?page=Submit&amp;id=TutorialEvaluation&amp;site=sc20</a:t>
            </a:r>
            <a:endParaRPr lang="en-US" u="sng" dirty="0">
              <a:solidFill>
                <a:schemeClr val="accent2"/>
              </a:solidFill>
            </a:endParaRPr>
          </a:p>
        </p:txBody>
      </p:sp>
    </p:spTree>
    <p:extLst>
      <p:ext uri="{BB962C8B-B14F-4D97-AF65-F5344CB8AC3E}">
        <p14:creationId xmlns:p14="http://schemas.microsoft.com/office/powerpoint/2010/main" val="305145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30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dirty="0"/>
              <a:t>Poor software design, development and testing practices 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4" y="1082160"/>
            <a:ext cx="5531934"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31934"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didn’t follow specifications</a:t>
            </a:r>
          </a:p>
          <a:p>
            <a:r>
              <a:rPr lang="en-US" dirty="0"/>
              <a:t>Inadequate testing at the interface</a:t>
            </a:r>
          </a:p>
          <a:p>
            <a:r>
              <a:rPr lang="en-US" dirty="0"/>
              <a:t>Concerns raised earlier in the mission were ignored because they 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737360"/>
            <a:ext cx="7749994" cy="4047778"/>
          </a:xfrm>
        </p:spPr>
        <p:txBody>
          <a:bodyPr/>
          <a:lstStyle/>
          <a:p>
            <a:r>
              <a:rPr lang="en-US" dirty="0"/>
              <a:t>Major experimental facilities often cost O($1B)</a:t>
            </a:r>
          </a:p>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dirty="0">
                <a:solidFill>
                  <a:schemeClr val="tx2"/>
                </a:solidFill>
              </a:rPr>
              <a:t>Are you being a good steward of the resources?</a:t>
            </a:r>
          </a:p>
          <a:p>
            <a:r>
              <a:rPr lang="en-US" b="1" dirty="0">
                <a:solidFill>
                  <a:schemeClr val="tx2"/>
                </a:solidFill>
              </a:rPr>
              <a:t>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cost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2397</TotalTime>
  <Words>1455</Words>
  <Application>Microsoft Office PowerPoint</Application>
  <PresentationFormat>Custom</PresentationFormat>
  <Paragraphs>202</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High-Consequence Software-Related Scientific Failures</vt:lpstr>
      <vt:lpstr>Scientific Facilities Provide Valuable Resources</vt:lpstr>
      <vt:lpstr>More Subtle Impacts on Scientific Productivity</vt:lpstr>
      <vt:lpstr>Technical Debt</vt:lpstr>
      <vt:lpstr>Challenges Developing Scientific Applications Today</vt:lpstr>
      <vt:lpstr>PowerPoint Presentation</vt:lpstr>
      <vt:lpstr>Best Practices for Scientific Software Development</vt:lpstr>
      <vt:lpstr>Continual, Incremental Software Process Improvement</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433</cp:revision>
  <cp:lastPrinted>2017-11-02T18:35:01Z</cp:lastPrinted>
  <dcterms:created xsi:type="dcterms:W3CDTF">2018-11-06T17:28:56Z</dcterms:created>
  <dcterms:modified xsi:type="dcterms:W3CDTF">2020-10-08T19:18:20Z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