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318" r:id="rId5"/>
    <p:sldId id="320" r:id="rId6"/>
    <p:sldId id="586" r:id="rId7"/>
    <p:sldId id="593" r:id="rId8"/>
    <p:sldId id="610" r:id="rId9"/>
    <p:sldId id="611" r:id="rId10"/>
    <p:sldId id="592" r:id="rId11"/>
    <p:sldId id="594" r:id="rId12"/>
    <p:sldId id="612" r:id="rId13"/>
    <p:sldId id="613" r:id="rId14"/>
    <p:sldId id="562" r:id="rId15"/>
    <p:sldId id="595" r:id="rId16"/>
    <p:sldId id="596" r:id="rId17"/>
    <p:sldId id="597" r:id="rId18"/>
    <p:sldId id="598" r:id="rId19"/>
    <p:sldId id="563" r:id="rId20"/>
    <p:sldId id="605" r:id="rId21"/>
    <p:sldId id="614" r:id="rId22"/>
    <p:sldId id="603" r:id="rId23"/>
    <p:sldId id="604" r:id="rId24"/>
    <p:sldId id="607" r:id="rId25"/>
    <p:sldId id="608" r:id="rId26"/>
    <p:sldId id="601" r:id="rId27"/>
    <p:sldId id="609" r:id="rId28"/>
    <p:sldId id="569" r:id="rId29"/>
    <p:sldId id="602" r:id="rId30"/>
    <p:sldId id="573" r:id="rId31"/>
    <p:sldId id="570" r:id="rId32"/>
    <p:sldId id="571"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1713" autoAdjust="0"/>
  </p:normalViewPr>
  <p:slideViewPr>
    <p:cSldViewPr snapToGrid="0" showGuides="1">
      <p:cViewPr varScale="1">
        <p:scale>
          <a:sx n="111" d="100"/>
          <a:sy n="111" d="100"/>
        </p:scale>
        <p:origin x="797"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26</a:t>
            </a:fld>
            <a:endParaRPr lang="en-US"/>
          </a:p>
        </p:txBody>
      </p:sp>
    </p:spTree>
    <p:extLst>
      <p:ext uri="{BB962C8B-B14F-4D97-AF65-F5344CB8AC3E}">
        <p14:creationId xmlns:p14="http://schemas.microsoft.com/office/powerpoint/2010/main" val="207602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27</a:t>
            </a:fld>
            <a:endParaRPr lang="en-US"/>
          </a:p>
        </p:txBody>
      </p:sp>
    </p:spTree>
    <p:extLst>
      <p:ext uri="{BB962C8B-B14F-4D97-AF65-F5344CB8AC3E}">
        <p14:creationId xmlns:p14="http://schemas.microsoft.com/office/powerpoint/2010/main" val="13647491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endParaRPr lang="en-US" dirty="0"/>
          </a:p>
        </p:txBody>
      </p:sp>
      <p:sp>
        <p:nvSpPr>
          <p:cNvPr id="9" name="Title 8">
            <a:extLst>
              <a:ext uri="{FF2B5EF4-FFF2-40B4-BE49-F238E27FC236}">
                <a16:creationId xmlns:a16="http://schemas.microsoft.com/office/drawing/2014/main" id="{291FF979-7D83-2A4A-88DD-A0493D781A7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8472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5" r:id="rId9"/>
    <p:sldLayoutId id="2147483958" r:id="rId10"/>
    <p:sldLayoutId id="2147483956" r:id="rId11"/>
    <p:sldLayoutId id="2147483957" r:id="rId12"/>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dirty="0"/>
              <a:t>Software Productivity Track, ATPESC 2020</a:t>
            </a: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Wrong incentives</a:t>
            </a:r>
          </a:p>
          <a:p>
            <a:pPr algn="ctr"/>
            <a:r>
              <a:rPr lang="en-US" sz="2000" dirty="0">
                <a:solidFill>
                  <a:schemeClr val="accent1"/>
                </a:solidFill>
              </a:rPr>
              <a:t>Designing good tests is hard</a:t>
            </a:r>
          </a:p>
        </p:txBody>
      </p:sp>
    </p:spTree>
    <p:extLst>
      <p:ext uri="{BB962C8B-B14F-4D97-AF65-F5344CB8AC3E}">
        <p14:creationId xmlns:p14="http://schemas.microsoft.com/office/powerpoint/2010/main" val="9314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Tree>
    <p:extLst>
      <p:ext uri="{BB962C8B-B14F-4D97-AF65-F5344CB8AC3E}">
        <p14:creationId xmlns:p14="http://schemas.microsoft.com/office/powerpoint/2010/main" val="128922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Tree>
    <p:extLst>
      <p:ext uri="{BB962C8B-B14F-4D97-AF65-F5344CB8AC3E}">
        <p14:creationId xmlns:p14="http://schemas.microsoft.com/office/powerpoint/2010/main" val="33460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Tree>
    <p:extLst>
      <p:ext uri="{BB962C8B-B14F-4D97-AF65-F5344CB8AC3E}">
        <p14:creationId xmlns:p14="http://schemas.microsoft.com/office/powerpoint/2010/main" val="321346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Tree>
    <p:extLst>
      <p:ext uri="{BB962C8B-B14F-4D97-AF65-F5344CB8AC3E}">
        <p14:creationId xmlns:p14="http://schemas.microsoft.com/office/powerpoint/2010/main" val="188119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890815" y="1128937"/>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1340520"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40520"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40520"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576552" y="1850384"/>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576552" y="4546572"/>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576552" y="3544272"/>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6512126" y="1850385"/>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6512126" y="2926080"/>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6512126" y="402336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6512126" y="5029200"/>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4427030" y="3779329"/>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5450322" y="2614883"/>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5450322" y="3963996"/>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6193158" y="2228981"/>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6193158" y="3448343"/>
            <a:ext cx="318968" cy="5156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6193158" y="3963995"/>
            <a:ext cx="318968" cy="52133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6193158" y="3963995"/>
            <a:ext cx="318968" cy="152717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16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8135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48563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8/2/2020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17</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Tree>
    <p:extLst>
      <p:ext uri="{BB962C8B-B14F-4D97-AF65-F5344CB8AC3E}">
        <p14:creationId xmlns:p14="http://schemas.microsoft.com/office/powerpoint/2010/main" val="142573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EC149-0D6E-EA43-BEFD-0D592A41CAD3}"/>
              </a:ext>
            </a:extLst>
          </p:cNvPr>
          <p:cNvSpPr/>
          <p:nvPr/>
        </p:nvSpPr>
        <p:spPr>
          <a:xfrm>
            <a:off x="166255" y="1550177"/>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36D087C7-F6DB-6246-BA7E-84DE6BC80227}"/>
              </a:ext>
            </a:extLst>
          </p:cNvPr>
          <p:cNvSpPr>
            <a:spLocks noGrp="1"/>
          </p:cNvSpPr>
          <p:nvPr>
            <p:ph idx="1"/>
          </p:nvPr>
        </p:nvSpPr>
        <p:spPr>
          <a:xfrm>
            <a:off x="282633" y="1688722"/>
            <a:ext cx="5286895" cy="4102478"/>
          </a:xfrm>
        </p:spPr>
        <p:txBody>
          <a:bodyPr/>
          <a:lstStyle/>
          <a:p>
            <a:r>
              <a:rPr lang="en-US" dirty="0"/>
              <a:t>Infrastructure design</a:t>
            </a:r>
          </a:p>
          <a:p>
            <a:pPr lvl="1"/>
            <a:r>
              <a:rPr lang="en-US" dirty="0"/>
              <a:t>Take time to discuss, iterate over requirements and specification</a:t>
            </a:r>
          </a:p>
          <a:p>
            <a:pPr lvl="1"/>
            <a:r>
              <a:rPr lang="en-US" dirty="0"/>
              <a:t>Keep end users involved </a:t>
            </a:r>
          </a:p>
          <a:p>
            <a:pPr lvl="2"/>
            <a:r>
              <a:rPr lang="en-US" dirty="0"/>
              <a:t>Not doing so leaves possible options on the table</a:t>
            </a:r>
          </a:p>
          <a:p>
            <a:pPr lvl="1"/>
            <a:r>
              <a:rPr lang="en-US" dirty="0"/>
              <a:t>Keep API independent of </a:t>
            </a:r>
            <a:r>
              <a:rPr lang="en-US" dirty="0" err="1"/>
              <a:t>numerics</a:t>
            </a:r>
            <a:endParaRPr lang="en-US" dirty="0"/>
          </a:p>
          <a:p>
            <a:r>
              <a:rPr lang="en-US" dirty="0"/>
              <a:t>Simple is better</a:t>
            </a:r>
          </a:p>
          <a:p>
            <a:pPr lvl="1"/>
            <a:r>
              <a:rPr lang="en-US" dirty="0"/>
              <a:t>Flexibility Vs transparent to the user</a:t>
            </a:r>
          </a:p>
          <a:p>
            <a:pPr lvl="2"/>
            <a:r>
              <a:rPr lang="en-US" dirty="0"/>
              <a:t>Flexibility wins</a:t>
            </a: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8/2/2020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18</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Design Considerations</a:t>
            </a:r>
          </a:p>
        </p:txBody>
      </p:sp>
      <p:sp>
        <p:nvSpPr>
          <p:cNvPr id="9" name="Rectangle 8">
            <a:extLst>
              <a:ext uri="{FF2B5EF4-FFF2-40B4-BE49-F238E27FC236}">
                <a16:creationId xmlns:a16="http://schemas.microsoft.com/office/drawing/2014/main" id="{046F6058-BCE8-5241-9582-E23D3AFF2344}"/>
              </a:ext>
            </a:extLst>
          </p:cNvPr>
          <p:cNvSpPr/>
          <p:nvPr/>
        </p:nvSpPr>
        <p:spPr>
          <a:xfrm>
            <a:off x="6213763" y="1550176"/>
            <a:ext cx="5403273" cy="424102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Content Placeholder 2">
            <a:extLst>
              <a:ext uri="{FF2B5EF4-FFF2-40B4-BE49-F238E27FC236}">
                <a16:creationId xmlns:a16="http://schemas.microsoft.com/office/drawing/2014/main" id="{27A468A4-B2BE-5B44-984F-6018D939EC02}"/>
              </a:ext>
            </a:extLst>
          </p:cNvPr>
          <p:cNvSpPr txBox="1">
            <a:spLocks/>
          </p:cNvSpPr>
          <p:nvPr/>
        </p:nvSpPr>
        <p:spPr bwMode="auto">
          <a:xfrm>
            <a:off x="6271951" y="1631951"/>
            <a:ext cx="5286895" cy="4102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Model/</a:t>
            </a:r>
            <a:r>
              <a:rPr lang="en-US" dirty="0" err="1"/>
              <a:t>numerics</a:t>
            </a:r>
            <a:r>
              <a:rPr lang="en-US" dirty="0"/>
              <a:t> design</a:t>
            </a:r>
          </a:p>
          <a:p>
            <a:pPr lvl="1"/>
            <a:r>
              <a:rPr lang="en-US" dirty="0"/>
              <a:t>Abstract away the infrastructure knowledge as much as possible</a:t>
            </a:r>
          </a:p>
          <a:p>
            <a:pPr lvl="1"/>
            <a:r>
              <a:rPr lang="en-US" dirty="0"/>
              <a:t>Encapsulate</a:t>
            </a:r>
          </a:p>
          <a:p>
            <a:pPr lvl="1"/>
            <a:r>
              <a:rPr lang="en-US" dirty="0"/>
              <a:t>Let model needs guide API</a:t>
            </a:r>
          </a:p>
          <a:p>
            <a:pPr lvl="1"/>
            <a:r>
              <a:rPr lang="en-US" dirty="0"/>
              <a:t>Design flexible API to accommodate quick upgrades to methods</a:t>
            </a:r>
          </a:p>
          <a:p>
            <a:r>
              <a:rPr lang="en-US" dirty="0"/>
              <a:t>Simple is better</a:t>
            </a:r>
          </a:p>
          <a:p>
            <a:pPr lvl="1"/>
            <a:r>
              <a:rPr lang="en-US" dirty="0"/>
              <a:t>Flexibility Vs transparent to the user</a:t>
            </a:r>
          </a:p>
          <a:p>
            <a:pPr lvl="2"/>
            <a:r>
              <a:rPr lang="en-US" dirty="0"/>
              <a:t>Flexibility wins</a:t>
            </a:r>
          </a:p>
        </p:txBody>
      </p:sp>
    </p:spTree>
    <p:extLst>
      <p:ext uri="{BB962C8B-B14F-4D97-AF65-F5344CB8AC3E}">
        <p14:creationId xmlns:p14="http://schemas.microsoft.com/office/powerpoint/2010/main" val="314220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8/2/2020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21</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8135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EDE23E60-F9F0-8F48-B6ED-AB45BCB38561}"/>
              </a:ext>
            </a:extLst>
          </p:cNvPr>
          <p:cNvSpPr/>
          <p:nvPr/>
        </p:nvSpPr>
        <p:spPr>
          <a:xfrm>
            <a:off x="8055429" y="2168824"/>
            <a:ext cx="2667000" cy="247874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worked with distributed memory parallelization model</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No longer sufficient</a:t>
            </a:r>
          </a:p>
          <a:p>
            <a:pPr algn="ctr">
              <a:lnSpc>
                <a:spcPct val="90000"/>
              </a:lnSpc>
            </a:pPr>
            <a:r>
              <a:rPr lang="en-US" sz="2000" dirty="0">
                <a:solidFill>
                  <a:schemeClr val="bg1"/>
                </a:solidFill>
              </a:rPr>
              <a:t>needs refinement</a:t>
            </a:r>
          </a:p>
        </p:txBody>
      </p:sp>
      <p:sp>
        <p:nvSpPr>
          <p:cNvPr id="36" name="Title 1">
            <a:extLst>
              <a:ext uri="{FF2B5EF4-FFF2-40B4-BE49-F238E27FC236}">
                <a16:creationId xmlns:a16="http://schemas.microsoft.com/office/drawing/2014/main" id="{C1E7FFF8-42F8-FD49-A7B4-1BCC0B6CDA9D}"/>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20892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8E7B82-0E86-E74A-9169-BC8C5B80859B}"/>
              </a:ext>
            </a:extLst>
          </p:cNvPr>
          <p:cNvSpPr/>
          <p:nvPr/>
        </p:nvSpPr>
        <p:spPr>
          <a:xfrm>
            <a:off x="282633" y="947057"/>
            <a:ext cx="3396738" cy="4923313"/>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Date Placeholder 3">
            <a:extLst>
              <a:ext uri="{FF2B5EF4-FFF2-40B4-BE49-F238E27FC236}">
                <a16:creationId xmlns:a16="http://schemas.microsoft.com/office/drawing/2014/main" id="{B2C88E49-3CEB-584A-AFB2-5B51EA707452}"/>
              </a:ext>
            </a:extLst>
          </p:cNvPr>
          <p:cNvSpPr>
            <a:spLocks noGrp="1"/>
          </p:cNvSpPr>
          <p:nvPr>
            <p:ph type="dt" sz="half" idx="10"/>
          </p:nvPr>
        </p:nvSpPr>
        <p:spPr>
          <a:xfrm>
            <a:off x="6858000" y="6356350"/>
            <a:ext cx="1600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57289E-1B3F-4E63-935A-0E0E5EBBCF05}" type="datetime1">
              <a:rPr lang="en-US" smtClean="0"/>
              <a:pPr/>
              <a:t>8/2/2020</a:t>
            </a:fld>
            <a:endParaRPr lang="en-US"/>
          </a:p>
        </p:txBody>
      </p:sp>
      <p:sp>
        <p:nvSpPr>
          <p:cNvPr id="5" name="Slide Number Placeholder 4">
            <a:extLst>
              <a:ext uri="{FF2B5EF4-FFF2-40B4-BE49-F238E27FC236}">
                <a16:creationId xmlns:a16="http://schemas.microsoft.com/office/drawing/2014/main" id="{B05AEFD1-E907-E749-8CE9-8AC2C9DDB011}"/>
              </a:ext>
            </a:extLst>
          </p:cNvPr>
          <p:cNvSpPr>
            <a:spLocks noGrp="1"/>
          </p:cNvSpPr>
          <p:nvPr>
            <p:ph type="sldNum" sz="quarter" idx="12"/>
          </p:nvPr>
        </p:nvSpPr>
        <p:spPr>
          <a:xfrm>
            <a:off x="8458200" y="6356350"/>
            <a:ext cx="457200" cy="274320"/>
          </a:xfrm>
          <a:prstGeom prst="rect">
            <a:avLst/>
          </a:prstGeom>
        </p:spPr>
        <p:txBody>
          <a:bodyPr vert="horz" lIns="91440" tIns="45720" rIns="91440" bIns="45720" rtlCol="0" anchor="ctr" anchorCtr="0"/>
          <a:lstStyle>
            <a:defPPr>
              <a:defRPr lang="en-US"/>
            </a:defPPr>
            <a:lvl1pPr marL="0" algn="r"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25</a:t>
            </a:fld>
            <a:endParaRPr lang="en-US" dirty="0"/>
          </a:p>
        </p:txBody>
      </p:sp>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282633" y="227331"/>
            <a:ext cx="11188929" cy="1187812"/>
          </a:xfrm>
        </p:spPr>
        <p:txBody>
          <a:bodyPr>
            <a:noAutofit/>
          </a:bodyPr>
          <a:lstStyle/>
          <a:p>
            <a:r>
              <a:rPr lang="en-US" sz="4000" dirty="0"/>
              <a:t>Additional Considerations for Infrastructure</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455815" y="1085601"/>
            <a:ext cx="3223556" cy="4923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Configurability</a:t>
            </a:r>
          </a:p>
          <a:p>
            <a:pPr lvl="1"/>
            <a:r>
              <a:rPr lang="en-US" dirty="0"/>
              <a:t>Components or kernels</a:t>
            </a:r>
          </a:p>
          <a:p>
            <a:pPr lvl="1"/>
            <a:r>
              <a:rPr lang="en-US" dirty="0"/>
              <a:t>Levels of access (hierarchical)</a:t>
            </a:r>
          </a:p>
          <a:p>
            <a:pPr lvl="1"/>
            <a:r>
              <a:rPr lang="en-US" dirty="0"/>
              <a:t>Layered API</a:t>
            </a:r>
          </a:p>
          <a:p>
            <a:r>
              <a:rPr lang="en-US" dirty="0"/>
              <a:t>Task orchestration</a:t>
            </a:r>
          </a:p>
          <a:p>
            <a:pPr lvl="1"/>
            <a:r>
              <a:rPr lang="en-US" dirty="0"/>
              <a:t>Mapping tasks to devices </a:t>
            </a:r>
          </a:p>
          <a:p>
            <a:pPr lvl="1"/>
            <a:r>
              <a:rPr lang="en-US" dirty="0"/>
              <a:t>CPU, accelerators, specialized devices</a:t>
            </a:r>
          </a:p>
          <a:p>
            <a:pPr lvl="1"/>
            <a:r>
              <a:rPr lang="en-US" dirty="0"/>
              <a:t>Managing data movement between devices</a:t>
            </a:r>
          </a:p>
          <a:p>
            <a:pPr lvl="1"/>
            <a:endParaRPr lang="en-US" dirty="0"/>
          </a:p>
          <a:p>
            <a:endParaRPr lang="en-US" dirty="0"/>
          </a:p>
        </p:txBody>
      </p:sp>
      <p:grpSp>
        <p:nvGrpSpPr>
          <p:cNvPr id="12" name="Group 11">
            <a:extLst>
              <a:ext uri="{FF2B5EF4-FFF2-40B4-BE49-F238E27FC236}">
                <a16:creationId xmlns:a16="http://schemas.microsoft.com/office/drawing/2014/main" id="{53CE70C7-CB84-3648-A72A-114FCD66DD22}"/>
              </a:ext>
            </a:extLst>
          </p:cNvPr>
          <p:cNvGrpSpPr/>
          <p:nvPr/>
        </p:nvGrpSpPr>
        <p:grpSpPr>
          <a:xfrm>
            <a:off x="4942115" y="947057"/>
            <a:ext cx="6195950" cy="5148943"/>
            <a:chOff x="2436812" y="984517"/>
            <a:chExt cx="7884824" cy="5111483"/>
          </a:xfrm>
        </p:grpSpPr>
        <p:sp>
          <p:nvSpPr>
            <p:cNvPr id="13" name="Rectangle 12">
              <a:extLst>
                <a:ext uri="{FF2B5EF4-FFF2-40B4-BE49-F238E27FC236}">
                  <a16:creationId xmlns:a16="http://schemas.microsoft.com/office/drawing/2014/main" id="{00C94B25-1CFC-214C-B6F3-513489C839C0}"/>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1200A95-3C59-2740-A6A2-62B0FD436399}"/>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6ED04A5-CD39-4940-AA73-758AB450A4AB}"/>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857FD9-98A0-0B4A-B683-B4483D297C80}"/>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D4EF7F0-DA33-8243-9AF6-49D5451700EF}"/>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6D5C5E-8739-8C45-B30C-07AF5A68BBC3}"/>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5CBDE9B9-7F66-0449-B088-B8C2523DBAF5}"/>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782EC0BD-AE04-5B41-9B88-F836E6CB91CE}"/>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816C1DEF-A8DD-694C-BCDB-9B8C9CAB0A98}"/>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1B58120-EBBB-8448-BBE5-8216A016294F}"/>
                </a:ext>
              </a:extLst>
            </p:cNvPr>
            <p:cNvSpPr txBox="1"/>
            <p:nvPr/>
          </p:nvSpPr>
          <p:spPr>
            <a:xfrm rot="16200000">
              <a:off x="5419154" y="3178777"/>
              <a:ext cx="2758848" cy="461665"/>
            </a:xfrm>
            <a:prstGeom prst="rect">
              <a:avLst/>
            </a:prstGeom>
            <a:noFill/>
          </p:spPr>
          <p:txBody>
            <a:bodyPr wrap="square" rtlCol="0">
              <a:spAutoFit/>
            </a:bodyPr>
            <a:lstStyle/>
            <a:p>
              <a:r>
                <a:rPr lang="en-US" sz="2400" dirty="0"/>
                <a:t>Interfaces</a:t>
              </a:r>
            </a:p>
          </p:txBody>
        </p:sp>
        <p:sp>
          <p:nvSpPr>
            <p:cNvPr id="23" name="Rectangle 22">
              <a:extLst>
                <a:ext uri="{FF2B5EF4-FFF2-40B4-BE49-F238E27FC236}">
                  <a16:creationId xmlns:a16="http://schemas.microsoft.com/office/drawing/2014/main" id="{16EFD91F-E38D-5B45-826C-FD7E3EA51A4A}"/>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D7CF31E-0DB3-A040-8C8F-7808A0C97364}"/>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DE373C6-C8B0-5A42-BA88-3FCD9BC2B273}"/>
                </a:ext>
              </a:extLst>
            </p:cNvPr>
            <p:cNvSpPr txBox="1"/>
            <p:nvPr/>
          </p:nvSpPr>
          <p:spPr>
            <a:xfrm rot="16200000">
              <a:off x="6690920" y="3216739"/>
              <a:ext cx="3354162" cy="461665"/>
            </a:xfrm>
            <a:prstGeom prst="rect">
              <a:avLst/>
            </a:prstGeom>
            <a:noFill/>
          </p:spPr>
          <p:txBody>
            <a:bodyPr wrap="square" rtlCol="0">
              <a:spAutoFit/>
            </a:bodyPr>
            <a:lstStyle/>
            <a:p>
              <a:r>
                <a:rPr lang="en-US" sz="2400" dirty="0"/>
                <a:t>Wrapper layer</a:t>
              </a:r>
            </a:p>
          </p:txBody>
        </p:sp>
        <p:sp>
          <p:nvSpPr>
            <p:cNvPr id="26" name="Left Arrow 25">
              <a:extLst>
                <a:ext uri="{FF2B5EF4-FFF2-40B4-BE49-F238E27FC236}">
                  <a16:creationId xmlns:a16="http://schemas.microsoft.com/office/drawing/2014/main" id="{B6CA6BFD-20AA-4440-B2A5-184EE13DBB15}"/>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Arrow 26">
              <a:extLst>
                <a:ext uri="{FF2B5EF4-FFF2-40B4-BE49-F238E27FC236}">
                  <a16:creationId xmlns:a16="http://schemas.microsoft.com/office/drawing/2014/main" id="{94D3EC0C-B16A-9E4C-901F-74F955D5E9A2}"/>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a:extLst>
                <a:ext uri="{FF2B5EF4-FFF2-40B4-BE49-F238E27FC236}">
                  <a16:creationId xmlns:a16="http://schemas.microsoft.com/office/drawing/2014/main" id="{3D7FEC02-E472-3545-81FD-3A055A7A81F5}"/>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9C220E8-5B28-E040-A785-0DF2EB0820D9}"/>
                </a:ext>
              </a:extLst>
            </p:cNvPr>
            <p:cNvSpPr txBox="1"/>
            <p:nvPr/>
          </p:nvSpPr>
          <p:spPr>
            <a:xfrm>
              <a:off x="3397184" y="1018339"/>
              <a:ext cx="1981633" cy="461665"/>
            </a:xfrm>
            <a:prstGeom prst="rect">
              <a:avLst/>
            </a:prstGeom>
            <a:noFill/>
          </p:spPr>
          <p:txBody>
            <a:bodyPr wrap="none" rtlCol="0">
              <a:spAutoFit/>
            </a:bodyPr>
            <a:lstStyle/>
            <a:p>
              <a:r>
                <a:rPr lang="en-US" sz="2400" dirty="0"/>
                <a:t>infrastructure</a:t>
              </a:r>
            </a:p>
          </p:txBody>
        </p:sp>
        <p:sp>
          <p:nvSpPr>
            <p:cNvPr id="30" name="TextBox 29">
              <a:extLst>
                <a:ext uri="{FF2B5EF4-FFF2-40B4-BE49-F238E27FC236}">
                  <a16:creationId xmlns:a16="http://schemas.microsoft.com/office/drawing/2014/main" id="{78C38E3A-D716-E44D-9B03-6A9062514F36}"/>
                </a:ext>
              </a:extLst>
            </p:cNvPr>
            <p:cNvSpPr txBox="1"/>
            <p:nvPr/>
          </p:nvSpPr>
          <p:spPr>
            <a:xfrm>
              <a:off x="8366307" y="984517"/>
              <a:ext cx="1024639" cy="461665"/>
            </a:xfrm>
            <a:prstGeom prst="rect">
              <a:avLst/>
            </a:prstGeom>
            <a:noFill/>
          </p:spPr>
          <p:txBody>
            <a:bodyPr wrap="none" rtlCol="0">
              <a:spAutoFit/>
            </a:bodyPr>
            <a:lstStyle/>
            <a:p>
              <a:r>
                <a:rPr lang="en-US" sz="2400" dirty="0"/>
                <a:t>model</a:t>
              </a:r>
            </a:p>
          </p:txBody>
        </p:sp>
      </p:grpSp>
    </p:spTree>
    <p:extLst>
      <p:ext uri="{BB962C8B-B14F-4D97-AF65-F5344CB8AC3E}">
        <p14:creationId xmlns:p14="http://schemas.microsoft.com/office/powerpoint/2010/main" val="53628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cxnSp>
        <p:nvCxnSpPr>
          <p:cNvPr id="46" name="Straight Arrow Connector 45"/>
          <p:cNvCxnSpPr>
            <a:stCxn id="18440" idx="3"/>
            <a:endCxn id="50" idx="1"/>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50" idx="3"/>
            <a:endCxn id="18436" idx="1"/>
          </p:cNvCxnSpPr>
          <p:nvPr/>
        </p:nvCxnSpPr>
        <p:spPr>
          <a:xfrm flipV="1">
            <a:off x="5295558" y="2306889"/>
            <a:ext cx="684524"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401069" y="1081976"/>
            <a:ext cx="8686800" cy="867152"/>
          </a:xfrm>
        </p:spPr>
        <p:txBody>
          <a:bodyPr/>
          <a:lstStyle/>
          <a:p>
            <a:r>
              <a:rPr lang="en-US" dirty="0"/>
              <a:t>Separation of Concerns, Tasks</a:t>
            </a:r>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Dynamic </a:t>
            </a:r>
          </a:p>
          <a:p>
            <a:r>
              <a:rPr lang="en-US" sz="1350" dirty="0"/>
              <a:t>Scheduling</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35" name="Straight Arrow Connector 34">
            <a:extLst>
              <a:ext uri="{FF2B5EF4-FFF2-40B4-BE49-F238E27FC236}">
                <a16:creationId xmlns:a16="http://schemas.microsoft.com/office/drawing/2014/main" id="{07152625-100D-6546-9A61-D18126F37FA6}"/>
              </a:ext>
            </a:extLst>
          </p:cNvPr>
          <p:cNvCxnSpPr>
            <a:stCxn id="18436" idx="2"/>
            <a:endCxn id="92" idx="0"/>
          </p:cNvCxnSpPr>
          <p:nvPr/>
        </p:nvCxnSpPr>
        <p:spPr>
          <a:xfrm flipH="1">
            <a:off x="6666061" y="2735922"/>
            <a:ext cx="1" cy="343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23F185C-DAB0-FF47-AAA3-F9FC5A829C76}"/>
              </a:ext>
            </a:extLst>
          </p:cNvPr>
          <p:cNvCxnSpPr>
            <a:stCxn id="18436" idx="3"/>
            <a:endCxn id="40" idx="1"/>
          </p:cNvCxnSpPr>
          <p:nvPr/>
        </p:nvCxnSpPr>
        <p:spPr>
          <a:xfrm>
            <a:off x="7352040" y="2306888"/>
            <a:ext cx="329735" cy="5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4B08934-EC7D-514C-B936-8DF75A1F6D00}"/>
              </a:ext>
            </a:extLst>
          </p:cNvPr>
          <p:cNvCxnSpPr>
            <a:stCxn id="40" idx="2"/>
            <a:endCxn id="45" idx="0"/>
          </p:cNvCxnSpPr>
          <p:nvPr/>
        </p:nvCxnSpPr>
        <p:spPr>
          <a:xfrm>
            <a:off x="8388010" y="2562447"/>
            <a:ext cx="0" cy="273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EA8F453C-EB27-9249-86B6-F85672E17544}"/>
              </a:ext>
            </a:extLst>
          </p:cNvPr>
          <p:cNvCxnSpPr>
            <a:stCxn id="92" idx="3"/>
            <a:endCxn id="45" idx="1"/>
          </p:cNvCxnSpPr>
          <p:nvPr/>
        </p:nvCxnSpPr>
        <p:spPr>
          <a:xfrm>
            <a:off x="7327423" y="3321999"/>
            <a:ext cx="399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40146FC2-CC34-3F4C-B0EE-4B90040AC3E7}"/>
              </a:ext>
            </a:extLst>
          </p:cNvPr>
          <p:cNvSpPr txBox="1">
            <a:spLocks noChangeArrowheads="1"/>
          </p:cNvSpPr>
          <p:nvPr/>
        </p:nvSpPr>
        <p:spPr>
          <a:xfrm>
            <a:off x="1883904" y="3990474"/>
            <a:ext cx="7785915" cy="2451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load balancing, work redistribution</a:t>
            </a:r>
          </a:p>
          <a:p>
            <a:r>
              <a:rPr lang="en-US" sz="2400" dirty="0"/>
              <a:t>Meta-information about domain sections</a:t>
            </a:r>
          </a:p>
          <a:p>
            <a:r>
              <a:rPr lang="en-US" sz="2400" dirty="0"/>
              <a:t>Possible asynchronization at block and operator level</a:t>
            </a:r>
          </a:p>
          <a:p>
            <a:r>
              <a:rPr lang="en-US" sz="2400" dirty="0"/>
              <a:t>No compute optimization here</a:t>
            </a:r>
            <a:endParaRPr lang="en-US" sz="2000" dirty="0"/>
          </a:p>
        </p:txBody>
      </p:sp>
      <p:grpSp>
        <p:nvGrpSpPr>
          <p:cNvPr id="19" name="Group 18">
            <a:extLst>
              <a:ext uri="{FF2B5EF4-FFF2-40B4-BE49-F238E27FC236}">
                <a16:creationId xmlns:a16="http://schemas.microsoft.com/office/drawing/2014/main" id="{2186EB20-09EB-FE4E-916E-122F111FE846}"/>
              </a:ext>
            </a:extLst>
          </p:cNvPr>
          <p:cNvGrpSpPr/>
          <p:nvPr/>
        </p:nvGrpSpPr>
        <p:grpSpPr>
          <a:xfrm>
            <a:off x="9403995" y="927289"/>
            <a:ext cx="2282715" cy="2826267"/>
            <a:chOff x="2436812" y="1480004"/>
            <a:chExt cx="7884824" cy="4615996"/>
          </a:xfrm>
        </p:grpSpPr>
        <p:sp>
          <p:nvSpPr>
            <p:cNvPr id="20" name="Rectangle 19">
              <a:extLst>
                <a:ext uri="{FF2B5EF4-FFF2-40B4-BE49-F238E27FC236}">
                  <a16:creationId xmlns:a16="http://schemas.microsoft.com/office/drawing/2014/main" id="{CDC04D99-F316-7D42-A773-FB6051082E48}"/>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F185988-44D4-4045-8CD0-9C41E085D54C}"/>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AEB377E-E8CE-554C-980F-3B2E4DC1645E}"/>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D1B97A-EFE8-4F4E-83D7-005E183CCCF9}"/>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272991-1936-D846-8DF0-F47DC0B734D9}"/>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80DD01-5ECD-CF4B-8451-729E9CF9E2AB}"/>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E6A77FDB-C114-BF48-86B1-FCB8EE462BDC}"/>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F6574FA1-ADE6-9047-B820-CA3488E9559C}"/>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1BB3E33D-82D6-9B4F-895D-236A6779E475}"/>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C69A15E-C356-124F-BE7B-BF959EEA762B}"/>
                </a:ext>
              </a:extLst>
            </p:cNvPr>
            <p:cNvSpPr txBox="1"/>
            <p:nvPr/>
          </p:nvSpPr>
          <p:spPr>
            <a:xfrm rot="16200000">
              <a:off x="5419153" y="2522167"/>
              <a:ext cx="2758848" cy="1774887"/>
            </a:xfrm>
            <a:prstGeom prst="rect">
              <a:avLst/>
            </a:prstGeom>
            <a:noFill/>
          </p:spPr>
          <p:txBody>
            <a:bodyPr wrap="square" rtlCol="0">
              <a:spAutoFit/>
            </a:bodyPr>
            <a:lstStyle/>
            <a:p>
              <a:endParaRPr lang="en-US" sz="3600" dirty="0"/>
            </a:p>
          </p:txBody>
        </p:sp>
        <p:sp>
          <p:nvSpPr>
            <p:cNvPr id="30" name="Rectangle 29">
              <a:extLst>
                <a:ext uri="{FF2B5EF4-FFF2-40B4-BE49-F238E27FC236}">
                  <a16:creationId xmlns:a16="http://schemas.microsoft.com/office/drawing/2014/main" id="{FD98B143-4DCD-BF43-9A51-1B1690CB1BAC}"/>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73A06A9-5537-724B-9D96-29183D7E3D79}"/>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a:extLst>
                <a:ext uri="{FF2B5EF4-FFF2-40B4-BE49-F238E27FC236}">
                  <a16:creationId xmlns:a16="http://schemas.microsoft.com/office/drawing/2014/main" id="{0DD5ED23-C335-4F45-803A-0B487C920A04}"/>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 Arrow 33">
              <a:extLst>
                <a:ext uri="{FF2B5EF4-FFF2-40B4-BE49-F238E27FC236}">
                  <a16:creationId xmlns:a16="http://schemas.microsoft.com/office/drawing/2014/main" id="{AB0BC458-D432-2F47-8E17-E8D3AC635D0F}"/>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a:extLst>
                <a:ext uri="{FF2B5EF4-FFF2-40B4-BE49-F238E27FC236}">
                  <a16:creationId xmlns:a16="http://schemas.microsoft.com/office/drawing/2014/main" id="{D5FF11A3-7DEF-F642-8613-5EA8E3B1F56F}"/>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41919D96-5F4A-3B49-B5F4-E0340FB7C0BD}"/>
              </a:ext>
            </a:extLst>
          </p:cNvPr>
          <p:cNvSpPr txBox="1">
            <a:spLocks/>
          </p:cNvSpPr>
          <p:nvPr/>
        </p:nvSpPr>
        <p:spPr bwMode="auto">
          <a:xfrm>
            <a:off x="320509" y="174106"/>
            <a:ext cx="10603171" cy="617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4000"/>
              <a:t>Example: Architecting Multiphysics PDEs</a:t>
            </a:r>
            <a:endParaRPr lang="en-US" sz="4000" dirty="0"/>
          </a:p>
        </p:txBody>
      </p:sp>
    </p:spTree>
    <p:extLst>
      <p:ext uri="{BB962C8B-B14F-4D97-AF65-F5344CB8AC3E}">
        <p14:creationId xmlns:p14="http://schemas.microsoft.com/office/powerpoint/2010/main" val="742462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462532" y="3080104"/>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39" name="Rectangle 11"/>
          <p:cNvSpPr>
            <a:spLocks noChangeArrowheads="1"/>
          </p:cNvSpPr>
          <p:nvPr/>
        </p:nvSpPr>
        <p:spPr bwMode="auto">
          <a:xfrm>
            <a:off x="4204862" y="2965774"/>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18437" name="Rectangle 6"/>
          <p:cNvSpPr>
            <a:spLocks noChangeArrowheads="1"/>
          </p:cNvSpPr>
          <p:nvPr/>
        </p:nvSpPr>
        <p:spPr bwMode="auto">
          <a:xfrm>
            <a:off x="7712851" y="4107280"/>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46" name="Straight Arrow Connector 45"/>
          <p:cNvCxnSpPr>
            <a:cxnSpLocks/>
            <a:stCxn id="18440" idx="3"/>
          </p:cNvCxnSpPr>
          <p:nvPr/>
        </p:nvCxnSpPr>
        <p:spPr>
          <a:xfrm>
            <a:off x="3722069" y="2305561"/>
            <a:ext cx="274712" cy="13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8440" idx="2"/>
            <a:endCxn id="18441" idx="0"/>
          </p:cNvCxnSpPr>
          <p:nvPr/>
        </p:nvCxnSpPr>
        <p:spPr>
          <a:xfrm flipH="1">
            <a:off x="3062763" y="2734298"/>
            <a:ext cx="1910" cy="3458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itle 1"/>
          <p:cNvSpPr>
            <a:spLocks noGrp="1"/>
          </p:cNvSpPr>
          <p:nvPr>
            <p:ph type="title"/>
          </p:nvPr>
        </p:nvSpPr>
        <p:spPr>
          <a:xfrm>
            <a:off x="1401069" y="1000090"/>
            <a:ext cx="8686800" cy="867152"/>
          </a:xfrm>
        </p:spPr>
        <p:txBody>
          <a:bodyPr/>
          <a:lstStyle/>
          <a:p>
            <a:r>
              <a:rPr lang="en-US" dirty="0"/>
              <a:t>composition </a:t>
            </a:r>
          </a:p>
        </p:txBody>
      </p:sp>
      <p:sp>
        <p:nvSpPr>
          <p:cNvPr id="85" name="Rectangle 3"/>
          <p:cNvSpPr>
            <a:spLocks noChangeArrowheads="1"/>
          </p:cNvSpPr>
          <p:nvPr/>
        </p:nvSpPr>
        <p:spPr bwMode="auto">
          <a:xfrm>
            <a:off x="4271537" y="4294824"/>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87" name="Rectangle 7"/>
          <p:cNvSpPr>
            <a:spLocks noChangeArrowheads="1"/>
          </p:cNvSpPr>
          <p:nvPr/>
        </p:nvSpPr>
        <p:spPr bwMode="auto">
          <a:xfrm>
            <a:off x="5942866" y="3819500"/>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sp>
        <p:nvSpPr>
          <p:cNvPr id="91" name="Rectangle 11"/>
          <p:cNvSpPr>
            <a:spLocks noChangeArrowheads="1"/>
          </p:cNvSpPr>
          <p:nvPr/>
        </p:nvSpPr>
        <p:spPr bwMode="auto">
          <a:xfrm>
            <a:off x="5917745" y="4773772"/>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 </a:t>
            </a:r>
          </a:p>
          <a:p>
            <a:r>
              <a:rPr lang="en-US" sz="1350" dirty="0"/>
              <a:t>Fusing/</a:t>
            </a:r>
            <a:r>
              <a:rPr lang="en-US" sz="1350" dirty="0" err="1"/>
              <a:t>inlining</a:t>
            </a:r>
            <a:endParaRPr lang="en-US" sz="1350" dirty="0"/>
          </a:p>
          <a:p>
            <a:r>
              <a:rPr lang="en-US" sz="1350" dirty="0"/>
              <a:t>Functions</a:t>
            </a:r>
          </a:p>
          <a:p>
            <a:endParaRPr lang="en-US" sz="1350" dirty="0"/>
          </a:p>
        </p:txBody>
      </p:sp>
      <p:cxnSp>
        <p:nvCxnSpPr>
          <p:cNvPr id="8" name="Straight Arrow Connector 7">
            <a:extLst>
              <a:ext uri="{FF2B5EF4-FFF2-40B4-BE49-F238E27FC236}">
                <a16:creationId xmlns:a16="http://schemas.microsoft.com/office/drawing/2014/main" id="{B94546F4-8CF2-7942-A794-96594BF08A99}"/>
              </a:ext>
            </a:extLst>
          </p:cNvPr>
          <p:cNvCxnSpPr>
            <a:cxnSpLocks/>
            <a:stCxn id="18441" idx="3"/>
            <a:endCxn id="39" idx="1"/>
          </p:cNvCxnSpPr>
          <p:nvPr/>
        </p:nvCxnSpPr>
        <p:spPr>
          <a:xfrm>
            <a:off x="3662995" y="3451676"/>
            <a:ext cx="5418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2E1C4F6-6AE7-CB4F-8436-F6421E1096B3}"/>
              </a:ext>
            </a:extLst>
          </p:cNvPr>
          <p:cNvCxnSpPr>
            <a:stCxn id="39" idx="2"/>
            <a:endCxn id="85" idx="0"/>
          </p:cNvCxnSpPr>
          <p:nvPr/>
        </p:nvCxnSpPr>
        <p:spPr>
          <a:xfrm flipH="1">
            <a:off x="4866224" y="3937578"/>
            <a:ext cx="1" cy="357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B8637E84-2200-4A44-9449-679EC1183DC3}"/>
              </a:ext>
            </a:extLst>
          </p:cNvPr>
          <p:cNvCxnSpPr>
            <a:stCxn id="85" idx="3"/>
            <a:endCxn id="87" idx="1"/>
          </p:cNvCxnSpPr>
          <p:nvPr/>
        </p:nvCxnSpPr>
        <p:spPr>
          <a:xfrm flipV="1">
            <a:off x="5460909" y="4141097"/>
            <a:ext cx="481956" cy="488693"/>
          </a:xfrm>
          <a:prstGeom prst="bentConnector3">
            <a:avLst>
              <a:gd name="adj1" fmla="val 6323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B2B509EF-B8A9-124C-9630-FE6AF871C24A}"/>
              </a:ext>
            </a:extLst>
          </p:cNvPr>
          <p:cNvCxnSpPr>
            <a:stCxn id="85" idx="3"/>
            <a:endCxn id="91" idx="1"/>
          </p:cNvCxnSpPr>
          <p:nvPr/>
        </p:nvCxnSpPr>
        <p:spPr>
          <a:xfrm>
            <a:off x="5460910" y="4629789"/>
            <a:ext cx="456835" cy="386934"/>
          </a:xfrm>
          <a:prstGeom prst="bentConnector3">
            <a:avLst>
              <a:gd name="adj1" fmla="val 686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FE8911D4-3C26-FA4A-8797-FBDF36D90A4A}"/>
              </a:ext>
            </a:extLst>
          </p:cNvPr>
          <p:cNvCxnSpPr>
            <a:stCxn id="87" idx="3"/>
            <a:endCxn id="18437" idx="1"/>
          </p:cNvCxnSpPr>
          <p:nvPr/>
        </p:nvCxnSpPr>
        <p:spPr>
          <a:xfrm>
            <a:off x="7215347" y="4141097"/>
            <a:ext cx="497505" cy="39492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1703A58D-C192-C744-ABEC-539B92961447}"/>
              </a:ext>
            </a:extLst>
          </p:cNvPr>
          <p:cNvCxnSpPr>
            <a:stCxn id="91" idx="3"/>
            <a:endCxn id="18437" idx="1"/>
          </p:cNvCxnSpPr>
          <p:nvPr/>
        </p:nvCxnSpPr>
        <p:spPr>
          <a:xfrm flipV="1">
            <a:off x="7240469" y="4536017"/>
            <a:ext cx="472382" cy="48070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81" name="Straight Connector 80">
            <a:extLst>
              <a:ext uri="{FF2B5EF4-FFF2-40B4-BE49-F238E27FC236}">
                <a16:creationId xmlns:a16="http://schemas.microsoft.com/office/drawing/2014/main" id="{BCDC1997-9772-F443-ACED-F530D87DB4C5}"/>
              </a:ext>
            </a:extLst>
          </p:cNvPr>
          <p:cNvCxnSpPr>
            <a:cxnSpLocks/>
          </p:cNvCxnSpPr>
          <p:nvPr/>
        </p:nvCxnSpPr>
        <p:spPr>
          <a:xfrm flipH="1">
            <a:off x="5689327" y="2907200"/>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36" name="Rectangle 3">
            <a:extLst>
              <a:ext uri="{FF2B5EF4-FFF2-40B4-BE49-F238E27FC236}">
                <a16:creationId xmlns:a16="http://schemas.microsoft.com/office/drawing/2014/main" id="{8BDA7804-8C46-DD42-B5C6-21D24FED1DBB}"/>
              </a:ext>
            </a:extLst>
          </p:cNvPr>
          <p:cNvSpPr txBox="1">
            <a:spLocks noChangeArrowheads="1"/>
          </p:cNvSpPr>
          <p:nvPr/>
        </p:nvSpPr>
        <p:spPr>
          <a:xfrm>
            <a:off x="5688744" y="1497583"/>
            <a:ext cx="2831279" cy="222015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Abstractions for performance portability</a:t>
            </a:r>
          </a:p>
          <a:p>
            <a:r>
              <a:rPr lang="en-US" sz="2400" dirty="0"/>
              <a:t>Ability to express operations at a higher level </a:t>
            </a:r>
          </a:p>
        </p:txBody>
      </p:sp>
      <p:sp>
        <p:nvSpPr>
          <p:cNvPr id="38" name="Rectangle 3">
            <a:extLst>
              <a:ext uri="{FF2B5EF4-FFF2-40B4-BE49-F238E27FC236}">
                <a16:creationId xmlns:a16="http://schemas.microsoft.com/office/drawing/2014/main" id="{E9F6DD6F-F485-7E40-A74C-B86AF1E8B5EB}"/>
              </a:ext>
            </a:extLst>
          </p:cNvPr>
          <p:cNvSpPr txBox="1">
            <a:spLocks noChangeArrowheads="1"/>
          </p:cNvSpPr>
          <p:nvPr/>
        </p:nvSpPr>
        <p:spPr>
          <a:xfrm>
            <a:off x="2035097" y="4081448"/>
            <a:ext cx="2153332" cy="18621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Toolchain to configure</a:t>
            </a:r>
          </a:p>
          <a:p>
            <a:r>
              <a:rPr lang="en-US" sz="2400" dirty="0"/>
              <a:t>compilers to optimize</a:t>
            </a:r>
          </a:p>
          <a:p>
            <a:endParaRPr lang="en-US" sz="2400" dirty="0"/>
          </a:p>
        </p:txBody>
      </p:sp>
      <p:grpSp>
        <p:nvGrpSpPr>
          <p:cNvPr id="22" name="Group 21">
            <a:extLst>
              <a:ext uri="{FF2B5EF4-FFF2-40B4-BE49-F238E27FC236}">
                <a16:creationId xmlns:a16="http://schemas.microsoft.com/office/drawing/2014/main" id="{8562DB3A-96D1-6D42-AB60-6AE75BAC5CAF}"/>
              </a:ext>
            </a:extLst>
          </p:cNvPr>
          <p:cNvGrpSpPr/>
          <p:nvPr/>
        </p:nvGrpSpPr>
        <p:grpSpPr>
          <a:xfrm>
            <a:off x="9403995" y="927289"/>
            <a:ext cx="2282715" cy="2826267"/>
            <a:chOff x="2436812" y="1480004"/>
            <a:chExt cx="7884824" cy="4615996"/>
          </a:xfrm>
        </p:grpSpPr>
        <p:sp>
          <p:nvSpPr>
            <p:cNvPr id="24" name="Rectangle 23">
              <a:extLst>
                <a:ext uri="{FF2B5EF4-FFF2-40B4-BE49-F238E27FC236}">
                  <a16:creationId xmlns:a16="http://schemas.microsoft.com/office/drawing/2014/main" id="{6DFEA0CA-57EE-D948-911C-1B6F208D4839}"/>
                </a:ext>
              </a:extLst>
            </p:cNvPr>
            <p:cNvSpPr/>
            <p:nvPr/>
          </p:nvSpPr>
          <p:spPr>
            <a:xfrm>
              <a:off x="2436812" y="1524000"/>
              <a:ext cx="2971800" cy="457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FF1DE6C-BF94-BC4A-B823-F8030E005DC1}"/>
                </a:ext>
              </a:extLst>
            </p:cNvPr>
            <p:cNvSpPr/>
            <p:nvPr/>
          </p:nvSpPr>
          <p:spPr>
            <a:xfrm>
              <a:off x="2932112" y="2002971"/>
              <a:ext cx="1981200" cy="3657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FC49DF5-6869-2441-95DE-065ABF119ABB}"/>
                </a:ext>
              </a:extLst>
            </p:cNvPr>
            <p:cNvSpPr/>
            <p:nvPr/>
          </p:nvSpPr>
          <p:spPr>
            <a:xfrm>
              <a:off x="3503612" y="2667000"/>
              <a:ext cx="990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D2F26B6-5869-8348-BA91-57EC4B2441C1}"/>
                </a:ext>
              </a:extLst>
            </p:cNvPr>
            <p:cNvSpPr/>
            <p:nvPr/>
          </p:nvSpPr>
          <p:spPr>
            <a:xfrm>
              <a:off x="6475412" y="1866446"/>
              <a:ext cx="609600" cy="1295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A3025CF-672A-624D-96F5-615940B6ACD9}"/>
                </a:ext>
              </a:extLst>
            </p:cNvPr>
            <p:cNvSpPr/>
            <p:nvPr/>
          </p:nvSpPr>
          <p:spPr>
            <a:xfrm>
              <a:off x="6475412" y="3167289"/>
              <a:ext cx="6096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B259C0D-F14B-BA46-A076-ACBFD1ADD64A}"/>
                </a:ext>
              </a:extLst>
            </p:cNvPr>
            <p:cNvSpPr/>
            <p:nvPr/>
          </p:nvSpPr>
          <p:spPr>
            <a:xfrm>
              <a:off x="6475412" y="4451349"/>
              <a:ext cx="609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B5002997-563F-C64D-823B-7108B3B2D867}"/>
                </a:ext>
              </a:extLst>
            </p:cNvPr>
            <p:cNvSpPr/>
            <p:nvPr/>
          </p:nvSpPr>
          <p:spPr>
            <a:xfrm>
              <a:off x="5408612" y="2286000"/>
              <a:ext cx="1066800" cy="4572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85369A3E-DC83-8E4C-8B71-C79A49819129}"/>
                </a:ext>
              </a:extLst>
            </p:cNvPr>
            <p:cNvSpPr/>
            <p:nvPr/>
          </p:nvSpPr>
          <p:spPr>
            <a:xfrm>
              <a:off x="4951412" y="3581400"/>
              <a:ext cx="1524000" cy="45720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E84C3DB-A3F8-714E-9D42-1B6053FA9834}"/>
                </a:ext>
              </a:extLst>
            </p:cNvPr>
            <p:cNvSpPr/>
            <p:nvPr/>
          </p:nvSpPr>
          <p:spPr>
            <a:xfrm>
              <a:off x="4532312" y="4658178"/>
              <a:ext cx="1943100" cy="45720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8F3D5B-FFCB-264F-B530-2B87697E62C1}"/>
                </a:ext>
              </a:extLst>
            </p:cNvPr>
            <p:cNvSpPr txBox="1"/>
            <p:nvPr/>
          </p:nvSpPr>
          <p:spPr>
            <a:xfrm rot="16200000">
              <a:off x="5419153" y="2522167"/>
              <a:ext cx="2758848" cy="1774887"/>
            </a:xfrm>
            <a:prstGeom prst="rect">
              <a:avLst/>
            </a:prstGeom>
            <a:noFill/>
          </p:spPr>
          <p:txBody>
            <a:bodyPr wrap="square" rtlCol="0">
              <a:spAutoFit/>
            </a:bodyPr>
            <a:lstStyle/>
            <a:p>
              <a:endParaRPr lang="en-US" sz="3600" dirty="0"/>
            </a:p>
          </p:txBody>
        </p:sp>
        <p:sp>
          <p:nvSpPr>
            <p:cNvPr id="40" name="Rectangle 39">
              <a:extLst>
                <a:ext uri="{FF2B5EF4-FFF2-40B4-BE49-F238E27FC236}">
                  <a16:creationId xmlns:a16="http://schemas.microsoft.com/office/drawing/2014/main" id="{82E3202B-70DB-BD45-B316-65BDE4CB83DC}"/>
                </a:ext>
              </a:extLst>
            </p:cNvPr>
            <p:cNvSpPr/>
            <p:nvPr/>
          </p:nvSpPr>
          <p:spPr>
            <a:xfrm>
              <a:off x="8162618" y="1480004"/>
              <a:ext cx="2159018" cy="446359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D30513C-1CD3-B347-8B56-DF749611502D}"/>
                </a:ext>
              </a:extLst>
            </p:cNvPr>
            <p:cNvSpPr/>
            <p:nvPr/>
          </p:nvSpPr>
          <p:spPr>
            <a:xfrm>
              <a:off x="8692808" y="2002971"/>
              <a:ext cx="1146211" cy="35111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a:extLst>
                <a:ext uri="{FF2B5EF4-FFF2-40B4-BE49-F238E27FC236}">
                  <a16:creationId xmlns:a16="http://schemas.microsoft.com/office/drawing/2014/main" id="{194B9034-8C42-BB45-AC1D-B543269DB293}"/>
                </a:ext>
              </a:extLst>
            </p:cNvPr>
            <p:cNvSpPr/>
            <p:nvPr/>
          </p:nvSpPr>
          <p:spPr>
            <a:xfrm>
              <a:off x="7121744" y="25146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Left Arrow 42">
              <a:extLst>
                <a:ext uri="{FF2B5EF4-FFF2-40B4-BE49-F238E27FC236}">
                  <a16:creationId xmlns:a16="http://schemas.microsoft.com/office/drawing/2014/main" id="{745CB98C-5C84-5D46-899C-5CDDB7B2AA78}"/>
                </a:ext>
              </a:extLst>
            </p:cNvPr>
            <p:cNvSpPr/>
            <p:nvPr/>
          </p:nvSpPr>
          <p:spPr>
            <a:xfrm>
              <a:off x="7110938" y="3581400"/>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 Arrow 43">
              <a:extLst>
                <a:ext uri="{FF2B5EF4-FFF2-40B4-BE49-F238E27FC236}">
                  <a16:creationId xmlns:a16="http://schemas.microsoft.com/office/drawing/2014/main" id="{4CBABD9D-C342-A944-8384-385805175F00}"/>
                </a:ext>
              </a:extLst>
            </p:cNvPr>
            <p:cNvSpPr/>
            <p:nvPr/>
          </p:nvSpPr>
          <p:spPr>
            <a:xfrm>
              <a:off x="7100131" y="4762271"/>
              <a:ext cx="1030068" cy="381000"/>
            </a:xfrm>
            <a:prstGeom prst="lef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le 1">
            <a:extLst>
              <a:ext uri="{FF2B5EF4-FFF2-40B4-BE49-F238E27FC236}">
                <a16:creationId xmlns:a16="http://schemas.microsoft.com/office/drawing/2014/main" id="{5D5584A3-C3A5-EB44-8771-4EA39550AA87}"/>
              </a:ext>
            </a:extLst>
          </p:cNvPr>
          <p:cNvSpPr txBox="1">
            <a:spLocks/>
          </p:cNvSpPr>
          <p:nvPr/>
        </p:nvSpPr>
        <p:spPr bwMode="auto">
          <a:xfrm>
            <a:off x="320509" y="174106"/>
            <a:ext cx="10603171" cy="617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4000"/>
              <a:t>Example: Architecting Multiphysics PDEs</a:t>
            </a:r>
            <a:endParaRPr lang="en-US" sz="4000" dirty="0"/>
          </a:p>
        </p:txBody>
      </p:sp>
    </p:spTree>
    <p:extLst>
      <p:ext uri="{BB962C8B-B14F-4D97-AF65-F5344CB8AC3E}">
        <p14:creationId xmlns:p14="http://schemas.microsoft.com/office/powerpoint/2010/main" val="413480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1"/>
          <p:cNvSpPr>
            <a:spLocks noGrp="1"/>
          </p:cNvSpPr>
          <p:nvPr>
            <p:ph type="title"/>
          </p:nvPr>
        </p:nvSpPr>
        <p:spPr>
          <a:xfrm>
            <a:off x="1067268" y="220141"/>
            <a:ext cx="7772400" cy="674688"/>
          </a:xfrm>
        </p:spPr>
        <p:txBody>
          <a:bodyPr>
            <a:noAutofit/>
          </a:bodyPr>
          <a:lstStyle/>
          <a:p>
            <a:r>
              <a:rPr lang="en-US" sz="4000" dirty="0"/>
              <a:t>Other Considerations</a:t>
            </a:r>
          </a:p>
        </p:txBody>
      </p:sp>
      <p:sp>
        <p:nvSpPr>
          <p:cNvPr id="51202" name="Content Placeholder 3"/>
          <p:cNvSpPr>
            <a:spLocks noGrp="1"/>
          </p:cNvSpPr>
          <p:nvPr>
            <p:ph sz="half" idx="1"/>
          </p:nvPr>
        </p:nvSpPr>
        <p:spPr>
          <a:xfrm>
            <a:off x="693175" y="1047135"/>
            <a:ext cx="10146890" cy="3936736"/>
          </a:xfrm>
        </p:spPr>
        <p:txBody>
          <a:bodyPr>
            <a:normAutofit fontScale="92500"/>
          </a:bodyPr>
          <a:lstStyle/>
          <a:p>
            <a:r>
              <a:rPr lang="en-US" dirty="0"/>
              <a:t>Leverage existing software</a:t>
            </a:r>
          </a:p>
          <a:p>
            <a:pPr lvl="1"/>
            <a:r>
              <a:rPr lang="en-US" dirty="0"/>
              <a:t>Libraries may have better solvers </a:t>
            </a:r>
          </a:p>
          <a:p>
            <a:pPr lvl="2"/>
            <a:r>
              <a:rPr lang="en-US" dirty="0"/>
              <a:t>Off-load expertise and maintenance</a:t>
            </a:r>
          </a:p>
          <a:p>
            <a:pPr lvl="1"/>
            <a:r>
              <a:rPr lang="en-US" dirty="0"/>
              <a:t>Examine the interoperability constraints</a:t>
            </a:r>
          </a:p>
          <a:p>
            <a:pPr lvl="2"/>
            <a:r>
              <a:rPr lang="en-US" dirty="0"/>
              <a:t>Many times the cost is justified even if there is more data movement</a:t>
            </a:r>
          </a:p>
          <a:p>
            <a:r>
              <a:rPr lang="en-US" dirty="0"/>
              <a:t>More available packages are attempting to achieve interoperability</a:t>
            </a:r>
          </a:p>
          <a:p>
            <a:pPr lvl="1"/>
            <a:r>
              <a:rPr lang="en-US" dirty="0"/>
              <a:t>See if a combination meets your requirements</a:t>
            </a:r>
          </a:p>
          <a:p>
            <a:r>
              <a:rPr lang="en-US" dirty="0"/>
              <a:t>May be worthwhile to let the library dictate data layout if the corresponding operations dominate</a:t>
            </a:r>
          </a:p>
        </p:txBody>
      </p:sp>
      <p:sp>
        <p:nvSpPr>
          <p:cNvPr id="2" name="Rectangle 1"/>
          <p:cNvSpPr/>
          <p:nvPr/>
        </p:nvSpPr>
        <p:spPr>
          <a:xfrm>
            <a:off x="693174" y="4983871"/>
            <a:ext cx="10146891" cy="826994"/>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Institute a rigorous verification regime at the outset</a:t>
            </a:r>
          </a:p>
        </p:txBody>
      </p:sp>
    </p:spTree>
    <p:extLst>
      <p:ext uri="{BB962C8B-B14F-4D97-AF65-F5344CB8AC3E}">
        <p14:creationId xmlns:p14="http://schemas.microsoft.com/office/powerpoint/2010/main" val="435531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Tree>
    <p:extLst>
      <p:ext uri="{BB962C8B-B14F-4D97-AF65-F5344CB8AC3E}">
        <p14:creationId xmlns:p14="http://schemas.microsoft.com/office/powerpoint/2010/main" val="71886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381130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8" name="Rounded Rectangle 7">
            <a:extLst>
              <a:ext uri="{FF2B5EF4-FFF2-40B4-BE49-F238E27FC236}">
                <a16:creationId xmlns:a16="http://schemas.microsoft.com/office/drawing/2014/main" id="{1FE254B2-1CC5-D64F-B786-05C76F3D55A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Tree>
    <p:extLst>
      <p:ext uri="{BB962C8B-B14F-4D97-AF65-F5344CB8AC3E}">
        <p14:creationId xmlns:p14="http://schemas.microsoft.com/office/powerpoint/2010/main" val="92734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458348" cy="433965"/>
          </a:xfrm>
          <a:prstGeom prst="rect">
            <a:avLst/>
          </a:prstGeom>
          <a:noFill/>
        </p:spPr>
        <p:txBody>
          <a:bodyPr wrap="none" lIns="118872" tIns="91440" rIns="118872" bIns="91440" rtlCol="0" anchor="ctr" anchorCtr="0">
            <a:spAutoFit/>
          </a:bodyPr>
          <a:lstStyle/>
          <a:p>
            <a:pPr algn="l">
              <a:lnSpc>
                <a:spcPct val="90000"/>
              </a:lnSpc>
            </a:pPr>
            <a:r>
              <a:rPr lang="en-US" dirty="0"/>
              <a:t>Extensibility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6493235" y="1446637"/>
            <a:ext cx="1560940" cy="433965"/>
          </a:xfrm>
          <a:prstGeom prst="rect">
            <a:avLst/>
          </a:prstGeom>
          <a:noFill/>
        </p:spPr>
        <p:txBody>
          <a:bodyPr wrap="none" lIns="118872" tIns="91440" rIns="118872" bIns="91440" rtlCol="0" anchor="ctr" anchorCtr="0">
            <a:spAutoFit/>
          </a:bodyPr>
          <a:lstStyle/>
          <a:p>
            <a:pPr algn="l">
              <a:lnSpc>
                <a:spcPct val="90000"/>
              </a:lnSpc>
            </a:pPr>
            <a:r>
              <a:rPr lang="en-US" dirty="0"/>
              <a:t>Performance</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Well defined structure and modules </a:t>
            </a:r>
          </a:p>
          <a:p>
            <a:pPr algn="ctr"/>
            <a:r>
              <a:rPr lang="en-US" sz="2000" dirty="0">
                <a:solidFill>
                  <a:schemeClr val="tx2">
                    <a:lumMod val="20000"/>
                    <a:lumOff val="80000"/>
                  </a:schemeClr>
                </a:solidFill>
              </a:rPr>
              <a:t>Encapsulation of functionalities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Spatial and temporal locality of data</a:t>
            </a:r>
          </a:p>
          <a:p>
            <a:pPr algn="ctr"/>
            <a:r>
              <a:rPr lang="en-US" sz="2000" dirty="0">
                <a:solidFill>
                  <a:schemeClr val="tx2">
                    <a:lumMod val="20000"/>
                    <a:lumOff val="80000"/>
                  </a:schemeClr>
                </a:solidFill>
              </a:rPr>
              <a:t>Minimizing data movement</a:t>
            </a:r>
          </a:p>
          <a:p>
            <a:pPr algn="ctr"/>
            <a:r>
              <a:rPr lang="en-US" sz="2000" dirty="0">
                <a:solidFill>
                  <a:schemeClr val="tx2">
                    <a:lumMod val="20000"/>
                    <a:lumOff val="80000"/>
                  </a:schemeClr>
                </a:solidFill>
              </a:rPr>
              <a:t>Maximizing scalability</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Same data layout not good for all solvers. Many corner cases. Necessary lateral interactions</a:t>
            </a:r>
          </a:p>
        </p:txBody>
      </p:sp>
      <p:sp>
        <p:nvSpPr>
          <p:cNvPr id="19" name="Rounded Rectangle 18">
            <a:extLst>
              <a:ext uri="{FF2B5EF4-FFF2-40B4-BE49-F238E27FC236}">
                <a16:creationId xmlns:a16="http://schemas.microsoft.com/office/drawing/2014/main" id="{2862F1BC-F846-224E-B085-B39237C0FAC1}"/>
              </a:ext>
            </a:extLst>
          </p:cNvPr>
          <p:cNvSpPr/>
          <p:nvPr/>
        </p:nvSpPr>
        <p:spPr>
          <a:xfrm>
            <a:off x="5420147"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Low arithmetic intensity solvers with hard dependencies. Proximity and work distribution at cross purposes</a:t>
            </a:r>
          </a:p>
        </p:txBody>
      </p:sp>
    </p:spTree>
    <p:extLst>
      <p:ext uri="{BB962C8B-B14F-4D97-AF65-F5344CB8AC3E}">
        <p14:creationId xmlns:p14="http://schemas.microsoft.com/office/powerpoint/2010/main" val="425859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Tree>
    <p:extLst>
      <p:ext uri="{BB962C8B-B14F-4D97-AF65-F5344CB8AC3E}">
        <p14:creationId xmlns:p14="http://schemas.microsoft.com/office/powerpoint/2010/main" val="42869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8" name="Rounded Rectangle 17">
            <a:extLst>
              <a:ext uri="{FF2B5EF4-FFF2-40B4-BE49-F238E27FC236}">
                <a16:creationId xmlns:a16="http://schemas.microsoft.com/office/drawing/2014/main" id="{FD262230-1681-AF4E-B2F0-AFBCC7A193BF}"/>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011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943443" y="966203"/>
            <a:ext cx="10693385" cy="359677"/>
          </a:xfrm>
        </p:spPr>
        <p:txBody>
          <a:bodyPr/>
          <a:lstStyle/>
          <a:p>
            <a:pPr marL="0" indent="0">
              <a:buNone/>
            </a:pPr>
            <a:r>
              <a:rPr lang="en-US" sz="2400" b="1" dirty="0"/>
              <a:t>Desirable Characteristics and Why They are Challenging</a:t>
            </a:r>
          </a:p>
          <a:p>
            <a:pPr lvl="1"/>
            <a:endParaRPr lang="en-US" dirty="0"/>
          </a:p>
        </p:txBody>
      </p:sp>
      <p:sp>
        <p:nvSpPr>
          <p:cNvPr id="5" name="TextBox 4">
            <a:extLst>
              <a:ext uri="{FF2B5EF4-FFF2-40B4-BE49-F238E27FC236}">
                <a16:creationId xmlns:a16="http://schemas.microsoft.com/office/drawing/2014/main" id="{D8F3DAED-9D71-7A4D-ABCE-BAD854522A99}"/>
              </a:ext>
            </a:extLst>
          </p:cNvPr>
          <p:cNvSpPr txBox="1"/>
          <p:nvPr/>
        </p:nvSpPr>
        <p:spPr>
          <a:xfrm>
            <a:off x="2198917" y="1446638"/>
            <a:ext cx="1253164" cy="433965"/>
          </a:xfrm>
          <a:prstGeom prst="rect">
            <a:avLst/>
          </a:prstGeom>
          <a:noFill/>
        </p:spPr>
        <p:txBody>
          <a:bodyPr wrap="none" lIns="118872" tIns="91440" rIns="118872" bIns="91440" rtlCol="0" anchor="ctr" anchorCtr="0">
            <a:spAutoFit/>
          </a:bodyPr>
          <a:lstStyle/>
          <a:p>
            <a:pPr algn="l">
              <a:lnSpc>
                <a:spcPct val="90000"/>
              </a:lnSpc>
            </a:pPr>
            <a:r>
              <a:rPr lang="en-US" dirty="0"/>
              <a:t>Portability</a:t>
            </a:r>
          </a:p>
        </p:txBody>
      </p:sp>
      <p:sp>
        <p:nvSpPr>
          <p:cNvPr id="15" name="TextBox 14">
            <a:extLst>
              <a:ext uri="{FF2B5EF4-FFF2-40B4-BE49-F238E27FC236}">
                <a16:creationId xmlns:a16="http://schemas.microsoft.com/office/drawing/2014/main" id="{C78BF2DB-319B-F146-B7A1-BC81DCB8504A}"/>
              </a:ext>
            </a:extLst>
          </p:cNvPr>
          <p:cNvSpPr txBox="1"/>
          <p:nvPr/>
        </p:nvSpPr>
        <p:spPr>
          <a:xfrm>
            <a:off x="5555459" y="1524659"/>
            <a:ext cx="3317896" cy="433965"/>
          </a:xfrm>
          <a:prstGeom prst="rect">
            <a:avLst/>
          </a:prstGeom>
          <a:noFill/>
        </p:spPr>
        <p:txBody>
          <a:bodyPr wrap="none" lIns="118872" tIns="91440" rIns="118872" bIns="91440" rtlCol="0" anchor="ctr" anchorCtr="0">
            <a:spAutoFit/>
          </a:bodyPr>
          <a:lstStyle/>
          <a:p>
            <a:pPr algn="l">
              <a:lnSpc>
                <a:spcPct val="90000"/>
              </a:lnSpc>
            </a:pPr>
            <a:r>
              <a:rPr lang="en-US" dirty="0"/>
              <a:t>Verifiability and Maintainability</a:t>
            </a:r>
          </a:p>
        </p:txBody>
      </p:sp>
      <p:sp>
        <p:nvSpPr>
          <p:cNvPr id="7" name="Rounded Rectangle 6">
            <a:extLst>
              <a:ext uri="{FF2B5EF4-FFF2-40B4-BE49-F238E27FC236}">
                <a16:creationId xmlns:a16="http://schemas.microsoft.com/office/drawing/2014/main" id="{AB8C5454-7C3C-364A-9FC0-FAB9903FB673}"/>
              </a:ext>
            </a:extLst>
          </p:cNvPr>
          <p:cNvSpPr/>
          <p:nvPr/>
        </p:nvSpPr>
        <p:spPr>
          <a:xfrm>
            <a:off x="1304596" y="2056199"/>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General solutions that work without significant manual intervention across platforms</a:t>
            </a:r>
          </a:p>
        </p:txBody>
      </p:sp>
      <p:sp>
        <p:nvSpPr>
          <p:cNvPr id="17" name="Rounded Rectangle 16">
            <a:extLst>
              <a:ext uri="{FF2B5EF4-FFF2-40B4-BE49-F238E27FC236}">
                <a16:creationId xmlns:a16="http://schemas.microsoft.com/office/drawing/2014/main" id="{E92879B7-905C-BB44-A527-1A213FF082AB}"/>
              </a:ext>
            </a:extLst>
          </p:cNvPr>
          <p:cNvSpPr/>
          <p:nvPr/>
        </p:nvSpPr>
        <p:spPr>
          <a:xfrm>
            <a:off x="5420146" y="2032815"/>
            <a:ext cx="3408917" cy="1699372"/>
          </a:xfrm>
          <a:prstGeom prst="roundRect">
            <a:avLst/>
          </a:prstGeom>
          <a:solidFill>
            <a:schemeClr val="accent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tx2">
                    <a:lumMod val="20000"/>
                    <a:lumOff val="80000"/>
                  </a:schemeClr>
                </a:solidFill>
              </a:rPr>
              <a:t>Clean code</a:t>
            </a:r>
          </a:p>
          <a:p>
            <a:pPr algn="ctr"/>
            <a:r>
              <a:rPr lang="en-US" sz="2000" dirty="0">
                <a:solidFill>
                  <a:schemeClr val="tx2">
                    <a:lumMod val="20000"/>
                    <a:lumOff val="80000"/>
                  </a:schemeClr>
                </a:solidFill>
              </a:rPr>
              <a:t>Documentation</a:t>
            </a:r>
          </a:p>
          <a:p>
            <a:pPr algn="ctr"/>
            <a:r>
              <a:rPr lang="en-US" sz="2000" dirty="0">
                <a:solidFill>
                  <a:schemeClr val="tx2">
                    <a:lumMod val="20000"/>
                    <a:lumOff val="80000"/>
                  </a:schemeClr>
                </a:solidFill>
              </a:rPr>
              <a:t>Comprehensive testing</a:t>
            </a:r>
          </a:p>
        </p:txBody>
      </p:sp>
      <p:sp>
        <p:nvSpPr>
          <p:cNvPr id="8" name="Rounded Rectangle 7">
            <a:extLst>
              <a:ext uri="{FF2B5EF4-FFF2-40B4-BE49-F238E27FC236}">
                <a16:creationId xmlns:a16="http://schemas.microsoft.com/office/drawing/2014/main" id="{3899DF7C-0BE0-0843-BC05-770FAC03F6BE}"/>
              </a:ext>
            </a:extLst>
          </p:cNvPr>
          <p:cNvSpPr/>
          <p:nvPr/>
        </p:nvSpPr>
        <p:spPr>
          <a:xfrm>
            <a:off x="1326032" y="4023360"/>
            <a:ext cx="3408917" cy="1699372"/>
          </a:xfrm>
          <a:prstGeom prst="round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sz="2000" dirty="0">
                <a:solidFill>
                  <a:schemeClr val="accent1"/>
                </a:solidFill>
              </a:rPr>
              <a:t>Tremendous platform heterogeneity</a:t>
            </a:r>
          </a:p>
          <a:p>
            <a:pPr algn="ctr"/>
            <a:r>
              <a:rPr lang="en-US" sz="2000" dirty="0">
                <a:solidFill>
                  <a:schemeClr val="accent1"/>
                </a:solidFill>
              </a:rPr>
              <a:t>A version for each class of device =&gt; combinatorial explosion</a:t>
            </a:r>
          </a:p>
        </p:txBody>
      </p:sp>
    </p:spTree>
    <p:extLst>
      <p:ext uri="{BB962C8B-B14F-4D97-AF65-F5344CB8AC3E}">
        <p14:creationId xmlns:p14="http://schemas.microsoft.com/office/powerpoint/2010/main" val="19770569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1542</TotalTime>
  <Words>1731</Words>
  <Application>Microsoft Office PowerPoint</Application>
  <PresentationFormat>Custom</PresentationFormat>
  <Paragraphs>371</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Calibri</vt:lpstr>
      <vt:lpstr>Wingdings</vt:lpstr>
      <vt:lpstr>Presentations (Wide Screen)</vt:lpstr>
      <vt:lpstr>Scientific Software Design</vt:lpstr>
      <vt:lpstr>License, Citation and Acknowledgements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Architecting scientific codes</vt:lpstr>
      <vt:lpstr>A Design Model for Separation of Concerns</vt:lpstr>
      <vt:lpstr>Design Considerations</vt:lpstr>
      <vt:lpstr>Design Considerations</vt:lpstr>
      <vt:lpstr> The Running Example</vt:lpstr>
      <vt:lpstr>Problem Specification - Design Considerations</vt:lpstr>
      <vt:lpstr>Infrastructure API</vt:lpstr>
      <vt:lpstr>Numerics API</vt:lpstr>
      <vt:lpstr>Example: Architecting Multiphysics PDEs</vt:lpstr>
      <vt:lpstr>A Design Model for Separation of Concerns</vt:lpstr>
      <vt:lpstr>Additional Considerations for Infrastructure</vt:lpstr>
      <vt:lpstr>Separation of Concerns, Tasks</vt:lpstr>
      <vt:lpstr>composition </vt:lpstr>
      <vt:lpstr>Other Considerations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364</cp:revision>
  <cp:lastPrinted>2017-11-02T18:35:01Z</cp:lastPrinted>
  <dcterms:created xsi:type="dcterms:W3CDTF">2018-11-06T17:28:56Z</dcterms:created>
  <dcterms:modified xsi:type="dcterms:W3CDTF">2020-08-02T19:18:53Z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