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318" r:id="rId5"/>
    <p:sldId id="320" r:id="rId6"/>
    <p:sldId id="276" r:id="rId7"/>
    <p:sldId id="280" r:id="rId8"/>
    <p:sldId id="575" r:id="rId9"/>
    <p:sldId id="577" r:id="rId10"/>
    <p:sldId id="487" r:id="rId11"/>
    <p:sldId id="465" r:id="rId12"/>
    <p:sldId id="580" r:id="rId13"/>
    <p:sldId id="581" r:id="rId14"/>
    <p:sldId id="469" r:id="rId15"/>
    <p:sldId id="470" r:id="rId16"/>
    <p:sldId id="472" r:id="rId17"/>
    <p:sldId id="486" r:id="rId18"/>
    <p:sldId id="584" r:id="rId19"/>
    <p:sldId id="299" r:id="rId20"/>
    <p:sldId id="586" r:id="rId21"/>
    <p:sldId id="489" r:id="rId22"/>
    <p:sldId id="579" r:id="rId23"/>
    <p:sldId id="571"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2" autoAdjust="0"/>
    <p:restoredTop sz="96571" autoAdjust="0"/>
  </p:normalViewPr>
  <p:slideViewPr>
    <p:cSldViewPr snapToGrid="0" showGuides="1">
      <p:cViewPr varScale="1">
        <p:scale>
          <a:sx n="121" d="100"/>
          <a:sy n="121" d="100"/>
        </p:scale>
        <p:origin x="374" y="10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3786772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a:t>Software Testing</a:t>
            </a:r>
            <a:endParaRPr lang="en-US" dirty="0"/>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How do you build a scaffolding of tests ?</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17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guard/ghost/halo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Tree>
    <p:extLst>
      <p:ext uri="{BB962C8B-B14F-4D97-AF65-F5344CB8AC3E}">
        <p14:creationId xmlns:p14="http://schemas.microsoft.com/office/powerpoint/2010/main" val="37255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7" name="Title 1">
            <a:extLst>
              <a:ext uri="{FF2B5EF4-FFF2-40B4-BE49-F238E27FC236}">
                <a16:creationId xmlns:a16="http://schemas.microsoft.com/office/drawing/2014/main" id="{9A9D0CFE-C637-DC49-B43D-E256502DB1A2}"/>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5514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3899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5" name="Rectangle 4">
            <a:extLst>
              <a:ext uri="{FF2B5EF4-FFF2-40B4-BE49-F238E27FC236}">
                <a16:creationId xmlns:a16="http://schemas.microsoft.com/office/drawing/2014/main" id="{6DE73D28-D32D-6045-B22B-EE35E24DC1FE}"/>
              </a:ext>
            </a:extLst>
          </p:cNvPr>
          <p:cNvSpPr/>
          <p:nvPr/>
        </p:nvSpPr>
        <p:spPr>
          <a:xfrm>
            <a:off x="8557591" y="2951922"/>
            <a:ext cx="2902226" cy="1868555"/>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Devise a sequence of tests for </a:t>
            </a:r>
            <a:r>
              <a:rPr lang="en-US" sz="2000" dirty="0" err="1">
                <a:solidFill>
                  <a:schemeClr val="accent2">
                    <a:lumMod val="50000"/>
                  </a:schemeClr>
                </a:solidFill>
              </a:rPr>
              <a:t>heat_app.c</a:t>
            </a:r>
            <a:r>
              <a:rPr lang="en-US" sz="2000" dirty="0">
                <a:solidFill>
                  <a:schemeClr val="accent2">
                    <a:lumMod val="50000"/>
                  </a:schemeClr>
                </a:solidFill>
              </a:rPr>
              <a:t> to provide similar coverage </a:t>
            </a:r>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99442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Legacy Code</a:t>
            </a:r>
          </a:p>
        </p:txBody>
      </p:sp>
      <p:sp>
        <p:nvSpPr>
          <p:cNvPr id="3" name="Content Placeholder 2"/>
          <p:cNvSpPr>
            <a:spLocks noGrp="1"/>
          </p:cNvSpPr>
          <p:nvPr>
            <p:ph sz="quarter" idx="1"/>
          </p:nvPr>
        </p:nvSpPr>
        <p:spPr>
          <a:xfrm>
            <a:off x="365759" y="868680"/>
            <a:ext cx="11372473" cy="5227320"/>
          </a:xfrm>
        </p:spPr>
        <p:txBody>
          <a:bodyPr>
            <a:normAutofit/>
          </a:bodyPr>
          <a:lstStyle/>
          <a:p>
            <a:pPr marL="0" indent="0">
              <a:buNone/>
            </a:pPr>
            <a:endParaRPr lang="en-US" dirty="0"/>
          </a:p>
          <a:p>
            <a:pPr marL="0" indent="0">
              <a:buNone/>
            </a:pPr>
            <a:r>
              <a:rPr lang="en-US" dirty="0"/>
              <a:t>There may not be existing tests</a:t>
            </a:r>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Verify correctness</a:t>
            </a:r>
          </a:p>
          <a:p>
            <a:pPr lvl="1"/>
            <a:r>
              <a:rPr lang="en-US" dirty="0"/>
              <a:t>Always inject errors to verify that the test is working</a:t>
            </a:r>
          </a:p>
          <a:p>
            <a:pPr marL="395287" lvl="1" indent="0">
              <a:buNone/>
            </a:pPr>
            <a:endParaRPr lang="en-US" dirty="0"/>
          </a:p>
          <a:p>
            <a:pPr marL="0" indent="0">
              <a:buNone/>
            </a:pPr>
            <a:endParaRPr lang="en-US" dirty="0"/>
          </a:p>
        </p:txBody>
      </p:sp>
    </p:spTree>
    <p:extLst>
      <p:ext uri="{BB962C8B-B14F-4D97-AF65-F5344CB8AC3E}">
        <p14:creationId xmlns:p14="http://schemas.microsoft.com/office/powerpoint/2010/main" val="274775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47B1C22-FDB5-9144-94B3-AB1F846EA802}"/>
              </a:ext>
            </a:extLst>
          </p:cNvPr>
          <p:cNvSpPr/>
          <p:nvPr/>
        </p:nvSpPr>
        <p:spPr>
          <a:xfrm>
            <a:off x="902208" y="4998720"/>
            <a:ext cx="6547104" cy="1079183"/>
          </a:xfrm>
          <a:prstGeom prst="rect">
            <a:avLst/>
          </a:prstGeom>
          <a:solidFill>
            <a:schemeClr val="accent5">
              <a:lumMod val="40000"/>
              <a:lumOff val="60000"/>
            </a:schemeClr>
          </a:solidFill>
          <a:ln>
            <a:solidFill>
              <a:schemeClr val="accent2">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accent2">
                    <a:lumMod val="50000"/>
                  </a:schemeClr>
                </a:solidFill>
              </a:rPr>
              <a:t>Exercise: From </a:t>
            </a:r>
            <a:r>
              <a:rPr lang="en-US" sz="2000" dirty="0" err="1">
                <a:solidFill>
                  <a:schemeClr val="accent2">
                    <a:lumMod val="50000"/>
                  </a:schemeClr>
                </a:solidFill>
              </a:rPr>
              <a:t>heat_app.c</a:t>
            </a:r>
            <a:r>
              <a:rPr lang="en-US" sz="2000" dirty="0">
                <a:solidFill>
                  <a:schemeClr val="accent2">
                    <a:lumMod val="50000"/>
                  </a:schemeClr>
                </a:solidFill>
              </a:rPr>
              <a:t> develop a test for l2_norm function using this method </a:t>
            </a:r>
          </a:p>
        </p:txBody>
      </p:sp>
    </p:spTree>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418134" y="1757461"/>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grpSp>
        <p:nvGrpSpPr>
          <p:cNvPr id="6" name="Group 5">
            <a:extLst>
              <a:ext uri="{FF2B5EF4-FFF2-40B4-BE49-F238E27FC236}">
                <a16:creationId xmlns:a16="http://schemas.microsoft.com/office/drawing/2014/main" id="{62C70200-42F1-0147-97AC-49A4772037F1}"/>
              </a:ext>
            </a:extLst>
          </p:cNvPr>
          <p:cNvGrpSpPr/>
          <p:nvPr/>
        </p:nvGrpSpPr>
        <p:grpSpPr>
          <a:xfrm>
            <a:off x="3729960" y="1747522"/>
            <a:ext cx="6829783" cy="4395104"/>
            <a:chOff x="3533778" y="1276374"/>
            <a:chExt cx="7556933" cy="4195927"/>
          </a:xfrm>
        </p:grpSpPr>
        <p:sp>
          <p:nvSpPr>
            <p:cNvPr id="3" name="Rectangle 2">
              <a:extLst>
                <a:ext uri="{FF2B5EF4-FFF2-40B4-BE49-F238E27FC236}">
                  <a16:creationId xmlns:a16="http://schemas.microsoft.com/office/drawing/2014/main" id="{7A7F3E3B-8089-3A47-AFE3-819CC2E57B25}"/>
                </a:ext>
              </a:extLst>
            </p:cNvPr>
            <p:cNvSpPr/>
            <p:nvPr/>
          </p:nvSpPr>
          <p:spPr>
            <a:xfrm>
              <a:off x="3533778" y="1276374"/>
              <a:ext cx="7422508" cy="4195927"/>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668203" y="1520819"/>
              <a:ext cx="7422508" cy="3925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functionality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 and is a valid combination</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gr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(demo in refactoring module)</a:t>
            </a:r>
          </a:p>
          <a:p>
            <a:pPr marL="346075" lvl="1" indent="0">
              <a:buNone/>
            </a:pPr>
            <a:endParaRPr lang="en-US" b="1" dirty="0"/>
          </a:p>
          <a:p>
            <a:pPr lvl="1"/>
            <a:endParaRPr lang="en-US" dirty="0"/>
          </a:p>
        </p:txBody>
      </p:sp>
    </p:spTree>
    <p:extLst>
      <p:ext uri="{BB962C8B-B14F-4D97-AF65-F5344CB8AC3E}">
        <p14:creationId xmlns:p14="http://schemas.microsoft.com/office/powerpoint/2010/main" val="37675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nvGraphicFramePr>
        <p:xfrm>
          <a:off x="8189037" y="3418335"/>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dirty="0" err="1">
                          <a:solidFill>
                            <a:srgbClr val="000000"/>
                          </a:solidFill>
                          <a:effectLst/>
                          <a:latin typeface="Calibri"/>
                        </a:rPr>
                        <a:t>Sedov</a:t>
                      </a:r>
                      <a:endParaRPr lang="en-US" sz="2000" b="0" i="0" u="none" strike="noStrike" dirty="0">
                        <a:solidFill>
                          <a:srgbClr val="000000"/>
                        </a:solidFill>
                        <a:effectLst/>
                        <a:latin typeface="Calibri"/>
                      </a:endParaRP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1828324" y="3358503"/>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61705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Testing Practices</a:t>
            </a:r>
          </a:p>
        </p:txBody>
      </p:sp>
      <p:sp>
        <p:nvSpPr>
          <p:cNvPr id="5" name="Content Placeholder 4"/>
          <p:cNvSpPr>
            <a:spLocks noGrp="1"/>
          </p:cNvSpPr>
          <p:nvPr>
            <p:ph sz="quarter" idx="1"/>
          </p:nvPr>
        </p:nvSpPr>
        <p:spPr>
          <a:xfrm>
            <a:off x="368424" y="1177290"/>
            <a:ext cx="11369809" cy="4047778"/>
          </a:xfrm>
        </p:spPr>
        <p:txBody>
          <a:bodyPr/>
          <a:lstStyle/>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Your verification and testing regime should meet your project needs</a:t>
            </a:r>
          </a:p>
          <a:p>
            <a:pPr marL="457200" indent="-457200">
              <a:buClr>
                <a:schemeClr val="bg1"/>
              </a:buClr>
              <a:buFont typeface="Arial" panose="020B0604020202020204" pitchFamily="34" charset="0"/>
              <a:buChar char="•"/>
            </a:pPr>
            <a:r>
              <a:rPr lang="en-US" dirty="0"/>
              <a:t>No need to go overboard but make sure that you have confidence in the correct behavior of your code</a:t>
            </a:r>
          </a:p>
          <a:p>
            <a:pPr marL="457200" indent="-457200">
              <a:buClr>
                <a:schemeClr val="bg1"/>
              </a:buClr>
              <a:buFont typeface="Arial" panose="020B0604020202020204" pitchFamily="34" charset="0"/>
              <a:buChar char="•"/>
            </a:pPr>
            <a:r>
              <a:rPr lang="en-US" dirty="0"/>
              <a:t>Devise tests to enable quick pinpointing of errors</a:t>
            </a:r>
          </a:p>
          <a:p>
            <a:pPr marL="457200" indent="-457200">
              <a:buClr>
                <a:schemeClr val="bg1"/>
              </a:buClr>
              <a:buFont typeface="Arial" panose="020B0604020202020204" pitchFamily="34" charset="0"/>
              <a:buChar char="•"/>
            </a:pPr>
            <a:r>
              <a:rPr lang="en-US" dirty="0"/>
              <a:t>Make sure that your tests fail when they should</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a:xfrm>
            <a:off x="368425" y="1061499"/>
            <a:ext cx="11270298" cy="2586162"/>
          </a:xfrm>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endParaRPr lang="en-US" dirty="0"/>
          </a:p>
          <a:p>
            <a:pPr lvl="1"/>
            <a:endParaRPr lang="en-US" dirty="0"/>
          </a:p>
        </p:txBody>
      </p:sp>
      <p:sp>
        <p:nvSpPr>
          <p:cNvPr id="4" name="Rectangle 3">
            <a:extLst>
              <a:ext uri="{FF2B5EF4-FFF2-40B4-BE49-F238E27FC236}">
                <a16:creationId xmlns:a16="http://schemas.microsoft.com/office/drawing/2014/main" id="{EC2DB939-C639-8E4D-938F-DF12FCDD4D2F}"/>
              </a:ext>
            </a:extLst>
          </p:cNvPr>
          <p:cNvSpPr/>
          <p:nvPr/>
        </p:nvSpPr>
        <p:spPr>
          <a:xfrm>
            <a:off x="834888" y="3558209"/>
            <a:ext cx="8895522" cy="244502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How do verification and validation differ?</a:t>
            </a:r>
          </a:p>
          <a:p>
            <a:pPr marL="342900" indent="-342900">
              <a:lnSpc>
                <a:spcPct val="90000"/>
              </a:lnSpc>
              <a:buFont typeface="Arial" panose="020B0604020202020204" pitchFamily="34" charset="0"/>
              <a:buChar char="•"/>
            </a:pPr>
            <a:r>
              <a:rPr lang="en-US" sz="2000" dirty="0">
                <a:solidFill>
                  <a:schemeClr val="bg1"/>
                </a:solidFill>
              </a:rPr>
              <a:t>Verification confirms that you have implemented what you meant to</a:t>
            </a:r>
          </a:p>
          <a:p>
            <a:pPr marL="800100" lvl="1" indent="-342900">
              <a:lnSpc>
                <a:spcPct val="90000"/>
              </a:lnSpc>
              <a:buFont typeface="Arial" panose="020B0604020202020204" pitchFamily="34" charset="0"/>
              <a:buChar char="•"/>
            </a:pPr>
            <a:r>
              <a:rPr lang="en-US" sz="2000" dirty="0">
                <a:solidFill>
                  <a:schemeClr val="bg1"/>
                </a:solidFill>
              </a:rPr>
              <a:t>Your method does what you wanted it to do</a:t>
            </a:r>
          </a:p>
          <a:p>
            <a:pPr marL="342900" indent="-342900">
              <a:lnSpc>
                <a:spcPct val="90000"/>
              </a:lnSpc>
              <a:buFont typeface="Arial" panose="020B0604020202020204" pitchFamily="34" charset="0"/>
              <a:buChar char="•"/>
            </a:pPr>
            <a:r>
              <a:rPr lang="en-US" sz="2000" dirty="0">
                <a:solidFill>
                  <a:schemeClr val="bg1"/>
                </a:solidFill>
              </a:rPr>
              <a:t>Validation tells you were right in implementing what you meant to</a:t>
            </a:r>
          </a:p>
          <a:p>
            <a:pPr marL="800100" lvl="1" indent="-342900">
              <a:lnSpc>
                <a:spcPct val="90000"/>
              </a:lnSpc>
              <a:buFont typeface="Arial" panose="020B0604020202020204" pitchFamily="34" charset="0"/>
              <a:buChar char="•"/>
            </a:pPr>
            <a:r>
              <a:rPr lang="en-US" sz="2000" dirty="0">
                <a:solidFill>
                  <a:schemeClr val="bg1"/>
                </a:solidFill>
              </a:rPr>
              <a:t>What you wanted your method to do is valid</a:t>
            </a:r>
          </a:p>
          <a:p>
            <a:pPr marL="800100" lvl="1" indent="-342900">
              <a:lnSpc>
                <a:spcPct val="90000"/>
              </a:lnSpc>
              <a:buFont typeface="Arial" panose="020B0604020202020204" pitchFamily="34" charset="0"/>
              <a:buChar char="•"/>
            </a:pPr>
            <a:r>
              <a:rPr lang="en-US" sz="2000" dirty="0">
                <a:solidFill>
                  <a:schemeClr val="bg1"/>
                </a:solidFill>
              </a:rPr>
              <a:t>Your model correctly captures the phenomenon you are trying to understand</a:t>
            </a:r>
          </a:p>
          <a:p>
            <a:pPr marL="800100" lvl="1"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620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111839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23703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C86-4226-4E4F-AC9C-1BD150357409}"/>
              </a:ext>
            </a:extLst>
          </p:cNvPr>
          <p:cNvSpPr>
            <a:spLocks noGrp="1"/>
          </p:cNvSpPr>
          <p:nvPr>
            <p:ph type="title"/>
          </p:nvPr>
        </p:nvSpPr>
        <p:spPr>
          <a:xfrm>
            <a:off x="365760" y="421419"/>
            <a:ext cx="11372473" cy="914400"/>
          </a:xfrm>
        </p:spPr>
        <p:txBody>
          <a:bodyPr/>
          <a:lstStyle/>
          <a:p>
            <a:r>
              <a:rPr lang="en-US" dirty="0"/>
              <a:t>Components of Verification</a:t>
            </a:r>
          </a:p>
        </p:txBody>
      </p:sp>
      <p:sp>
        <p:nvSpPr>
          <p:cNvPr id="3" name="Content Placeholder 2">
            <a:extLst>
              <a:ext uri="{FF2B5EF4-FFF2-40B4-BE49-F238E27FC236}">
                <a16:creationId xmlns:a16="http://schemas.microsoft.com/office/drawing/2014/main" id="{DAD56F5A-89FB-5647-B6BB-58E2E45748AC}"/>
              </a:ext>
            </a:extLst>
          </p:cNvPr>
          <p:cNvSpPr>
            <a:spLocks noGrp="1"/>
          </p:cNvSpPr>
          <p:nvPr>
            <p:ph idx="1"/>
          </p:nvPr>
        </p:nvSpPr>
        <p:spPr>
          <a:xfrm>
            <a:off x="365760" y="1192106"/>
            <a:ext cx="11372473" cy="4802294"/>
          </a:xfrm>
        </p:spPr>
        <p:txBody>
          <a:bodyPr/>
          <a:lstStyle/>
          <a:p>
            <a:r>
              <a:rPr lang="en-US" dirty="0"/>
              <a:t>Testing at various granularity</a:t>
            </a:r>
          </a:p>
          <a:p>
            <a:pPr lvl="1"/>
            <a:r>
              <a:rPr lang="en-US" dirty="0"/>
              <a:t>Individual components</a:t>
            </a:r>
          </a:p>
          <a:p>
            <a:pPr lvl="1"/>
            <a:r>
              <a:rPr lang="en-US" dirty="0"/>
              <a:t>Interoperability of components</a:t>
            </a:r>
          </a:p>
          <a:p>
            <a:pPr lvl="1"/>
            <a:r>
              <a:rPr lang="en-US" dirty="0"/>
              <a:t>Convergence, stability and accuracy</a:t>
            </a:r>
          </a:p>
          <a:p>
            <a:r>
              <a:rPr lang="en-US" dirty="0"/>
              <a:t>Validation of individual components</a:t>
            </a:r>
          </a:p>
          <a:p>
            <a:pPr lvl="1"/>
            <a:r>
              <a:rPr lang="en-US" dirty="0"/>
              <a:t>Building diagnostics (e.g. ensure conservation of physical quantities)</a:t>
            </a:r>
          </a:p>
          <a:p>
            <a:r>
              <a:rPr lang="en-US" dirty="0"/>
              <a:t>Testing practices</a:t>
            </a:r>
          </a:p>
          <a:p>
            <a:pPr lvl="1"/>
            <a:r>
              <a:rPr lang="en-US" dirty="0"/>
              <a:t>Error bars</a:t>
            </a:r>
          </a:p>
          <a:p>
            <a:pPr lvl="2"/>
            <a:r>
              <a:rPr lang="en-US" dirty="0"/>
              <a:t>Necessary for differentiating between drift and round-off</a:t>
            </a:r>
          </a:p>
          <a:p>
            <a:r>
              <a:rPr lang="en-US" dirty="0"/>
              <a:t>Ensuring code and interoperability coverage</a:t>
            </a:r>
          </a:p>
          <a:p>
            <a:endParaRPr lang="en-US" dirty="0"/>
          </a:p>
          <a:p>
            <a:endParaRPr lang="en-US" dirty="0"/>
          </a:p>
        </p:txBody>
      </p:sp>
    </p:spTree>
    <p:extLst>
      <p:ext uri="{BB962C8B-B14F-4D97-AF65-F5344CB8AC3E}">
        <p14:creationId xmlns:p14="http://schemas.microsoft.com/office/powerpoint/2010/main" val="237024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 ?</a:t>
            </a:r>
          </a:p>
        </p:txBody>
      </p:sp>
      <p:sp>
        <p:nvSpPr>
          <p:cNvPr id="21" name="Content Placeholder 4"/>
          <p:cNvSpPr>
            <a:spLocks noGrp="1"/>
          </p:cNvSpPr>
          <p:nvPr>
            <p:ph sz="quarter" idx="1"/>
          </p:nvPr>
        </p:nvSpPr>
        <p:spPr>
          <a:xfrm>
            <a:off x="880642" y="1012372"/>
            <a:ext cx="8151277" cy="4494629"/>
          </a:xfrm>
        </p:spPr>
        <p:txBody>
          <a:bodyPr>
            <a:normAutofit fontScale="850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2"/>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lnSpcReduction="10000"/>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
        <p:nvSpPr>
          <p:cNvPr id="3" name="Rectangle 2">
            <a:extLst>
              <a:ext uri="{FF2B5EF4-FFF2-40B4-BE49-F238E27FC236}">
                <a16:creationId xmlns:a16="http://schemas.microsoft.com/office/drawing/2014/main" id="{B8FB2A1D-579E-3947-8F31-44500C7BCEEE}"/>
              </a:ext>
            </a:extLst>
          </p:cNvPr>
          <p:cNvSpPr/>
          <p:nvPr/>
        </p:nvSpPr>
        <p:spPr>
          <a:xfrm>
            <a:off x="5893904" y="2087217"/>
            <a:ext cx="2544418" cy="1083365"/>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Balance is critical</a:t>
            </a:r>
          </a:p>
        </p:txBody>
      </p:sp>
    </p:spTree>
    <p:extLst>
      <p:ext uri="{BB962C8B-B14F-4D97-AF65-F5344CB8AC3E}">
        <p14:creationId xmlns:p14="http://schemas.microsoft.com/office/powerpoint/2010/main" val="34457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 For a New Code</a:t>
            </a:r>
          </a:p>
        </p:txBody>
      </p:sp>
      <p:sp>
        <p:nvSpPr>
          <p:cNvPr id="3" name="Content Placeholder 2"/>
          <p:cNvSpPr>
            <a:spLocks noGrp="1"/>
          </p:cNvSpPr>
          <p:nvPr>
            <p:ph sz="quarter" idx="1"/>
          </p:nvPr>
        </p:nvSpPr>
        <p:spPr>
          <a:xfrm>
            <a:off x="574482" y="1078043"/>
            <a:ext cx="8985154" cy="4269812"/>
          </a:xfrm>
        </p:spPr>
        <p:txBody>
          <a:bodyPr>
            <a:normAutofit/>
          </a:bodyPr>
          <a:lstStyle/>
          <a:p>
            <a:r>
              <a:rPr lang="en-US" dirty="0"/>
              <a:t>Development of tests and diagnostics goes hand-in-hand with code development</a:t>
            </a:r>
          </a:p>
          <a:p>
            <a:pPr lvl="1"/>
            <a:endParaRPr lang="en-US" dirty="0"/>
          </a:p>
          <a:p>
            <a:pPr lvl="1"/>
            <a:r>
              <a:rPr lang="en-US" dirty="0"/>
              <a:t>Non-trivial to devise good tests, but extremely important</a:t>
            </a:r>
          </a:p>
          <a:p>
            <a:pPr lvl="1"/>
            <a:r>
              <a:rPr lang="en-US" dirty="0"/>
              <a:t>Compare against simpler analytical or semi-analytical solutions</a:t>
            </a:r>
          </a:p>
          <a:p>
            <a:pPr lvl="1"/>
            <a:r>
              <a:rPr lang="en-US" dirty="0"/>
              <a:t>Build granularity into testing</a:t>
            </a:r>
          </a:p>
          <a:p>
            <a:pPr lvl="1"/>
            <a:r>
              <a:rPr lang="en-US" dirty="0"/>
              <a:t>Use scaffolding ideas to build confidence </a:t>
            </a:r>
          </a:p>
          <a:p>
            <a:pPr lvl="1"/>
            <a:r>
              <a:rPr lang="en-US" dirty="0"/>
              <a:t>Always inject errors to verify that the test is working</a:t>
            </a:r>
          </a:p>
          <a:p>
            <a:pPr lvl="1"/>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44607762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1389</TotalTime>
  <Words>1577</Words>
  <Application>Microsoft Office PowerPoint</Application>
  <PresentationFormat>Custom</PresentationFormat>
  <Paragraphs>224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Presentations (Wide Screen)</vt:lpstr>
      <vt:lpstr>Software Testing</vt:lpstr>
      <vt:lpstr>License, Citation and Acknowledgements</vt:lpstr>
      <vt:lpstr>Verification</vt:lpstr>
      <vt:lpstr>Stages and types of verification</vt:lpstr>
      <vt:lpstr>Verification Challenges</vt:lpstr>
      <vt:lpstr>Components of Verification</vt:lpstr>
      <vt:lpstr>How to build your test suite ?</vt:lpstr>
      <vt:lpstr>Why not always use the most stringent testing?</vt:lpstr>
      <vt:lpstr>Test Development For a New Code</vt:lpstr>
      <vt:lpstr>How do you build a scaffolding of tests ?</vt:lpstr>
      <vt:lpstr>Scaffolding Example from FLASH</vt:lpstr>
      <vt:lpstr>Scaffolding Example from FLASH</vt:lpstr>
      <vt:lpstr>Scaffolding Example from FLASH</vt:lpstr>
      <vt:lpstr>Scaffolding Example from FLASH</vt:lpstr>
      <vt:lpstr>Test Development For a Legacy Code</vt:lpstr>
      <vt:lpstr>Example from E3SM </vt:lpstr>
      <vt:lpstr>Test Selection</vt:lpstr>
      <vt:lpstr>Example </vt:lpstr>
      <vt:lpstr>Good Testing Practices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351</cp:revision>
  <cp:lastPrinted>2017-11-02T18:35:01Z</cp:lastPrinted>
  <dcterms:created xsi:type="dcterms:W3CDTF">2018-11-06T17:28:56Z</dcterms:created>
  <dcterms:modified xsi:type="dcterms:W3CDTF">2020-08-02T19:28:20Z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