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5"/>
  </p:notesMasterIdLst>
  <p:handoutMasterIdLst>
    <p:handoutMasterId r:id="rId26"/>
  </p:handoutMasterIdLst>
  <p:sldIdLst>
    <p:sldId id="523" r:id="rId5"/>
    <p:sldId id="530" r:id="rId6"/>
    <p:sldId id="309" r:id="rId7"/>
    <p:sldId id="310" r:id="rId8"/>
    <p:sldId id="313" r:id="rId9"/>
    <p:sldId id="314" r:id="rId10"/>
    <p:sldId id="327" r:id="rId11"/>
    <p:sldId id="315" r:id="rId12"/>
    <p:sldId id="316" r:id="rId13"/>
    <p:sldId id="317" r:id="rId14"/>
    <p:sldId id="531" r:id="rId15"/>
    <p:sldId id="532" r:id="rId16"/>
    <p:sldId id="533" r:id="rId17"/>
    <p:sldId id="321" r:id="rId18"/>
    <p:sldId id="323" r:id="rId19"/>
    <p:sldId id="325" r:id="rId20"/>
    <p:sldId id="326" r:id="rId21"/>
    <p:sldId id="332" r:id="rId22"/>
    <p:sldId id="333" r:id="rId23"/>
    <p:sldId id="264" r:id="rId2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86" autoAdjust="0"/>
    <p:restoredTop sz="71837" autoAdjust="0"/>
  </p:normalViewPr>
  <p:slideViewPr>
    <p:cSldViewPr snapToGrid="0" showGuides="1">
      <p:cViewPr varScale="1">
        <p:scale>
          <a:sx n="115" d="100"/>
          <a:sy n="115" d="100"/>
        </p:scale>
        <p:origin x="1528"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4" d="100"/>
          <a:sy n="94" d="100"/>
        </p:scale>
        <p:origin x="3680" y="19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7/24/20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7/24/20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Designed to be 30 Minute Talk.</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two rules.  Raise the topic of why impose rules such as these?  Why not let users capitalize on full expressivity of git?  These are valid questions.  For this case, imposing these rules limits complexity and we find common, simple use patterns emerging.  Because of this, we can make well-defined statements such as “all changes made to master were first made to development”.  Therefore, </a:t>
            </a:r>
            <a:r>
              <a:rPr lang="en-US" b="1" dirty="0"/>
              <a:t>master is a subset of development and these two infinite lifetime branches cannot diverge in a significant way</a:t>
            </a:r>
            <a:r>
              <a:rPr lang="en-US" dirty="0"/>
              <a:t>.</a:t>
            </a:r>
          </a:p>
          <a:p>
            <a:endParaRPr lang="en-US" dirty="0"/>
          </a:p>
          <a:p>
            <a:r>
              <a:rPr lang="en-US" dirty="0"/>
              <a:t>For the graphic, the workflow was simple.  There is no possibility of a merge conflict.  No real integration occurring since second branch is based off of first branch’s commit merge on master.</a:t>
            </a:r>
          </a:p>
          <a:p>
            <a:endParaRPr lang="en-US" dirty="0"/>
          </a:p>
          <a:p>
            <a:r>
              <a:rPr lang="en-US" dirty="0"/>
              <a:t>I did not mention this, but if we get simple use patterns emerging, the graph history can be simpler – no rats nest of branches.  This can mean that it is easier to follow the progression of work and make it easier and less error prone for those who must approve merges into master.</a:t>
            </a:r>
          </a:p>
        </p:txBody>
      </p:sp>
      <p:sp>
        <p:nvSpPr>
          <p:cNvPr id="4" name="Slide Number Placeholder 3"/>
          <p:cNvSpPr>
            <a:spLocks noGrp="1"/>
          </p:cNvSpPr>
          <p:nvPr>
            <p:ph type="sldNum" sz="quarter" idx="10"/>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word current here. We started with Feature Branch Workflow and opted for something more complex.  This presently works, but might not as team grows/code grows.</a:t>
            </a:r>
          </a:p>
          <a:p>
            <a:endParaRPr lang="en-US" dirty="0"/>
          </a:p>
          <a:p>
            <a:r>
              <a:rPr lang="en-US" dirty="0"/>
              <a:t>We started with little policy during initial exploration/prototyping feature branch.  We were only three developers and could easily coordinate work so that our efforts were non-overlapping.  As more developers began working and our efforts changed, we began stepping on each others’ toes.  This necessitated increasing the complexity.  Also, desire to protect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should contain everything in master and possibly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Staged should contain everything in master and possibly more.</a:t>
            </a:r>
          </a:p>
        </p:txBody>
      </p:sp>
      <p:sp>
        <p:nvSpPr>
          <p:cNvPr id="4" name="Slide Number Placeholder 3"/>
          <p:cNvSpPr>
            <a:spLocks noGrp="1"/>
          </p:cNvSpPr>
          <p:nvPr>
            <p:ph type="sldNum" sz="quarter" idx="10"/>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739437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downside to Git Flow for them is that</a:t>
            </a:r>
          </a:p>
          <a:p>
            <a:pPr marL="171450" indent="-171450">
              <a:buFont typeface="Arial" panose="020B0604020202020204" pitchFamily="34" charset="0"/>
              <a:buChar char="•"/>
            </a:pPr>
            <a:r>
              <a:rPr lang="en-US" dirty="0"/>
              <a:t>It is more complex than needed</a:t>
            </a:r>
          </a:p>
          <a:p>
            <a:pPr marL="171450" indent="-171450">
              <a:buFont typeface="Arial" panose="020B0604020202020204" pitchFamily="34" charset="0"/>
              <a:buChar char="•"/>
            </a:pPr>
            <a:r>
              <a:rPr lang="en-US" dirty="0"/>
              <a:t>You have to make certain that hot fixes and releases are merged back into develop (</a:t>
            </a:r>
            <a:r>
              <a:rPr lang="en-US" b="1" dirty="0"/>
              <a:t>synchronize infinite lifetime branches</a:t>
            </a:r>
            <a:r>
              <a:rPr lang="en-US" dirty="0"/>
              <a:t>).  </a:t>
            </a:r>
            <a:r>
              <a:rPr lang="en-US" b="1" dirty="0"/>
              <a:t>Common point of failure!</a:t>
            </a:r>
          </a:p>
          <a:p>
            <a:pPr marL="171450" indent="-171450">
              <a:buFont typeface="Arial" panose="020B0604020202020204" pitchFamily="34" charset="0"/>
              <a:buChar char="•"/>
            </a:pPr>
            <a:r>
              <a:rPr lang="en-US" b="0" dirty="0"/>
              <a:t>Having development on develop branch is annoying as many tools default to master as the main branch.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main downside of GitHub flow is that it assumes that every commit to master is deployable.  This might be overly simplified for most real cases.  They incorporate other infinite branches to deal with this shortcoming.  They also allow for the possibility of releases.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Flow downstream is like what we have with FLASH.</a:t>
            </a:r>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is more of a conversation where we form a common understanding of workflows and related issues by looking at different examples.  These workflows are meant to serve as examples and might not be appropriate for others talks.</a:t>
            </a:r>
          </a:p>
          <a:p>
            <a:endParaRPr lang="en-US" dirty="0"/>
          </a:p>
          <a:p>
            <a:r>
              <a:rPr lang="en-US" b="1" dirty="0"/>
              <a:t>I received positive comments regarding this talk when given at ATPESC.  It appears that conversation by example is more interesting and engaging.  I found that compared to the testing talk, many people were following the talk rather than working on their laptops.</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talk is not too technical to not get bogged down in git details.  We will hit high-level abstractions.  Also mention that some of the examples and steps taken were chosen for this talk.  There are likely other and better steps.</a:t>
            </a:r>
          </a:p>
          <a:p>
            <a:endParaRPr lang="en-US" dirty="0"/>
          </a:p>
          <a:p>
            <a:r>
              <a:rPr lang="en-US" dirty="0"/>
              <a:t>Understand how having local and remote repositories helps and what challenges it brings – integration of independent work.</a:t>
            </a:r>
          </a:p>
          <a:p>
            <a:endParaRPr lang="en-US" dirty="0"/>
          </a:p>
          <a:p>
            <a:r>
              <a:rPr lang="en-US" dirty="0"/>
              <a:t>Introduction of divergence of work.  Here divergence of local/remote branches rather than of two branches on the same repo.</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74864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simple and easy here do not imply that it is simple and easy for those just introduced to DVCS.  Rather, it means relative to those workflows that will be introduced.</a:t>
            </a:r>
          </a:p>
          <a:p>
            <a:endParaRPr lang="en-US" dirty="0"/>
          </a:p>
          <a:p>
            <a:r>
              <a:rPr lang="en-US" dirty="0"/>
              <a:t>Many team members means that with a single pull I might have conflicts related to work by five different developers.  I would need to work with each to resolve.</a:t>
            </a:r>
          </a:p>
          <a:p>
            <a:endParaRPr lang="en-US" dirty="0"/>
          </a:p>
          <a:p>
            <a:r>
              <a:rPr lang="en-US" dirty="0"/>
              <a:t>Only pushing once a month means that all repos could start to diverge significantly.  Harder to resolve.  Also, their work is hidden.  I might be working on same code or I might want something that they have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Skip over “What if team members works on different parts of the code?” for the interest of time.</a:t>
            </a:r>
          </a:p>
          <a:p>
            <a:endParaRPr lang="en-US" dirty="0"/>
          </a:p>
          <a:p>
            <a:r>
              <a:rPr lang="en-US" dirty="0"/>
              <a:t>Last point is described in words by explaining that, as can occur with development, some commits will be broken.  This means that a user of the repository that would like to use a historic commit needs to know which are good and which are bad.  While we can accomplish this to some degree with commit messages and tags (what happens if we find out it is broken much later?), we want to work toward something better.  We introduce branches as a step in that direction.  Therefore, this flows into the next slide.</a:t>
            </a:r>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Point of a branch is independent development and protecting master to some level.  However, working with branches is only sensible if we can add the work into master once it has matured to a good state and could be used by users.  In this sense, we are expressing that the latest commit on master should always be working.</a:t>
            </a:r>
          </a:p>
          <a:p>
            <a:endParaRPr lang="en-US" dirty="0"/>
          </a:p>
          <a:p>
            <a:r>
              <a:rPr lang="en-US" dirty="0"/>
              <a:t> fast-forward scenario as nice understanding of branch.  Dog-leg is only to emphasize that </a:t>
            </a:r>
            <a:r>
              <a:rPr lang="en-US" dirty="0" err="1"/>
              <a:t>FeatureA</a:t>
            </a:r>
            <a:r>
              <a:rPr lang="en-US" dirty="0"/>
              <a:t> is a branch.  However, we realize that it still represents a linear history of work.  We like fast-forward merges as these do not have an associated conflict.</a:t>
            </a:r>
          </a:p>
          <a:p>
            <a:endParaRPr lang="en-US" dirty="0"/>
          </a:p>
          <a:p>
            <a:r>
              <a:rPr lang="en-US" dirty="0"/>
              <a:t>Use second case to highlight normal branch states and to introduce merge commits.  Graph show two long-lived feature branches and race condition.  Cannot do a fast forward on one branch without losing other commits.</a:t>
            </a:r>
          </a:p>
          <a:p>
            <a:endParaRPr lang="en-US" b="0" dirty="0"/>
          </a:p>
          <a:p>
            <a:r>
              <a:rPr lang="en-US" b="0" dirty="0"/>
              <a:t>For the first branch, the merge commit was simple as </a:t>
            </a:r>
            <a:r>
              <a:rPr lang="en-US" b="0" dirty="0" err="1"/>
              <a:t>FeatureA</a:t>
            </a:r>
            <a:r>
              <a:rPr lang="en-US" b="0" dirty="0"/>
              <a:t> and master did not diverge – everything in master is also in </a:t>
            </a:r>
            <a:r>
              <a:rPr lang="en-US" b="0" dirty="0" err="1"/>
              <a:t>FeatureA</a:t>
            </a:r>
            <a:r>
              <a:rPr lang="en-US" b="0" dirty="0"/>
              <a:t>.  </a:t>
            </a:r>
          </a:p>
          <a:p>
            <a:r>
              <a:rPr lang="en-US" b="0" dirty="0"/>
              <a:t>However, when </a:t>
            </a:r>
            <a:r>
              <a:rPr lang="en-US" b="0" dirty="0" err="1"/>
              <a:t>FeatureB</a:t>
            </a:r>
            <a:r>
              <a:rPr lang="en-US" b="0" dirty="0"/>
              <a:t> is to be merged into master, there is a commit on master that is not on </a:t>
            </a:r>
            <a:r>
              <a:rPr lang="en-US" b="0" dirty="0" err="1"/>
              <a:t>FeatureB</a:t>
            </a:r>
            <a:r>
              <a:rPr lang="en-US" b="0" dirty="0"/>
              <a:t> =&gt; the two branches have diverged slightly.  The VCA must study the divergence and determine if there were conflicting changes made.</a:t>
            </a:r>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stuff was being developed by Dev1 and Dev2 decided to merge in a without communicating?  Consider that case that stuff was just for tinkering and was not necessarily meant to ever be in master.</a:t>
            </a:r>
          </a:p>
          <a:p>
            <a:endParaRPr lang="en-US" dirty="0"/>
          </a:p>
          <a:p>
            <a:r>
              <a:rPr lang="en-US" dirty="0"/>
              <a:t>Don’t dwell much on this.  Naming rule is clear and we can point out here that having unexpressive names like </a:t>
            </a:r>
            <a:r>
              <a:rPr lang="en-US" dirty="0" err="1"/>
              <a:t>a,b,stuff</a:t>
            </a:r>
            <a:r>
              <a:rPr lang="en-US" dirty="0"/>
              <a:t> is missing the opportunity to use the graph as communication to other developers.  Point out that basing a branch off of a branch other than master might be a good or a bad thing depending on team.  As an example, mention that a and stuff are being developed by different people.  If a is merged into stuff without prior consent, that this could lead to both technical and social difficulties.</a:t>
            </a:r>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we are creating a new variant of the Centralized workflow.</a:t>
            </a:r>
          </a:p>
          <a:p>
            <a:endParaRPr lang="en-US" dirty="0"/>
          </a:p>
          <a:p>
            <a:r>
              <a:rPr lang="en-US" dirty="0"/>
              <a:t>Walk through entire timeline in detail to help understand what can happen when collaborating via git and to hammer home the idea of local/remote synchronization.</a:t>
            </a:r>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Fast-forward merge means that there has been no divergence between the two branches.  This can happen between two branches in a single repo or the same branch on two local repos.</a:t>
            </a:r>
          </a:p>
          <a:p>
            <a:endParaRPr lang="en-US" dirty="0"/>
          </a:p>
          <a:p>
            <a:r>
              <a:rPr lang="en-US" dirty="0"/>
              <a:t>Alice has fast-forward merge, which is simple to understand, has no merge conflicts.  Her repo is synchronized with remote.</a:t>
            </a:r>
          </a:p>
          <a:p>
            <a:endParaRPr lang="en-US" dirty="0"/>
          </a:p>
          <a:p>
            <a:r>
              <a:rPr lang="en-US" dirty="0"/>
              <a:t>Let’s imagine that they both made changes to the same part of </a:t>
            </a:r>
            <a:r>
              <a:rPr lang="en-US" dirty="0" err="1"/>
              <a:t>loops.cpp</a:t>
            </a:r>
            <a:r>
              <a:rPr lang="en-US" dirty="0"/>
              <a:t>.   Therefore, we again have a merge conflict.  Therefore, Bob’s repository is in a difficult state.</a:t>
            </a:r>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Majority of participants were aware of rebase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Leverages local vs. remote dimension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necessary to understand the details of rebase.  Just the idea of rebasing to get fast-forward merge and that we get merge conflicts at rebase.</a:t>
            </a:r>
          </a:p>
          <a:p>
            <a:endParaRPr lang="en-US" dirty="0"/>
          </a:p>
          <a:p>
            <a:r>
              <a:rPr lang="en-US" dirty="0"/>
              <a:t>Bob will use rebase to slide his feature branch along so that it is now based off of latest commit on master.  This is not for free.  We create E’ from E </a:t>
            </a:r>
            <a:r>
              <a:rPr lang="en-US" dirty="0" err="1"/>
              <a:t>intergrated</a:t>
            </a:r>
            <a:r>
              <a:rPr lang="en-US" dirty="0"/>
              <a:t> with C-I.  This means that version control system will discover the merge conflict when establishing E’, pause rebase, let user resolve conflict.</a:t>
            </a:r>
          </a:p>
          <a:p>
            <a:endParaRPr lang="en-US" dirty="0"/>
          </a:p>
          <a:p>
            <a:r>
              <a:rPr lang="en-US" dirty="0"/>
              <a:t>Gloss over rebase here.  In previous talks, it appears that many people are aware of rebase.  Main idea is that we are controlling where, when, and how we find conflicts and resolve these.</a:t>
            </a:r>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649704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CC8C5CC8-8690-884D-B068-6A2CD155D7B3}"/>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
        <p:nvSpPr>
          <p:cNvPr id="11" name="Rectangle 256">
            <a:extLst>
              <a:ext uri="{FF2B5EF4-FFF2-40B4-BE49-F238E27FC236}">
                <a16:creationId xmlns:a16="http://schemas.microsoft.com/office/drawing/2014/main" id="{6407780F-DC08-3848-A536-C82805C7F8A1}"/>
              </a:ext>
            </a:extLst>
          </p:cNvPr>
          <p:cNvSpPr txBox="1">
            <a:spLocks noChangeArrowheads="1"/>
          </p:cNvSpPr>
          <p:nvPr userDrawn="1"/>
        </p:nvSpPr>
        <p:spPr>
          <a:xfrm>
            <a:off x="363827" y="6477581"/>
            <a:ext cx="3315547" cy="182562"/>
          </a:xfrm>
          <a:prstGeom prst="rect">
            <a:avLst/>
          </a:prstGeom>
          <a:ln/>
        </p:spPr>
        <p:txBody>
          <a:bodyPr anchor="ctr"/>
          <a:lstStyle/>
          <a:p>
            <a:pPr algn="l"/>
            <a:endParaRPr lang="en-US" sz="1000" dirty="0">
              <a:solidFill>
                <a:schemeClr val="tx1"/>
              </a:solidFill>
              <a:latin typeface="Arial" pitchFamily="34" charset="0"/>
              <a:cs typeface="Arial" pitchFamily="34" charset="0"/>
            </a:endParaRPr>
          </a:p>
        </p:txBody>
      </p:sp>
      <p:pic>
        <p:nvPicPr>
          <p:cNvPr id="12" name="Picture 11" descr="IDEAS_logo.png">
            <a:extLst>
              <a:ext uri="{FF2B5EF4-FFF2-40B4-BE49-F238E27FC236}">
                <a16:creationId xmlns:a16="http://schemas.microsoft.com/office/drawing/2014/main" id="{17DEFBC4-AA31-4448-A623-8E6DF8AB037B}"/>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github.com/nvie/gitflow"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178686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p:txBody>
          <a:bodyPr/>
          <a:lstStyle/>
          <a:p>
            <a:pPr>
              <a:lnSpc>
                <a:spcPct val="100000"/>
              </a:lnSpc>
              <a:spcBef>
                <a:spcPts val="2400"/>
              </a:spcBef>
            </a:pPr>
            <a:r>
              <a:rPr lang="en-US" u="sng" dirty="0"/>
              <a:t>James M. </a:t>
            </a:r>
            <a:r>
              <a:rPr lang="en-US" u="sng" dirty="0" err="1"/>
              <a:t>Willenbring</a:t>
            </a:r>
            <a:br>
              <a:rPr lang="en-US" u="sng" dirty="0"/>
            </a:br>
            <a:r>
              <a:rPr lang="en-US" sz="2000" dirty="0"/>
              <a:t>Sandia National Laboratories</a:t>
            </a:r>
            <a:endParaRPr lang="en-US" dirty="0"/>
          </a:p>
          <a:p>
            <a:pPr>
              <a:lnSpc>
                <a:spcPct val="100000"/>
              </a:lnSpc>
              <a:spcBef>
                <a:spcPts val="2400"/>
              </a:spcBef>
            </a:pPr>
            <a:r>
              <a:rPr lang="en-US" dirty="0"/>
              <a:t>Jared O’Neal</a:t>
            </a:r>
          </a:p>
          <a:p>
            <a:pPr>
              <a:lnSpc>
                <a:spcPct val="100000"/>
              </a:lnSpc>
              <a:spcBef>
                <a:spcPts val="0"/>
              </a:spcBef>
            </a:pPr>
            <a:r>
              <a:rPr lang="en-US" sz="2000" dirty="0"/>
              <a:t>Argonne National Laboratory</a:t>
            </a:r>
          </a:p>
          <a:p>
            <a:pPr>
              <a:spcBef>
                <a:spcPts val="2400"/>
              </a:spcBef>
            </a:pPr>
            <a:r>
              <a:rPr lang="en-US" sz="2000" dirty="0"/>
              <a:t>Better Scientific Software Tutorial</a:t>
            </a:r>
            <a:br>
              <a:rPr lang="en-US" sz="2000" dirty="0"/>
            </a:br>
            <a:r>
              <a:rPr lang="en-US" sz="2000" dirty="0"/>
              <a:t>ECP 4</a:t>
            </a:r>
            <a:r>
              <a:rPr lang="en-US" sz="2000" baseline="30000" dirty="0"/>
              <a:t>th</a:t>
            </a:r>
            <a:r>
              <a:rPr lang="en-US" sz="2000" dirty="0"/>
              <a:t> Annual Meeting, Houston, Texas</a:t>
            </a:r>
          </a:p>
        </p:txBody>
      </p:sp>
      <p:pic>
        <p:nvPicPr>
          <p:cNvPr id="4" name="Picture 3">
            <a:extLst>
              <a:ext uri="{FF2B5EF4-FFF2-40B4-BE49-F238E27FC236}">
                <a16:creationId xmlns:a16="http://schemas.microsoft.com/office/drawing/2014/main" id="{1DB1A495-500F-4087-A25F-C970D4BE5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pic>
        <p:nvPicPr>
          <p:cNvPr id="5" name="Picture 2" descr="https://licensebuttons.net/l/by/4.0/88x31.png">
            <a:extLst>
              <a:ext uri="{FF2B5EF4-FFF2-40B4-BE49-F238E27FC236}">
                <a16:creationId xmlns:a16="http://schemas.microsoft.com/office/drawing/2014/main" id="{7D545C8E-E77C-460E-B165-EF6B0CB54D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2E1B98-3A9E-49BD-A94D-FC6E5B170830}"/>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master</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Tree>
    <p:extLst>
      <p:ext uri="{BB962C8B-B14F-4D97-AF65-F5344CB8AC3E}">
        <p14:creationId xmlns:p14="http://schemas.microsoft.com/office/powerpoint/2010/main" val="313344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p:txBody>
          <a:bodyPr/>
          <a:lstStyle/>
          <a:p>
            <a:r>
              <a:rPr lang="en-US" dirty="0"/>
              <a:t>A “fork” of a repository is a complete copy of another repository, inside a different GitHub account.</a:t>
            </a:r>
          </a:p>
          <a:p>
            <a:pPr lvl="1"/>
            <a:r>
              <a:rPr lang="en-US" dirty="0"/>
              <a:t>Forking requires read access to the main (often referred to as “upstream”) repository</a:t>
            </a:r>
          </a:p>
          <a:p>
            <a:pPr lvl="2"/>
            <a:r>
              <a:rPr lang="en-US" dirty="0"/>
              <a:t>Forks of public repositories are public</a:t>
            </a:r>
          </a:p>
          <a:p>
            <a:pPr lvl="2"/>
            <a:r>
              <a:rPr lang="en-US" dirty="0"/>
              <a:t>Other users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master)</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DB1D-E0CB-1B4F-BE76-A1E7113244AC}"/>
              </a:ext>
            </a:extLst>
          </p:cNvPr>
          <p:cNvSpPr>
            <a:spLocks noGrp="1"/>
          </p:cNvSpPr>
          <p:nvPr>
            <p:ph type="title"/>
          </p:nvPr>
        </p:nvSpPr>
        <p:spPr/>
        <p:txBody>
          <a:bodyPr/>
          <a:lstStyle/>
          <a:p>
            <a:r>
              <a:rPr lang="en-US" dirty="0"/>
              <a:t>Git Workflow for the Heat Equation Example</a:t>
            </a:r>
          </a:p>
        </p:txBody>
      </p:sp>
      <p:sp>
        <p:nvSpPr>
          <p:cNvPr id="3" name="Content Placeholder 2">
            <a:extLst>
              <a:ext uri="{FF2B5EF4-FFF2-40B4-BE49-F238E27FC236}">
                <a16:creationId xmlns:a16="http://schemas.microsoft.com/office/drawing/2014/main" id="{E4D1BBC1-0145-0A4D-8DD6-87B4704C8A49}"/>
              </a:ext>
            </a:extLst>
          </p:cNvPr>
          <p:cNvSpPr>
            <a:spLocks noGrp="1"/>
          </p:cNvSpPr>
          <p:nvPr>
            <p:ph idx="1"/>
          </p:nvPr>
        </p:nvSpPr>
        <p:spPr/>
        <p:txBody>
          <a:bodyPr/>
          <a:lstStyle/>
          <a:p>
            <a:r>
              <a:rPr lang="en-US" dirty="0"/>
              <a:t>Developers</a:t>
            </a:r>
          </a:p>
          <a:p>
            <a:pPr lvl="1"/>
            <a:r>
              <a:rPr lang="en-US" dirty="0"/>
              <a:t>Work on feature branches in their forks</a:t>
            </a:r>
          </a:p>
          <a:p>
            <a:pPr lvl="1"/>
            <a:r>
              <a:rPr lang="en-US" dirty="0"/>
              <a:t>Issue pull requests for changes</a:t>
            </a:r>
          </a:p>
          <a:p>
            <a:pPr lvl="1"/>
            <a:endParaRPr lang="en-US" dirty="0"/>
          </a:p>
          <a:p>
            <a:r>
              <a:rPr lang="en-US" dirty="0"/>
              <a:t>Pull requests</a:t>
            </a:r>
          </a:p>
          <a:p>
            <a:pPr lvl="1"/>
            <a:r>
              <a:rPr lang="en-US" dirty="0"/>
              <a:t>Are reviewed by at least one developer (not the author)</a:t>
            </a:r>
          </a:p>
          <a:p>
            <a:pPr lvl="1"/>
            <a:r>
              <a:rPr lang="en-US" dirty="0"/>
              <a:t>Undergo CI testing prior to merging</a:t>
            </a:r>
          </a:p>
          <a:p>
            <a:pPr lvl="1"/>
            <a:endParaRPr lang="en-US" dirty="0"/>
          </a:p>
          <a:p>
            <a:endParaRPr lang="en-US" dirty="0"/>
          </a:p>
        </p:txBody>
      </p:sp>
    </p:spTree>
    <p:extLst>
      <p:ext uri="{BB962C8B-B14F-4D97-AF65-F5344CB8AC3E}">
        <p14:creationId xmlns:p14="http://schemas.microsoft.com/office/powerpoint/2010/main" val="101414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1176-F221-D443-9772-224FB40350B5}"/>
              </a:ext>
            </a:extLst>
          </p:cNvPr>
          <p:cNvSpPr>
            <a:spLocks noGrp="1"/>
          </p:cNvSpPr>
          <p:nvPr>
            <p:ph type="title"/>
          </p:nvPr>
        </p:nvSpPr>
        <p:spPr/>
        <p:txBody>
          <a:bodyPr/>
          <a:lstStyle/>
          <a:p>
            <a:r>
              <a:rPr lang="en-US" dirty="0"/>
              <a:t>Demo for Heat Equation Example Workflow</a:t>
            </a:r>
          </a:p>
        </p:txBody>
      </p:sp>
      <p:sp>
        <p:nvSpPr>
          <p:cNvPr id="3" name="Content Placeholder 2">
            <a:extLst>
              <a:ext uri="{FF2B5EF4-FFF2-40B4-BE49-F238E27FC236}">
                <a16:creationId xmlns:a16="http://schemas.microsoft.com/office/drawing/2014/main" id="{3147C80C-6296-CF41-8C8E-E1051B5EEC16}"/>
              </a:ext>
            </a:extLst>
          </p:cNvPr>
          <p:cNvSpPr>
            <a:spLocks noGrp="1"/>
          </p:cNvSpPr>
          <p:nvPr>
            <p:ph idx="1"/>
          </p:nvPr>
        </p:nvSpPr>
        <p:spPr/>
        <p:txBody>
          <a:bodyPr/>
          <a:lstStyle/>
          <a:p>
            <a:r>
              <a:rPr lang="en-US" dirty="0"/>
              <a:t>Fork repository</a:t>
            </a:r>
          </a:p>
          <a:p>
            <a:r>
              <a:rPr lang="en-US" dirty="0"/>
              <a:t>Clone fork</a:t>
            </a:r>
          </a:p>
          <a:p>
            <a:r>
              <a:rPr lang="en-US" dirty="0"/>
              <a:t>Create and checkout branch</a:t>
            </a:r>
          </a:p>
          <a:p>
            <a:r>
              <a:rPr lang="en-US" dirty="0"/>
              <a:t>Modify code</a:t>
            </a:r>
          </a:p>
          <a:p>
            <a:r>
              <a:rPr lang="en-US" dirty="0"/>
              <a:t>Push code to fork</a:t>
            </a:r>
          </a:p>
          <a:p>
            <a:r>
              <a:rPr lang="en-US" dirty="0"/>
              <a:t>Issue pull request to upstream</a:t>
            </a:r>
          </a:p>
          <a:p>
            <a:r>
              <a:rPr lang="en-US" dirty="0"/>
              <a:t>Demonstrate the mechanics of a review</a:t>
            </a:r>
          </a:p>
          <a:p>
            <a:r>
              <a:rPr lang="en-US" dirty="0"/>
              <a:t>CI module will cover the testing step</a:t>
            </a:r>
          </a:p>
          <a:p>
            <a:pPr lvl="1"/>
            <a:endParaRPr lang="en-US" dirty="0"/>
          </a:p>
          <a:p>
            <a:endParaRPr lang="en-US" dirty="0"/>
          </a:p>
        </p:txBody>
      </p:sp>
    </p:spTree>
    <p:extLst>
      <p:ext uri="{BB962C8B-B14F-4D97-AF65-F5344CB8AC3E}">
        <p14:creationId xmlns:p14="http://schemas.microsoft.com/office/powerpoint/2010/main" val="193989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infinite lifetime</a:t>
            </a:r>
          </a:p>
          <a:p>
            <a:r>
              <a:rPr lang="en-US" dirty="0"/>
              <a:t>Base off of master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20"/>
            <a:ext cx="5780564" cy="2477385"/>
          </a:xfrm>
          <a:prstGeom prst="rect">
            <a:avLst/>
          </a:prstGeom>
          <a:noFill/>
          <a:ln w="9525">
            <a:noFill/>
            <a:miter lim="800000"/>
            <a:headEnd/>
            <a:tailEnd/>
          </a:ln>
        </p:spPr>
      </p:pic>
    </p:spTree>
    <p:extLst>
      <p:ext uri="{BB962C8B-B14F-4D97-AF65-F5344CB8AC3E}">
        <p14:creationId xmlns:p14="http://schemas.microsoft.com/office/powerpoint/2010/main" val="8855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5761" y="115658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master</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13903" y="1018087"/>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master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master</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409950" y="4514850"/>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09950" y="5295900"/>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409950" y="4796881"/>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3461245" y="3957969"/>
            <a:ext cx="945387" cy="433965"/>
          </a:xfrm>
          <a:prstGeom prst="rect">
            <a:avLst/>
          </a:prstGeom>
          <a:noFill/>
        </p:spPr>
        <p:txBody>
          <a:bodyPr wrap="none" lIns="118872" tIns="91440" rIns="118872" bIns="91440" rtlCol="0" anchor="ctr" anchorCtr="0">
            <a:spAutoFit/>
          </a:bodyPr>
          <a:lstStyle/>
          <a:p>
            <a:pPr algn="l">
              <a:lnSpc>
                <a:spcPct val="90000"/>
              </a:lnSpc>
            </a:pPr>
            <a:r>
              <a:rPr lang="en-US" dirty="0"/>
              <a:t>master</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3676650" y="5295900"/>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4095979" y="5867400"/>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5048250" y="5295900"/>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5467579" y="5867400"/>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3943350" y="601236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5486400" y="601236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7867650" y="4688391"/>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master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7867649" y="5448298"/>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7337423" y="4530184"/>
            <a:ext cx="530226" cy="74341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6420243" y="5325758"/>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5035380" y="5324997"/>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3645941" y="5240435"/>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5446228" y="5250758"/>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5017541" y="5256477"/>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6830862" y="5255208"/>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7276298" y="5255208"/>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7851140" y="4472888"/>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Tree>
    <p:extLst>
      <p:ext uri="{BB962C8B-B14F-4D97-AF65-F5344CB8AC3E}">
        <p14:creationId xmlns:p14="http://schemas.microsoft.com/office/powerpoint/2010/main" val="810230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p:txBody>
          <a:bodyPr/>
          <a:lstStyle/>
          <a:p>
            <a:r>
              <a:rPr lang="en-US" dirty="0"/>
              <a:t>Git Flow</a:t>
            </a:r>
          </a:p>
        </p:txBody>
      </p:sp>
      <p:pic>
        <p:nvPicPr>
          <p:cNvPr id="6" name="Picture 5">
            <a:extLst>
              <a:ext uri="{FF2B5EF4-FFF2-40B4-BE49-F238E27FC236}">
                <a16:creationId xmlns:a16="http://schemas.microsoft.com/office/drawing/2014/main" id="{A7BB5875-5A78-514C-BC28-AE201208981F}"/>
              </a:ext>
            </a:extLst>
          </p:cNvPr>
          <p:cNvPicPr>
            <a:picLocks noChangeAspect="1"/>
          </p:cNvPicPr>
          <p:nvPr/>
        </p:nvPicPr>
        <p:blipFill>
          <a:blip r:embed="rId3"/>
          <a:stretch>
            <a:fillRect/>
          </a:stretch>
        </p:blipFill>
        <p:spPr>
          <a:xfrm>
            <a:off x="748146" y="847188"/>
            <a:ext cx="4087090" cy="5544372"/>
          </a:xfrm>
          <a:prstGeom prst="rect">
            <a:avLst/>
          </a:prstGeom>
        </p:spPr>
      </p:pic>
      <p:pic>
        <p:nvPicPr>
          <p:cNvPr id="9" name="Picture 8">
            <a:extLst>
              <a:ext uri="{FF2B5EF4-FFF2-40B4-BE49-F238E27FC236}">
                <a16:creationId xmlns:a16="http://schemas.microsoft.com/office/drawing/2014/main" id="{8546862F-FE2E-DD43-9B5D-C8EB96DF9AD8}"/>
              </a:ext>
            </a:extLst>
          </p:cNvPr>
          <p:cNvPicPr>
            <a:picLocks noChangeAspect="1"/>
          </p:cNvPicPr>
          <p:nvPr/>
        </p:nvPicPr>
        <p:blipFill>
          <a:blip r:embed="rId4"/>
          <a:stretch>
            <a:fillRect/>
          </a:stretch>
        </p:blipFill>
        <p:spPr>
          <a:xfrm>
            <a:off x="4313043" y="5681704"/>
            <a:ext cx="2588919" cy="1031358"/>
          </a:xfrm>
          <a:prstGeom prst="rect">
            <a:avLst/>
          </a:prstGeom>
        </p:spPr>
      </p:pic>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607503" y="925604"/>
            <a:ext cx="6368671"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5"/>
              </a:rPr>
              <a:t>Git extensions</a:t>
            </a:r>
            <a:r>
              <a:rPr lang="en-US" dirty="0"/>
              <a:t> to enforce policy</a:t>
            </a:r>
          </a:p>
          <a:p>
            <a:pPr marL="285750" indent="-285750">
              <a:buFont typeface="Arial" panose="020B0604020202020204" pitchFamily="34" charset="0"/>
              <a:buChar char="•"/>
            </a:pPr>
            <a:r>
              <a:rPr lang="en-US" dirty="0"/>
              <a:t>How are develop and master synchronized?</a:t>
            </a:r>
          </a:p>
          <a:p>
            <a:pPr marL="285750" indent="-285750">
              <a:buFont typeface="Arial" panose="020B0604020202020204" pitchFamily="34" charset="0"/>
              <a:buChar char="•"/>
            </a:pPr>
            <a:r>
              <a:rPr lang="en-US" dirty="0"/>
              <a:t>Where do merge conflicts occur and how are they resolved?</a:t>
            </a:r>
          </a:p>
        </p:txBody>
      </p:sp>
    </p:spTree>
    <p:extLst>
      <p:ext uri="{BB962C8B-B14F-4D97-AF65-F5344CB8AC3E}">
        <p14:creationId xmlns:p14="http://schemas.microsoft.com/office/powerpoint/2010/main" val="153904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0"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Main Ideas</a:t>
            </a:r>
          </a:p>
          <a:p>
            <a:pPr marL="457200" indent="-457200">
              <a:buFont typeface="+mj-lt"/>
              <a:buAutoNum type="arabicPeriod"/>
            </a:pPr>
            <a:r>
              <a:rPr lang="en-US" sz="2000" dirty="0"/>
              <a:t>All commits in master are </a:t>
            </a:r>
            <a:r>
              <a:rPr lang="en-US" sz="2000" b="1" dirty="0"/>
              <a:t>deployable</a:t>
            </a:r>
          </a:p>
          <a:p>
            <a:pPr marL="457200" indent="-457200">
              <a:buFont typeface="+mj-lt"/>
              <a:buAutoNum type="arabicPeriod"/>
            </a:pPr>
            <a:r>
              <a:rPr lang="en-US" sz="2000" dirty="0"/>
              <a:t>Base feature branches off of master</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master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Main Ideas</a:t>
            </a:r>
          </a:p>
          <a:p>
            <a:r>
              <a:rPr lang="en-US" sz="2000" dirty="0"/>
              <a:t>Master branch is staging area</a:t>
            </a:r>
          </a:p>
          <a:p>
            <a:r>
              <a:rPr lang="en-US" sz="2000" dirty="0"/>
              <a:t>Mature code in master flows downstream into pre-production &amp; production infinite lifetime branches</a:t>
            </a:r>
          </a:p>
          <a:p>
            <a:r>
              <a:rPr lang="en-US" sz="2000" dirty="0"/>
              <a:t>Allow for release branches with downstream flow</a:t>
            </a:r>
          </a:p>
          <a:p>
            <a:pPr lvl="1"/>
            <a:r>
              <a:rPr lang="en-US" dirty="0"/>
              <a:t>Fixes made upstream &amp; merged into master.</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master),</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James M. </a:t>
            </a:r>
            <a:r>
              <a:rPr lang="en-US" sz="1800" b="1" dirty="0" err="1"/>
              <a:t>Willenbring</a:t>
            </a:r>
            <a:r>
              <a:rPr lang="en-US" sz="1800" b="1" dirty="0"/>
              <a:t>, Better Scientific Software tutorial, in </a:t>
            </a:r>
            <a:r>
              <a:rPr lang="en-US" sz="1800" b="1" dirty="0" err="1"/>
              <a:t>Exascale</a:t>
            </a:r>
            <a:r>
              <a:rPr lang="en-US" sz="1800" b="1" dirty="0"/>
              <a:t> Computing Project Fourth Annual Meeting, Houston, Texas. DOI: </a:t>
            </a:r>
            <a:r>
              <a:rPr lang="en-US" sz="1800" b="1" dirty="0">
                <a:hlinkClick r:id="rId4"/>
              </a:rPr>
              <a:t>10.6084/m9.figshare.11786868</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endParaRPr lang="en-US" sz="1800" b="1" dirty="0"/>
          </a:p>
          <a:p>
            <a:pPr marL="0" indent="0">
              <a:buNone/>
            </a:pPr>
            <a:r>
              <a:rPr lang="en-US" sz="2000" b="1" dirty="0"/>
              <a:t>Acknowledgements</a:t>
            </a:r>
          </a:p>
          <a:p>
            <a:r>
              <a:rPr lang="en-US" sz="1600" dirty="0" err="1"/>
              <a:t>Anshu</a:t>
            </a:r>
            <a:r>
              <a:rPr lang="en-US" sz="1600" dirty="0"/>
              <a:t> Dubey, Klaus </a:t>
            </a:r>
            <a:r>
              <a:rPr lang="en-US" sz="1600" dirty="0" err="1"/>
              <a:t>Weide</a:t>
            </a:r>
            <a:r>
              <a:rPr lang="en-US" sz="1600" dirty="0"/>
              <a:t>, Saurabh </a:t>
            </a:r>
            <a:r>
              <a:rPr lang="en-US" sz="1600" dirty="0" err="1"/>
              <a:t>Chawdhary</a:t>
            </a:r>
            <a:r>
              <a:rPr lang="en-US" sz="1600" dirty="0"/>
              <a:t>, Carlo Graziani, and Iulian </a:t>
            </a:r>
            <a:r>
              <a:rPr lang="en-US" sz="1600" dirty="0" err="1"/>
              <a:t>Grindeanu</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62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35458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2:30pm-2:35pm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2:35pm-3:00pm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3:00pm-3:30pm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Jim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3:30pm-4:00pm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4:00pm-4:30pm</a:t>
                      </a:r>
                      <a:endParaRPr lang="en-US" sz="3600" dirty="0">
                        <a:effectLst/>
                      </a:endParaRPr>
                    </a:p>
                  </a:txBody>
                  <a:tcPr marL="63500" marR="63500" marT="63500" marB="63500"/>
                </a:tc>
                <a:tc>
                  <a:txBody>
                    <a:bodyPr/>
                    <a:lstStyle/>
                    <a:p>
                      <a:pPr>
                        <a:lnSpc>
                          <a:spcPct val="100000"/>
                        </a:lnSpc>
                      </a:pPr>
                      <a:r>
                        <a:rPr lang="en-US" sz="1600" dirty="0"/>
                        <a:t>03</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91071861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4:30pm-5:15pm</a:t>
                      </a:r>
                      <a:endParaRPr lang="en-US" sz="3600" dirty="0">
                        <a:effectLst/>
                      </a:endParaRPr>
                    </a:p>
                  </a:txBody>
                  <a:tcPr marL="63500" marR="63500" marT="63500" marB="63500"/>
                </a:tc>
                <a:tc>
                  <a:txBody>
                    <a:bodyPr/>
                    <a:lstStyle/>
                    <a:p>
                      <a:pPr>
                        <a:lnSpc>
                          <a:spcPct val="100000"/>
                        </a:lnSpc>
                      </a:pPr>
                      <a:r>
                        <a:rPr lang="en-US" sz="1600" i="0" dirty="0"/>
                        <a:t>04</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5:15pm-5:45pm</a:t>
                      </a:r>
                      <a:endParaRPr lang="en-US" sz="3600" dirty="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Git Workflows</a:t>
                      </a:r>
                    </a:p>
                  </a:txBody>
                  <a:tcPr/>
                </a:tc>
                <a:tc>
                  <a:txBody>
                    <a:bodyPr/>
                    <a:lstStyle/>
                    <a:p>
                      <a:pPr>
                        <a:lnSpc>
                          <a:spcPct val="100000"/>
                        </a:lnSpc>
                      </a:pPr>
                      <a:r>
                        <a:rPr lang="en-US" sz="1600" dirty="0"/>
                        <a:t>Jim </a:t>
                      </a:r>
                      <a:r>
                        <a:rPr lang="en-US" sz="1600" dirty="0" err="1"/>
                        <a:t>Willenbring</a:t>
                      </a:r>
                      <a:r>
                        <a:rPr lang="en-US" sz="1600" dirty="0"/>
                        <a:t>, SNL</a:t>
                      </a:r>
                    </a:p>
                  </a:txBody>
                  <a:tcPr/>
                </a:tc>
                <a:extLst>
                  <a:ext uri="{0D108BD9-81ED-4DB2-BD59-A6C34878D82A}">
                    <a16:rowId xmlns:a16="http://schemas.microsoft.com/office/drawing/2014/main" val="145141527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5:45pm-6:00pm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2444169840"/>
                  </a:ext>
                </a:extLst>
              </a:tr>
            </a:tbl>
          </a:graphicData>
        </a:graphic>
      </p:graphicFrame>
      <p:grpSp>
        <p:nvGrpSpPr>
          <p:cNvPr id="5" name="Group 4">
            <a:extLst>
              <a:ext uri="{FF2B5EF4-FFF2-40B4-BE49-F238E27FC236}">
                <a16:creationId xmlns:a16="http://schemas.microsoft.com/office/drawing/2014/main" id="{93E934B0-5AF1-4732-B988-CEBC9AEB1C51}"/>
              </a:ext>
            </a:extLst>
          </p:cNvPr>
          <p:cNvGrpSpPr/>
          <p:nvPr/>
        </p:nvGrpSpPr>
        <p:grpSpPr>
          <a:xfrm>
            <a:off x="79513" y="4075391"/>
            <a:ext cx="12029799" cy="390939"/>
            <a:chOff x="79513" y="1653208"/>
            <a:chExt cx="12029799" cy="390939"/>
          </a:xfrm>
        </p:grpSpPr>
        <p:cxnSp>
          <p:nvCxnSpPr>
            <p:cNvPr id="6" name="Straight Connector 5">
              <a:extLst>
                <a:ext uri="{FF2B5EF4-FFF2-40B4-BE49-F238E27FC236}">
                  <a16:creationId xmlns:a16="http://schemas.microsoft.com/office/drawing/2014/main" id="{6DBA4CE6-6494-4E7A-87A7-D9ACD3EF6AB3}"/>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90B86C2-C521-4209-B341-CEF82F7DCBF2}"/>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1C01F38B-2C75-4658-90E2-676FFBCA60C3}"/>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5596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7000"/>
            <a:ext cx="8802954" cy="4047778"/>
          </a:xfrm>
        </p:spPr>
        <p:txBody>
          <a:bodyPr/>
          <a:lstStyle/>
          <a:p>
            <a:pPr marL="0" indent="0">
              <a:buNone/>
            </a:pPr>
            <a:r>
              <a:rPr lang="en-US" dirty="0"/>
              <a:t>Development teams would like to use version control to collaborate productively and ensure correct code</a:t>
            </a:r>
          </a:p>
          <a:p>
            <a:r>
              <a:rPr lang="en-US" sz="1800" dirty="0"/>
              <a:t>Briefly cover version control basics</a:t>
            </a:r>
          </a:p>
          <a:p>
            <a:r>
              <a:rPr lang="en-US" sz="1800" dirty="0"/>
              <a:t>Introduce a workflow for the heat equation example work</a:t>
            </a:r>
          </a:p>
          <a:p>
            <a:pPr lvl="1"/>
            <a:r>
              <a:rPr lang="en-US" sz="1400" dirty="0"/>
              <a:t>Branches</a:t>
            </a:r>
          </a:p>
          <a:p>
            <a:pPr lvl="1"/>
            <a:r>
              <a:rPr lang="en-US" sz="1400" dirty="0"/>
              <a:t>Forks</a:t>
            </a:r>
          </a:p>
          <a:p>
            <a:pPr lvl="1"/>
            <a:r>
              <a:rPr lang="en-US" sz="1400" dirty="0"/>
              <a:t>Pull requests</a:t>
            </a:r>
          </a:p>
          <a:p>
            <a:r>
              <a:rPr lang="en-US" sz="1800" dirty="0"/>
              <a:t>Exposure to workflows of different complexity</a:t>
            </a:r>
          </a:p>
          <a:p>
            <a:r>
              <a:rPr lang="en-US" sz="1800" dirty="0"/>
              <a:t>What to think about when evaluating different workflows</a:t>
            </a:r>
          </a:p>
          <a:p>
            <a:r>
              <a:rPr lang="en-US" sz="1800" dirty="0"/>
              <a:t>Motivate continuous integration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DDF4-1E58-8D44-8D23-D293CCA5DA70}"/>
              </a:ext>
            </a:extLst>
          </p:cNvPr>
          <p:cNvSpPr>
            <a:spLocks noGrp="1"/>
          </p:cNvSpPr>
          <p:nvPr>
            <p:ph type="title"/>
          </p:nvPr>
        </p:nvSpPr>
        <p:spPr/>
        <p:txBody>
          <a:bodyPr/>
          <a:lstStyle/>
          <a:p>
            <a:r>
              <a:rPr lang="en-US" dirty="0"/>
              <a:t>Distributed Version Control System (DVCS)</a:t>
            </a:r>
          </a:p>
        </p:txBody>
      </p:sp>
      <p:sp>
        <p:nvSpPr>
          <p:cNvPr id="3" name="Content Placeholder 2">
            <a:extLst>
              <a:ext uri="{FF2B5EF4-FFF2-40B4-BE49-F238E27FC236}">
                <a16:creationId xmlns:a16="http://schemas.microsoft.com/office/drawing/2014/main" id="{EB69C450-DC1F-B74E-A7E5-C993E9679B4D}"/>
              </a:ext>
            </a:extLst>
          </p:cNvPr>
          <p:cNvSpPr>
            <a:spLocks noGrp="1"/>
          </p:cNvSpPr>
          <p:nvPr>
            <p:ph idx="1"/>
          </p:nvPr>
        </p:nvSpPr>
        <p:spPr>
          <a:xfrm>
            <a:off x="365760" y="1737360"/>
            <a:ext cx="6997565" cy="4047778"/>
          </a:xfrm>
        </p:spPr>
        <p:txBody>
          <a:bodyPr/>
          <a:lstStyle/>
          <a:p>
            <a:pPr marL="0" indent="0">
              <a:buNone/>
            </a:pPr>
            <a:r>
              <a:rPr lang="en-US" dirty="0"/>
              <a:t>Two developers collaborating </a:t>
            </a:r>
            <a:r>
              <a:rPr lang="en-US" i="1" dirty="0"/>
              <a:t>via</a:t>
            </a:r>
            <a:r>
              <a:rPr lang="en-US" dirty="0"/>
              <a:t> Git</a:t>
            </a:r>
          </a:p>
          <a:p>
            <a:r>
              <a:rPr lang="en-US" dirty="0"/>
              <a:t>Local copies of master branch synched to origin</a:t>
            </a:r>
          </a:p>
          <a:p>
            <a:r>
              <a:rPr lang="en-US" dirty="0"/>
              <a:t>Each develops on </a:t>
            </a:r>
            <a:r>
              <a:rPr lang="en-US" b="1" dirty="0"/>
              <a:t>local</a:t>
            </a:r>
            <a:r>
              <a:rPr lang="en-US" dirty="0"/>
              <a:t> copy of master branch</a:t>
            </a:r>
          </a:p>
          <a:p>
            <a:r>
              <a:rPr lang="en-US" dirty="0"/>
              <a:t>All copies of master immediately diverge</a:t>
            </a:r>
          </a:p>
          <a:p>
            <a:r>
              <a:rPr lang="en-US" dirty="0"/>
              <a:t>How to </a:t>
            </a:r>
            <a:r>
              <a:rPr lang="en-US" b="1" dirty="0"/>
              <a:t>integrate</a:t>
            </a:r>
            <a:r>
              <a:rPr lang="en-US" dirty="0"/>
              <a:t> work on origin?</a:t>
            </a:r>
          </a:p>
          <a:p>
            <a:pPr marL="0" indent="0">
              <a:buNone/>
            </a:pPr>
            <a:endParaRPr lang="en-US" dirty="0"/>
          </a:p>
        </p:txBody>
      </p:sp>
      <p:pic>
        <p:nvPicPr>
          <p:cNvPr id="4" name="Picture 3">
            <a:extLst>
              <a:ext uri="{FF2B5EF4-FFF2-40B4-BE49-F238E27FC236}">
                <a16:creationId xmlns:a16="http://schemas.microsoft.com/office/drawing/2014/main" id="{E17D94F3-02B2-A74C-8E1C-CAED796A5960}"/>
              </a:ext>
            </a:extLst>
          </p:cNvPr>
          <p:cNvPicPr>
            <a:picLocks noChangeAspect="1"/>
          </p:cNvPicPr>
          <p:nvPr/>
        </p:nvPicPr>
        <p:blipFill rotWithShape="1">
          <a:blip r:embed="rId3">
            <a:extLst>
              <a:ext uri="{28A0092B-C50C-407E-A947-70E740481C1C}">
                <a14:useLocalDpi xmlns:a14="http://schemas.microsoft.com/office/drawing/2010/main" val="0"/>
              </a:ext>
            </a:extLst>
          </a:blip>
          <a:srcRect r="58627" b="27242"/>
          <a:stretch/>
        </p:blipFill>
        <p:spPr>
          <a:xfrm>
            <a:off x="7543800" y="914400"/>
            <a:ext cx="3909636" cy="5029200"/>
          </a:xfrm>
          <a:prstGeom prst="rect">
            <a:avLst/>
          </a:prstGeom>
        </p:spPr>
      </p:pic>
    </p:spTree>
    <p:extLst>
      <p:ext uri="{BB962C8B-B14F-4D97-AF65-F5344CB8AC3E}">
        <p14:creationId xmlns:p14="http://schemas.microsoft.com/office/powerpoint/2010/main" val="93129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Our 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365760" y="1267798"/>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master</a:t>
            </a:r>
          </a:p>
          <a:p>
            <a:pPr marL="0" indent="0">
              <a:buNone/>
            </a:pPr>
            <a:endParaRPr lang="en-US" dirty="0"/>
          </a:p>
        </p:txBody>
      </p:sp>
    </p:spTree>
    <p:extLst>
      <p:ext uri="{BB962C8B-B14F-4D97-AF65-F5344CB8AC3E}">
        <p14:creationId xmlns:p14="http://schemas.microsoft.com/office/powerpoint/2010/main" val="78869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master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master</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Tree>
    <p:extLst>
      <p:ext uri="{BB962C8B-B14F-4D97-AF65-F5344CB8AC3E}">
        <p14:creationId xmlns:p14="http://schemas.microsoft.com/office/powerpoint/2010/main" val="273179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pPr marL="0" indent="0">
              <a:buNone/>
            </a:pPr>
            <a:r>
              <a:rPr lang="en-US" dirty="0"/>
              <a:t>Workflow policy is needed</a:t>
            </a:r>
          </a:p>
          <a:p>
            <a:pPr lvl="1"/>
            <a:r>
              <a:rPr lang="en-US" dirty="0"/>
              <a:t>Descriptive names or linked to issue tracking system</a:t>
            </a:r>
          </a:p>
          <a:p>
            <a:pPr lvl="1"/>
            <a:r>
              <a:rPr lang="en-US" dirty="0"/>
              <a:t>Where do branches start and end?</a:t>
            </a:r>
          </a:p>
          <a:p>
            <a:pPr lvl="1"/>
            <a:r>
              <a:rPr lang="en-US" dirty="0"/>
              <a:t>Can multiple people work on one branch?</a:t>
            </a:r>
          </a:p>
          <a:p>
            <a:pPr marL="0" indent="0">
              <a:buNone/>
            </a:pPr>
            <a:endParaRPr lang="en-US" dirty="0"/>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Tree>
    <p:extLst>
      <p:ext uri="{BB962C8B-B14F-4D97-AF65-F5344CB8AC3E}">
        <p14:creationId xmlns:p14="http://schemas.microsoft.com/office/powerpoint/2010/main" val="180892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914400"/>
            <a:ext cx="3572469" cy="5278438"/>
          </a:xfrm>
          <a:prstGeom prst="rect">
            <a:avLst/>
          </a:prstGeom>
        </p:spPr>
      </p:pic>
    </p:spTree>
    <p:extLst>
      <p:ext uri="{BB962C8B-B14F-4D97-AF65-F5344CB8AC3E}">
        <p14:creationId xmlns:p14="http://schemas.microsoft.com/office/powerpoint/2010/main" val="76723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737360"/>
            <a:ext cx="6937083" cy="4047778"/>
          </a:xfrm>
        </p:spPr>
        <p:txBody>
          <a:bodyPr/>
          <a:lstStyle/>
          <a:p>
            <a:pPr marL="0" indent="0">
              <a:buNone/>
            </a:pPr>
            <a:r>
              <a:rPr lang="en-US" dirty="0"/>
              <a:t>Alice integrates first without issue</a:t>
            </a:r>
          </a:p>
          <a:p>
            <a:r>
              <a:rPr lang="en-US" dirty="0"/>
              <a:t>Alice does fast-forward merge to local master</a:t>
            </a:r>
          </a:p>
          <a:p>
            <a:r>
              <a:rPr lang="en-US" dirty="0"/>
              <a:t>Alice deletes local feature branch</a:t>
            </a:r>
          </a:p>
          <a:p>
            <a:r>
              <a:rPr lang="en-US" dirty="0"/>
              <a:t>Alice pushes master to remote</a:t>
            </a:r>
          </a:p>
          <a:p>
            <a:r>
              <a:rPr lang="en-US" dirty="0"/>
              <a:t>Meanwhile, Bob pulls master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Tree>
    <p:extLst>
      <p:ext uri="{BB962C8B-B14F-4D97-AF65-F5344CB8AC3E}">
        <p14:creationId xmlns:p14="http://schemas.microsoft.com/office/powerpoint/2010/main" val="288372470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2591</TotalTime>
  <Words>2912</Words>
  <Application>Microsoft Macintosh PowerPoint</Application>
  <PresentationFormat>Custom</PresentationFormat>
  <Paragraphs>291</Paragraphs>
  <Slides>20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Presentations (Wide Screen)</vt:lpstr>
      <vt:lpstr>Git Workflows</vt:lpstr>
      <vt:lpstr>License, Citation and Acknowledgements</vt:lpstr>
      <vt:lpstr>Goals</vt:lpstr>
      <vt:lpstr>Distributed Version Control System (DVCS)</vt:lpstr>
      <vt:lpstr>Our First Workflow</vt:lpstr>
      <vt:lpstr>Branches</vt:lpstr>
      <vt:lpstr>Control Branch Complexity</vt:lpstr>
      <vt:lpstr>Feature Branches</vt:lpstr>
      <vt:lpstr>Feature Branch Divergence</vt:lpstr>
      <vt:lpstr>Feature Race Condition</vt:lpstr>
      <vt:lpstr>GitHub Forks</vt:lpstr>
      <vt:lpstr>Git Workflow for the Heat Equation Example</vt:lpstr>
      <vt:lpstr>Demo for Heat Equation Example Workflow</vt:lpstr>
      <vt:lpstr>More Branches</vt:lpstr>
      <vt:lpstr>Current Trilinos Workflow</vt:lpstr>
      <vt:lpstr>Git Flow</vt:lpstr>
      <vt:lpstr>GitHub Flow</vt:lpstr>
      <vt:lpstr>GitLab Flow</vt:lpstr>
      <vt:lpstr>Considerations for Choosing a Git Workflow</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Willenbring, James M</cp:lastModifiedBy>
  <cp:revision>293</cp:revision>
  <cp:lastPrinted>2017-11-02T18:35:01Z</cp:lastPrinted>
  <dcterms:created xsi:type="dcterms:W3CDTF">2018-11-06T17:28:56Z</dcterms:created>
  <dcterms:modified xsi:type="dcterms:W3CDTF">2020-07-24T15:23:31Z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