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1"/>
  </p:notesMasterIdLst>
  <p:handoutMasterIdLst>
    <p:handoutMasterId r:id="rId32"/>
  </p:handoutMasterIdLst>
  <p:sldIdLst>
    <p:sldId id="318" r:id="rId5"/>
    <p:sldId id="320" r:id="rId6"/>
    <p:sldId id="582" r:id="rId7"/>
    <p:sldId id="261" r:id="rId8"/>
    <p:sldId id="584" r:id="rId9"/>
    <p:sldId id="586" r:id="rId10"/>
    <p:sldId id="585" r:id="rId11"/>
    <p:sldId id="493" r:id="rId12"/>
    <p:sldId id="276" r:id="rId13"/>
    <p:sldId id="297" r:id="rId14"/>
    <p:sldId id="277" r:id="rId15"/>
    <p:sldId id="278" r:id="rId16"/>
    <p:sldId id="495" r:id="rId17"/>
    <p:sldId id="280" r:id="rId18"/>
    <p:sldId id="260" r:id="rId19"/>
    <p:sldId id="271" r:id="rId20"/>
    <p:sldId id="266" r:id="rId21"/>
    <p:sldId id="275" r:id="rId22"/>
    <p:sldId id="268" r:id="rId23"/>
    <p:sldId id="269" r:id="rId24"/>
    <p:sldId id="488" r:id="rId25"/>
    <p:sldId id="265" r:id="rId26"/>
    <p:sldId id="490" r:id="rId27"/>
    <p:sldId id="262" r:id="rId28"/>
    <p:sldId id="583" r:id="rId29"/>
    <p:sldId id="270" r:id="rId30"/>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13" autoAdjust="0"/>
    <p:restoredTop sz="96571" autoAdjust="0"/>
  </p:normalViewPr>
  <p:slideViewPr>
    <p:cSldViewPr snapToGrid="0" showGuides="1">
      <p:cViewPr varScale="1">
        <p:scale>
          <a:sx n="117" d="100"/>
          <a:sy n="117" d="100"/>
        </p:scale>
        <p:origin x="200" y="328"/>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7/7/20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7/7/20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10</a:t>
            </a:fld>
            <a:endParaRPr lang="en-US"/>
          </a:p>
        </p:txBody>
      </p:sp>
    </p:spTree>
    <p:extLst>
      <p:ext uri="{BB962C8B-B14F-4D97-AF65-F5344CB8AC3E}">
        <p14:creationId xmlns:p14="http://schemas.microsoft.com/office/powerpoint/2010/main" val="840805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488641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that </a:t>
            </a:r>
            <a:r>
              <a:rPr lang="en-US" dirty="0" err="1"/>
              <a:t>simpleUnsplit</a:t>
            </a:r>
            <a:r>
              <a:rPr lang="en-US" dirty="0"/>
              <a:t> and Unsplit are two different, but similar implementations.  One is fully-featured and the other is lightweight and simple.  This makes the latter useful for development and debugging.  These two are mentioned later in the talk.</a:t>
            </a:r>
          </a:p>
        </p:txBody>
      </p:sp>
      <p:sp>
        <p:nvSpPr>
          <p:cNvPr id="4" name="Slide Number Placeholder 3"/>
          <p:cNvSpPr>
            <a:spLocks noGrp="1"/>
          </p:cNvSpPr>
          <p:nvPr>
            <p:ph type="sldNum" sz="quarter" idx="5"/>
          </p:nvPr>
        </p:nvSpPr>
        <p:spPr/>
        <p:txBody>
          <a:bodyPr/>
          <a:lstStyle/>
          <a:p>
            <a:fld id="{3EAA7A1A-8011-3A42-91B8-EE1BD44E4455}" type="slidenum">
              <a:rPr lang="en-US" smtClean="0"/>
              <a:t>16</a:t>
            </a:fld>
            <a:endParaRPr lang="en-US"/>
          </a:p>
        </p:txBody>
      </p:sp>
    </p:spTree>
    <p:extLst>
      <p:ext uri="{BB962C8B-B14F-4D97-AF65-F5344CB8AC3E}">
        <p14:creationId xmlns:p14="http://schemas.microsoft.com/office/powerpoint/2010/main" val="1881234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17</a:t>
            </a:fld>
            <a:endParaRPr lang="en-US"/>
          </a:p>
        </p:txBody>
      </p:sp>
    </p:spTree>
    <p:extLst>
      <p:ext uri="{BB962C8B-B14F-4D97-AF65-F5344CB8AC3E}">
        <p14:creationId xmlns:p14="http://schemas.microsoft.com/office/powerpoint/2010/main" val="3940970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Paramesh/</a:t>
            </a:r>
            <a:r>
              <a:rPr lang="en-US" dirty="0" err="1"/>
              <a:t>AMReX</a:t>
            </a:r>
            <a:r>
              <a:rPr lang="en-US" dirty="0"/>
              <a:t> constraints inform what we can implement and therefore offer clients through the interface.</a:t>
            </a:r>
          </a:p>
          <a:p>
            <a:endParaRPr lang="en-US" dirty="0"/>
          </a:p>
          <a:p>
            <a:r>
              <a:rPr lang="en-US" dirty="0"/>
              <a:t>The coupling to Hydro explains what is needed from Grid and how it must be requested.</a:t>
            </a:r>
          </a:p>
          <a:p>
            <a:endParaRPr lang="en-US" dirty="0"/>
          </a:p>
          <a:p>
            <a:r>
              <a:rPr lang="en-US" dirty="0"/>
              <a:t>The point is that we are looking at both sides of the interface to determine what shape it can </a:t>
            </a:r>
            <a:r>
              <a:rPr lang="en-US" dirty="0" err="1"/>
              <a:t>tak</a:t>
            </a:r>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19</a:t>
            </a:fld>
            <a:endParaRPr lang="en-US"/>
          </a:p>
        </p:txBody>
      </p:sp>
    </p:spTree>
    <p:extLst>
      <p:ext uri="{BB962C8B-B14F-4D97-AF65-F5344CB8AC3E}">
        <p14:creationId xmlns:p14="http://schemas.microsoft.com/office/powerpoint/2010/main" val="3356046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Prototyping is a first level stress testing of our design decisions and interface.  To be an effective stress test, we should have likely expanded further out to capture more use cases of our interface.  That said, Klaus and </a:t>
            </a:r>
            <a:r>
              <a:rPr lang="en-US" dirty="0" err="1"/>
              <a:t>Anshu</a:t>
            </a:r>
            <a:r>
              <a:rPr lang="en-US" dirty="0"/>
              <a:t> are already aware of these use cases and could have known that the limited scope of this phase was reasonably stressful and therefore informative.</a:t>
            </a:r>
          </a:p>
          <a:p>
            <a:endParaRPr lang="en-US" dirty="0"/>
          </a:p>
          <a:p>
            <a:r>
              <a:rPr lang="en-US" dirty="0"/>
              <a:t>Implementing with Hydro let us discover common usage patterns to build a gut-level understanding of whether or not the interface was a natural fit for the application.</a:t>
            </a:r>
          </a:p>
          <a:p>
            <a:endParaRPr lang="en-US" dirty="0"/>
          </a:p>
          <a:p>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20</a:t>
            </a:fld>
            <a:endParaRPr lang="en-US"/>
          </a:p>
        </p:txBody>
      </p:sp>
    </p:spTree>
    <p:extLst>
      <p:ext uri="{BB962C8B-B14F-4D97-AF65-F5344CB8AC3E}">
        <p14:creationId xmlns:p14="http://schemas.microsoft.com/office/powerpoint/2010/main" val="3056731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of hybrid method was first and foremost to build a proof of concept that worked on system-level tests.  It was also a means to test out the design decisions and the efficiency of the associated implementations at a larger grained level.  This is in contrast to the forward engineering being done by me at the level of routines, units, and </a:t>
            </a:r>
            <a:r>
              <a:rPr lang="en-US" dirty="0" err="1"/>
              <a:t>unittests</a:t>
            </a:r>
            <a:r>
              <a:rPr lang="en-US" dirty="0"/>
              <a:t>.</a:t>
            </a:r>
          </a:p>
          <a:p>
            <a:endParaRPr lang="en-US" dirty="0"/>
          </a:p>
          <a:p>
            <a:r>
              <a:rPr lang="en-US" dirty="0"/>
              <a:t>Adding new features or capabilities grew test </a:t>
            </a:r>
            <a:r>
              <a:rPr lang="en-US" dirty="0" err="1"/>
              <a:t>suite.s</a:t>
            </a:r>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21</a:t>
            </a:fld>
            <a:endParaRPr lang="en-US"/>
          </a:p>
        </p:txBody>
      </p:sp>
    </p:spTree>
    <p:extLst>
      <p:ext uri="{BB962C8B-B14F-4D97-AF65-F5344CB8AC3E}">
        <p14:creationId xmlns:p14="http://schemas.microsoft.com/office/powerpoint/2010/main" val="176588050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losing slide">
    <p:spTree>
      <p:nvGrpSpPr>
        <p:cNvPr id="1" name=""/>
        <p:cNvGrpSpPr/>
        <p:nvPr/>
      </p:nvGrpSpPr>
      <p:grpSpPr>
        <a:xfrm>
          <a:off x="0" y="0"/>
          <a:ext cx="0" cy="0"/>
          <a:chOff x="0" y="0"/>
          <a:chExt cx="0" cy="0"/>
        </a:xfrm>
      </p:grpSpPr>
      <p:pic>
        <p:nvPicPr>
          <p:cNvPr id="7"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sp>
        <p:nvSpPr>
          <p:cNvPr id="38" name="TextBox 37"/>
          <p:cNvSpPr txBox="1"/>
          <p:nvPr userDrawn="1"/>
        </p:nvSpPr>
        <p:spPr>
          <a:xfrm>
            <a:off x="626370" y="6247222"/>
            <a:ext cx="1387624" cy="369332"/>
          </a:xfrm>
          <a:prstGeom prst="rect">
            <a:avLst/>
          </a:prstGeom>
          <a:noFill/>
        </p:spPr>
        <p:txBody>
          <a:bodyPr wrap="none" lIns="0" rtlCol="0">
            <a:spAutoFit/>
          </a:bodyPr>
          <a:lstStyle/>
          <a:p>
            <a:r>
              <a:rPr lang="en-US" dirty="0">
                <a:solidFill>
                  <a:schemeClr val="tx1">
                    <a:lumMod val="50000"/>
                  </a:schemeClr>
                </a:solidFill>
              </a:rPr>
              <a:t>www.anl.gov</a:t>
            </a:r>
          </a:p>
        </p:txBody>
      </p:sp>
      <p:pic>
        <p:nvPicPr>
          <p:cNvPr id="8" name="Picture 7"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9" name="Text Placeholder 2"/>
          <p:cNvSpPr>
            <a:spLocks noGrp="1"/>
          </p:cNvSpPr>
          <p:nvPr>
            <p:ph type="body" sz="quarter" idx="10" hasCustomPrompt="1"/>
          </p:nvPr>
        </p:nvSpPr>
        <p:spPr>
          <a:xfrm>
            <a:off x="1"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closing statement</a:t>
            </a:r>
          </a:p>
        </p:txBody>
      </p:sp>
      <p:sp>
        <p:nvSpPr>
          <p:cNvPr id="6" name="TextBox 5"/>
          <p:cNvSpPr txBox="1"/>
          <p:nvPr userDrawn="1"/>
        </p:nvSpPr>
        <p:spPr>
          <a:xfrm>
            <a:off x="-1320994" y="-1815882"/>
            <a:ext cx="5041353" cy="1600438"/>
          </a:xfrm>
          <a:prstGeom prst="rect">
            <a:avLst/>
          </a:prstGeom>
          <a:solidFill>
            <a:schemeClr val="bg1">
              <a:lumMod val="50000"/>
            </a:schemeClr>
          </a:solidFill>
        </p:spPr>
        <p:txBody>
          <a:bodyPr wrap="square" rtlCol="0">
            <a:spAutoFit/>
          </a:bodyPr>
          <a:lstStyle/>
          <a:p>
            <a:r>
              <a:rPr lang="en-US" sz="1400" b="1" dirty="0">
                <a:solidFill>
                  <a:schemeClr val="bg1"/>
                </a:solidFill>
              </a:rPr>
              <a:t>Suggested</a:t>
            </a:r>
            <a:r>
              <a:rPr lang="en-US" sz="1400" b="1" baseline="0" dirty="0">
                <a:solidFill>
                  <a:schemeClr val="bg1"/>
                </a:solidFill>
              </a:rPr>
              <a:t> closing statement (optional): </a:t>
            </a:r>
          </a:p>
          <a:p>
            <a:endParaRPr lang="en-US" sz="1400" b="1" baseline="0" dirty="0">
              <a:solidFill>
                <a:schemeClr val="bg1"/>
              </a:solidFill>
            </a:endParaRPr>
          </a:p>
          <a:p>
            <a:pPr lvl="0"/>
            <a:r>
              <a:rPr lang="en-US" sz="1400" b="1" dirty="0">
                <a:solidFill>
                  <a:schemeClr val="bg1"/>
                </a:solidFill>
              </a:rPr>
              <a:t>WE START WITH YES.</a:t>
            </a:r>
          </a:p>
          <a:p>
            <a:pPr lvl="0">
              <a:spcAft>
                <a:spcPts val="1200"/>
              </a:spcAft>
            </a:pPr>
            <a:r>
              <a:rPr lang="en-US" sz="1400" b="1" dirty="0">
                <a:solidFill>
                  <a:schemeClr val="bg1"/>
                </a:solidFill>
              </a:rPr>
              <a:t>AND END WITH THANK YOU.</a:t>
            </a:r>
          </a:p>
          <a:p>
            <a:pPr lvl="0"/>
            <a:r>
              <a:rPr lang="en-US" sz="1400" b="1" dirty="0">
                <a:solidFill>
                  <a:schemeClr val="bg1"/>
                </a:solidFill>
              </a:rPr>
              <a:t>DO YOU HAVE ANY BIG QUESTIONS?</a:t>
            </a:r>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57595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411480"/>
            <a:ext cx="11376442" cy="929485"/>
          </a:xfrm>
        </p:spPr>
        <p:txBody>
          <a:bodyPr/>
          <a:lstStyle>
            <a:lvl1pPr>
              <a:defRPr b="1"/>
            </a:lvl1pPr>
          </a:lstStyle>
          <a:p>
            <a:r>
              <a:rPr lang="en-US" dirty="0"/>
              <a:t>BASIC CONTENT SLIDE</a:t>
            </a:r>
            <a:br>
              <a:rPr lang="en-US" dirty="0"/>
            </a:br>
            <a:r>
              <a:rPr lang="en-US" dirty="0"/>
              <a:t>one or two lines for headline</a:t>
            </a:r>
          </a:p>
        </p:txBody>
      </p:sp>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8" name="Slide Number Placeholder 7"/>
          <p:cNvSpPr>
            <a:spLocks noGrp="1"/>
          </p:cNvSpPr>
          <p:nvPr>
            <p:ph type="sldNum" sz="quarter" idx="13"/>
          </p:nvPr>
        </p:nvSpPr>
        <p:spPr/>
        <p:txBody>
          <a:bodyPr/>
          <a:lstStyle/>
          <a:p>
            <a:fld id="{AEFAAC5A-9C4F-4278-920D-DF2BAB595749}" type="slidenum">
              <a:rPr lang="en-US" smtClean="0"/>
              <a:pPr/>
              <a:t>‹#›</a:t>
            </a:fld>
            <a:endParaRPr lang="en-US" dirty="0"/>
          </a:p>
        </p:txBody>
      </p:sp>
    </p:spTree>
    <p:extLst>
      <p:ext uri="{BB962C8B-B14F-4D97-AF65-F5344CB8AC3E}">
        <p14:creationId xmlns:p14="http://schemas.microsoft.com/office/powerpoint/2010/main" val="7294161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486950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 id="2147483958" r:id="rId9"/>
    <p:sldLayoutId id="2147483957" r:id="rId10"/>
    <p:sldLayoutId id="2147483959" r:id="rId11"/>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oi.org/10.6084/m9.figshare.11918397"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betterscientificsoftware/bssw-tutorial/blob/master/_lessons/hand_coded_heat/heatapp/heat_app.c"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betterscientificsoftware/bssw-tutorial/blob/master/_lessons/hand_coded_heat/heatapp/heat_app.c" TargetMode="Externa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hyperlink" Target="https://github.com/betterscientificsoftware/bssw-tutorial/blob/master/_lessons/hand_coded_heat/heatapp/heat_app.c" TargetMode="Externa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hyperlink" Target="https://github.com/betterscientificsoftware/bssw-tutorial/blob/master/_lessons/hand_coded_heat/heatapp/heat_app.c" TargetMode="Externa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Refactoring</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dirty="0"/>
              <a:t>Anshu Dubey</a:t>
            </a:r>
            <a:br>
              <a:rPr lang="en-US" dirty="0"/>
            </a:br>
            <a:r>
              <a:rPr lang="en-US" sz="2000" dirty="0"/>
              <a:t>Argonne National Laboratory</a:t>
            </a:r>
            <a:endParaRPr lang="en-US" dirty="0"/>
          </a:p>
          <a:p>
            <a:pPr>
              <a:spcBef>
                <a:spcPts val="2400"/>
              </a:spcBef>
            </a:pPr>
            <a:r>
              <a:rPr lang="en-US" sz="2000" dirty="0"/>
              <a:t>Software Productivity Track</a:t>
            </a:r>
          </a:p>
          <a:p>
            <a:pPr>
              <a:spcBef>
                <a:spcPts val="2400"/>
              </a:spcBef>
            </a:pPr>
            <a:r>
              <a:rPr lang="en-US" sz="2000" dirty="0"/>
              <a:t>ATPESC 2020</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8162" y="1097073"/>
            <a:ext cx="10854381" cy="4498184"/>
          </a:xfrm>
        </p:spPr>
        <p:txBody>
          <a:bodyPr>
            <a:normAutofit fontScale="92500" lnSpcReduction="10000"/>
          </a:bodyPr>
          <a:lstStyle/>
          <a:p>
            <a:r>
              <a:rPr lang="en-US" sz="2400" dirty="0"/>
              <a:t>Know your bounds</a:t>
            </a:r>
          </a:p>
          <a:p>
            <a:pPr lvl="1"/>
            <a:r>
              <a:rPr lang="en-US" dirty="0"/>
              <a:t>on acceptable behavior change</a:t>
            </a:r>
          </a:p>
          <a:p>
            <a:pPr lvl="1"/>
            <a:r>
              <a:rPr lang="en-US" dirty="0"/>
              <a:t>error bounds</a:t>
            </a:r>
          </a:p>
          <a:p>
            <a:pPr lvl="2"/>
            <a:r>
              <a:rPr lang="en-US" dirty="0"/>
              <a:t>bitwise reproduction of results unlikely after transition</a:t>
            </a:r>
          </a:p>
          <a:p>
            <a:r>
              <a:rPr lang="en-US" sz="2400" dirty="0"/>
              <a:t>Map from here to there</a:t>
            </a:r>
          </a:p>
          <a:p>
            <a:r>
              <a:rPr lang="en-US" dirty="0"/>
              <a:t>Verification</a:t>
            </a:r>
            <a:endParaRPr lang="en-US" sz="2400" dirty="0"/>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definitely be demanding integration and system level tests</a:t>
            </a:r>
          </a:p>
          <a:p>
            <a:pPr lvl="1"/>
            <a:endParaRPr lang="en-US" dirty="0"/>
          </a:p>
          <a:p>
            <a:pPr marL="0" indent="0" algn="ctr">
              <a:buNone/>
            </a:pPr>
            <a:r>
              <a:rPr lang="en-US" sz="2400" dirty="0">
                <a:solidFill>
                  <a:schemeClr val="accent2"/>
                </a:solidFill>
              </a:rPr>
              <a:t>Incorporate testing overheads into refactor cost estimates</a:t>
            </a:r>
          </a:p>
          <a:p>
            <a:endParaRPr lang="en-US" dirty="0"/>
          </a:p>
        </p:txBody>
      </p:sp>
      <p:sp>
        <p:nvSpPr>
          <p:cNvPr id="4" name="Title 1">
            <a:extLst>
              <a:ext uri="{FF2B5EF4-FFF2-40B4-BE49-F238E27FC236}">
                <a16:creationId xmlns:a16="http://schemas.microsoft.com/office/drawing/2014/main" id="{A6124A80-37E5-9241-AFD0-71BAF257AA5B}"/>
              </a:ext>
            </a:extLst>
          </p:cNvPr>
          <p:cNvSpPr txBox="1">
            <a:spLocks/>
          </p:cNvSpPr>
          <p:nvPr/>
        </p:nvSpPr>
        <p:spPr bwMode="auto">
          <a:xfrm>
            <a:off x="365760" y="411480"/>
            <a:ext cx="11376442" cy="5109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algn="l" rtl="0" eaLnBrk="1" fontAlgn="base" hangingPunct="1">
              <a:lnSpc>
                <a:spcPct val="85000"/>
              </a:lnSpc>
              <a:spcBef>
                <a:spcPct val="0"/>
              </a:spcBef>
              <a:spcAft>
                <a:spcPct val="0"/>
              </a:spcAft>
              <a:defRPr sz="32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Before Starting</a:t>
            </a:r>
          </a:p>
        </p:txBody>
      </p:sp>
    </p:spTree>
    <p:extLst>
      <p:ext uri="{BB962C8B-B14F-4D97-AF65-F5344CB8AC3E}">
        <p14:creationId xmlns:p14="http://schemas.microsoft.com/office/powerpoint/2010/main" val="1423201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On ramp plan</a:t>
            </a:r>
          </a:p>
        </p:txBody>
      </p:sp>
      <p:sp>
        <p:nvSpPr>
          <p:cNvPr id="4" name="Text Placeholder 3"/>
          <p:cNvSpPr>
            <a:spLocks noGrp="1"/>
          </p:cNvSpPr>
          <p:nvPr>
            <p:ph type="body" sz="quarter" idx="12"/>
          </p:nvPr>
        </p:nvSpPr>
        <p:spPr>
          <a:xfrm>
            <a:off x="513931" y="890445"/>
            <a:ext cx="11160961" cy="499715"/>
          </a:xfrm>
        </p:spPr>
        <p:txBody>
          <a:bodyPr/>
          <a:lstStyle/>
          <a:p>
            <a:r>
              <a:rPr lang="en-US" dirty="0"/>
              <a:t>Proportionate to the scope</a:t>
            </a:r>
          </a:p>
        </p:txBody>
      </p:sp>
      <p:sp>
        <p:nvSpPr>
          <p:cNvPr id="5" name="Slide Number Placeholder 4"/>
          <p:cNvSpPr>
            <a:spLocks noGrp="1"/>
          </p:cNvSpPr>
          <p:nvPr>
            <p:ph type="sldNum" sz="quarter" idx="13"/>
          </p:nvPr>
        </p:nvSpPr>
        <p:spPr/>
        <p:txBody>
          <a:bodyPr/>
          <a:lstStyle/>
          <a:p>
            <a:fld id="{AEFAAC5A-9C4F-4278-920D-DF2BAB595749}" type="slidenum">
              <a:rPr lang="en-US" smtClean="0"/>
              <a:pPr/>
              <a:t>11</a:t>
            </a:fld>
            <a:endParaRPr lang="en-US" dirty="0"/>
          </a:p>
        </p:txBody>
      </p:sp>
      <p:grpSp>
        <p:nvGrpSpPr>
          <p:cNvPr id="3" name="Group 2">
            <a:extLst>
              <a:ext uri="{FF2B5EF4-FFF2-40B4-BE49-F238E27FC236}">
                <a16:creationId xmlns:a16="http://schemas.microsoft.com/office/drawing/2014/main" id="{41AE370A-327D-9C43-8517-F1E76EB7B1B6}"/>
              </a:ext>
            </a:extLst>
          </p:cNvPr>
          <p:cNvGrpSpPr/>
          <p:nvPr/>
        </p:nvGrpSpPr>
        <p:grpSpPr>
          <a:xfrm>
            <a:off x="513931" y="1510292"/>
            <a:ext cx="8630069" cy="4106737"/>
            <a:chOff x="2547937" y="1639461"/>
            <a:chExt cx="7118350" cy="3837415"/>
          </a:xfrm>
        </p:grpSpPr>
        <p:sp>
          <p:nvSpPr>
            <p:cNvPr id="24" name="Rectangle 23">
              <a:extLst>
                <a:ext uri="{FF2B5EF4-FFF2-40B4-BE49-F238E27FC236}">
                  <a16:creationId xmlns:a16="http://schemas.microsoft.com/office/drawing/2014/main" id="{EA7F5CDB-1DF2-6040-88DC-817DEA6FB94D}"/>
                </a:ext>
              </a:extLst>
            </p:cNvPr>
            <p:cNvSpPr/>
            <p:nvPr/>
          </p:nvSpPr>
          <p:spPr>
            <a:xfrm>
              <a:off x="5938837" y="1639461"/>
              <a:ext cx="1841500" cy="1444625"/>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8507412" y="4286251"/>
              <a:ext cx="1158875" cy="830997"/>
            </a:xfrm>
            <a:prstGeom prst="rect">
              <a:avLst/>
            </a:prstGeom>
            <a:noFill/>
          </p:spPr>
          <p:txBody>
            <a:bodyPr wrap="square" rtlCol="0">
              <a:spAutoFit/>
            </a:bodyPr>
            <a:lstStyle/>
            <a:p>
              <a:r>
                <a:rPr lang="en-US" sz="2400" b="1" dirty="0"/>
                <a:t>Bad idea</a:t>
              </a:r>
            </a:p>
          </p:txBody>
        </p:sp>
        <p:grpSp>
          <p:nvGrpSpPr>
            <p:cNvPr id="22" name="Group 21"/>
            <p:cNvGrpSpPr/>
            <p:nvPr/>
          </p:nvGrpSpPr>
          <p:grpSpPr>
            <a:xfrm>
              <a:off x="2547937" y="1676400"/>
              <a:ext cx="4660900" cy="1444625"/>
              <a:chOff x="1311275" y="3946525"/>
              <a:chExt cx="4660900" cy="1444625"/>
            </a:xfrm>
          </p:grpSpPr>
          <p:sp>
            <p:nvSpPr>
              <p:cNvPr id="12" name="Rectangle 11"/>
              <p:cNvSpPr/>
              <p:nvPr/>
            </p:nvSpPr>
            <p:spPr>
              <a:xfrm>
                <a:off x="1311275" y="3946525"/>
                <a:ext cx="1841500" cy="1444625"/>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953000" y="4127500"/>
                <a:ext cx="301625" cy="269875"/>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5232400" y="4867275"/>
                <a:ext cx="301625" cy="269875"/>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5670550" y="4575175"/>
                <a:ext cx="301625" cy="269875"/>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5648325" y="4219575"/>
                <a:ext cx="301625" cy="269875"/>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8"/>
              <p:cNvGrpSpPr/>
              <p:nvPr/>
            </p:nvGrpSpPr>
            <p:grpSpPr>
              <a:xfrm>
                <a:off x="3263900" y="4279900"/>
                <a:ext cx="1275347" cy="877332"/>
                <a:chOff x="3333750" y="2238375"/>
                <a:chExt cx="1275347" cy="877332"/>
              </a:xfrm>
            </p:grpSpPr>
            <p:sp>
              <p:nvSpPr>
                <p:cNvPr id="20" name="Right Arrow 19"/>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333750" y="2746375"/>
                  <a:ext cx="1275347" cy="369332"/>
                </a:xfrm>
                <a:prstGeom prst="rect">
                  <a:avLst/>
                </a:prstGeom>
                <a:noFill/>
              </p:spPr>
              <p:txBody>
                <a:bodyPr wrap="none" rtlCol="0">
                  <a:spAutoFit/>
                </a:bodyPr>
                <a:lstStyle/>
                <a:p>
                  <a:r>
                    <a:rPr lang="en-US" dirty="0"/>
                    <a:t>All at once</a:t>
                  </a:r>
                </a:p>
              </p:txBody>
            </p:sp>
          </p:grpSp>
        </p:grpSp>
        <p:sp>
          <p:nvSpPr>
            <p:cNvPr id="23" name="TextBox 22"/>
            <p:cNvSpPr txBox="1"/>
            <p:nvPr/>
          </p:nvSpPr>
          <p:spPr>
            <a:xfrm>
              <a:off x="8278812" y="1946276"/>
              <a:ext cx="1158875" cy="830997"/>
            </a:xfrm>
            <a:prstGeom prst="rect">
              <a:avLst/>
            </a:prstGeom>
            <a:noFill/>
          </p:spPr>
          <p:txBody>
            <a:bodyPr wrap="square" rtlCol="0">
              <a:spAutoFit/>
            </a:bodyPr>
            <a:lstStyle/>
            <a:p>
              <a:r>
                <a:rPr lang="en-US" sz="2400" b="1" dirty="0"/>
                <a:t>May be OK</a:t>
              </a:r>
            </a:p>
          </p:txBody>
        </p:sp>
        <p:grpSp>
          <p:nvGrpSpPr>
            <p:cNvPr id="26" name="Group 25"/>
            <p:cNvGrpSpPr/>
            <p:nvPr/>
          </p:nvGrpSpPr>
          <p:grpSpPr>
            <a:xfrm>
              <a:off x="2681288" y="4025901"/>
              <a:ext cx="5216525" cy="1450975"/>
              <a:chOff x="1317625" y="1803400"/>
              <a:chExt cx="5216525" cy="1450975"/>
            </a:xfrm>
          </p:grpSpPr>
          <p:sp>
            <p:nvSpPr>
              <p:cNvPr id="7" name="Rectangle 6"/>
              <p:cNvSpPr/>
              <p:nvPr/>
            </p:nvSpPr>
            <p:spPr>
              <a:xfrm>
                <a:off x="1317625" y="1809750"/>
                <a:ext cx="1841500" cy="1444625"/>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7"/>
              <p:cNvGrpSpPr/>
              <p:nvPr/>
            </p:nvGrpSpPr>
            <p:grpSpPr>
              <a:xfrm>
                <a:off x="3333750" y="2238375"/>
                <a:ext cx="1275347" cy="877332"/>
                <a:chOff x="3333750" y="2238375"/>
                <a:chExt cx="1275347" cy="877332"/>
              </a:xfrm>
            </p:grpSpPr>
            <p:sp>
              <p:nvSpPr>
                <p:cNvPr id="9" name="Right Arrow 8"/>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333750" y="2746375"/>
                  <a:ext cx="1275347" cy="369332"/>
                </a:xfrm>
                <a:prstGeom prst="rect">
                  <a:avLst/>
                </a:prstGeom>
                <a:noFill/>
              </p:spPr>
              <p:txBody>
                <a:bodyPr wrap="none" rtlCol="0">
                  <a:spAutoFit/>
                </a:bodyPr>
                <a:lstStyle/>
                <a:p>
                  <a:r>
                    <a:rPr lang="en-US" dirty="0"/>
                    <a:t>All at once</a:t>
                  </a:r>
                </a:p>
              </p:txBody>
            </p:sp>
          </p:grpSp>
          <p:sp>
            <p:nvSpPr>
              <p:cNvPr id="25" name="Rectangle 24"/>
              <p:cNvSpPr/>
              <p:nvPr/>
            </p:nvSpPr>
            <p:spPr>
              <a:xfrm>
                <a:off x="4692650" y="1803400"/>
                <a:ext cx="1841500" cy="1444625"/>
              </a:xfrm>
              <a:prstGeom prst="rect">
                <a:avLst/>
              </a:prstGeom>
              <a:solidFill>
                <a:schemeClr val="accent1">
                  <a:lumMod val="75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1047566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On ramp plan</a:t>
            </a:r>
          </a:p>
        </p:txBody>
      </p:sp>
      <p:sp>
        <p:nvSpPr>
          <p:cNvPr id="4" name="Text Placeholder 3"/>
          <p:cNvSpPr>
            <a:spLocks noGrp="1"/>
          </p:cNvSpPr>
          <p:nvPr>
            <p:ph type="body" sz="quarter" idx="12"/>
          </p:nvPr>
        </p:nvSpPr>
        <p:spPr/>
        <p:txBody>
          <a:bodyPr/>
          <a:lstStyle/>
          <a:p>
            <a:r>
              <a:rPr lang="en-US" dirty="0"/>
              <a:t>So how should it be done</a:t>
            </a:r>
          </a:p>
        </p:txBody>
      </p:sp>
      <p:sp>
        <p:nvSpPr>
          <p:cNvPr id="5" name="Slide Number Placeholder 4"/>
          <p:cNvSpPr>
            <a:spLocks noGrp="1"/>
          </p:cNvSpPr>
          <p:nvPr>
            <p:ph type="sldNum" sz="quarter" idx="13"/>
          </p:nvPr>
        </p:nvSpPr>
        <p:spPr/>
        <p:txBody>
          <a:bodyPr/>
          <a:lstStyle/>
          <a:p>
            <a:fld id="{AEFAAC5A-9C4F-4278-920D-DF2BAB595749}" type="slidenum">
              <a:rPr lang="en-US" smtClean="0"/>
              <a:pPr/>
              <a:t>12</a:t>
            </a:fld>
            <a:endParaRPr lang="en-US" dirty="0"/>
          </a:p>
        </p:txBody>
      </p:sp>
      <p:sp>
        <p:nvSpPr>
          <p:cNvPr id="38" name="Content Placeholder 2"/>
          <p:cNvSpPr txBox="1">
            <a:spLocks/>
          </p:cNvSpPr>
          <p:nvPr/>
        </p:nvSpPr>
        <p:spPr>
          <a:xfrm>
            <a:off x="2528889" y="5000627"/>
            <a:ext cx="3422648" cy="1476374"/>
          </a:xfrm>
          <a:prstGeom prst="rect">
            <a:avLst/>
          </a:prstGeom>
        </p:spPr>
        <p:txBody>
          <a:bodyPr vert="horz" lIns="0" tIns="0" rIns="0" bIns="4572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Incrementally if at all possible</a:t>
            </a:r>
          </a:p>
          <a:p>
            <a:r>
              <a:rPr lang="en-US" dirty="0"/>
              <a:t>Small components, verified individually</a:t>
            </a:r>
          </a:p>
          <a:p>
            <a:r>
              <a:rPr lang="en-US" dirty="0"/>
              <a:t>Migrated back</a:t>
            </a:r>
            <a:endParaRPr lang="en-US" b="1" dirty="0"/>
          </a:p>
          <a:p>
            <a:endParaRPr lang="en-US" dirty="0"/>
          </a:p>
          <a:p>
            <a:pPr marL="284162" lvl="1" indent="0">
              <a:buNone/>
            </a:pPr>
            <a:endParaRPr lang="en-US" dirty="0"/>
          </a:p>
          <a:p>
            <a:pPr lvl="1"/>
            <a:endParaRPr lang="en-US" dirty="0"/>
          </a:p>
          <a:p>
            <a:pPr lvl="1"/>
            <a:endParaRPr lang="en-US" dirty="0"/>
          </a:p>
        </p:txBody>
      </p:sp>
      <p:sp>
        <p:nvSpPr>
          <p:cNvPr id="48" name="Content Placeholder 2"/>
          <p:cNvSpPr txBox="1">
            <a:spLocks/>
          </p:cNvSpPr>
          <p:nvPr/>
        </p:nvSpPr>
        <p:spPr>
          <a:xfrm>
            <a:off x="6777040" y="4962527"/>
            <a:ext cx="2517773" cy="1619249"/>
          </a:xfrm>
          <a:prstGeom prst="rect">
            <a:avLst/>
          </a:prstGeom>
        </p:spPr>
        <p:txBody>
          <a:bodyPr vert="horz" lIns="0" tIns="0" rIns="0" bIns="4572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Alternatively migrate them into new infrastructure</a:t>
            </a:r>
            <a:endParaRPr lang="en-US" b="1" dirty="0"/>
          </a:p>
          <a:p>
            <a:endParaRPr lang="en-US" dirty="0"/>
          </a:p>
          <a:p>
            <a:pPr marL="284162" lvl="1" indent="0">
              <a:buNone/>
            </a:pPr>
            <a:endParaRPr lang="en-US" dirty="0"/>
          </a:p>
          <a:p>
            <a:pPr lvl="1"/>
            <a:endParaRPr lang="en-US" dirty="0"/>
          </a:p>
          <a:p>
            <a:pPr lvl="1"/>
            <a:endParaRPr lang="en-US" dirty="0"/>
          </a:p>
        </p:txBody>
      </p:sp>
      <p:sp>
        <p:nvSpPr>
          <p:cNvPr id="62" name="Rectangle 61"/>
          <p:cNvSpPr>
            <a:spLocks noChangeAspect="1"/>
          </p:cNvSpPr>
          <p:nvPr/>
        </p:nvSpPr>
        <p:spPr>
          <a:xfrm>
            <a:off x="5167312" y="-1038733"/>
            <a:ext cx="1005840" cy="697598"/>
          </a:xfrm>
          <a:prstGeom prst="rect">
            <a:avLst/>
          </a:prstGeom>
          <a:solidFill>
            <a:schemeClr val="bg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a:spLocks/>
          </p:cNvSpPr>
          <p:nvPr/>
        </p:nvSpPr>
        <p:spPr>
          <a:xfrm>
            <a:off x="9111297" y="2486024"/>
            <a:ext cx="1005840" cy="735806"/>
          </a:xfrm>
          <a:prstGeom prst="rect">
            <a:avLst/>
          </a:prstGeom>
          <a:solidFill>
            <a:schemeClr val="bg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a:spLocks noChangeAspect="1"/>
          </p:cNvSpPr>
          <p:nvPr/>
        </p:nvSpPr>
        <p:spPr>
          <a:xfrm>
            <a:off x="6424285" y="1946792"/>
            <a:ext cx="1005840" cy="697598"/>
          </a:xfrm>
          <a:prstGeom prst="rect">
            <a:avLst/>
          </a:prstGeom>
          <a:solidFill>
            <a:schemeClr val="bg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4B722C8-514C-674B-8FB3-AB8A622B54D5}"/>
              </a:ext>
            </a:extLst>
          </p:cNvPr>
          <p:cNvSpPr/>
          <p:nvPr/>
        </p:nvSpPr>
        <p:spPr>
          <a:xfrm>
            <a:off x="2310938" y="2129015"/>
            <a:ext cx="1047404" cy="724912"/>
          </a:xfrm>
          <a:prstGeom prst="rect">
            <a:avLst/>
          </a:prstGeom>
          <a:solidFill>
            <a:schemeClr val="accent2">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2" name="Rectangle 31">
            <a:extLst>
              <a:ext uri="{FF2B5EF4-FFF2-40B4-BE49-F238E27FC236}">
                <a16:creationId xmlns:a16="http://schemas.microsoft.com/office/drawing/2014/main" id="{902A2560-0350-D043-AF38-76FD415C9311}"/>
              </a:ext>
            </a:extLst>
          </p:cNvPr>
          <p:cNvSpPr/>
          <p:nvPr/>
        </p:nvSpPr>
        <p:spPr>
          <a:xfrm>
            <a:off x="3361112" y="2131790"/>
            <a:ext cx="1047404" cy="724912"/>
          </a:xfrm>
          <a:prstGeom prst="rect">
            <a:avLst/>
          </a:prstGeom>
          <a:solidFill>
            <a:schemeClr val="accent2">
              <a:lumMod val="40000"/>
              <a:lumOff val="6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3" name="Rectangle 32">
            <a:extLst>
              <a:ext uri="{FF2B5EF4-FFF2-40B4-BE49-F238E27FC236}">
                <a16:creationId xmlns:a16="http://schemas.microsoft.com/office/drawing/2014/main" id="{8684F94A-8E76-394B-AD45-DBBF207A8BE6}"/>
              </a:ext>
            </a:extLst>
          </p:cNvPr>
          <p:cNvSpPr/>
          <p:nvPr/>
        </p:nvSpPr>
        <p:spPr>
          <a:xfrm>
            <a:off x="2313713" y="2863300"/>
            <a:ext cx="1047404" cy="724912"/>
          </a:xfrm>
          <a:prstGeom prst="rect">
            <a:avLst/>
          </a:prstGeom>
          <a:solidFill>
            <a:schemeClr val="accent2">
              <a:lumMod val="5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9" name="Rectangle 38">
            <a:extLst>
              <a:ext uri="{FF2B5EF4-FFF2-40B4-BE49-F238E27FC236}">
                <a16:creationId xmlns:a16="http://schemas.microsoft.com/office/drawing/2014/main" id="{37F8F143-98E7-7E42-B52B-478DF5972F51}"/>
              </a:ext>
            </a:extLst>
          </p:cNvPr>
          <p:cNvSpPr/>
          <p:nvPr/>
        </p:nvSpPr>
        <p:spPr>
          <a:xfrm>
            <a:off x="3363887" y="2866075"/>
            <a:ext cx="1047404" cy="724912"/>
          </a:xfrm>
          <a:prstGeom prst="rect">
            <a:avLst/>
          </a:prstGeom>
          <a:solidFill>
            <a:schemeClr val="accent2">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4" name="Rectangle 43">
            <a:extLst>
              <a:ext uri="{FF2B5EF4-FFF2-40B4-BE49-F238E27FC236}">
                <a16:creationId xmlns:a16="http://schemas.microsoft.com/office/drawing/2014/main" id="{16887F42-82F8-7547-B7B6-0B28508A132D}"/>
              </a:ext>
            </a:extLst>
          </p:cNvPr>
          <p:cNvSpPr/>
          <p:nvPr/>
        </p:nvSpPr>
        <p:spPr>
          <a:xfrm>
            <a:off x="5670232" y="1444865"/>
            <a:ext cx="1047404" cy="724912"/>
          </a:xfrm>
          <a:prstGeom prst="rect">
            <a:avLst/>
          </a:prstGeom>
          <a:solidFill>
            <a:schemeClr val="accent2">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5" name="Rectangle 44">
            <a:extLst>
              <a:ext uri="{FF2B5EF4-FFF2-40B4-BE49-F238E27FC236}">
                <a16:creationId xmlns:a16="http://schemas.microsoft.com/office/drawing/2014/main" id="{029DD99D-D604-E14E-AC2F-1FB01F8E1DB3}"/>
              </a:ext>
            </a:extLst>
          </p:cNvPr>
          <p:cNvSpPr/>
          <p:nvPr/>
        </p:nvSpPr>
        <p:spPr>
          <a:xfrm>
            <a:off x="6720406" y="1447640"/>
            <a:ext cx="1047404" cy="724912"/>
          </a:xfrm>
          <a:prstGeom prst="rect">
            <a:avLst/>
          </a:prstGeom>
          <a:solidFill>
            <a:schemeClr val="accent2">
              <a:lumMod val="40000"/>
              <a:lumOff val="6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6" name="Rectangle 45">
            <a:extLst>
              <a:ext uri="{FF2B5EF4-FFF2-40B4-BE49-F238E27FC236}">
                <a16:creationId xmlns:a16="http://schemas.microsoft.com/office/drawing/2014/main" id="{53F0BAC2-23E2-2443-A171-88149324A267}"/>
              </a:ext>
            </a:extLst>
          </p:cNvPr>
          <p:cNvSpPr/>
          <p:nvPr/>
        </p:nvSpPr>
        <p:spPr>
          <a:xfrm>
            <a:off x="5673007" y="2179150"/>
            <a:ext cx="1047404" cy="724912"/>
          </a:xfrm>
          <a:prstGeom prst="rect">
            <a:avLst/>
          </a:prstGeom>
          <a:solidFill>
            <a:schemeClr val="accent2">
              <a:lumMod val="5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7" name="Rectangle 46">
            <a:extLst>
              <a:ext uri="{FF2B5EF4-FFF2-40B4-BE49-F238E27FC236}">
                <a16:creationId xmlns:a16="http://schemas.microsoft.com/office/drawing/2014/main" id="{2083F296-E1DE-AE4C-8E7E-F6181DAA5E00}"/>
              </a:ext>
            </a:extLst>
          </p:cNvPr>
          <p:cNvSpPr/>
          <p:nvPr/>
        </p:nvSpPr>
        <p:spPr>
          <a:xfrm>
            <a:off x="6723181" y="2181925"/>
            <a:ext cx="1047404" cy="724912"/>
          </a:xfrm>
          <a:prstGeom prst="rect">
            <a:avLst/>
          </a:prstGeom>
          <a:solidFill>
            <a:schemeClr val="accent2">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0" name="Rectangle 49">
            <a:extLst>
              <a:ext uri="{FF2B5EF4-FFF2-40B4-BE49-F238E27FC236}">
                <a16:creationId xmlns:a16="http://schemas.microsoft.com/office/drawing/2014/main" id="{D13592CF-05A1-0943-B427-B335DECC4C19}"/>
              </a:ext>
            </a:extLst>
          </p:cNvPr>
          <p:cNvSpPr/>
          <p:nvPr/>
        </p:nvSpPr>
        <p:spPr>
          <a:xfrm>
            <a:off x="750912" y="2129015"/>
            <a:ext cx="1047404" cy="724912"/>
          </a:xfrm>
          <a:prstGeom prst="rect">
            <a:avLst/>
          </a:prstGeom>
          <a:solidFill>
            <a:schemeClr val="accent3"/>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64" name="Rectangle 63">
            <a:extLst>
              <a:ext uri="{FF2B5EF4-FFF2-40B4-BE49-F238E27FC236}">
                <a16:creationId xmlns:a16="http://schemas.microsoft.com/office/drawing/2014/main" id="{EFDBAAFB-E542-1A4F-965D-EDBBDD821A8F}"/>
              </a:ext>
            </a:extLst>
          </p:cNvPr>
          <p:cNvSpPr/>
          <p:nvPr/>
        </p:nvSpPr>
        <p:spPr>
          <a:xfrm>
            <a:off x="2310938" y="2866075"/>
            <a:ext cx="1047404" cy="724912"/>
          </a:xfrm>
          <a:prstGeom prst="rect">
            <a:avLst/>
          </a:prstGeom>
          <a:solidFill>
            <a:schemeClr val="tx2">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65" name="Rectangle 64">
            <a:extLst>
              <a:ext uri="{FF2B5EF4-FFF2-40B4-BE49-F238E27FC236}">
                <a16:creationId xmlns:a16="http://schemas.microsoft.com/office/drawing/2014/main" id="{B74F39F8-7556-4540-98E4-58F3E1CDD690}"/>
              </a:ext>
            </a:extLst>
          </p:cNvPr>
          <p:cNvSpPr/>
          <p:nvPr/>
        </p:nvSpPr>
        <p:spPr>
          <a:xfrm>
            <a:off x="3352791" y="2849707"/>
            <a:ext cx="1047404" cy="724912"/>
          </a:xfrm>
          <a:prstGeom prst="rect">
            <a:avLst/>
          </a:prstGeom>
          <a:solidFill>
            <a:schemeClr val="tx2">
              <a:lumMod val="40000"/>
              <a:lumOff val="6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66" name="Rectangle 65">
            <a:extLst>
              <a:ext uri="{FF2B5EF4-FFF2-40B4-BE49-F238E27FC236}">
                <a16:creationId xmlns:a16="http://schemas.microsoft.com/office/drawing/2014/main" id="{037C2C90-7AAF-9C4A-9C81-6ECAFE0F616A}"/>
              </a:ext>
            </a:extLst>
          </p:cNvPr>
          <p:cNvSpPr/>
          <p:nvPr/>
        </p:nvSpPr>
        <p:spPr>
          <a:xfrm>
            <a:off x="3363887" y="2143377"/>
            <a:ext cx="1047404" cy="724912"/>
          </a:xfrm>
          <a:prstGeom prst="rect">
            <a:avLst/>
          </a:prstGeom>
          <a:solidFill>
            <a:schemeClr val="tx2">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Rectangle 7">
            <a:extLst>
              <a:ext uri="{FF2B5EF4-FFF2-40B4-BE49-F238E27FC236}">
                <a16:creationId xmlns:a16="http://schemas.microsoft.com/office/drawing/2014/main" id="{C120471F-6A04-FF4D-92D8-D695F80E93E6}"/>
              </a:ext>
            </a:extLst>
          </p:cNvPr>
          <p:cNvSpPr/>
          <p:nvPr/>
        </p:nvSpPr>
        <p:spPr>
          <a:xfrm>
            <a:off x="7767810" y="3056481"/>
            <a:ext cx="2097578" cy="1485456"/>
          </a:xfrm>
          <a:prstGeom prst="rect">
            <a:avLst/>
          </a:prstGeom>
          <a:solidFill>
            <a:schemeClr val="bg2"/>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73" name="Rectangle 72">
            <a:extLst>
              <a:ext uri="{FF2B5EF4-FFF2-40B4-BE49-F238E27FC236}">
                <a16:creationId xmlns:a16="http://schemas.microsoft.com/office/drawing/2014/main" id="{943FECC2-B1E2-BE42-8EBE-F638D0A5B32F}"/>
              </a:ext>
            </a:extLst>
          </p:cNvPr>
          <p:cNvSpPr/>
          <p:nvPr/>
        </p:nvSpPr>
        <p:spPr>
          <a:xfrm>
            <a:off x="7777062" y="3064600"/>
            <a:ext cx="1047404" cy="724912"/>
          </a:xfrm>
          <a:prstGeom prst="rect">
            <a:avLst/>
          </a:prstGeom>
          <a:solidFill>
            <a:schemeClr val="accent3"/>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74" name="Rectangle 73">
            <a:extLst>
              <a:ext uri="{FF2B5EF4-FFF2-40B4-BE49-F238E27FC236}">
                <a16:creationId xmlns:a16="http://schemas.microsoft.com/office/drawing/2014/main" id="{EC15B652-0F36-4941-96E3-B780222F3624}"/>
              </a:ext>
            </a:extLst>
          </p:cNvPr>
          <p:cNvSpPr/>
          <p:nvPr/>
        </p:nvSpPr>
        <p:spPr>
          <a:xfrm>
            <a:off x="8827236" y="3067375"/>
            <a:ext cx="1047404" cy="724912"/>
          </a:xfrm>
          <a:prstGeom prst="rect">
            <a:avLst/>
          </a:prstGeom>
          <a:solidFill>
            <a:schemeClr val="accent1">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75" name="Rectangle 74">
            <a:extLst>
              <a:ext uri="{FF2B5EF4-FFF2-40B4-BE49-F238E27FC236}">
                <a16:creationId xmlns:a16="http://schemas.microsoft.com/office/drawing/2014/main" id="{97A7D01F-2E52-4D4F-8A79-830B1B3C4664}"/>
              </a:ext>
            </a:extLst>
          </p:cNvPr>
          <p:cNvSpPr/>
          <p:nvPr/>
        </p:nvSpPr>
        <p:spPr>
          <a:xfrm>
            <a:off x="7779837" y="3798885"/>
            <a:ext cx="1047404" cy="724912"/>
          </a:xfrm>
          <a:prstGeom prst="rect">
            <a:avLst/>
          </a:prstGeom>
          <a:solidFill>
            <a:schemeClr val="tx2">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76" name="Rectangle 75">
            <a:extLst>
              <a:ext uri="{FF2B5EF4-FFF2-40B4-BE49-F238E27FC236}">
                <a16:creationId xmlns:a16="http://schemas.microsoft.com/office/drawing/2014/main" id="{120ED1E5-DD74-474B-938A-354E1AC92FFD}"/>
              </a:ext>
            </a:extLst>
          </p:cNvPr>
          <p:cNvSpPr/>
          <p:nvPr/>
        </p:nvSpPr>
        <p:spPr>
          <a:xfrm>
            <a:off x="8830011" y="3818285"/>
            <a:ext cx="1047404" cy="724912"/>
          </a:xfrm>
          <a:prstGeom prst="rect">
            <a:avLst/>
          </a:prstGeom>
          <a:solidFill>
            <a:schemeClr val="accent3">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Tree>
    <p:extLst>
      <p:ext uri="{BB962C8B-B14F-4D97-AF65-F5344CB8AC3E}">
        <p14:creationId xmlns:p14="http://schemas.microsoft.com/office/powerpoint/2010/main" val="5328288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12711 0 " pathEditMode="relative" ptsTypes="AA">
                                      <p:cBhvr>
                                        <p:cTn id="6" dur="2000" fill="hold"/>
                                        <p:tgtEl>
                                          <p:spTgt spid="6"/>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1" nodeType="clickEffect">
                                  <p:stCondLst>
                                    <p:cond delay="0"/>
                                  </p:stCondLst>
                                  <p:childTnLst>
                                    <p:animMotion origin="layout" path="M 0 0 L 0.12829 0 " pathEditMode="relative" ptsTypes="AA">
                                      <p:cBhvr>
                                        <p:cTn id="18" dur="2000" fill="hold"/>
                                        <p:tgtEl>
                                          <p:spTgt spid="50"/>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0.00131 -0.01967 L 0.171 0.2382 " pathEditMode="relative" rAng="0" ptsTypes="AA">
                                      <p:cBhvr>
                                        <p:cTn id="38" dur="2000" fill="hold"/>
                                        <p:tgtEl>
                                          <p:spTgt spid="46"/>
                                        </p:tgtEl>
                                        <p:attrNameLst>
                                          <p:attrName>ppt_x</p:attrName>
                                          <p:attrName>ppt_y</p:attrName>
                                        </p:attrNameLst>
                                      </p:cBhvr>
                                      <p:rCtr x="8609" y="12894"/>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0" nodeType="clickEffect">
                                  <p:stCondLst>
                                    <p:cond delay="0"/>
                                  </p:stCondLst>
                                  <p:childTnLst>
                                    <p:animMotion origin="layout" path="M -0.01016 -0.02199 L 0.17192 0.23635 " pathEditMode="relative" rAng="0" ptsTypes="AA">
                                      <p:cBhvr>
                                        <p:cTn id="46" dur="2000" fill="hold"/>
                                        <p:tgtEl>
                                          <p:spTgt spid="47"/>
                                        </p:tgtEl>
                                        <p:attrNameLst>
                                          <p:attrName>ppt_x</p:attrName>
                                          <p:attrName>ppt_y</p:attrName>
                                        </p:attrNameLst>
                                      </p:cBhvr>
                                      <p:rCtr x="9104" y="12917"/>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0" nodeType="clickEffect">
                                  <p:stCondLst>
                                    <p:cond delay="0"/>
                                  </p:stCondLst>
                                  <p:childTnLst>
                                    <p:animMotion origin="layout" path="M -0.01368 -0.02083 L 0.17283 0.23588 " pathEditMode="relative" ptsTypes="AA">
                                      <p:cBhvr>
                                        <p:cTn id="54" dur="2000" fill="hold"/>
                                        <p:tgtEl>
                                          <p:spTgt spid="45"/>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grpId="0" nodeType="clickEffect">
                                  <p:stCondLst>
                                    <p:cond delay="0"/>
                                  </p:stCondLst>
                                  <p:childTnLst>
                                    <p:animMotion origin="layout" path="M -0.01042 -0.00996 L 0.17152 0.23078 " pathEditMode="relative" rAng="0" ptsTypes="AA">
                                      <p:cBhvr>
                                        <p:cTn id="62" dur="2000" fill="hold"/>
                                        <p:tgtEl>
                                          <p:spTgt spid="44"/>
                                        </p:tgtEl>
                                        <p:attrNameLst>
                                          <p:attrName>ppt_x</p:attrName>
                                          <p:attrName>ppt_y</p:attrName>
                                        </p:attrNameLst>
                                      </p:cBhvr>
                                      <p:rCtr x="9091" y="12037"/>
                                    </p:animMotion>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grpId="1" nodeType="with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45"/>
                                        </p:tgtEl>
                                        <p:attrNameLst>
                                          <p:attrName>style.visibility</p:attrName>
                                        </p:attrNameLst>
                                      </p:cBhvr>
                                      <p:to>
                                        <p:strVal val="visible"/>
                                      </p:to>
                                    </p:set>
                                  </p:childTnLst>
                                </p:cTn>
                              </p:par>
                              <p:par>
                                <p:cTn id="75" presetID="1" presetClass="entr" presetSubtype="0" fill="hold" grpId="1" nodeType="withEffect">
                                  <p:stCondLst>
                                    <p:cond delay="0"/>
                                  </p:stCondLst>
                                  <p:childTnLst>
                                    <p:set>
                                      <p:cBhvr>
                                        <p:cTn id="76" dur="1" fill="hold">
                                          <p:stCondLst>
                                            <p:cond delay="0"/>
                                          </p:stCondLst>
                                        </p:cTn>
                                        <p:tgtEl>
                                          <p:spTgt spid="46"/>
                                        </p:tgtEl>
                                        <p:attrNameLst>
                                          <p:attrName>style.visibility</p:attrName>
                                        </p:attrNameLst>
                                      </p:cBhvr>
                                      <p:to>
                                        <p:strVal val="visible"/>
                                      </p:to>
                                    </p:set>
                                  </p:childTnLst>
                                </p:cTn>
                              </p:par>
                              <p:par>
                                <p:cTn id="77" presetID="1" presetClass="entr" presetSubtype="0" fill="hold" grpId="1" nodeType="with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30" grpId="0" animBg="1"/>
      <p:bldP spid="6" grpId="0" animBg="1"/>
      <p:bldP spid="6" grpId="1" animBg="1"/>
      <p:bldP spid="44" grpId="0" animBg="1"/>
      <p:bldP spid="44" grpId="1" animBg="1"/>
      <p:bldP spid="45" grpId="0" animBg="1"/>
      <p:bldP spid="45" grpId="1" animBg="1"/>
      <p:bldP spid="46" grpId="0" animBg="1"/>
      <p:bldP spid="46" grpId="1" animBg="1"/>
      <p:bldP spid="47" grpId="0" animBg="1"/>
      <p:bldP spid="47" grpId="1" animBg="1"/>
      <p:bldP spid="50" grpId="0" animBg="1"/>
      <p:bldP spid="50" grpId="1" animBg="1"/>
      <p:bldP spid="64" grpId="0" animBg="1"/>
      <p:bldP spid="65" grpId="0" animBg="1"/>
      <p:bldP spid="66" grpId="0" animBg="1"/>
      <p:bldP spid="73" grpId="0" animBg="1"/>
      <p:bldP spid="74" grpId="0" animBg="1"/>
      <p:bldP spid="75" grpId="0" animBg="1"/>
      <p:bldP spid="7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lide Number"/>
          <p:cNvSpPr txBox="1">
            <a:spLocks noGrp="1"/>
          </p:cNvSpPr>
          <p:nvPr>
            <p:ph type="sldNum" sz="quarter" idx="2"/>
          </p:nvPr>
        </p:nvSpPr>
        <p:spPr>
          <a:xfrm flipH="1">
            <a:off x="1657875" y="6513051"/>
            <a:ext cx="141064" cy="1384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73041" rtl="0" fontAlgn="auto" latinLnBrk="0" hangingPunct="0">
              <a:lnSpc>
                <a:spcPct val="90000"/>
              </a:lnSpc>
              <a:spcBef>
                <a:spcPts val="0"/>
              </a:spcBef>
              <a:spcAft>
                <a:spcPts val="0"/>
              </a:spcAft>
              <a:buClrTx/>
              <a:buSzTx/>
              <a:buFontTx/>
              <a:buNone/>
              <a:tabLst>
                <a:tab pos="228600" algn="l"/>
              </a:tabLst>
              <a:defRPr kumimoji="0" sz="10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13</a:t>
            </a:fld>
            <a:endParaRPr/>
          </a:p>
        </p:txBody>
      </p:sp>
      <p:sp>
        <p:nvSpPr>
          <p:cNvPr id="181" name="Refactoring"/>
          <p:cNvSpPr txBox="1">
            <a:spLocks noGrp="1"/>
          </p:cNvSpPr>
          <p:nvPr>
            <p:ph type="title"/>
          </p:nvPr>
        </p:nvSpPr>
        <p:spPr>
          <a:xfrm>
            <a:off x="365760" y="411480"/>
            <a:ext cx="11372473" cy="485774"/>
          </a:xfrm>
          <a:prstGeom prst="rect">
            <a:avLst/>
          </a:prstGeom>
        </p:spPr>
        <p:txBody>
          <a:bodyPr/>
          <a:lstStyle>
            <a:lvl1pPr defTabSz="859536">
              <a:defRPr sz="3008"/>
            </a:lvl1pPr>
          </a:lstStyle>
          <a:p>
            <a:r>
              <a:rPr dirty="0"/>
              <a:t>Refactoring</a:t>
            </a:r>
          </a:p>
        </p:txBody>
      </p:sp>
      <p:sp>
        <p:nvSpPr>
          <p:cNvPr id="182" name="Toy workflow with testing"/>
          <p:cNvSpPr txBox="1"/>
          <p:nvPr/>
        </p:nvSpPr>
        <p:spPr>
          <a:xfrm>
            <a:off x="1941989" y="1624891"/>
            <a:ext cx="3480631"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400"/>
            </a:lvl1pPr>
          </a:lstStyle>
          <a:p>
            <a:r>
              <a:rPr dirty="0"/>
              <a:t>Toy workflow with testing</a:t>
            </a:r>
          </a:p>
        </p:txBody>
      </p:sp>
      <p:pic>
        <p:nvPicPr>
          <p:cNvPr id="2" name="Picture 1" descr="RefactorFlowChart_v1.pdf"/>
          <p:cNvPicPr>
            <a:picLocks noChangeAspect="1"/>
          </p:cNvPicPr>
          <p:nvPr/>
        </p:nvPicPr>
        <p:blipFill rotWithShape="1">
          <a:blip r:embed="rId3">
            <a:extLst>
              <a:ext uri="{28A0092B-C50C-407E-A947-70E740481C1C}">
                <a14:useLocalDpi xmlns:a14="http://schemas.microsoft.com/office/drawing/2010/main" val="0"/>
              </a:ext>
            </a:extLst>
          </a:blip>
          <a:srcRect l="30981" r="30196"/>
          <a:stretch/>
        </p:blipFill>
        <p:spPr>
          <a:xfrm rot="16200000">
            <a:off x="4843464" y="-856923"/>
            <a:ext cx="2501899" cy="8339663"/>
          </a:xfrm>
          <a:prstGeom prst="rect">
            <a:avLst/>
          </a:prstGeom>
        </p:spPr>
      </p:pic>
    </p:spTree>
    <p:extLst>
      <p:ext uri="{BB962C8B-B14F-4D97-AF65-F5344CB8AC3E}">
        <p14:creationId xmlns:p14="http://schemas.microsoft.com/office/powerpoint/2010/main" val="3525866720"/>
      </p:ext>
    </p:extLst>
  </p:cSld>
  <p:clrMapOvr>
    <a:masterClrMapping/>
  </p:clrMapOvr>
  <mc:AlternateContent xmlns:mc="http://schemas.openxmlformats.org/markup-compatibility/2006" xmlns:p14="http://schemas.microsoft.com/office/powerpoint/2010/main">
    <mc:Choice Requires="p14">
      <p:transition spd="slow" p14:dur="2000" advTm="190985"/>
    </mc:Choice>
    <mc:Fallback xmlns="">
      <p:transition spd="slow" advTm="19098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implementation</a:t>
            </a:r>
          </a:p>
        </p:txBody>
      </p:sp>
      <p:sp>
        <p:nvSpPr>
          <p:cNvPr id="3" name="Content Placeholder 2"/>
          <p:cNvSpPr>
            <a:spLocks noGrp="1"/>
          </p:cNvSpPr>
          <p:nvPr>
            <p:ph idx="1"/>
          </p:nvPr>
        </p:nvSpPr>
        <p:spPr/>
        <p:txBody>
          <a:bodyPr/>
          <a:lstStyle/>
          <a:p>
            <a:r>
              <a:rPr lang="en-US" dirty="0"/>
              <a:t>Developers (hopefully) know what the end code should be</a:t>
            </a:r>
          </a:p>
          <a:p>
            <a:pPr lvl="1"/>
            <a:r>
              <a:rPr lang="en-US" dirty="0"/>
              <a:t>They will do the code implementation</a:t>
            </a:r>
          </a:p>
          <a:p>
            <a:pPr marL="0" indent="0">
              <a:buNone/>
            </a:pPr>
            <a:r>
              <a:rPr lang="en-US" b="1" dirty="0"/>
              <a:t>Process and policies are important</a:t>
            </a:r>
            <a:endParaRPr lang="en-US" dirty="0"/>
          </a:p>
          <a:p>
            <a:r>
              <a:rPr lang="en-US" dirty="0"/>
              <a:t>Managing co-existence of production and development</a:t>
            </a:r>
          </a:p>
          <a:p>
            <a:r>
              <a:rPr lang="en-US" dirty="0"/>
              <a:t>Managing branch divergence</a:t>
            </a:r>
          </a:p>
          <a:p>
            <a:r>
              <a:rPr lang="en-US" dirty="0"/>
              <a:t>Any code pruning</a:t>
            </a:r>
          </a:p>
          <a:p>
            <a:r>
              <a:rPr lang="en-US" dirty="0"/>
              <a:t>Schedule of testing</a:t>
            </a:r>
          </a:p>
          <a:p>
            <a:r>
              <a:rPr lang="en-US" dirty="0"/>
              <a:t>Schedule of integration and release</a:t>
            </a:r>
          </a:p>
          <a:p>
            <a:pPr lvl="1"/>
            <a:r>
              <a:rPr lang="en-US" dirty="0"/>
              <a:t>Release may be external or just to the internal users</a:t>
            </a:r>
          </a:p>
        </p:txBody>
      </p:sp>
      <p:sp>
        <p:nvSpPr>
          <p:cNvPr id="4" name="Text Placeholder 3"/>
          <p:cNvSpPr>
            <a:spLocks noGrp="1"/>
          </p:cNvSpPr>
          <p:nvPr>
            <p:ph type="body" sz="quarter" idx="12"/>
          </p:nvPr>
        </p:nvSpPr>
        <p:spPr/>
        <p:txBody>
          <a:bodyPr/>
          <a:lstStyle/>
          <a:p>
            <a:r>
              <a:rPr lang="en-US" dirty="0"/>
              <a:t>Procedures and policies</a:t>
            </a:r>
          </a:p>
        </p:txBody>
      </p:sp>
      <p:sp>
        <p:nvSpPr>
          <p:cNvPr id="5" name="Slide Number Placeholder 4"/>
          <p:cNvSpPr>
            <a:spLocks noGrp="1"/>
          </p:cNvSpPr>
          <p:nvPr>
            <p:ph type="sldNum" sz="quarter" idx="13"/>
          </p:nvPr>
        </p:nvSpPr>
        <p:spPr/>
        <p:txBody>
          <a:bodyPr/>
          <a:lstStyle/>
          <a:p>
            <a:fld id="{AEFAAC5A-9C4F-4278-920D-DF2BAB595749}" type="slidenum">
              <a:rPr lang="en-US" smtClean="0"/>
              <a:pPr/>
              <a:t>14</a:t>
            </a:fld>
            <a:endParaRPr lang="en-US" dirty="0"/>
          </a:p>
        </p:txBody>
      </p:sp>
    </p:spTree>
    <p:extLst>
      <p:ext uri="{BB962C8B-B14F-4D97-AF65-F5344CB8AC3E}">
        <p14:creationId xmlns:p14="http://schemas.microsoft.com/office/powerpoint/2010/main" val="14570483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To have good outcome from refactoring</a:t>
            </a:r>
          </a:p>
          <a:p>
            <a:r>
              <a:rPr lang="en-US" dirty="0"/>
              <a:t>Know why</a:t>
            </a:r>
          </a:p>
          <a:p>
            <a:r>
              <a:rPr lang="en-US" dirty="0"/>
              <a:t>Know how much</a:t>
            </a:r>
          </a:p>
          <a:p>
            <a:r>
              <a:rPr lang="en-US" dirty="0"/>
              <a:t>Know the cost</a:t>
            </a:r>
          </a:p>
          <a:p>
            <a:r>
              <a:rPr lang="en-US" dirty="0"/>
              <a:t>Plan</a:t>
            </a:r>
          </a:p>
          <a:p>
            <a:r>
              <a:rPr lang="en-US" dirty="0"/>
              <a:t>Have strong testing and verification</a:t>
            </a:r>
          </a:p>
          <a:p>
            <a:r>
              <a:rPr lang="en-US" dirty="0"/>
              <a:t>Get buy-in </a:t>
            </a:r>
            <a:r>
              <a:rPr lang="en-US"/>
              <a:t>from stakeholders</a:t>
            </a:r>
            <a:endParaRPr lang="en-US" dirty="0"/>
          </a:p>
        </p:txBody>
      </p:sp>
    </p:spTree>
    <p:extLst>
      <p:ext uri="{BB962C8B-B14F-4D97-AF65-F5344CB8AC3E}">
        <p14:creationId xmlns:p14="http://schemas.microsoft.com/office/powerpoint/2010/main" val="22429500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F8F7B-5D0E-0248-9403-E1F5589F4875}"/>
              </a:ext>
            </a:extLst>
          </p:cNvPr>
          <p:cNvSpPr>
            <a:spLocks noGrp="1"/>
          </p:cNvSpPr>
          <p:nvPr>
            <p:ph type="title"/>
          </p:nvPr>
        </p:nvSpPr>
        <p:spPr>
          <a:xfrm>
            <a:off x="1796804" y="1165274"/>
            <a:ext cx="8534554" cy="510909"/>
          </a:xfrm>
        </p:spPr>
        <p:txBody>
          <a:bodyPr/>
          <a:lstStyle/>
          <a:p>
            <a:r>
              <a:rPr lang="en-US" dirty="0"/>
              <a:t>Example FLASH </a:t>
            </a:r>
          </a:p>
        </p:txBody>
      </p:sp>
      <p:sp>
        <p:nvSpPr>
          <p:cNvPr id="5" name="Slide Number Placeholder 4">
            <a:extLst>
              <a:ext uri="{FF2B5EF4-FFF2-40B4-BE49-F238E27FC236}">
                <a16:creationId xmlns:a16="http://schemas.microsoft.com/office/drawing/2014/main" id="{6FC8D17D-526F-564B-9D15-5A9A6FED3CBA}"/>
              </a:ext>
            </a:extLst>
          </p:cNvPr>
          <p:cNvSpPr>
            <a:spLocks noGrp="1"/>
          </p:cNvSpPr>
          <p:nvPr>
            <p:ph type="sldNum" sz="quarter" idx="13"/>
          </p:nvPr>
        </p:nvSpPr>
        <p:spPr/>
        <p:txBody>
          <a:bodyPr/>
          <a:lstStyle/>
          <a:p>
            <a:fld id="{AEFAAC5A-9C4F-4278-920D-DF2BAB595749}" type="slidenum">
              <a:rPr lang="en-US" smtClean="0"/>
              <a:pPr/>
              <a:t>16</a:t>
            </a:fld>
            <a:endParaRPr lang="en-US" dirty="0"/>
          </a:p>
        </p:txBody>
      </p:sp>
      <p:pic>
        <p:nvPicPr>
          <p:cNvPr id="8" name="Picture 7">
            <a:extLst>
              <a:ext uri="{FF2B5EF4-FFF2-40B4-BE49-F238E27FC236}">
                <a16:creationId xmlns:a16="http://schemas.microsoft.com/office/drawing/2014/main" id="{0A92200D-A6E5-E747-8D51-5C70806F71A7}"/>
              </a:ext>
            </a:extLst>
          </p:cNvPr>
          <p:cNvPicPr>
            <a:picLocks noChangeAspect="1"/>
          </p:cNvPicPr>
          <p:nvPr/>
        </p:nvPicPr>
        <p:blipFill>
          <a:blip r:embed="rId3"/>
          <a:stretch>
            <a:fillRect/>
          </a:stretch>
        </p:blipFill>
        <p:spPr>
          <a:xfrm>
            <a:off x="4566469" y="1494443"/>
            <a:ext cx="5951878" cy="3571127"/>
          </a:xfrm>
          <a:prstGeom prst="rect">
            <a:avLst/>
          </a:prstGeom>
        </p:spPr>
      </p:pic>
      <p:sp>
        <p:nvSpPr>
          <p:cNvPr id="9" name="Content Placeholder 2">
            <a:extLst>
              <a:ext uri="{FF2B5EF4-FFF2-40B4-BE49-F238E27FC236}">
                <a16:creationId xmlns:a16="http://schemas.microsoft.com/office/drawing/2014/main" id="{941C35B3-69AD-0547-96AE-C8B80991B9EE}"/>
              </a:ext>
            </a:extLst>
          </p:cNvPr>
          <p:cNvSpPr>
            <a:spLocks noGrp="1"/>
          </p:cNvSpPr>
          <p:nvPr>
            <p:ph idx="1"/>
          </p:nvPr>
        </p:nvSpPr>
        <p:spPr>
          <a:xfrm>
            <a:off x="566451" y="1748488"/>
            <a:ext cx="8372901" cy="3317082"/>
          </a:xfrm>
        </p:spPr>
        <p:txBody>
          <a:bodyPr/>
          <a:lstStyle/>
          <a:p>
            <a:r>
              <a:rPr lang="en-US" dirty="0"/>
              <a:t>Grid</a:t>
            </a:r>
          </a:p>
          <a:p>
            <a:pPr lvl="1"/>
            <a:r>
              <a:rPr lang="en-US" dirty="0"/>
              <a:t>Manages data</a:t>
            </a:r>
          </a:p>
          <a:p>
            <a:pPr lvl="1"/>
            <a:r>
              <a:rPr lang="en-US" dirty="0"/>
              <a:t>Domain discretization</a:t>
            </a:r>
          </a:p>
          <a:p>
            <a:r>
              <a:rPr lang="en-US" dirty="0"/>
              <a:t>Hydro</a:t>
            </a:r>
          </a:p>
          <a:p>
            <a:pPr lvl="1"/>
            <a:r>
              <a:rPr lang="en-US" dirty="0" err="1">
                <a:latin typeface="American Typewriter" panose="02090604020004020304" pitchFamily="18" charset="77"/>
              </a:rPr>
              <a:t>simpleUnsplit</a:t>
            </a:r>
            <a:endParaRPr lang="en-US" dirty="0">
              <a:latin typeface="American Typewriter" panose="02090604020004020304" pitchFamily="18" charset="77"/>
            </a:endParaRPr>
          </a:p>
          <a:p>
            <a:pPr lvl="1"/>
            <a:r>
              <a:rPr lang="en-US" dirty="0">
                <a:latin typeface="American Typewriter" panose="02090604020004020304" pitchFamily="18" charset="77"/>
              </a:rPr>
              <a:t>Unsplit</a:t>
            </a:r>
          </a:p>
          <a:p>
            <a:r>
              <a:rPr lang="en-US" dirty="0"/>
              <a:t>Driver</a:t>
            </a:r>
          </a:p>
          <a:p>
            <a:pPr lvl="1"/>
            <a:r>
              <a:rPr lang="en-US" dirty="0"/>
              <a:t>Time-stepping</a:t>
            </a:r>
          </a:p>
          <a:p>
            <a:pPr lvl="1"/>
            <a:r>
              <a:rPr lang="en-US" dirty="0"/>
              <a:t>Orchestrates interactions</a:t>
            </a:r>
          </a:p>
          <a:p>
            <a:endParaRPr lang="en-US" dirty="0"/>
          </a:p>
        </p:txBody>
      </p:sp>
    </p:spTree>
    <p:extLst>
      <p:ext uri="{BB962C8B-B14F-4D97-AF65-F5344CB8AC3E}">
        <p14:creationId xmlns:p14="http://schemas.microsoft.com/office/powerpoint/2010/main" val="366392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804" y="1165274"/>
            <a:ext cx="8534554" cy="510909"/>
          </a:xfrm>
        </p:spPr>
        <p:txBody>
          <a:bodyPr/>
          <a:lstStyle/>
          <a:p>
            <a:r>
              <a:rPr lang="en-US" dirty="0"/>
              <a:t>FLASH5</a:t>
            </a:r>
          </a:p>
        </p:txBody>
      </p:sp>
      <p:sp>
        <p:nvSpPr>
          <p:cNvPr id="4" name="Text Placeholder 3"/>
          <p:cNvSpPr>
            <a:spLocks noGrp="1"/>
          </p:cNvSpPr>
          <p:nvPr>
            <p:ph type="body" sz="quarter" idx="12"/>
          </p:nvPr>
        </p:nvSpPr>
        <p:spPr>
          <a:xfrm>
            <a:off x="3656013" y="1194224"/>
            <a:ext cx="8372901" cy="499715"/>
          </a:xfrm>
        </p:spPr>
        <p:txBody>
          <a:bodyPr/>
          <a:lstStyle/>
          <a:p>
            <a:r>
              <a:rPr lang="en-US" dirty="0"/>
              <a:t>Refactoring for Next Generation Hardware</a:t>
            </a:r>
          </a:p>
        </p:txBody>
      </p:sp>
      <p:sp>
        <p:nvSpPr>
          <p:cNvPr id="5" name="Slide Number Placeholder 4"/>
          <p:cNvSpPr>
            <a:spLocks noGrp="1"/>
          </p:cNvSpPr>
          <p:nvPr>
            <p:ph type="sldNum" sz="quarter" idx="13"/>
          </p:nvPr>
        </p:nvSpPr>
        <p:spPr/>
        <p:txBody>
          <a:bodyPr/>
          <a:lstStyle/>
          <a:p>
            <a:fld id="{AEFAAC5A-9C4F-4278-920D-DF2BAB595749}" type="slidenum">
              <a:rPr lang="en-US" smtClean="0"/>
              <a:pPr/>
              <a:t>17</a:t>
            </a:fld>
            <a:endParaRPr lang="en-US" dirty="0"/>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1979613" y="2368558"/>
            <a:ext cx="3792618" cy="3731791"/>
          </a:xfrm>
          <a:prstGeom prst="rect">
            <a:avLst/>
          </a:prstGeom>
          <a:noFill/>
        </p:spPr>
        <p:txBody>
          <a:bodyPr wrap="square" rtlCol="0">
            <a:spAutoFit/>
          </a:bodyPr>
          <a:lstStyle/>
          <a:p>
            <a:r>
              <a:rPr lang="en-US" sz="1400" b="1" dirty="0" err="1"/>
              <a:t>AMReX</a:t>
            </a:r>
            <a:r>
              <a:rPr lang="en-US" sz="1400" b="1" dirty="0"/>
              <a:t> - </a:t>
            </a:r>
            <a:r>
              <a:rPr lang="en-US" sz="1400" dirty="0"/>
              <a:t>Lawrence Berkeley National Lab</a:t>
            </a:r>
            <a:endParaRPr lang="en-US" sz="1400" b="1" dirty="0"/>
          </a:p>
          <a:p>
            <a:pPr marL="285755" indent="-285755">
              <a:buFont typeface="Arial" panose="020B0604020202020204" pitchFamily="34" charset="0"/>
              <a:buChar char="•"/>
            </a:pPr>
            <a:r>
              <a:rPr lang="en-US" sz="1400" dirty="0"/>
              <a:t>Designed for </a:t>
            </a:r>
            <a:r>
              <a:rPr lang="en-US" sz="1400" dirty="0" err="1"/>
              <a:t>exascale</a:t>
            </a:r>
            <a:endParaRPr lang="en-US" sz="1400" dirty="0"/>
          </a:p>
          <a:p>
            <a:pPr marL="285755" indent="-285755">
              <a:buFont typeface="Arial" panose="020B0604020202020204" pitchFamily="34" charset="0"/>
              <a:buChar char="•"/>
            </a:pPr>
            <a:r>
              <a:rPr lang="en-US" sz="1400" dirty="0"/>
              <a:t>Node-level heterogeneity</a:t>
            </a:r>
          </a:p>
          <a:p>
            <a:pPr marL="285755" indent="-285755">
              <a:buFont typeface="Arial" panose="020B0604020202020204" pitchFamily="34" charset="0"/>
              <a:buChar char="•"/>
            </a:pPr>
            <a:r>
              <a:rPr lang="en-US" sz="1400" dirty="0"/>
              <a:t>Smart iterators hide parallelization</a:t>
            </a:r>
          </a:p>
          <a:p>
            <a:pPr marL="285755" indent="-285755">
              <a:buFont typeface="Arial" panose="020B0604020202020204" pitchFamily="34" charset="0"/>
              <a:buChar char="•"/>
            </a:pPr>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a:t>
            </a:r>
          </a:p>
          <a:p>
            <a:pPr marL="285755" indent="-285755">
              <a:buFont typeface="Arial" panose="020B0604020202020204" pitchFamily="34" charset="0"/>
              <a:buChar char="•"/>
            </a:pPr>
            <a:r>
              <a:rPr lang="en-US" sz="1400" dirty="0"/>
              <a:t>Paramesh &amp; </a:t>
            </a:r>
            <a:r>
              <a:rPr lang="en-US" sz="1400" dirty="0" err="1"/>
              <a:t>AMReX</a:t>
            </a:r>
            <a:r>
              <a:rPr lang="en-US" sz="1400" dirty="0"/>
              <a:t> coexist</a:t>
            </a:r>
          </a:p>
          <a:p>
            <a:pPr marL="285755" indent="-285755">
              <a:buFont typeface="Arial" panose="020B0604020202020204" pitchFamily="34" charset="0"/>
              <a:buChar char="•"/>
            </a:pPr>
            <a:r>
              <a:rPr lang="en-US" sz="1400" dirty="0"/>
              <a:t>Adapt interfaces to suit </a:t>
            </a:r>
            <a:r>
              <a:rPr lang="en-US" sz="1400" dirty="0" err="1"/>
              <a:t>AMReX</a:t>
            </a:r>
            <a:endParaRPr lang="en-US" sz="1400" dirty="0"/>
          </a:p>
          <a:p>
            <a:pPr marL="285755" indent="-285755">
              <a:buFont typeface="Arial" panose="020B0604020202020204" pitchFamily="34" charset="0"/>
              <a:buChar char="•"/>
            </a:pPr>
            <a:r>
              <a:rPr lang="en-US" sz="1400" dirty="0"/>
              <a:t>Refactor Paramesh implementation</a:t>
            </a:r>
          </a:p>
          <a:p>
            <a:pPr marL="285755" indent="-285755">
              <a:buFont typeface="Arial" panose="020B0604020202020204" pitchFamily="34" charset="0"/>
              <a:buChar char="•"/>
            </a:pPr>
            <a:r>
              <a:rPr lang="en-US" sz="1400" dirty="0"/>
              <a:t>Compare </a:t>
            </a:r>
            <a:r>
              <a:rPr lang="en-US" sz="1400" dirty="0" err="1"/>
              <a:t>AMReX</a:t>
            </a:r>
            <a:r>
              <a:rPr lang="en-US" sz="1400" dirty="0"/>
              <a:t> implementation against Paramesh implementation</a:t>
            </a:r>
          </a:p>
          <a:p>
            <a:pPr marL="285755" indent="-285755">
              <a:buFont typeface="Arial" panose="020B0604020202020204" pitchFamily="34" charset="0"/>
              <a:buChar char="•"/>
            </a:pPr>
            <a:endParaRPr lang="en-US" sz="1350" dirty="0"/>
          </a:p>
          <a:p>
            <a:endParaRPr lang="en-US" sz="1350" dirty="0"/>
          </a:p>
          <a:p>
            <a:endParaRPr lang="en-US" sz="1350" dirty="0"/>
          </a:p>
        </p:txBody>
      </p:sp>
    </p:spTree>
    <p:extLst>
      <p:ext uri="{BB962C8B-B14F-4D97-AF65-F5344CB8AC3E}">
        <p14:creationId xmlns:p14="http://schemas.microsoft.com/office/powerpoint/2010/main" val="3273437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62FA2-72C4-7C41-B7F0-91610CDA4FCD}"/>
              </a:ext>
            </a:extLst>
          </p:cNvPr>
          <p:cNvSpPr>
            <a:spLocks noGrp="1"/>
          </p:cNvSpPr>
          <p:nvPr>
            <p:ph type="title"/>
          </p:nvPr>
        </p:nvSpPr>
        <p:spPr>
          <a:xfrm>
            <a:off x="1464295" y="300750"/>
            <a:ext cx="8534554" cy="510909"/>
          </a:xfrm>
        </p:spPr>
        <p:txBody>
          <a:bodyPr/>
          <a:lstStyle/>
          <a:p>
            <a:r>
              <a:rPr lang="en-US" dirty="0"/>
              <a:t>Refactoring plan</a:t>
            </a:r>
          </a:p>
        </p:txBody>
      </p:sp>
      <p:sp>
        <p:nvSpPr>
          <p:cNvPr id="3" name="Content Placeholder 2">
            <a:extLst>
              <a:ext uri="{FF2B5EF4-FFF2-40B4-BE49-F238E27FC236}">
                <a16:creationId xmlns:a16="http://schemas.microsoft.com/office/drawing/2014/main" id="{701A886B-5378-AC44-A634-5A0F2DFC4BA7}"/>
              </a:ext>
            </a:extLst>
          </p:cNvPr>
          <p:cNvSpPr>
            <a:spLocks noGrp="1"/>
          </p:cNvSpPr>
          <p:nvPr>
            <p:ph idx="1"/>
          </p:nvPr>
        </p:nvSpPr>
        <p:spPr>
          <a:xfrm>
            <a:off x="948503" y="811659"/>
            <a:ext cx="5153039" cy="5805272"/>
          </a:xfrm>
        </p:spPr>
        <p:txBody>
          <a:bodyPr/>
          <a:lstStyle/>
          <a:p>
            <a:pPr marL="0" indent="0">
              <a:buNone/>
            </a:pPr>
            <a:r>
              <a:rPr lang="en-US" b="1" dirty="0"/>
              <a:t>Design</a:t>
            </a:r>
          </a:p>
          <a:p>
            <a:r>
              <a:rPr lang="en-US" dirty="0"/>
              <a:t>Degree &amp; scope of change</a:t>
            </a:r>
          </a:p>
          <a:p>
            <a:r>
              <a:rPr lang="en-US" dirty="0"/>
              <a:t>Formulate initial requirements</a:t>
            </a:r>
          </a:p>
          <a:p>
            <a:pPr marL="0" indent="0">
              <a:buNone/>
            </a:pPr>
            <a:r>
              <a:rPr lang="en-US" b="1" dirty="0"/>
              <a:t>Prototyping</a:t>
            </a:r>
          </a:p>
          <a:p>
            <a:r>
              <a:rPr lang="en-US" dirty="0"/>
              <a:t>Explore &amp; test design decisions</a:t>
            </a:r>
          </a:p>
          <a:p>
            <a:r>
              <a:rPr lang="en-US" dirty="0"/>
              <a:t>Update requirements</a:t>
            </a:r>
          </a:p>
          <a:p>
            <a:pPr marL="0" indent="0">
              <a:buNone/>
            </a:pPr>
            <a:r>
              <a:rPr lang="en-US" b="1" dirty="0"/>
              <a:t>Implementation</a:t>
            </a:r>
          </a:p>
          <a:p>
            <a:r>
              <a:rPr lang="en-US" dirty="0"/>
              <a:t>Recover from prototyping</a:t>
            </a:r>
          </a:p>
          <a:p>
            <a:r>
              <a:rPr lang="en-US" dirty="0"/>
              <a:t>Expand &amp; implement design decisions</a:t>
            </a:r>
          </a:p>
        </p:txBody>
      </p:sp>
      <p:sp>
        <p:nvSpPr>
          <p:cNvPr id="5" name="Slide Number Placeholder 4">
            <a:extLst>
              <a:ext uri="{FF2B5EF4-FFF2-40B4-BE49-F238E27FC236}">
                <a16:creationId xmlns:a16="http://schemas.microsoft.com/office/drawing/2014/main" id="{8A4EB01A-1A8C-DA4D-8D74-7E12E928B6B4}"/>
              </a:ext>
            </a:extLst>
          </p:cNvPr>
          <p:cNvSpPr>
            <a:spLocks noGrp="1"/>
          </p:cNvSpPr>
          <p:nvPr>
            <p:ph type="sldNum" sz="quarter" idx="13"/>
          </p:nvPr>
        </p:nvSpPr>
        <p:spPr/>
        <p:txBody>
          <a:bodyPr/>
          <a:lstStyle/>
          <a:p>
            <a:fld id="{AEFAAC5A-9C4F-4278-920D-DF2BAB595749}" type="slidenum">
              <a:rPr lang="en-US" smtClean="0"/>
              <a:pPr/>
              <a:t>18</a:t>
            </a:fld>
            <a:endParaRPr lang="en-US" dirty="0"/>
          </a:p>
        </p:txBody>
      </p:sp>
      <p:pic>
        <p:nvPicPr>
          <p:cNvPr id="6" name="Content Placeholder 6">
            <a:extLst>
              <a:ext uri="{FF2B5EF4-FFF2-40B4-BE49-F238E27FC236}">
                <a16:creationId xmlns:a16="http://schemas.microsoft.com/office/drawing/2014/main" id="{B1335BCA-D8BF-E443-8C8A-0E5C03ACD007}"/>
              </a:ext>
            </a:extLst>
          </p:cNvPr>
          <p:cNvPicPr>
            <a:picLocks noChangeAspect="1"/>
          </p:cNvPicPr>
          <p:nvPr/>
        </p:nvPicPr>
        <p:blipFill>
          <a:blip r:embed="rId2"/>
          <a:stretch>
            <a:fillRect/>
          </a:stretch>
        </p:blipFill>
        <p:spPr>
          <a:xfrm>
            <a:off x="5985163" y="1322568"/>
            <a:ext cx="5800599" cy="3999171"/>
          </a:xfrm>
          <a:prstGeom prst="rect">
            <a:avLst/>
          </a:prstGeom>
        </p:spPr>
      </p:pic>
    </p:spTree>
    <p:extLst>
      <p:ext uri="{BB962C8B-B14F-4D97-AF65-F5344CB8AC3E}">
        <p14:creationId xmlns:p14="http://schemas.microsoft.com/office/powerpoint/2010/main" val="36882390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0673" y="217623"/>
            <a:ext cx="8534554" cy="510909"/>
          </a:xfrm>
        </p:spPr>
        <p:txBody>
          <a:bodyPr/>
          <a:lstStyle/>
          <a:p>
            <a:r>
              <a:rPr lang="en-US" dirty="0"/>
              <a:t>Phase 1 - design</a:t>
            </a:r>
          </a:p>
        </p:txBody>
      </p:sp>
      <p:sp>
        <p:nvSpPr>
          <p:cNvPr id="3" name="Content Placeholder 2"/>
          <p:cNvSpPr>
            <a:spLocks noGrp="1"/>
          </p:cNvSpPr>
          <p:nvPr>
            <p:ph idx="1"/>
          </p:nvPr>
        </p:nvSpPr>
        <p:spPr>
          <a:xfrm>
            <a:off x="1115092" y="1256227"/>
            <a:ext cx="9757955" cy="4329926"/>
          </a:xfrm>
        </p:spPr>
        <p:txBody>
          <a:bodyPr/>
          <a:lstStyle/>
          <a:p>
            <a:r>
              <a:rPr lang="en-US" dirty="0"/>
              <a:t>Derive and understand principal definitions &amp; abstractions</a:t>
            </a:r>
          </a:p>
          <a:p>
            <a:r>
              <a:rPr lang="en-US" dirty="0"/>
              <a:t>Collect &amp; understand Paramesh/</a:t>
            </a:r>
            <a:r>
              <a:rPr lang="en-US" dirty="0" err="1"/>
              <a:t>AMReX</a:t>
            </a:r>
            <a:r>
              <a:rPr lang="en-US" dirty="0"/>
              <a:t> constraints</a:t>
            </a:r>
          </a:p>
          <a:p>
            <a:pPr lvl="1"/>
            <a:r>
              <a:rPr lang="en-US" dirty="0"/>
              <a:t>Generally useful design due to two sets of constraints?</a:t>
            </a:r>
          </a:p>
          <a:p>
            <a:r>
              <a:rPr lang="en-US" dirty="0"/>
              <a:t>Collect &amp; understand physics unit requirements on Grid unit</a:t>
            </a:r>
          </a:p>
          <a:p>
            <a:r>
              <a:rPr lang="en-US" dirty="0"/>
              <a:t>Design fundamental data structures &amp; update interface</a:t>
            </a:r>
          </a:p>
          <a:p>
            <a:pPr lvl="1"/>
            <a:r>
              <a:rPr lang="en-US" dirty="0" err="1"/>
              <a:t>AMReX</a:t>
            </a:r>
            <a:r>
              <a:rPr lang="en-US" dirty="0"/>
              <a:t> introduces iterators over blocks/tiles of mesh</a:t>
            </a:r>
          </a:p>
          <a:p>
            <a:pPr lvl="1"/>
            <a:r>
              <a:rPr lang="en-US" dirty="0"/>
              <a:t>Package up block/tile index with associated mesh metadata</a:t>
            </a:r>
          </a:p>
          <a:p>
            <a:r>
              <a:rPr lang="en-US" dirty="0"/>
              <a:t>Minimal prototyping with no verification</a:t>
            </a:r>
          </a:p>
        </p:txBody>
      </p:sp>
      <p:sp>
        <p:nvSpPr>
          <p:cNvPr id="4" name="Text Placeholder 3"/>
          <p:cNvSpPr>
            <a:spLocks noGrp="1"/>
          </p:cNvSpPr>
          <p:nvPr>
            <p:ph type="body" sz="quarter" idx="12"/>
          </p:nvPr>
        </p:nvSpPr>
        <p:spPr>
          <a:xfrm>
            <a:off x="1979614" y="742522"/>
            <a:ext cx="8372901" cy="499715"/>
          </a:xfrm>
        </p:spPr>
        <p:txBody>
          <a:bodyPr/>
          <a:lstStyle/>
          <a:p>
            <a:r>
              <a:rPr lang="en-US" dirty="0"/>
              <a:t>Sit, think, hypothesize, &amp; argue</a:t>
            </a:r>
          </a:p>
        </p:txBody>
      </p:sp>
      <p:sp>
        <p:nvSpPr>
          <p:cNvPr id="5" name="Slide Number Placeholder 4"/>
          <p:cNvSpPr>
            <a:spLocks noGrp="1"/>
          </p:cNvSpPr>
          <p:nvPr>
            <p:ph type="sldNum" sz="quarter" idx="13"/>
          </p:nvPr>
        </p:nvSpPr>
        <p:spPr/>
        <p:txBody>
          <a:bodyPr/>
          <a:lstStyle/>
          <a:p>
            <a:fld id="{AEFAAC5A-9C4F-4278-920D-DF2BAB595749}" type="slidenum">
              <a:rPr lang="en-US" smtClean="0"/>
              <a:pPr/>
              <a:t>19</a:t>
            </a:fld>
            <a:endParaRPr lang="en-US" dirty="0"/>
          </a:p>
        </p:txBody>
      </p:sp>
    </p:spTree>
    <p:extLst>
      <p:ext uri="{BB962C8B-B14F-4D97-AF65-F5344CB8AC3E}">
        <p14:creationId xmlns:p14="http://schemas.microsoft.com/office/powerpoint/2010/main" val="11683206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License and Citation</a:t>
            </a:r>
          </a:p>
          <a:p>
            <a:pPr>
              <a:spcBef>
                <a:spcPts val="400"/>
              </a:spcBef>
            </a:pPr>
            <a:r>
              <a:rPr lang="en-US" sz="1800" dirty="0"/>
              <a:t>This work is licensed under a </a:t>
            </a:r>
            <a:r>
              <a:rPr lang="en-US" sz="1800" dirty="0">
                <a:hlinkClick r:id="rId2"/>
              </a:rPr>
              <a:t>Creative</a:t>
            </a:r>
            <a:r>
              <a:rPr lang="en-US" sz="1800" dirty="0">
                <a:hlinkClick r:id="rId3"/>
              </a:rPr>
              <a:t> Commons Attribution 4.0 International License</a:t>
            </a:r>
            <a:r>
              <a:rPr lang="en-US" sz="1800" dirty="0"/>
              <a:t> (CC BY 4.0).</a:t>
            </a:r>
          </a:p>
          <a:p>
            <a:pPr>
              <a:spcBef>
                <a:spcPts val="400"/>
              </a:spcBef>
            </a:pPr>
            <a:r>
              <a:rPr lang="en-US" sz="1800" b="1" dirty="0"/>
              <a:t>The requested citation the overall tutorial is: David E. Bernholdt, Better Scientific Software tutorial, in RF </a:t>
            </a:r>
            <a:r>
              <a:rPr lang="en-US" sz="1800" b="1" dirty="0" err="1"/>
              <a:t>SciDAC</a:t>
            </a:r>
            <a:r>
              <a:rPr lang="en-US" sz="1800" b="1" dirty="0"/>
              <a:t> 2020 Workshop, Knoxville, Tennessee. DOI: </a:t>
            </a:r>
            <a:r>
              <a:rPr lang="en-US" sz="1800" b="1" dirty="0">
                <a:hlinkClick r:id="rId4"/>
              </a:rPr>
              <a:t>10.6084/m9.figshare.11918397</a:t>
            </a:r>
            <a:endParaRPr lang="en-US" sz="1800" b="1" dirty="0"/>
          </a:p>
          <a:p>
            <a:pPr>
              <a:spcBef>
                <a:spcPts val="400"/>
              </a:spcBef>
            </a:pPr>
            <a:r>
              <a:rPr lang="en-US" sz="1800" dirty="0"/>
              <a:t>Individual modules may be cited as </a:t>
            </a:r>
            <a:r>
              <a:rPr lang="en-US" sz="1800" i="1" dirty="0"/>
              <a:t>Speaker, Module Title</a:t>
            </a:r>
            <a:r>
              <a:rPr lang="en-US" sz="1800" dirty="0"/>
              <a:t>, in Better Scientific Software Tutorial…</a:t>
            </a:r>
          </a:p>
          <a:p>
            <a:pPr marL="0" indent="0">
              <a:buNone/>
            </a:pPr>
            <a:r>
              <a:rPr lang="en-US" sz="2000" b="1" dirty="0"/>
              <a:t>Acknowledgements</a:t>
            </a:r>
          </a:p>
          <a:p>
            <a:pPr>
              <a:spcBef>
                <a:spcPts val="0"/>
              </a:spcBef>
            </a:pPr>
            <a:r>
              <a:rPr lang="en-US" sz="1600" dirty="0"/>
              <a:t>Additional contributors to this this tutorial include: Anshu Dubey, Mike </a:t>
            </a:r>
            <a:r>
              <a:rPr lang="en-US" sz="1600" dirty="0" err="1"/>
              <a:t>Heroux</a:t>
            </a:r>
            <a:r>
              <a:rPr lang="en-US" sz="1600" dirty="0"/>
              <a:t>, Alicia </a:t>
            </a:r>
            <a:r>
              <a:rPr lang="en-US" sz="1600" dirty="0" err="1"/>
              <a:t>Klinvex</a:t>
            </a:r>
            <a:r>
              <a:rPr lang="en-US" sz="1600" dirty="0"/>
              <a:t>, Jared O’Neal, and Katherine Riley, James M. </a:t>
            </a:r>
            <a:r>
              <a:rPr lang="en-US" sz="1600" dirty="0" err="1"/>
              <a:t>Willenbring</a:t>
            </a:r>
            <a:endParaRPr lang="en-US" sz="1600" dirty="0"/>
          </a:p>
          <a:p>
            <a:pPr>
              <a:spcBef>
                <a:spcPts val="6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600"/>
              </a:spcBef>
            </a:pPr>
            <a:r>
              <a:rPr lang="en-US" sz="1600" dirty="0"/>
              <a:t>This work was performed in part at the Argonne National Laboratory, which is managed </a:t>
            </a:r>
            <a:r>
              <a:rPr lang="en-US" sz="1600" dirty="0" err="1"/>
              <a:t>managed</a:t>
            </a:r>
            <a:r>
              <a:rPr lang="en-US" sz="1600" dirty="0"/>
              <a:t> by </a:t>
            </a:r>
            <a:r>
              <a:rPr lang="en-US" sz="1600" dirty="0" err="1"/>
              <a:t>UChicago</a:t>
            </a:r>
            <a:r>
              <a:rPr lang="en-US" sz="1600" dirty="0"/>
              <a:t> Argonne, LLC for the U.S. Department of Energy under Contract No. DE-AC02-06CH11357.</a:t>
            </a:r>
          </a:p>
          <a:p>
            <a:pPr>
              <a:spcBef>
                <a:spcPts val="600"/>
              </a:spcBef>
            </a:pPr>
            <a:r>
              <a:rPr lang="en-US" sz="1600" dirty="0"/>
              <a:t>This work was performed in part at the Oak Ridge National Laboratory, which is managed by UT-Battelle, LLC for the U.S. Department of Energy under Contract No. DE-AC05-00OR22725.</a:t>
            </a:r>
          </a:p>
          <a:p>
            <a:pPr>
              <a:spcBef>
                <a:spcPts val="6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 SAND NO SAND2017-5474 PE</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8658" y="200998"/>
            <a:ext cx="8534554" cy="510909"/>
          </a:xfrm>
        </p:spPr>
        <p:txBody>
          <a:bodyPr/>
          <a:lstStyle/>
          <a:p>
            <a:r>
              <a:rPr lang="en-US" dirty="0"/>
              <a:t>Phase 2 - prototyping</a:t>
            </a:r>
          </a:p>
        </p:txBody>
      </p:sp>
      <p:sp>
        <p:nvSpPr>
          <p:cNvPr id="3" name="Content Placeholder 2"/>
          <p:cNvSpPr>
            <a:spLocks noGrp="1"/>
          </p:cNvSpPr>
          <p:nvPr>
            <p:ph idx="1"/>
          </p:nvPr>
        </p:nvSpPr>
        <p:spPr>
          <a:xfrm>
            <a:off x="799792" y="1276678"/>
            <a:ext cx="8211204" cy="4542231"/>
          </a:xfrm>
        </p:spPr>
        <p:txBody>
          <a:bodyPr/>
          <a:lstStyle/>
          <a:p>
            <a:r>
              <a:rPr lang="en-US" dirty="0"/>
              <a:t>Implement new data structures</a:t>
            </a:r>
          </a:p>
          <a:p>
            <a:pPr lvl="1"/>
            <a:r>
              <a:rPr lang="en-US" dirty="0"/>
              <a:t>Evolve design/implementation by iterating between Paramesh &amp; </a:t>
            </a:r>
            <a:r>
              <a:rPr lang="en-US" dirty="0" err="1"/>
              <a:t>AMReX</a:t>
            </a:r>
            <a:endParaRPr lang="en-US" dirty="0"/>
          </a:p>
          <a:p>
            <a:r>
              <a:rPr lang="en-US" dirty="0"/>
              <a:t>Explore Grid/physics unit interface</a:t>
            </a:r>
          </a:p>
          <a:p>
            <a:pPr lvl="1"/>
            <a:r>
              <a:rPr lang="en-US" dirty="0" err="1">
                <a:latin typeface="American Typewriter" panose="02090604020004020304" pitchFamily="18" charset="77"/>
              </a:rPr>
              <a:t>simpleUnsplit</a:t>
            </a:r>
            <a:r>
              <a:rPr lang="en-US" dirty="0">
                <a:latin typeface="American Typewriter" panose="02090604020004020304" pitchFamily="18" charset="77"/>
              </a:rPr>
              <a:t> </a:t>
            </a:r>
            <a:r>
              <a:rPr lang="en-US" dirty="0"/>
              <a:t>Hydro unit</a:t>
            </a:r>
          </a:p>
          <a:p>
            <a:r>
              <a:rPr lang="en-US" dirty="0"/>
              <a:t>Discover use patterns of data structures and Grid unit interface</a:t>
            </a:r>
          </a:p>
          <a:p>
            <a:r>
              <a:rPr lang="en-US" dirty="0"/>
              <a:t>Adjust requirements &amp; interfaces</a:t>
            </a:r>
          </a:p>
        </p:txBody>
      </p:sp>
      <p:sp>
        <p:nvSpPr>
          <p:cNvPr id="4" name="Text Placeholder 3"/>
          <p:cNvSpPr>
            <a:spLocks noGrp="1"/>
          </p:cNvSpPr>
          <p:nvPr>
            <p:ph type="body" sz="quarter" idx="12"/>
          </p:nvPr>
        </p:nvSpPr>
        <p:spPr>
          <a:xfrm>
            <a:off x="1210311" y="739179"/>
            <a:ext cx="8372901" cy="499715"/>
          </a:xfrm>
        </p:spPr>
        <p:txBody>
          <a:bodyPr/>
          <a:lstStyle/>
          <a:p>
            <a:r>
              <a:rPr lang="en-US" dirty="0"/>
              <a:t>Quick, dirty, &amp; light</a:t>
            </a:r>
          </a:p>
        </p:txBody>
      </p:sp>
      <p:sp>
        <p:nvSpPr>
          <p:cNvPr id="5" name="Slide Number Placeholder 4"/>
          <p:cNvSpPr>
            <a:spLocks noGrp="1"/>
          </p:cNvSpPr>
          <p:nvPr>
            <p:ph type="sldNum" sz="quarter" idx="13"/>
          </p:nvPr>
        </p:nvSpPr>
        <p:spPr/>
        <p:txBody>
          <a:bodyPr/>
          <a:lstStyle/>
          <a:p>
            <a:fld id="{AEFAAC5A-9C4F-4278-920D-DF2BAB595749}" type="slidenum">
              <a:rPr lang="en-US" smtClean="0"/>
              <a:pPr/>
              <a:t>20</a:t>
            </a:fld>
            <a:endParaRPr lang="en-US" dirty="0"/>
          </a:p>
        </p:txBody>
      </p:sp>
      <p:sp>
        <p:nvSpPr>
          <p:cNvPr id="7" name="TextBox 6">
            <a:extLst>
              <a:ext uri="{FF2B5EF4-FFF2-40B4-BE49-F238E27FC236}">
                <a16:creationId xmlns:a16="http://schemas.microsoft.com/office/drawing/2014/main" id="{342390D1-BFE9-EC48-990A-5970F5B370EC}"/>
              </a:ext>
            </a:extLst>
          </p:cNvPr>
          <p:cNvSpPr txBox="1"/>
          <p:nvPr/>
        </p:nvSpPr>
        <p:spPr>
          <a:xfrm>
            <a:off x="7024254" y="4197448"/>
            <a:ext cx="3973483" cy="1777410"/>
          </a:xfrm>
          <a:prstGeom prst="rect">
            <a:avLst/>
          </a:prstGeom>
          <a:noFill/>
        </p:spPr>
        <p:txBody>
          <a:bodyPr wrap="square" rtlCol="0">
            <a:spAutoFit/>
          </a:bodyPr>
          <a:lstStyle/>
          <a:p>
            <a:r>
              <a:rPr lang="en-US" sz="1600" dirty="0"/>
              <a:t>Verification</a:t>
            </a:r>
          </a:p>
          <a:p>
            <a:pPr marL="285755" indent="-285755">
              <a:buFont typeface="Arial" panose="020B0604020202020204" pitchFamily="34" charset="0"/>
              <a:buChar char="•"/>
            </a:pPr>
            <a:r>
              <a:rPr lang="en-US" sz="1600" dirty="0"/>
              <a:t>Single </a:t>
            </a:r>
            <a:r>
              <a:rPr lang="en-US" sz="1600" dirty="0" err="1">
                <a:latin typeface="American Typewriter" panose="02090604020004020304" pitchFamily="18" charset="77"/>
              </a:rPr>
              <a:t>simpleUnsplit</a:t>
            </a:r>
            <a:r>
              <a:rPr lang="en-US" sz="1600" dirty="0"/>
              <a:t> simulation</a:t>
            </a:r>
          </a:p>
          <a:p>
            <a:pPr marL="285755" indent="-285755">
              <a:buFont typeface="Arial" panose="020B0604020202020204" pitchFamily="34" charset="0"/>
              <a:buChar char="•"/>
            </a:pPr>
            <a:r>
              <a:rPr lang="en-US" sz="1600" dirty="0"/>
              <a:t>Quantitative regression test with Paramesh</a:t>
            </a:r>
          </a:p>
          <a:p>
            <a:pPr marL="285755" indent="-285755">
              <a:buFont typeface="Arial" panose="020B0604020202020204" pitchFamily="34" charset="0"/>
              <a:buChar char="•"/>
            </a:pPr>
            <a:r>
              <a:rPr lang="en-US" sz="1600" dirty="0"/>
              <a:t>Proof of concept with </a:t>
            </a:r>
            <a:r>
              <a:rPr lang="en-US" sz="1600" dirty="0" err="1"/>
              <a:t>AMReX</a:t>
            </a:r>
            <a:r>
              <a:rPr lang="en-US" sz="1600" dirty="0"/>
              <a:t> </a:t>
            </a:r>
            <a:r>
              <a:rPr lang="en-US" sz="1600" i="1" dirty="0"/>
              <a:t>via</a:t>
            </a:r>
            <a:r>
              <a:rPr lang="en-US" sz="1600" dirty="0"/>
              <a:t> qualitative comparison with Paramesh</a:t>
            </a:r>
          </a:p>
          <a:p>
            <a:pPr marL="285755" indent="-285755">
              <a:buFont typeface="Arial" panose="020B0604020202020204" pitchFamily="34" charset="0"/>
              <a:buChar char="•"/>
            </a:pPr>
            <a:endParaRPr lang="en-US" sz="1350" dirty="0"/>
          </a:p>
        </p:txBody>
      </p:sp>
    </p:spTree>
    <p:extLst>
      <p:ext uri="{BB962C8B-B14F-4D97-AF65-F5344CB8AC3E}">
        <p14:creationId xmlns:p14="http://schemas.microsoft.com/office/powerpoint/2010/main" val="1364586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782" y="296695"/>
            <a:ext cx="8534554" cy="510909"/>
          </a:xfrm>
        </p:spPr>
        <p:txBody>
          <a:bodyPr/>
          <a:lstStyle/>
          <a:p>
            <a:r>
              <a:rPr lang="en-US" dirty="0"/>
              <a:t>Phase 3 - implementation</a:t>
            </a:r>
          </a:p>
        </p:txBody>
      </p:sp>
      <p:sp>
        <p:nvSpPr>
          <p:cNvPr id="3" name="Content Placeholder 2"/>
          <p:cNvSpPr>
            <a:spLocks noGrp="1"/>
          </p:cNvSpPr>
          <p:nvPr>
            <p:ph idx="1"/>
          </p:nvPr>
        </p:nvSpPr>
        <p:spPr>
          <a:xfrm>
            <a:off x="869604" y="1592867"/>
            <a:ext cx="7443123" cy="4176166"/>
          </a:xfrm>
        </p:spPr>
        <p:txBody>
          <a:bodyPr/>
          <a:lstStyle/>
          <a:p>
            <a:r>
              <a:rPr lang="en-US" dirty="0"/>
              <a:t>Derive &amp; implement lessons learned</a:t>
            </a:r>
          </a:p>
          <a:p>
            <a:pPr lvl="1"/>
            <a:r>
              <a:rPr lang="en-US" dirty="0"/>
              <a:t>Clean code &amp; inline documentation</a:t>
            </a:r>
          </a:p>
          <a:p>
            <a:r>
              <a:rPr lang="en-US" dirty="0"/>
              <a:t>Update </a:t>
            </a:r>
            <a:r>
              <a:rPr lang="en-US" dirty="0">
                <a:latin typeface="American Typewriter" panose="02090604020004020304" pitchFamily="18" charset="77"/>
              </a:rPr>
              <a:t>Unsplit</a:t>
            </a:r>
            <a:r>
              <a:rPr lang="en-US" dirty="0"/>
              <a:t> Hydro</a:t>
            </a:r>
          </a:p>
          <a:p>
            <a:r>
              <a:rPr lang="en-US" dirty="0"/>
              <a:t>Hybrid FLASH</a:t>
            </a:r>
          </a:p>
          <a:p>
            <a:pPr lvl="1"/>
            <a:r>
              <a:rPr lang="en-US" dirty="0" err="1"/>
              <a:t>AMReX</a:t>
            </a:r>
            <a:r>
              <a:rPr lang="en-US" dirty="0"/>
              <a:t> manages data</a:t>
            </a:r>
          </a:p>
          <a:p>
            <a:pPr lvl="1"/>
            <a:r>
              <a:rPr lang="en-US" dirty="0"/>
              <a:t>Paramesh drives AMR</a:t>
            </a:r>
          </a:p>
          <a:p>
            <a:r>
              <a:rPr lang="en-US" dirty="0"/>
              <a:t>Fully-functioning simulation with </a:t>
            </a:r>
            <a:r>
              <a:rPr lang="en-US" dirty="0" err="1"/>
              <a:t>AMReX</a:t>
            </a:r>
            <a:endParaRPr lang="en-US" dirty="0"/>
          </a:p>
          <a:p>
            <a:r>
              <a:rPr lang="en-US" dirty="0"/>
              <a:t>Prune old code</a:t>
            </a:r>
          </a:p>
        </p:txBody>
      </p:sp>
      <p:sp>
        <p:nvSpPr>
          <p:cNvPr id="4" name="Text Placeholder 3"/>
          <p:cNvSpPr>
            <a:spLocks noGrp="1"/>
          </p:cNvSpPr>
          <p:nvPr>
            <p:ph type="body" sz="quarter" idx="12"/>
          </p:nvPr>
        </p:nvSpPr>
        <p:spPr>
          <a:xfrm>
            <a:off x="1160435" y="891368"/>
            <a:ext cx="8372901" cy="499715"/>
          </a:xfrm>
        </p:spPr>
        <p:txBody>
          <a:bodyPr/>
          <a:lstStyle/>
          <a:p>
            <a:r>
              <a:rPr lang="en-US" dirty="0"/>
              <a:t>Toward quantifiable success &amp; Continuous Integration</a:t>
            </a:r>
          </a:p>
        </p:txBody>
      </p:sp>
      <p:sp>
        <p:nvSpPr>
          <p:cNvPr id="5" name="Slide Number Placeholder 4"/>
          <p:cNvSpPr>
            <a:spLocks noGrp="1"/>
          </p:cNvSpPr>
          <p:nvPr>
            <p:ph type="sldNum" sz="quarter" idx="13"/>
          </p:nvPr>
        </p:nvSpPr>
        <p:spPr/>
        <p:txBody>
          <a:bodyPr/>
          <a:lstStyle/>
          <a:p>
            <a:fld id="{AEFAAC5A-9C4F-4278-920D-DF2BAB595749}" type="slidenum">
              <a:rPr lang="en-US" smtClean="0"/>
              <a:pPr/>
              <a:t>21</a:t>
            </a:fld>
            <a:endParaRPr lang="en-US" dirty="0"/>
          </a:p>
        </p:txBody>
      </p:sp>
      <p:sp>
        <p:nvSpPr>
          <p:cNvPr id="7" name="TextBox 6">
            <a:extLst>
              <a:ext uri="{FF2B5EF4-FFF2-40B4-BE49-F238E27FC236}">
                <a16:creationId xmlns:a16="http://schemas.microsoft.com/office/drawing/2014/main" id="{342390D1-BFE9-EC48-990A-5970F5B370EC}"/>
              </a:ext>
            </a:extLst>
          </p:cNvPr>
          <p:cNvSpPr txBox="1"/>
          <p:nvPr/>
        </p:nvSpPr>
        <p:spPr>
          <a:xfrm>
            <a:off x="7518585" y="1474847"/>
            <a:ext cx="4029502" cy="3008516"/>
          </a:xfrm>
          <a:prstGeom prst="rect">
            <a:avLst/>
          </a:prstGeom>
          <a:noFill/>
        </p:spPr>
        <p:txBody>
          <a:bodyPr wrap="square" rtlCol="0">
            <a:spAutoFit/>
          </a:bodyPr>
          <a:lstStyle/>
          <a:p>
            <a:r>
              <a:rPr lang="en-US" sz="1600" dirty="0"/>
              <a:t>Verification</a:t>
            </a:r>
          </a:p>
          <a:p>
            <a:pPr marL="285755" indent="-285755">
              <a:buFont typeface="Arial" panose="020B0604020202020204" pitchFamily="34" charset="0"/>
              <a:buChar char="•"/>
            </a:pPr>
            <a:r>
              <a:rPr lang="en-US" sz="1600" dirty="0"/>
              <a:t>Git workflow</a:t>
            </a:r>
          </a:p>
          <a:p>
            <a:pPr marL="285755" indent="-285755">
              <a:buFont typeface="Arial" panose="020B0604020202020204" pitchFamily="34" charset="0"/>
              <a:buChar char="•"/>
            </a:pPr>
            <a:r>
              <a:rPr lang="en-US" sz="1600" dirty="0"/>
              <a:t>Grow test suite / CI with Jenkins</a:t>
            </a:r>
          </a:p>
          <a:p>
            <a:pPr marL="285755" indent="-285755">
              <a:buFont typeface="Arial" panose="020B0604020202020204" pitchFamily="34" charset="0"/>
              <a:buChar char="•"/>
            </a:pPr>
            <a:r>
              <a:rPr lang="en-US" sz="1600" dirty="0"/>
              <a:t>Add new feature/test</a:t>
            </a:r>
          </a:p>
          <a:p>
            <a:pPr marL="742962" lvl="1" indent="-285755">
              <a:buFont typeface="Arial" panose="020B0604020202020204" pitchFamily="34" charset="0"/>
              <a:buChar char="•"/>
            </a:pPr>
            <a:r>
              <a:rPr lang="en-US" sz="1600" dirty="0"/>
              <a:t>Create Paramesh baseline with FLASH4.4</a:t>
            </a:r>
          </a:p>
          <a:p>
            <a:pPr marL="742962" lvl="1" indent="-285755">
              <a:buFont typeface="Arial" panose="020B0604020202020204" pitchFamily="34" charset="0"/>
              <a:buChar char="•"/>
            </a:pPr>
            <a:r>
              <a:rPr lang="en-US" sz="1600" dirty="0"/>
              <a:t>Refactor Paramesh implementation</a:t>
            </a:r>
          </a:p>
          <a:p>
            <a:pPr marL="742962" lvl="1" indent="-285755">
              <a:buFont typeface="Arial" panose="020B0604020202020204" pitchFamily="34" charset="0"/>
              <a:buChar char="•"/>
            </a:pPr>
            <a:r>
              <a:rPr lang="en-US" sz="1600" dirty="0"/>
              <a:t>Implement with </a:t>
            </a:r>
            <a:r>
              <a:rPr lang="en-US" sz="1600" dirty="0" err="1"/>
              <a:t>AMReX</a:t>
            </a:r>
            <a:r>
              <a:rPr lang="en-US" sz="1600" dirty="0"/>
              <a:t> &amp; compare against Paramesh baseline</a:t>
            </a:r>
          </a:p>
          <a:p>
            <a:pPr marL="285755" indent="-285755">
              <a:buFont typeface="Arial" panose="020B0604020202020204" pitchFamily="34" charset="0"/>
              <a:buChar char="•"/>
            </a:pPr>
            <a:endParaRPr lang="en-US" sz="1350" dirty="0"/>
          </a:p>
        </p:txBody>
      </p:sp>
    </p:spTree>
    <p:extLst>
      <p:ext uri="{BB962C8B-B14F-4D97-AF65-F5344CB8AC3E}">
        <p14:creationId xmlns:p14="http://schemas.microsoft.com/office/powerpoint/2010/main" val="20019450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530679" y="1113288"/>
          <a:ext cx="11127467" cy="3916680"/>
        </p:xfrm>
        <a:graphic>
          <a:graphicData uri="http://schemas.openxmlformats.org/drawingml/2006/table">
            <a:tbl>
              <a:tblPr firstRow="1" bandRow="1">
                <a:tableStyleId>{5C22544A-7EE6-4342-B048-85BDC9FD1C3A}</a:tableStyleId>
              </a:tblPr>
              <a:tblGrid>
                <a:gridCol w="1856903">
                  <a:extLst>
                    <a:ext uri="{9D8B030D-6E8A-4147-A177-3AD203B41FA5}">
                      <a16:colId xmlns:a16="http://schemas.microsoft.com/office/drawing/2014/main" val="3446576009"/>
                    </a:ext>
                  </a:extLst>
                </a:gridCol>
                <a:gridCol w="927652">
                  <a:extLst>
                    <a:ext uri="{9D8B030D-6E8A-4147-A177-3AD203B41FA5}">
                      <a16:colId xmlns:a16="http://schemas.microsoft.com/office/drawing/2014/main" val="339314737"/>
                    </a:ext>
                  </a:extLst>
                </a:gridCol>
                <a:gridCol w="5502418">
                  <a:extLst>
                    <a:ext uri="{9D8B030D-6E8A-4147-A177-3AD203B41FA5}">
                      <a16:colId xmlns:a16="http://schemas.microsoft.com/office/drawing/2014/main" val="1263998808"/>
                    </a:ext>
                  </a:extLst>
                </a:gridCol>
                <a:gridCol w="2840494">
                  <a:extLst>
                    <a:ext uri="{9D8B030D-6E8A-4147-A177-3AD203B41FA5}">
                      <a16:colId xmlns:a16="http://schemas.microsoft.com/office/drawing/2014/main" val="4097899022"/>
                    </a:ext>
                  </a:extLst>
                </a:gridCol>
              </a:tblGrid>
              <a:tr h="370840">
                <a:tc>
                  <a:txBody>
                    <a:bodyPr/>
                    <a:lstStyle/>
                    <a:p>
                      <a:pPr algn="l">
                        <a:lnSpc>
                          <a:spcPct val="100000"/>
                        </a:lnSpc>
                      </a:pPr>
                      <a:r>
                        <a:rPr lang="en-US" sz="1600" dirty="0"/>
                        <a:t>Time</a:t>
                      </a:r>
                    </a:p>
                  </a:txBody>
                  <a:tcPr/>
                </a:tc>
                <a:tc>
                  <a:txBody>
                    <a:bodyPr/>
                    <a:lstStyle/>
                    <a:p>
                      <a:pPr>
                        <a:lnSpc>
                          <a:spcPct val="100000"/>
                        </a:lnSpc>
                      </a:pPr>
                      <a:r>
                        <a:rPr lang="en-US" sz="1600" dirty="0"/>
                        <a:t>Module</a:t>
                      </a:r>
                    </a:p>
                  </a:txBody>
                  <a:tcPr/>
                </a:tc>
                <a:tc>
                  <a:txBody>
                    <a:bodyPr/>
                    <a:lstStyle/>
                    <a:p>
                      <a:pPr>
                        <a:lnSpc>
                          <a:spcPct val="100000"/>
                        </a:lnSpc>
                      </a:pPr>
                      <a:r>
                        <a:rPr lang="en-US" sz="1600" dirty="0"/>
                        <a:t>Topic</a:t>
                      </a:r>
                    </a:p>
                  </a:txBody>
                  <a:tcPr/>
                </a:tc>
                <a:tc>
                  <a:txBody>
                    <a:bodyPr/>
                    <a:lstStyle/>
                    <a:p>
                      <a:pPr>
                        <a:lnSpc>
                          <a:spcPct val="100000"/>
                        </a:lnSpc>
                      </a:pPr>
                      <a:r>
                        <a:rPr lang="en-US" sz="1600" dirty="0"/>
                        <a:t>Speaker</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1:00pm-1:05pm</a:t>
                      </a:r>
                      <a:endParaRPr lang="en-US" sz="3600" dirty="0">
                        <a:effectLst/>
                      </a:endParaRPr>
                    </a:p>
                  </a:txBody>
                  <a:tcPr marL="63500" marR="63500" marT="63500" marB="63500"/>
                </a:tc>
                <a:tc>
                  <a:txBody>
                    <a:bodyPr/>
                    <a:lstStyle/>
                    <a:p>
                      <a:pPr>
                        <a:lnSpc>
                          <a:spcPct val="100000"/>
                        </a:lnSpc>
                      </a:pPr>
                      <a:r>
                        <a:rPr lang="en-US" sz="1600" dirty="0"/>
                        <a:t>00</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Introduction</a:t>
                      </a:r>
                      <a:endParaRPr lang="en-US" sz="1600" dirty="0"/>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1:05pm-1:30pm</a:t>
                      </a:r>
                      <a:endParaRPr lang="en-US" sz="3600" dirty="0">
                        <a:effectLs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Overview of Best Practices in HPC </a:t>
                      </a:r>
                      <a:r>
                        <a:rPr lang="en-US" sz="1600" b="0" i="0" u="none" strike="noStrike" kern="1200">
                          <a:solidFill>
                            <a:schemeClr val="dk1"/>
                          </a:solidFill>
                          <a:effectLst/>
                          <a:latin typeface="+mn-lt"/>
                          <a:ea typeface="+mn-ea"/>
                          <a:cs typeface="+mn-cs"/>
                        </a:rPr>
                        <a:t>Software Development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David E. Bernholdt, ORNL</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1:30pm-2:00pm</a:t>
                      </a:r>
                      <a:endParaRPr lang="en-US" sz="3600" dirty="0">
                        <a:effectLst/>
                      </a:endParaRPr>
                    </a:p>
                  </a:txBody>
                  <a:tcPr marL="63500" marR="63500" marT="63500" marB="63500"/>
                </a:tc>
                <a:tc>
                  <a:txBody>
                    <a:bodyPr/>
                    <a:lstStyle/>
                    <a:p>
                      <a:pPr>
                        <a:lnSpc>
                          <a:spcPct val="100000"/>
                        </a:lnSpc>
                      </a:pPr>
                      <a:r>
                        <a:rPr lang="en-US" sz="1600" dirty="0"/>
                        <a:t>02</a:t>
                      </a:r>
                    </a:p>
                  </a:txBody>
                  <a:tcPr/>
                </a:tc>
                <a:tc>
                  <a:txBody>
                    <a:bodyPr/>
                    <a:lstStyle/>
                    <a:p>
                      <a:pPr>
                        <a:lnSpc>
                          <a:spcPct val="100000"/>
                        </a:lnSpc>
                      </a:pPr>
                      <a:r>
                        <a:rPr lang="en-US" sz="1600" dirty="0"/>
                        <a:t>Agile Methodologies and Useful GitHub Tools</a:t>
                      </a:r>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3991164013"/>
                  </a:ext>
                </a:extLst>
              </a:tr>
              <a:tr h="370840">
                <a:tc>
                  <a:txBody>
                    <a:bodyPr/>
                    <a:lstStyle/>
                    <a:p>
                      <a:pPr rtl="0" fontAlgn="t">
                        <a:spcBef>
                          <a:spcPts val="0"/>
                        </a:spcBef>
                        <a:spcAft>
                          <a:spcPts val="0"/>
                        </a:spcAft>
                      </a:pPr>
                      <a:r>
                        <a:rPr lang="en-US" sz="1600" dirty="0">
                          <a:effectLst/>
                        </a:rPr>
                        <a:t>2:00pm-2:30pm</a:t>
                      </a:r>
                    </a:p>
                  </a:txBody>
                  <a:tcPr marL="63500" marR="63500" marT="63500" marB="63500"/>
                </a:tc>
                <a:tc>
                  <a:txBody>
                    <a:bodyPr/>
                    <a:lstStyle/>
                    <a:p>
                      <a:pPr>
                        <a:lnSpc>
                          <a:spcPct val="100000"/>
                        </a:lnSpc>
                      </a:pPr>
                      <a:r>
                        <a:rPr lang="en-US" sz="1600" i="0" dirty="0">
                          <a:solidFill>
                            <a:schemeClr val="tx1"/>
                          </a:solidFill>
                        </a:rPr>
                        <a:t>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Improving Reproducibility through Better Software Practices</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David E. Bernholdt, ORNL</a:t>
                      </a:r>
                    </a:p>
                  </a:txBody>
                  <a:tcPr/>
                </a:tc>
                <a:extLst>
                  <a:ext uri="{0D108BD9-81ED-4DB2-BD59-A6C34878D82A}">
                    <a16:rowId xmlns:a16="http://schemas.microsoft.com/office/drawing/2014/main" val="1350023114"/>
                  </a:ext>
                </a:extLst>
              </a:tr>
              <a:tr h="370840">
                <a:tc>
                  <a:txBody>
                    <a:bodyPr/>
                    <a:lstStyle/>
                    <a:p>
                      <a:pPr rtl="0" fontAlgn="t">
                        <a:spcBef>
                          <a:spcPts val="0"/>
                        </a:spcBef>
                        <a:spcAft>
                          <a:spcPts val="0"/>
                        </a:spcAft>
                      </a:pPr>
                      <a:r>
                        <a:rPr lang="en-US" sz="1600" dirty="0">
                          <a:effectLst/>
                        </a:rPr>
                        <a:t>2:30pm-2:45pm</a:t>
                      </a:r>
                    </a:p>
                  </a:txBody>
                  <a:tcPr marL="63500" marR="63500" marT="63500" marB="63500"/>
                </a:tc>
                <a:tc>
                  <a:txBody>
                    <a:bodyPr/>
                    <a:lstStyle/>
                    <a:p>
                      <a:pPr>
                        <a:lnSpc>
                          <a:spcPct val="100000"/>
                        </a:lnSpc>
                      </a:pPr>
                      <a:endParaRPr lang="en-US" sz="1600" i="0" dirty="0">
                        <a:solidFill>
                          <a:schemeClr val="tx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Q&amp;A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All</a:t>
                      </a:r>
                    </a:p>
                  </a:txBody>
                  <a:tcPr/>
                </a:tc>
                <a:extLst>
                  <a:ext uri="{0D108BD9-81ED-4DB2-BD59-A6C34878D82A}">
                    <a16:rowId xmlns:a16="http://schemas.microsoft.com/office/drawing/2014/main" val="200552289"/>
                  </a:ext>
                </a:extLst>
              </a:tr>
              <a:tr h="370840">
                <a:tc>
                  <a:txBody>
                    <a:bodyPr/>
                    <a:lstStyle/>
                    <a:p>
                      <a:pPr rtl="0" fontAlgn="t">
                        <a:spcBef>
                          <a:spcPts val="0"/>
                        </a:spcBef>
                        <a:spcAft>
                          <a:spcPts val="0"/>
                        </a:spcAft>
                      </a:pPr>
                      <a:r>
                        <a:rPr lang="en-US" sz="1600" b="0" i="1" u="none" strike="noStrike" dirty="0">
                          <a:solidFill>
                            <a:srgbClr val="266093"/>
                          </a:solidFill>
                          <a:effectLst/>
                          <a:latin typeface="Arial" panose="020B0604020202020204" pitchFamily="34" charset="0"/>
                        </a:rPr>
                        <a:t>2:45pm-3:30pm</a:t>
                      </a:r>
                      <a:endParaRPr lang="en-US" sz="3600" dirty="0">
                        <a:effectLst/>
                      </a:endParaRPr>
                    </a:p>
                  </a:txBody>
                  <a:tcPr marL="63500" marR="63500" marT="63500" marB="63500"/>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b="0" i="1" u="none" strike="noStrike" kern="1200" dirty="0">
                          <a:solidFill>
                            <a:schemeClr val="tx2"/>
                          </a:solidFill>
                          <a:effectLst/>
                          <a:latin typeface="+mn-lt"/>
                          <a:ea typeface="+mn-ea"/>
                          <a:cs typeface="+mn-cs"/>
                        </a:rPr>
                        <a:t>Break</a:t>
                      </a:r>
                      <a:endParaRPr lang="en-US" sz="1600" i="1" dirty="0">
                        <a:solidFill>
                          <a:schemeClr val="tx2"/>
                        </a:solidFill>
                      </a:endParaRP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192261388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3:30pm-4:15pm</a:t>
                      </a:r>
                      <a:endParaRPr lang="en-US" sz="3600" dirty="0">
                        <a:effectLst/>
                      </a:endParaRPr>
                    </a:p>
                  </a:txBody>
                  <a:tcPr marL="63500" marR="63500" marT="63500" marB="63500"/>
                </a:tc>
                <a:tc>
                  <a:txBody>
                    <a:bodyPr/>
                    <a:lstStyle/>
                    <a:p>
                      <a:pPr>
                        <a:lnSpc>
                          <a:spcPct val="100000"/>
                        </a:lnSpc>
                      </a:pPr>
                      <a:r>
                        <a:rPr lang="en-US" sz="1600" i="0" dirty="0"/>
                        <a:t>04</a:t>
                      </a:r>
                    </a:p>
                  </a:txBody>
                  <a:tcPr/>
                </a:tc>
                <a:tc>
                  <a:txBody>
                    <a:bodyPr/>
                    <a:lstStyle/>
                    <a:p>
                      <a:pPr>
                        <a:lnSpc>
                          <a:spcPct val="100000"/>
                        </a:lnSpc>
                      </a:pPr>
                      <a:r>
                        <a:rPr lang="en-US" sz="1600" i="0" dirty="0"/>
                        <a:t>Software Design and Testing</a:t>
                      </a:r>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4193880066"/>
                  </a:ext>
                </a:extLst>
              </a:tr>
              <a:tr h="370840">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4:14pm-4:45pm</a:t>
                      </a:r>
                      <a:endParaRPr lang="en-US" sz="3600" dirty="0">
                        <a:effectLst/>
                      </a:endParaRPr>
                    </a:p>
                  </a:txBody>
                  <a:tcPr marL="63500" marR="63500" marT="63500" marB="63500"/>
                </a:tc>
                <a:tc>
                  <a:txBody>
                    <a:bodyPr/>
                    <a:lstStyle/>
                    <a:p>
                      <a:pPr>
                        <a:lnSpc>
                          <a:spcPct val="100000"/>
                        </a:lnSpc>
                      </a:pPr>
                      <a:r>
                        <a:rPr lang="en-US" sz="1600" i="0" dirty="0"/>
                        <a:t>05</a:t>
                      </a:r>
                    </a:p>
                  </a:txBody>
                  <a:tcPr/>
                </a:tc>
                <a:tc>
                  <a:txBody>
                    <a:bodyPr/>
                    <a:lstStyle/>
                    <a:p>
                      <a:pPr>
                        <a:lnSpc>
                          <a:spcPct val="100000"/>
                        </a:lnSpc>
                      </a:pPr>
                      <a:r>
                        <a:rPr lang="en-US" sz="1600" i="0" dirty="0"/>
                        <a:t>Continuous Integration</a:t>
                      </a:r>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2444169840"/>
                  </a:ext>
                </a:extLst>
              </a:tr>
              <a:tr h="370840">
                <a:tc>
                  <a:txBody>
                    <a:bodyPr/>
                    <a:lstStyle/>
                    <a:p>
                      <a:pPr rtl="0" fontAlgn="t">
                        <a:spcBef>
                          <a:spcPts val="0"/>
                        </a:spcBef>
                        <a:spcAft>
                          <a:spcPts val="0"/>
                        </a:spcAft>
                      </a:pPr>
                      <a:r>
                        <a:rPr lang="en-US" sz="1600" dirty="0">
                          <a:effectLst/>
                        </a:rPr>
                        <a:t>4:45pm-5:00pm</a:t>
                      </a:r>
                    </a:p>
                  </a:txBody>
                  <a:tcPr marL="63500" marR="63500" marT="63500" marB="63500"/>
                </a:tc>
                <a:tc>
                  <a:txBody>
                    <a:bodyPr/>
                    <a:lstStyle/>
                    <a:p>
                      <a:pPr>
                        <a:lnSpc>
                          <a:spcPct val="100000"/>
                        </a:lnSpc>
                      </a:pPr>
                      <a:endParaRPr lang="en-US" sz="1600" i="0" dirty="0"/>
                    </a:p>
                  </a:txBody>
                  <a:tcPr/>
                </a:tc>
                <a:tc>
                  <a:txBody>
                    <a:bodyPr/>
                    <a:lstStyle/>
                    <a:p>
                      <a:pPr>
                        <a:lnSpc>
                          <a:spcPct val="100000"/>
                        </a:lnSpc>
                      </a:pPr>
                      <a:r>
                        <a:rPr lang="en-US" sz="1600" i="0" dirty="0"/>
                        <a:t>Q&amp;A</a:t>
                      </a:r>
                    </a:p>
                  </a:txBody>
                  <a:tcPr/>
                </a:tc>
                <a:tc>
                  <a:txBody>
                    <a:bodyPr/>
                    <a:lstStyle/>
                    <a:p>
                      <a:pPr>
                        <a:lnSpc>
                          <a:spcPct val="100000"/>
                        </a:lnSpc>
                      </a:pPr>
                      <a:r>
                        <a:rPr lang="en-US" sz="1600" dirty="0"/>
                        <a:t>All</a:t>
                      </a:r>
                    </a:p>
                  </a:txBody>
                  <a:tcPr/>
                </a:tc>
                <a:extLst>
                  <a:ext uri="{0D108BD9-81ED-4DB2-BD59-A6C34878D82A}">
                    <a16:rowId xmlns:a16="http://schemas.microsoft.com/office/drawing/2014/main" val="387858574"/>
                  </a:ext>
                </a:extLst>
              </a:tr>
            </a:tbl>
          </a:graphicData>
        </a:graphic>
      </p:graphicFrame>
      <p:grpSp>
        <p:nvGrpSpPr>
          <p:cNvPr id="5" name="Group 4">
            <a:extLst>
              <a:ext uri="{FF2B5EF4-FFF2-40B4-BE49-F238E27FC236}">
                <a16:creationId xmlns:a16="http://schemas.microsoft.com/office/drawing/2014/main" id="{D8E9D2D2-B55B-4D73-A628-FC9C6E4D4517}"/>
              </a:ext>
            </a:extLst>
          </p:cNvPr>
          <p:cNvGrpSpPr/>
          <p:nvPr/>
        </p:nvGrpSpPr>
        <p:grpSpPr>
          <a:xfrm>
            <a:off x="79513" y="4069048"/>
            <a:ext cx="12029799" cy="390939"/>
            <a:chOff x="79513" y="1653208"/>
            <a:chExt cx="12029799" cy="390939"/>
          </a:xfrm>
        </p:grpSpPr>
        <p:cxnSp>
          <p:nvCxnSpPr>
            <p:cNvPr id="6" name="Straight Connector 5">
              <a:extLst>
                <a:ext uri="{FF2B5EF4-FFF2-40B4-BE49-F238E27FC236}">
                  <a16:creationId xmlns:a16="http://schemas.microsoft.com/office/drawing/2014/main" id="{F34B683D-F264-4470-869A-1ACC705951A9}"/>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EFC9DFE5-7BF6-432E-A340-A7D13A8AB6B6}"/>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8">
              <a:extLst>
                <a:ext uri="{FF2B5EF4-FFF2-40B4-BE49-F238E27FC236}">
                  <a16:creationId xmlns:a16="http://schemas.microsoft.com/office/drawing/2014/main" id="{6DAA1DE1-EFB0-4C3A-8050-62347824244B}"/>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Tree>
    <p:extLst>
      <p:ext uri="{BB962C8B-B14F-4D97-AF65-F5344CB8AC3E}">
        <p14:creationId xmlns:p14="http://schemas.microsoft.com/office/powerpoint/2010/main" val="266006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Reasons for refactoring</a:t>
            </a:r>
          </a:p>
        </p:txBody>
      </p:sp>
      <p:sp>
        <p:nvSpPr>
          <p:cNvPr id="3" name="Content Placeholder 2"/>
          <p:cNvSpPr>
            <a:spLocks noGrp="1"/>
          </p:cNvSpPr>
          <p:nvPr>
            <p:ph idx="1"/>
          </p:nvPr>
        </p:nvSpPr>
        <p:spPr>
          <a:xfrm>
            <a:off x="1979612" y="1554480"/>
            <a:ext cx="8229600" cy="4556760"/>
          </a:xfrm>
        </p:spPr>
        <p:txBody>
          <a:bodyPr/>
          <a:lstStyle/>
          <a:p>
            <a:r>
              <a:rPr lang="en-US" sz="2400" dirty="0"/>
              <a:t>Once before</a:t>
            </a:r>
          </a:p>
          <a:p>
            <a:pPr lvl="1"/>
            <a:r>
              <a:rPr lang="en-US" dirty="0"/>
              <a:t>Vector to </a:t>
            </a:r>
            <a:r>
              <a:rPr lang="en-US" dirty="0" err="1"/>
              <a:t>risc</a:t>
            </a:r>
            <a:r>
              <a:rPr lang="en-US" dirty="0"/>
              <a:t> processors (</a:t>
            </a:r>
            <a:r>
              <a:rPr lang="en-US" dirty="0" err="1"/>
              <a:t>cpu</a:t>
            </a:r>
            <a:r>
              <a:rPr lang="en-US" dirty="0"/>
              <a:t>)</a:t>
            </a:r>
          </a:p>
          <a:p>
            <a:pPr lvl="1"/>
            <a:r>
              <a:rPr lang="en-US" dirty="0"/>
              <a:t>Flat memory model to hierarchical memory model</a:t>
            </a:r>
          </a:p>
          <a:p>
            <a:pPr lvl="1"/>
            <a:endParaRPr lang="en-US" dirty="0"/>
          </a:p>
          <a:p>
            <a:r>
              <a:rPr lang="en-US" sz="2400" dirty="0"/>
              <a:t>To heterogeneous</a:t>
            </a:r>
          </a:p>
          <a:p>
            <a:pPr lvl="1"/>
            <a:r>
              <a:rPr lang="en-US" dirty="0"/>
              <a:t>Few CPU’s sufficient memory per </a:t>
            </a:r>
            <a:r>
              <a:rPr lang="en-US" dirty="0" err="1"/>
              <a:t>cpu</a:t>
            </a:r>
            <a:endParaRPr lang="en-US" dirty="0"/>
          </a:p>
          <a:p>
            <a:pPr lvl="1"/>
            <a:r>
              <a:rPr lang="en-US" dirty="0"/>
              <a:t>Several co-existing memory models</a:t>
            </a:r>
          </a:p>
          <a:p>
            <a:pPr lvl="2"/>
            <a:endParaRPr lang="en-US" sz="2400" dirty="0"/>
          </a:p>
          <a:p>
            <a:r>
              <a:rPr lang="en-US" sz="2400" dirty="0"/>
              <a:t>The driving reason for these transitions is performance</a:t>
            </a:r>
          </a:p>
          <a:p>
            <a:pPr lvl="1"/>
            <a:r>
              <a:rPr lang="en-US" dirty="0"/>
              <a:t>Performance may drive refactoring even without change in platforms</a:t>
            </a:r>
          </a:p>
          <a:p>
            <a:endParaRPr lang="en-US" sz="2400" dirty="0"/>
          </a:p>
          <a:p>
            <a:endParaRPr lang="en-US" dirty="0"/>
          </a:p>
          <a:p>
            <a:pPr lvl="1"/>
            <a:endParaRPr lang="en-US" dirty="0"/>
          </a:p>
          <a:p>
            <a:pPr marL="0" indent="0">
              <a:buNone/>
            </a:pPr>
            <a:endParaRPr lang="en-US" dirty="0"/>
          </a:p>
          <a:p>
            <a:pPr marL="0" indent="0">
              <a:buNone/>
            </a:pPr>
            <a:endParaRPr lang="en-US" dirty="0"/>
          </a:p>
          <a:p>
            <a:endParaRPr lang="en-US" dirty="0"/>
          </a:p>
          <a:p>
            <a:pPr marL="284162" lvl="1" indent="0">
              <a:buNone/>
            </a:pPr>
            <a:endParaRPr lang="en-US" dirty="0"/>
          </a:p>
          <a:p>
            <a:pPr lvl="1"/>
            <a:endParaRPr lang="en-US" dirty="0"/>
          </a:p>
          <a:p>
            <a:pPr lvl="1"/>
            <a:endParaRPr lang="en-US" dirty="0"/>
          </a:p>
        </p:txBody>
      </p:sp>
      <p:sp>
        <p:nvSpPr>
          <p:cNvPr id="4" name="Text Placeholder 3"/>
          <p:cNvSpPr>
            <a:spLocks noGrp="1"/>
          </p:cNvSpPr>
          <p:nvPr>
            <p:ph type="body" sz="quarter" idx="12"/>
          </p:nvPr>
        </p:nvSpPr>
        <p:spPr/>
        <p:txBody>
          <a:bodyPr/>
          <a:lstStyle/>
          <a:p>
            <a:r>
              <a:rPr lang="en-US" dirty="0"/>
              <a:t>The big one these days is the change in platforms</a:t>
            </a:r>
          </a:p>
        </p:txBody>
      </p:sp>
      <p:sp>
        <p:nvSpPr>
          <p:cNvPr id="5" name="Slide Number Placeholder 4"/>
          <p:cNvSpPr>
            <a:spLocks noGrp="1"/>
          </p:cNvSpPr>
          <p:nvPr>
            <p:ph type="sldNum" sz="quarter" idx="13"/>
          </p:nvPr>
        </p:nvSpPr>
        <p:spPr/>
        <p:txBody>
          <a:bodyPr/>
          <a:lstStyle/>
          <a:p>
            <a:fld id="{AEFAAC5A-9C4F-4278-920D-DF2BAB595749}" type="slidenum">
              <a:rPr lang="en-US" smtClean="0"/>
              <a:pPr/>
              <a:t>23</a:t>
            </a:fld>
            <a:endParaRPr lang="en-US" dirty="0"/>
          </a:p>
        </p:txBody>
      </p:sp>
    </p:spTree>
    <p:extLst>
      <p:ext uri="{BB962C8B-B14F-4D97-AF65-F5344CB8AC3E}">
        <p14:creationId xmlns:p14="http://schemas.microsoft.com/office/powerpoint/2010/main" val="37013679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Reasons for refactoring</a:t>
            </a:r>
          </a:p>
        </p:txBody>
      </p:sp>
      <p:sp>
        <p:nvSpPr>
          <p:cNvPr id="3" name="Content Placeholder 2"/>
          <p:cNvSpPr>
            <a:spLocks noGrp="1"/>
          </p:cNvSpPr>
          <p:nvPr>
            <p:ph idx="1"/>
          </p:nvPr>
        </p:nvSpPr>
        <p:spPr>
          <a:xfrm>
            <a:off x="1979613" y="1699995"/>
            <a:ext cx="8020050" cy="665380"/>
          </a:xfrm>
        </p:spPr>
        <p:txBody>
          <a:bodyPr/>
          <a:lstStyle/>
          <a:p>
            <a:pPr marL="0" indent="0">
              <a:buNone/>
            </a:pPr>
            <a:r>
              <a:rPr lang="en-US" b="1" dirty="0"/>
              <a:t>Transition from vector to </a:t>
            </a:r>
            <a:r>
              <a:rPr lang="en-US" b="1" dirty="0" err="1"/>
              <a:t>risc</a:t>
            </a:r>
            <a:r>
              <a:rPr lang="en-US" b="1" dirty="0"/>
              <a:t> machines</a:t>
            </a:r>
          </a:p>
          <a:p>
            <a:pPr lvl="1"/>
            <a:endParaRPr lang="en-US" b="1" dirty="0"/>
          </a:p>
        </p:txBody>
      </p:sp>
      <p:sp>
        <p:nvSpPr>
          <p:cNvPr id="4" name="Text Placeholder 3"/>
          <p:cNvSpPr>
            <a:spLocks noGrp="1"/>
          </p:cNvSpPr>
          <p:nvPr>
            <p:ph type="body" sz="quarter" idx="12"/>
          </p:nvPr>
        </p:nvSpPr>
        <p:spPr/>
        <p:txBody>
          <a:bodyPr/>
          <a:lstStyle/>
          <a:p>
            <a:r>
              <a:rPr lang="en-US" dirty="0"/>
              <a:t>The big one these days is change in platforms</a:t>
            </a:r>
          </a:p>
        </p:txBody>
      </p:sp>
      <p:sp>
        <p:nvSpPr>
          <p:cNvPr id="5" name="Slide Number Placeholder 4"/>
          <p:cNvSpPr>
            <a:spLocks noGrp="1"/>
          </p:cNvSpPr>
          <p:nvPr>
            <p:ph type="sldNum" sz="quarter" idx="13"/>
          </p:nvPr>
        </p:nvSpPr>
        <p:spPr/>
        <p:txBody>
          <a:bodyPr/>
          <a:lstStyle/>
          <a:p>
            <a:fld id="{AEFAAC5A-9C4F-4278-920D-DF2BAB595749}" type="slidenum">
              <a:rPr lang="en-US" smtClean="0"/>
              <a:pPr/>
              <a:t>24</a:t>
            </a:fld>
            <a:endParaRPr lang="en-US" dirty="0"/>
          </a:p>
        </p:txBody>
      </p:sp>
      <p:grpSp>
        <p:nvGrpSpPr>
          <p:cNvPr id="24" name="Group 23"/>
          <p:cNvGrpSpPr/>
          <p:nvPr/>
        </p:nvGrpSpPr>
        <p:grpSpPr>
          <a:xfrm>
            <a:off x="2284412" y="2501900"/>
            <a:ext cx="6248400" cy="1739900"/>
            <a:chOff x="777875" y="2994025"/>
            <a:chExt cx="6248400" cy="1739900"/>
          </a:xfrm>
        </p:grpSpPr>
        <p:grpSp>
          <p:nvGrpSpPr>
            <p:cNvPr id="10" name="Group 9"/>
            <p:cNvGrpSpPr/>
            <p:nvPr/>
          </p:nvGrpSpPr>
          <p:grpSpPr>
            <a:xfrm>
              <a:off x="777875" y="3000375"/>
              <a:ext cx="1746250" cy="1730375"/>
              <a:chOff x="777875" y="2508250"/>
              <a:chExt cx="1746250" cy="1730375"/>
            </a:xfrm>
          </p:grpSpPr>
          <p:sp>
            <p:nvSpPr>
              <p:cNvPr id="6" name="Rectangle 5"/>
              <p:cNvSpPr/>
              <p:nvPr/>
            </p:nvSpPr>
            <p:spPr>
              <a:xfrm>
                <a:off x="1952625" y="2508250"/>
                <a:ext cx="571500" cy="1730375"/>
              </a:xfrm>
              <a:prstGeom prst="rect">
                <a:avLst/>
              </a:prstGeom>
              <a:solidFill>
                <a:schemeClr val="bg2">
                  <a:lumMod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op1</a:t>
                </a:r>
              </a:p>
            </p:txBody>
          </p:sp>
          <p:sp>
            <p:nvSpPr>
              <p:cNvPr id="9" name="Right Arrow 8"/>
              <p:cNvSpPr/>
              <p:nvPr/>
            </p:nvSpPr>
            <p:spPr>
              <a:xfrm>
                <a:off x="777875" y="3063875"/>
                <a:ext cx="1174750" cy="714375"/>
              </a:xfrm>
              <a:prstGeom prst="rightArrow">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vector</a:t>
                </a:r>
              </a:p>
            </p:txBody>
          </p:sp>
        </p:grpSp>
        <p:grpSp>
          <p:nvGrpSpPr>
            <p:cNvPr id="11" name="Group 10"/>
            <p:cNvGrpSpPr/>
            <p:nvPr/>
          </p:nvGrpSpPr>
          <p:grpSpPr>
            <a:xfrm>
              <a:off x="2533650" y="2994025"/>
              <a:ext cx="1492250" cy="1730375"/>
              <a:chOff x="1031875" y="2508250"/>
              <a:chExt cx="1492250" cy="1730375"/>
            </a:xfrm>
          </p:grpSpPr>
          <p:sp>
            <p:nvSpPr>
              <p:cNvPr id="12" name="Rectangle 11"/>
              <p:cNvSpPr/>
              <p:nvPr/>
            </p:nvSpPr>
            <p:spPr>
              <a:xfrm>
                <a:off x="1952625" y="2508250"/>
                <a:ext cx="571500" cy="1730375"/>
              </a:xfrm>
              <a:prstGeom prst="rect">
                <a:avLst/>
              </a:prstGeom>
              <a:solidFill>
                <a:schemeClr val="bg2">
                  <a:lumMod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op2</a:t>
                </a:r>
              </a:p>
            </p:txBody>
          </p:sp>
          <p:sp>
            <p:nvSpPr>
              <p:cNvPr id="13" name="Right Arrow 12"/>
              <p:cNvSpPr/>
              <p:nvPr/>
            </p:nvSpPr>
            <p:spPr>
              <a:xfrm>
                <a:off x="1031875" y="3063875"/>
                <a:ext cx="920750" cy="650875"/>
              </a:xfrm>
              <a:prstGeom prst="rightArrow">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5534025" y="2994025"/>
              <a:ext cx="1492250" cy="1730375"/>
              <a:chOff x="1031875" y="2508250"/>
              <a:chExt cx="1492250" cy="1730375"/>
            </a:xfrm>
          </p:grpSpPr>
          <p:sp>
            <p:nvSpPr>
              <p:cNvPr id="15" name="Rectangle 14"/>
              <p:cNvSpPr/>
              <p:nvPr/>
            </p:nvSpPr>
            <p:spPr>
              <a:xfrm>
                <a:off x="1952625" y="2508250"/>
                <a:ext cx="571500" cy="1730375"/>
              </a:xfrm>
              <a:prstGeom prst="rect">
                <a:avLst/>
              </a:prstGeom>
              <a:solidFill>
                <a:schemeClr val="bg2">
                  <a:lumMod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op4</a:t>
                </a:r>
              </a:p>
            </p:txBody>
          </p:sp>
          <p:sp>
            <p:nvSpPr>
              <p:cNvPr id="16" name="Right Arrow 15"/>
              <p:cNvSpPr/>
              <p:nvPr/>
            </p:nvSpPr>
            <p:spPr>
              <a:xfrm>
                <a:off x="1031875" y="3063875"/>
                <a:ext cx="920750" cy="650875"/>
              </a:xfrm>
              <a:prstGeom prst="rightArrow">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4035425" y="3003550"/>
              <a:ext cx="1492250" cy="1730375"/>
              <a:chOff x="1031875" y="2508250"/>
              <a:chExt cx="1492250" cy="1730375"/>
            </a:xfrm>
          </p:grpSpPr>
          <p:sp>
            <p:nvSpPr>
              <p:cNvPr id="18" name="Rectangle 17"/>
              <p:cNvSpPr/>
              <p:nvPr/>
            </p:nvSpPr>
            <p:spPr>
              <a:xfrm>
                <a:off x="1952625" y="2508250"/>
                <a:ext cx="571500" cy="1730375"/>
              </a:xfrm>
              <a:prstGeom prst="rect">
                <a:avLst/>
              </a:prstGeom>
              <a:solidFill>
                <a:schemeClr val="bg2">
                  <a:lumMod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op3</a:t>
                </a:r>
              </a:p>
            </p:txBody>
          </p:sp>
          <p:sp>
            <p:nvSpPr>
              <p:cNvPr id="19" name="Right Arrow 18"/>
              <p:cNvSpPr/>
              <p:nvPr/>
            </p:nvSpPr>
            <p:spPr>
              <a:xfrm>
                <a:off x="1031875" y="3063875"/>
                <a:ext cx="920750" cy="650875"/>
              </a:xfrm>
              <a:prstGeom prst="rightArrow">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25" name="Content Placeholder 2"/>
          <p:cNvSpPr txBox="1">
            <a:spLocks/>
          </p:cNvSpPr>
          <p:nvPr/>
        </p:nvSpPr>
        <p:spPr>
          <a:xfrm>
            <a:off x="2122489" y="4366996"/>
            <a:ext cx="6051549" cy="2332255"/>
          </a:xfrm>
          <a:prstGeom prst="rect">
            <a:avLst/>
          </a:prstGeom>
        </p:spPr>
        <p:txBody>
          <a:bodyPr vert="horz" lIns="0" tIns="0" rIns="0" bIns="4572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t>For vector processors </a:t>
            </a:r>
          </a:p>
          <a:p>
            <a:r>
              <a:rPr lang="en-US" dirty="0"/>
              <a:t>Data structures needed to be long vectors</a:t>
            </a:r>
          </a:p>
          <a:p>
            <a:pPr lvl="1"/>
            <a:r>
              <a:rPr lang="en-US" dirty="0"/>
              <a:t>Longer =&gt; better</a:t>
            </a:r>
          </a:p>
          <a:p>
            <a:r>
              <a:rPr lang="en-US" dirty="0"/>
              <a:t>Spatial or temporal locality had no importance</a:t>
            </a:r>
          </a:p>
          <a:p>
            <a:pPr lvl="1"/>
            <a:r>
              <a:rPr lang="en-US" dirty="0"/>
              <a:t>Memory access was flat</a:t>
            </a:r>
          </a:p>
          <a:p>
            <a:pPr lvl="2"/>
            <a:r>
              <a:rPr lang="en-US" dirty="0"/>
              <a:t>Interleaving banks for better performance</a:t>
            </a:r>
          </a:p>
          <a:p>
            <a:pPr lvl="1"/>
            <a:endParaRPr lang="en-US" dirty="0"/>
          </a:p>
          <a:p>
            <a:pPr lvl="1"/>
            <a:endParaRPr lang="en-US" dirty="0"/>
          </a:p>
          <a:p>
            <a:pPr marL="0" indent="0">
              <a:buNone/>
            </a:pPr>
            <a:endParaRPr lang="en-US" dirty="0"/>
          </a:p>
          <a:p>
            <a:pPr marL="0" indent="0">
              <a:buNone/>
            </a:pPr>
            <a:endParaRPr lang="en-US" dirty="0"/>
          </a:p>
          <a:p>
            <a:endParaRPr lang="en-US" dirty="0"/>
          </a:p>
          <a:p>
            <a:pPr marL="284162"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35059700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Reasons for refactoring</a:t>
            </a:r>
          </a:p>
        </p:txBody>
      </p:sp>
      <p:sp>
        <p:nvSpPr>
          <p:cNvPr id="4" name="Text Placeholder 3"/>
          <p:cNvSpPr>
            <a:spLocks noGrp="1"/>
          </p:cNvSpPr>
          <p:nvPr>
            <p:ph type="body" sz="quarter" idx="12"/>
          </p:nvPr>
        </p:nvSpPr>
        <p:spPr/>
        <p:txBody>
          <a:bodyPr/>
          <a:lstStyle/>
          <a:p>
            <a:r>
              <a:rPr lang="en-US" dirty="0"/>
              <a:t>The big one these days is change in platforms</a:t>
            </a:r>
          </a:p>
        </p:txBody>
      </p:sp>
      <p:sp>
        <p:nvSpPr>
          <p:cNvPr id="5" name="Slide Number Placeholder 4"/>
          <p:cNvSpPr>
            <a:spLocks noGrp="1"/>
          </p:cNvSpPr>
          <p:nvPr>
            <p:ph type="sldNum" sz="quarter" idx="13"/>
          </p:nvPr>
        </p:nvSpPr>
        <p:spPr/>
        <p:txBody>
          <a:bodyPr/>
          <a:lstStyle/>
          <a:p>
            <a:fld id="{AEFAAC5A-9C4F-4278-920D-DF2BAB595749}" type="slidenum">
              <a:rPr lang="en-US" smtClean="0"/>
              <a:pPr/>
              <a:t>25</a:t>
            </a:fld>
            <a:endParaRPr lang="en-US" dirty="0"/>
          </a:p>
        </p:txBody>
      </p:sp>
      <p:grpSp>
        <p:nvGrpSpPr>
          <p:cNvPr id="8" name="Group 7"/>
          <p:cNvGrpSpPr/>
          <p:nvPr/>
        </p:nvGrpSpPr>
        <p:grpSpPr>
          <a:xfrm>
            <a:off x="3617913" y="2174876"/>
            <a:ext cx="4553119" cy="1217831"/>
            <a:chOff x="2778125" y="4953000"/>
            <a:chExt cx="4553119" cy="1217831"/>
          </a:xfrm>
        </p:grpSpPr>
        <p:sp>
          <p:nvSpPr>
            <p:cNvPr id="20" name="Rectangle 19"/>
            <p:cNvSpPr/>
            <p:nvPr/>
          </p:nvSpPr>
          <p:spPr>
            <a:xfrm>
              <a:off x="2778125" y="4953000"/>
              <a:ext cx="1190625" cy="1111250"/>
            </a:xfrm>
            <a:prstGeom prst="rect">
              <a:avLst/>
            </a:prstGeom>
            <a:solidFill>
              <a:schemeClr val="bg2">
                <a:lumMod val="5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op1, op2, op3, op4</a:t>
              </a:r>
            </a:p>
          </p:txBody>
        </p:sp>
        <p:sp>
          <p:nvSpPr>
            <p:cNvPr id="21" name="Right Arrow 20"/>
            <p:cNvSpPr/>
            <p:nvPr/>
          </p:nvSpPr>
          <p:spPr>
            <a:xfrm>
              <a:off x="3940175" y="5019676"/>
              <a:ext cx="504825" cy="330200"/>
            </a:xfrm>
            <a:prstGeom prst="rightArrow">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Left Arrow 21"/>
            <p:cNvSpPr/>
            <p:nvPr/>
          </p:nvSpPr>
          <p:spPr>
            <a:xfrm>
              <a:off x="3968750" y="5635625"/>
              <a:ext cx="444500" cy="285750"/>
            </a:xfrm>
            <a:prstGeom prst="leftArrow">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4556125" y="5524500"/>
              <a:ext cx="2775119" cy="646331"/>
            </a:xfrm>
            <a:prstGeom prst="rect">
              <a:avLst/>
            </a:prstGeom>
            <a:noFill/>
          </p:spPr>
          <p:txBody>
            <a:bodyPr wrap="none" rtlCol="0">
              <a:spAutoFit/>
            </a:bodyPr>
            <a:lstStyle/>
            <a:p>
              <a:r>
                <a:rPr lang="en-US" dirty="0"/>
                <a:t>small chunk that could fit </a:t>
              </a:r>
            </a:p>
            <a:p>
              <a:r>
                <a:rPr lang="en-US" dirty="0"/>
                <a:t>In the cache</a:t>
              </a:r>
            </a:p>
          </p:txBody>
        </p:sp>
      </p:grpSp>
      <p:sp>
        <p:nvSpPr>
          <p:cNvPr id="7" name="Content Placeholder 6"/>
          <p:cNvSpPr>
            <a:spLocks noGrp="1"/>
          </p:cNvSpPr>
          <p:nvPr>
            <p:ph idx="1"/>
          </p:nvPr>
        </p:nvSpPr>
        <p:spPr>
          <a:xfrm>
            <a:off x="609442" y="3286126"/>
            <a:ext cx="8047355" cy="2788865"/>
          </a:xfrm>
        </p:spPr>
        <p:txBody>
          <a:bodyPr>
            <a:normAutofit fontScale="92500" lnSpcReduction="10000"/>
          </a:bodyPr>
          <a:lstStyle/>
          <a:p>
            <a:pPr marL="0" indent="0">
              <a:buNone/>
            </a:pPr>
            <a:r>
              <a:rPr lang="en-US" b="1" dirty="0"/>
              <a:t>For </a:t>
            </a:r>
            <a:r>
              <a:rPr lang="en-US" b="1" dirty="0" err="1"/>
              <a:t>risc</a:t>
            </a:r>
            <a:r>
              <a:rPr lang="en-US" b="1" dirty="0"/>
              <a:t> processors</a:t>
            </a:r>
          </a:p>
          <a:p>
            <a:r>
              <a:rPr lang="en-US" dirty="0"/>
              <a:t>Memory has hierarchy</a:t>
            </a:r>
          </a:p>
          <a:p>
            <a:pPr lvl="1"/>
            <a:r>
              <a:rPr lang="en-US" dirty="0"/>
              <a:t>Closer and smaller =&gt; faster access </a:t>
            </a:r>
          </a:p>
          <a:p>
            <a:pPr lvl="1"/>
            <a:r>
              <a:rPr lang="en-US" dirty="0"/>
              <a:t>Small working sets that can persist in the closest memory preferable</a:t>
            </a:r>
          </a:p>
          <a:p>
            <a:pPr lvl="1"/>
            <a:r>
              <a:rPr lang="en-US" dirty="0"/>
              <a:t>Makes spatial and temporal locality important</a:t>
            </a:r>
          </a:p>
          <a:p>
            <a:r>
              <a:rPr lang="en-US" dirty="0"/>
              <a:t>Data structures that enable formation of small working sets on which multiple operations can be performed are better</a:t>
            </a:r>
          </a:p>
        </p:txBody>
      </p:sp>
      <p:sp>
        <p:nvSpPr>
          <p:cNvPr id="24" name="Content Placeholder 2"/>
          <p:cNvSpPr txBox="1">
            <a:spLocks/>
          </p:cNvSpPr>
          <p:nvPr/>
        </p:nvSpPr>
        <p:spPr>
          <a:xfrm>
            <a:off x="1979613" y="1699995"/>
            <a:ext cx="8020050" cy="665380"/>
          </a:xfrm>
          <a:prstGeom prst="rect">
            <a:avLst/>
          </a:prstGeom>
        </p:spPr>
        <p:txBody>
          <a:bodyPr vert="horz" lIns="0" tIns="0" rIns="0" bIns="45720" rtlCol="0">
            <a:noAutofit/>
          </a:bodyPr>
          <a:lst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6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a:t>Transition from vector to risc machines</a:t>
            </a:r>
          </a:p>
          <a:p>
            <a:pPr lvl="1"/>
            <a:endParaRPr lang="en-US" b="1" dirty="0"/>
          </a:p>
        </p:txBody>
      </p:sp>
    </p:spTree>
    <p:extLst>
      <p:ext uri="{BB962C8B-B14F-4D97-AF65-F5344CB8AC3E}">
        <p14:creationId xmlns:p14="http://schemas.microsoft.com/office/powerpoint/2010/main" val="15297776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Scope of refactoring</a:t>
            </a:r>
          </a:p>
        </p:txBody>
      </p:sp>
      <p:sp>
        <p:nvSpPr>
          <p:cNvPr id="3" name="Content Placeholder 2"/>
          <p:cNvSpPr>
            <a:spLocks noGrp="1"/>
          </p:cNvSpPr>
          <p:nvPr>
            <p:ph idx="1"/>
          </p:nvPr>
        </p:nvSpPr>
        <p:spPr/>
        <p:txBody>
          <a:bodyPr>
            <a:normAutofit fontScale="92500" lnSpcReduction="10000"/>
          </a:bodyPr>
          <a:lstStyle/>
          <a:p>
            <a:r>
              <a:rPr lang="en-US" dirty="0"/>
              <a:t>For performance</a:t>
            </a:r>
          </a:p>
          <a:p>
            <a:pPr lvl="1"/>
            <a:r>
              <a:rPr lang="en-US" dirty="0"/>
              <a:t>Know the target improvement</a:t>
            </a:r>
          </a:p>
          <a:p>
            <a:pPr lvl="2"/>
            <a:r>
              <a:rPr lang="en-US" dirty="0"/>
              <a:t>Very easy to go down the rabbit hole of squeezing the last little bit</a:t>
            </a:r>
          </a:p>
          <a:p>
            <a:pPr lvl="2"/>
            <a:r>
              <a:rPr lang="en-US" dirty="0"/>
              <a:t>Almost never worth the effort for obtaining scientific results</a:t>
            </a:r>
          </a:p>
          <a:p>
            <a:r>
              <a:rPr lang="en-US" dirty="0"/>
              <a:t>For maintainability</a:t>
            </a:r>
          </a:p>
          <a:p>
            <a:pPr lvl="1"/>
            <a:r>
              <a:rPr lang="en-US" dirty="0"/>
              <a:t>Know the boundaries for imposing structure</a:t>
            </a:r>
          </a:p>
          <a:p>
            <a:pPr lvl="2"/>
            <a:r>
              <a:rPr lang="en-US" dirty="0"/>
              <a:t>Rewriting the entire code is generally avoidable</a:t>
            </a:r>
          </a:p>
          <a:p>
            <a:pPr lvl="2"/>
            <a:r>
              <a:rPr lang="en-US" dirty="0"/>
              <a:t>Kernels for implementing formulae can be left alone ?</a:t>
            </a:r>
          </a:p>
          <a:p>
            <a:pPr lvl="2"/>
            <a:r>
              <a:rPr lang="en-US" dirty="0"/>
              <a:t>In general it is possible to stop at higher levels than that</a:t>
            </a:r>
          </a:p>
          <a:p>
            <a:r>
              <a:rPr lang="en-US" dirty="0"/>
              <a:t>For extensibility</a:t>
            </a:r>
          </a:p>
          <a:p>
            <a:pPr lvl="1"/>
            <a:r>
              <a:rPr lang="en-US" dirty="0"/>
              <a:t>Similar to maintainability</a:t>
            </a:r>
          </a:p>
          <a:p>
            <a:pPr lvl="1"/>
            <a:r>
              <a:rPr lang="en-US" dirty="0"/>
              <a:t>Greater emphasis on interfaces and encapsulation</a:t>
            </a:r>
          </a:p>
          <a:p>
            <a:pPr lvl="1"/>
            <a:endParaRPr lang="en-US" dirty="0"/>
          </a:p>
          <a:p>
            <a:pPr lvl="2"/>
            <a:endParaRPr lang="en-US" dirty="0"/>
          </a:p>
        </p:txBody>
      </p:sp>
      <p:sp>
        <p:nvSpPr>
          <p:cNvPr id="4" name="Text Placeholder 3"/>
          <p:cNvSpPr>
            <a:spLocks noGrp="1"/>
          </p:cNvSpPr>
          <p:nvPr>
            <p:ph type="body" sz="quarter" idx="12"/>
          </p:nvPr>
        </p:nvSpPr>
        <p:spPr/>
        <p:txBody>
          <a:bodyPr/>
          <a:lstStyle/>
          <a:p>
            <a:r>
              <a:rPr lang="en-US" dirty="0"/>
              <a:t>Know where you want the end product to be</a:t>
            </a:r>
          </a:p>
        </p:txBody>
      </p:sp>
      <p:sp>
        <p:nvSpPr>
          <p:cNvPr id="5" name="Slide Number Placeholder 4"/>
          <p:cNvSpPr>
            <a:spLocks noGrp="1"/>
          </p:cNvSpPr>
          <p:nvPr>
            <p:ph type="sldNum" sz="quarter" idx="13"/>
          </p:nvPr>
        </p:nvSpPr>
        <p:spPr/>
        <p:txBody>
          <a:bodyPr/>
          <a:lstStyle/>
          <a:p>
            <a:fld id="{AEFAAC5A-9C4F-4278-920D-DF2BAB595749}" type="slidenum">
              <a:rPr lang="en-US" smtClean="0"/>
              <a:pPr/>
              <a:t>26</a:t>
            </a:fld>
            <a:endParaRPr lang="en-US" dirty="0"/>
          </a:p>
        </p:txBody>
      </p:sp>
    </p:spTree>
    <p:extLst>
      <p:ext uri="{BB962C8B-B14F-4D97-AF65-F5344CB8AC3E}">
        <p14:creationId xmlns:p14="http://schemas.microsoft.com/office/powerpoint/2010/main" val="30055698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solidFill>
            <a:schemeClr val="tx2">
              <a:alpha val="90000"/>
            </a:schemeClr>
          </a:solidFill>
        </p:spPr>
        <p:txBody>
          <a:bodyPr/>
          <a:lstStyle/>
          <a:p>
            <a:r>
              <a:rPr lang="en-US" dirty="0"/>
              <a:t>Refactoring</a:t>
            </a:r>
          </a:p>
        </p:txBody>
      </p:sp>
    </p:spTree>
    <p:extLst>
      <p:ext uri="{BB962C8B-B14F-4D97-AF65-F5344CB8AC3E}">
        <p14:creationId xmlns:p14="http://schemas.microsoft.com/office/powerpoint/2010/main" val="15215835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Considerations</a:t>
            </a:r>
          </a:p>
        </p:txBody>
      </p:sp>
      <p:sp>
        <p:nvSpPr>
          <p:cNvPr id="3" name="Content Placeholder 2"/>
          <p:cNvSpPr>
            <a:spLocks noGrp="1"/>
          </p:cNvSpPr>
          <p:nvPr>
            <p:ph idx="1"/>
          </p:nvPr>
        </p:nvSpPr>
        <p:spPr>
          <a:xfrm>
            <a:off x="365760" y="940166"/>
            <a:ext cx="6524898" cy="4981663"/>
          </a:xfrm>
        </p:spPr>
        <p:txBody>
          <a:bodyPr>
            <a:normAutofit/>
          </a:bodyPr>
          <a:lstStyle/>
          <a:p>
            <a:r>
              <a:rPr lang="en-US" dirty="0"/>
              <a:t>Know why you are refactoring</a:t>
            </a:r>
          </a:p>
          <a:p>
            <a:pPr lvl="1"/>
            <a:r>
              <a:rPr lang="en-US" dirty="0"/>
              <a:t>Is it necessary </a:t>
            </a:r>
          </a:p>
          <a:p>
            <a:pPr lvl="1"/>
            <a:r>
              <a:rPr lang="en-US" dirty="0"/>
              <a:t>Where should the code be after refactoring</a:t>
            </a:r>
          </a:p>
          <a:p>
            <a:r>
              <a:rPr lang="en-US" dirty="0"/>
              <a:t>In heat example</a:t>
            </a:r>
          </a:p>
          <a:p>
            <a:pPr lvl="1"/>
            <a:r>
              <a:rPr lang="en-US" dirty="0"/>
              <a:t>Why is it necessary</a:t>
            </a:r>
          </a:p>
          <a:p>
            <a:pPr lvl="2"/>
            <a:r>
              <a:rPr lang="en-US" dirty="0"/>
              <a:t>It is a monolithic code</a:t>
            </a:r>
          </a:p>
          <a:p>
            <a:pPr lvl="2"/>
            <a:r>
              <a:rPr lang="en-US" dirty="0"/>
              <a:t>No reusability of any part of the code</a:t>
            </a:r>
          </a:p>
          <a:p>
            <a:pPr lvl="2"/>
            <a:r>
              <a:rPr lang="en-US" dirty="0"/>
              <a:t>Devising tests is hard</a:t>
            </a:r>
          </a:p>
          <a:p>
            <a:pPr lvl="2"/>
            <a:r>
              <a:rPr lang="en-US" dirty="0"/>
              <a:t>Limited extensibility</a:t>
            </a:r>
          </a:p>
          <a:p>
            <a:pPr lvl="1"/>
            <a:r>
              <a:rPr lang="en-US" dirty="0"/>
              <a:t>Where do we want to be after refactoring</a:t>
            </a:r>
          </a:p>
          <a:p>
            <a:pPr lvl="2"/>
            <a:r>
              <a:rPr lang="en-US" dirty="0"/>
              <a:t>Closer to the version that you encountered in math libraries track</a:t>
            </a:r>
          </a:p>
          <a:p>
            <a:pPr lvl="2"/>
            <a:r>
              <a:rPr lang="en-US" dirty="0"/>
              <a:t>More modular, maintainable and extensible</a:t>
            </a:r>
          </a:p>
          <a:p>
            <a:pPr marL="684212" lvl="2" indent="0">
              <a:buNone/>
            </a:pPr>
            <a:endParaRPr lang="en-US" dirty="0"/>
          </a:p>
        </p:txBody>
      </p:sp>
      <p:sp>
        <p:nvSpPr>
          <p:cNvPr id="5" name="Slide Number Placeholder 4"/>
          <p:cNvSpPr>
            <a:spLocks noGrp="1"/>
          </p:cNvSpPr>
          <p:nvPr>
            <p:ph type="sldNum" sz="quarter" idx="13"/>
          </p:nvPr>
        </p:nvSpPr>
        <p:spPr/>
        <p:txBody>
          <a:bodyPr/>
          <a:lstStyle/>
          <a:p>
            <a:fld id="{AEFAAC5A-9C4F-4278-920D-DF2BAB595749}" type="slidenum">
              <a:rPr lang="en-US" smtClean="0"/>
              <a:pPr/>
              <a:t>4</a:t>
            </a:fld>
            <a:endParaRPr lang="en-US" dirty="0"/>
          </a:p>
        </p:txBody>
      </p:sp>
      <p:sp>
        <p:nvSpPr>
          <p:cNvPr id="16" name="Content Placeholder 2">
            <a:extLst>
              <a:ext uri="{FF2B5EF4-FFF2-40B4-BE49-F238E27FC236}">
                <a16:creationId xmlns:a16="http://schemas.microsoft.com/office/drawing/2014/main" id="{FFC7FCAD-8E94-314F-B0F0-99AD91CFCBE4}"/>
              </a:ext>
            </a:extLst>
          </p:cNvPr>
          <p:cNvSpPr txBox="1">
            <a:spLocks/>
          </p:cNvSpPr>
          <p:nvPr/>
        </p:nvSpPr>
        <p:spPr bwMode="auto">
          <a:xfrm>
            <a:off x="6484711" y="2192201"/>
            <a:ext cx="4890860" cy="33268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 motivations</a:t>
            </a:r>
          </a:p>
          <a:p>
            <a:pPr lvl="1"/>
            <a:r>
              <a:rPr lang="en-US" dirty="0"/>
              <a:t>Modularity enhancement </a:t>
            </a:r>
          </a:p>
          <a:p>
            <a:pPr lvl="2"/>
            <a:r>
              <a:rPr lang="en-US" dirty="0"/>
              <a:t>Improve sustainability</a:t>
            </a:r>
          </a:p>
          <a:p>
            <a:pPr lvl="1"/>
            <a:r>
              <a:rPr lang="en-US" dirty="0"/>
              <a:t>Release to outside users</a:t>
            </a:r>
          </a:p>
          <a:p>
            <a:pPr lvl="2"/>
            <a:r>
              <a:rPr lang="en-US" dirty="0"/>
              <a:t>Easier to use and understand</a:t>
            </a:r>
          </a:p>
          <a:p>
            <a:pPr lvl="1"/>
            <a:r>
              <a:rPr lang="en-US" dirty="0"/>
              <a:t>Port to new platforms</a:t>
            </a:r>
          </a:p>
          <a:p>
            <a:pPr lvl="2"/>
            <a:r>
              <a:rPr lang="en-US" dirty="0"/>
              <a:t>Performance portability</a:t>
            </a:r>
          </a:p>
          <a:p>
            <a:pPr lvl="1"/>
            <a:r>
              <a:rPr lang="en-US" dirty="0"/>
              <a:t>Expand capabilities</a:t>
            </a:r>
          </a:p>
          <a:p>
            <a:pPr lvl="2"/>
            <a:r>
              <a:rPr lang="en-US" dirty="0"/>
              <a:t>Structural flexibility</a:t>
            </a:r>
          </a:p>
          <a:p>
            <a:pPr marL="684212" lvl="2" indent="0">
              <a:buFont typeface="Arial" charset="0"/>
              <a:buNone/>
            </a:pPr>
            <a:endParaRPr lang="en-US" dirty="0"/>
          </a:p>
        </p:txBody>
      </p:sp>
      <p:sp>
        <p:nvSpPr>
          <p:cNvPr id="17" name="Rectangle 16">
            <a:extLst>
              <a:ext uri="{FF2B5EF4-FFF2-40B4-BE49-F238E27FC236}">
                <a16:creationId xmlns:a16="http://schemas.microsoft.com/office/drawing/2014/main" id="{5F03CE83-0F27-3F49-9CDE-9CE4731E5B16}"/>
              </a:ext>
            </a:extLst>
          </p:cNvPr>
          <p:cNvSpPr/>
          <p:nvPr/>
        </p:nvSpPr>
        <p:spPr>
          <a:xfrm>
            <a:off x="8890454" y="206362"/>
            <a:ext cx="3116487" cy="789199"/>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hlinkClick r:id="rId2"/>
              </a:rPr>
              <a:t>Running example</a:t>
            </a:r>
            <a:endParaRPr lang="en-US" sz="2000" dirty="0">
              <a:solidFill>
                <a:schemeClr val="bg1"/>
              </a:solidFill>
            </a:endParaRPr>
          </a:p>
        </p:txBody>
      </p:sp>
    </p:spTree>
    <p:extLst>
      <p:ext uri="{BB962C8B-B14F-4D97-AF65-F5344CB8AC3E}">
        <p14:creationId xmlns:p14="http://schemas.microsoft.com/office/powerpoint/2010/main" val="30869359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Considerations</a:t>
            </a:r>
          </a:p>
        </p:txBody>
      </p:sp>
      <p:sp>
        <p:nvSpPr>
          <p:cNvPr id="3" name="Content Placeholder 2"/>
          <p:cNvSpPr>
            <a:spLocks noGrp="1"/>
          </p:cNvSpPr>
          <p:nvPr>
            <p:ph idx="1"/>
          </p:nvPr>
        </p:nvSpPr>
        <p:spPr>
          <a:xfrm>
            <a:off x="365760" y="940166"/>
            <a:ext cx="5953308" cy="5232034"/>
          </a:xfrm>
        </p:spPr>
        <p:txBody>
          <a:bodyPr>
            <a:normAutofit lnSpcReduction="10000"/>
          </a:bodyPr>
          <a:lstStyle/>
          <a:p>
            <a:pPr marL="0" indent="0">
              <a:buNone/>
            </a:pPr>
            <a:endParaRPr lang="en-US" dirty="0"/>
          </a:p>
          <a:p>
            <a:r>
              <a:rPr lang="en-US" dirty="0"/>
              <a:t>Know the scope of refactoring</a:t>
            </a:r>
          </a:p>
          <a:p>
            <a:pPr lvl="1"/>
            <a:r>
              <a:rPr lang="en-US" dirty="0"/>
              <a:t>How deep a change</a:t>
            </a:r>
          </a:p>
          <a:p>
            <a:pPr lvl="1"/>
            <a:r>
              <a:rPr lang="en-US" dirty="0"/>
              <a:t>How much code will be affected</a:t>
            </a:r>
          </a:p>
          <a:p>
            <a:r>
              <a:rPr lang="en-US" dirty="0"/>
              <a:t>In heat example</a:t>
            </a:r>
          </a:p>
          <a:p>
            <a:pPr lvl="1"/>
            <a:r>
              <a:rPr lang="en-US" dirty="0"/>
              <a:t>No capability extension</a:t>
            </a:r>
          </a:p>
          <a:p>
            <a:pPr lvl="1"/>
            <a:r>
              <a:rPr lang="en-US" dirty="0"/>
              <a:t>No performance consideration</a:t>
            </a:r>
          </a:p>
          <a:p>
            <a:pPr lvl="1"/>
            <a:r>
              <a:rPr lang="en-US" dirty="0"/>
              <a:t>Cleaner, more maintainable code</a:t>
            </a:r>
          </a:p>
          <a:p>
            <a:r>
              <a:rPr lang="en-US" dirty="0"/>
              <a:t>What do we do</a:t>
            </a:r>
          </a:p>
          <a:p>
            <a:pPr lvl="1"/>
            <a:r>
              <a:rPr lang="en-US" dirty="0"/>
              <a:t>Separate out utilities, generalize interfaces</a:t>
            </a:r>
          </a:p>
          <a:p>
            <a:pPr lvl="1"/>
            <a:r>
              <a:rPr lang="en-US" dirty="0"/>
              <a:t>Separate out integration function</a:t>
            </a:r>
          </a:p>
          <a:p>
            <a:pPr lvl="2"/>
            <a:r>
              <a:rPr lang="en-US" dirty="0"/>
              <a:t>Make a general interface to allow alternative implementations</a:t>
            </a:r>
          </a:p>
          <a:p>
            <a:pPr lvl="1"/>
            <a:r>
              <a:rPr lang="en-US" dirty="0"/>
              <a:t>Create a general build function</a:t>
            </a:r>
          </a:p>
          <a:p>
            <a:pPr lvl="2"/>
            <a:endParaRPr lang="en-US" dirty="0"/>
          </a:p>
        </p:txBody>
      </p:sp>
      <p:sp>
        <p:nvSpPr>
          <p:cNvPr id="5" name="Slide Number Placeholder 4"/>
          <p:cNvSpPr>
            <a:spLocks noGrp="1"/>
          </p:cNvSpPr>
          <p:nvPr>
            <p:ph type="sldNum" sz="quarter" idx="13"/>
          </p:nvPr>
        </p:nvSpPr>
        <p:spPr/>
        <p:txBody>
          <a:bodyPr/>
          <a:lstStyle/>
          <a:p>
            <a:endParaRPr lang="en-US" dirty="0"/>
          </a:p>
        </p:txBody>
      </p:sp>
      <p:sp>
        <p:nvSpPr>
          <p:cNvPr id="7" name="Rectangle 6">
            <a:extLst>
              <a:ext uri="{FF2B5EF4-FFF2-40B4-BE49-F238E27FC236}">
                <a16:creationId xmlns:a16="http://schemas.microsoft.com/office/drawing/2014/main" id="{B6C20AB2-0896-A349-A218-08014183F910}"/>
              </a:ext>
            </a:extLst>
          </p:cNvPr>
          <p:cNvSpPr/>
          <p:nvPr/>
        </p:nvSpPr>
        <p:spPr>
          <a:xfrm>
            <a:off x="8890454" y="206362"/>
            <a:ext cx="3116487" cy="789199"/>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hlinkClick r:id="rId2"/>
              </a:rPr>
              <a:t>Running example</a:t>
            </a:r>
            <a:endParaRPr lang="en-US" sz="2000" dirty="0">
              <a:solidFill>
                <a:schemeClr val="bg1"/>
              </a:solidFill>
            </a:endParaRPr>
          </a:p>
        </p:txBody>
      </p:sp>
    </p:spTree>
    <p:extLst>
      <p:ext uri="{BB962C8B-B14F-4D97-AF65-F5344CB8AC3E}">
        <p14:creationId xmlns:p14="http://schemas.microsoft.com/office/powerpoint/2010/main" val="17914580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Considerations</a:t>
            </a:r>
          </a:p>
        </p:txBody>
      </p:sp>
      <p:sp>
        <p:nvSpPr>
          <p:cNvPr id="3" name="Content Placeholder 2"/>
          <p:cNvSpPr>
            <a:spLocks noGrp="1"/>
          </p:cNvSpPr>
          <p:nvPr>
            <p:ph idx="1"/>
          </p:nvPr>
        </p:nvSpPr>
        <p:spPr>
          <a:xfrm>
            <a:off x="365760" y="940166"/>
            <a:ext cx="5953308" cy="5232034"/>
          </a:xfrm>
        </p:spPr>
        <p:txBody>
          <a:bodyPr>
            <a:normAutofit fontScale="92500" lnSpcReduction="10000"/>
          </a:bodyPr>
          <a:lstStyle/>
          <a:p>
            <a:pPr marL="0" indent="0">
              <a:buNone/>
            </a:pPr>
            <a:endParaRPr lang="en-US" dirty="0"/>
          </a:p>
          <a:p>
            <a:r>
              <a:rPr lang="en-US" dirty="0"/>
              <a:t>Know the scope of refactoring</a:t>
            </a:r>
          </a:p>
          <a:p>
            <a:pPr lvl="1"/>
            <a:r>
              <a:rPr lang="en-US" dirty="0"/>
              <a:t>How deep a change</a:t>
            </a:r>
          </a:p>
          <a:p>
            <a:pPr lvl="1"/>
            <a:r>
              <a:rPr lang="en-US" dirty="0"/>
              <a:t>How much code will be affected</a:t>
            </a:r>
          </a:p>
          <a:p>
            <a:r>
              <a:rPr lang="en-US" dirty="0"/>
              <a:t>In heat example</a:t>
            </a:r>
          </a:p>
          <a:p>
            <a:pPr lvl="1"/>
            <a:r>
              <a:rPr lang="en-US" dirty="0"/>
              <a:t>No capability extension</a:t>
            </a:r>
          </a:p>
          <a:p>
            <a:pPr lvl="1"/>
            <a:r>
              <a:rPr lang="en-US" dirty="0"/>
              <a:t>No performance consideration</a:t>
            </a:r>
          </a:p>
          <a:p>
            <a:pPr lvl="1"/>
            <a:r>
              <a:rPr lang="en-US" dirty="0"/>
              <a:t>Cleaner, more maintainable code</a:t>
            </a:r>
          </a:p>
          <a:p>
            <a:r>
              <a:rPr lang="en-US" dirty="0"/>
              <a:t>What do we do</a:t>
            </a:r>
          </a:p>
          <a:p>
            <a:pPr lvl="1"/>
            <a:r>
              <a:rPr lang="en-US" dirty="0"/>
              <a:t>Separate out utilities, generalize interfaces</a:t>
            </a:r>
          </a:p>
          <a:p>
            <a:pPr lvl="1"/>
            <a:r>
              <a:rPr lang="en-US" dirty="0"/>
              <a:t>Separate out integration function</a:t>
            </a:r>
          </a:p>
          <a:p>
            <a:pPr lvl="2"/>
            <a:r>
              <a:rPr lang="en-US" dirty="0"/>
              <a:t>Make a general interface to allow alternative implementations</a:t>
            </a:r>
          </a:p>
          <a:p>
            <a:pPr lvl="1"/>
            <a:r>
              <a:rPr lang="en-US" dirty="0"/>
              <a:t>Create a general build function</a:t>
            </a:r>
          </a:p>
          <a:p>
            <a:pPr lvl="1"/>
            <a:r>
              <a:rPr lang="en-US" dirty="0"/>
              <a:t>No new code or intrusive changes</a:t>
            </a:r>
          </a:p>
          <a:p>
            <a:pPr lvl="2"/>
            <a:endParaRPr lang="en-US" dirty="0"/>
          </a:p>
        </p:txBody>
      </p:sp>
      <p:sp>
        <p:nvSpPr>
          <p:cNvPr id="5" name="Slide Number Placeholder 4"/>
          <p:cNvSpPr>
            <a:spLocks noGrp="1"/>
          </p:cNvSpPr>
          <p:nvPr>
            <p:ph type="sldNum" sz="quarter" idx="13"/>
          </p:nvPr>
        </p:nvSpPr>
        <p:spPr/>
        <p:txBody>
          <a:bodyPr/>
          <a:lstStyle/>
          <a:p>
            <a:fld id="{AEFAAC5A-9C4F-4278-920D-DF2BAB595749}" type="slidenum">
              <a:rPr lang="en-US" smtClean="0"/>
              <a:pPr/>
              <a:t>6</a:t>
            </a:fld>
            <a:endParaRPr lang="en-US" dirty="0"/>
          </a:p>
        </p:txBody>
      </p:sp>
      <p:sp>
        <p:nvSpPr>
          <p:cNvPr id="7" name="Rectangle 6">
            <a:extLst>
              <a:ext uri="{FF2B5EF4-FFF2-40B4-BE49-F238E27FC236}">
                <a16:creationId xmlns:a16="http://schemas.microsoft.com/office/drawing/2014/main" id="{B6C20AB2-0896-A349-A218-08014183F910}"/>
              </a:ext>
            </a:extLst>
          </p:cNvPr>
          <p:cNvSpPr/>
          <p:nvPr/>
        </p:nvSpPr>
        <p:spPr>
          <a:xfrm>
            <a:off x="8890454" y="206362"/>
            <a:ext cx="3116487" cy="789199"/>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hlinkClick r:id="rId2"/>
              </a:rPr>
              <a:t>Running example</a:t>
            </a:r>
            <a:endParaRPr lang="en-US" sz="2000" dirty="0">
              <a:solidFill>
                <a:schemeClr val="bg1"/>
              </a:solidFill>
            </a:endParaRPr>
          </a:p>
        </p:txBody>
      </p:sp>
      <p:grpSp>
        <p:nvGrpSpPr>
          <p:cNvPr id="19" name="Group 18">
            <a:extLst>
              <a:ext uri="{FF2B5EF4-FFF2-40B4-BE49-F238E27FC236}">
                <a16:creationId xmlns:a16="http://schemas.microsoft.com/office/drawing/2014/main" id="{697E3109-002B-8942-B97E-6CE92A518172}"/>
              </a:ext>
            </a:extLst>
          </p:cNvPr>
          <p:cNvGrpSpPr/>
          <p:nvPr/>
        </p:nvGrpSpPr>
        <p:grpSpPr>
          <a:xfrm>
            <a:off x="6210211" y="1275683"/>
            <a:ext cx="5393324" cy="4306634"/>
            <a:chOff x="6210211" y="1275683"/>
            <a:chExt cx="5393324" cy="4306634"/>
          </a:xfrm>
        </p:grpSpPr>
        <p:pic>
          <p:nvPicPr>
            <p:cNvPr id="8" name="Picture 7">
              <a:extLst>
                <a:ext uri="{FF2B5EF4-FFF2-40B4-BE49-F238E27FC236}">
                  <a16:creationId xmlns:a16="http://schemas.microsoft.com/office/drawing/2014/main" id="{45B5001C-B963-E644-A609-0B3F26485D9C}"/>
                </a:ext>
              </a:extLst>
            </p:cNvPr>
            <p:cNvPicPr>
              <a:picLocks noChangeAspect="1"/>
            </p:cNvPicPr>
            <p:nvPr/>
          </p:nvPicPr>
          <p:blipFill>
            <a:blip r:embed="rId3"/>
            <a:stretch>
              <a:fillRect/>
            </a:stretch>
          </p:blipFill>
          <p:spPr>
            <a:xfrm>
              <a:off x="6210211" y="2966117"/>
              <a:ext cx="4610100" cy="2616200"/>
            </a:xfrm>
            <a:prstGeom prst="rect">
              <a:avLst/>
            </a:prstGeom>
          </p:spPr>
        </p:pic>
        <p:sp>
          <p:nvSpPr>
            <p:cNvPr id="9" name="TextBox 8">
              <a:extLst>
                <a:ext uri="{FF2B5EF4-FFF2-40B4-BE49-F238E27FC236}">
                  <a16:creationId xmlns:a16="http://schemas.microsoft.com/office/drawing/2014/main" id="{9A24CE6F-1D5C-8C47-A7A1-2376DF44C3BF}"/>
                </a:ext>
              </a:extLst>
            </p:cNvPr>
            <p:cNvSpPr txBox="1"/>
            <p:nvPr/>
          </p:nvSpPr>
          <p:spPr>
            <a:xfrm>
              <a:off x="6543484" y="1843533"/>
              <a:ext cx="4693939" cy="1577355"/>
            </a:xfrm>
            <a:prstGeom prst="rect">
              <a:avLst/>
            </a:prstGeom>
            <a:noFill/>
          </p:spPr>
          <p:txBody>
            <a:bodyPr wrap="square" rtlCol="0">
              <a:spAutoFit/>
            </a:bodyPr>
            <a:lstStyle/>
            <a:p>
              <a:r>
                <a:rPr lang="en-US" sz="1400" b="1" dirty="0"/>
                <a:t>Code: FLASH </a:t>
              </a:r>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
          <p:nvSpPr>
            <p:cNvPr id="10" name="TextBox 9">
              <a:extLst>
                <a:ext uri="{FF2B5EF4-FFF2-40B4-BE49-F238E27FC236}">
                  <a16:creationId xmlns:a16="http://schemas.microsoft.com/office/drawing/2014/main" id="{FBB24955-5563-4C41-82F9-14B22540647E}"/>
                </a:ext>
              </a:extLst>
            </p:cNvPr>
            <p:cNvSpPr txBox="1"/>
            <p:nvPr/>
          </p:nvSpPr>
          <p:spPr>
            <a:xfrm>
              <a:off x="7082293" y="1275683"/>
              <a:ext cx="2548390" cy="433965"/>
            </a:xfrm>
            <a:prstGeom prst="rect">
              <a:avLst/>
            </a:prstGeom>
            <a:noFill/>
          </p:spPr>
          <p:txBody>
            <a:bodyPr wrap="none" lIns="118872" tIns="91440" rIns="118872" bIns="91440" rtlCol="0" anchor="ctr" anchorCtr="0">
              <a:spAutoFit/>
            </a:bodyPr>
            <a:lstStyle/>
            <a:p>
              <a:pPr algn="l">
                <a:lnSpc>
                  <a:spcPct val="90000"/>
                </a:lnSpc>
              </a:pPr>
              <a:r>
                <a:rPr lang="en-US" dirty="0"/>
                <a:t>More realistic example</a:t>
              </a:r>
            </a:p>
          </p:txBody>
        </p:sp>
        <p:cxnSp>
          <p:nvCxnSpPr>
            <p:cNvPr id="12" name="Straight Arrow Connector 11">
              <a:extLst>
                <a:ext uri="{FF2B5EF4-FFF2-40B4-BE49-F238E27FC236}">
                  <a16:creationId xmlns:a16="http://schemas.microsoft.com/office/drawing/2014/main" id="{AAC717CF-418C-8342-8406-75A9EB904965}"/>
                </a:ext>
              </a:extLst>
            </p:cNvPr>
            <p:cNvCxnSpPr>
              <a:cxnSpLocks/>
            </p:cNvCxnSpPr>
            <p:nvPr/>
          </p:nvCxnSpPr>
          <p:spPr>
            <a:xfrm flipH="1">
              <a:off x="10036630" y="4543472"/>
              <a:ext cx="315684" cy="191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43D7537-AE25-DD43-BBCC-6248ECDE2DF3}"/>
                </a:ext>
              </a:extLst>
            </p:cNvPr>
            <p:cNvCxnSpPr/>
            <p:nvPr/>
          </p:nvCxnSpPr>
          <p:spPr>
            <a:xfrm flipH="1">
              <a:off x="9906000" y="4543472"/>
              <a:ext cx="446314" cy="463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0BB0ECE-2FC6-0B4C-AEF6-C291EF0AED70}"/>
                </a:ext>
              </a:extLst>
            </p:cNvPr>
            <p:cNvCxnSpPr/>
            <p:nvPr/>
          </p:nvCxnSpPr>
          <p:spPr>
            <a:xfrm>
              <a:off x="10352314" y="4543472"/>
              <a:ext cx="96383" cy="551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04F70A4-B205-B548-802E-6606C85944F2}"/>
                </a:ext>
              </a:extLst>
            </p:cNvPr>
            <p:cNvSpPr txBox="1"/>
            <p:nvPr/>
          </p:nvSpPr>
          <p:spPr>
            <a:xfrm>
              <a:off x="10129157" y="4026407"/>
              <a:ext cx="1474378" cy="517065"/>
            </a:xfrm>
            <a:prstGeom prst="rect">
              <a:avLst/>
            </a:prstGeom>
            <a:noFill/>
          </p:spPr>
          <p:txBody>
            <a:bodyPr wrap="none" lIns="118872" tIns="91440" rIns="118872" bIns="91440" rtlCol="0" anchor="ctr" anchorCtr="0">
              <a:spAutoFit/>
            </a:bodyPr>
            <a:lstStyle/>
            <a:p>
              <a:pPr algn="l">
                <a:lnSpc>
                  <a:spcPct val="90000"/>
                </a:lnSpc>
              </a:pPr>
              <a:r>
                <a:rPr lang="en-US" sz="1200" dirty="0"/>
                <a:t>Changes and new</a:t>
              </a:r>
            </a:p>
            <a:p>
              <a:pPr algn="l">
                <a:lnSpc>
                  <a:spcPct val="90000"/>
                </a:lnSpc>
              </a:pPr>
              <a:r>
                <a:rPr lang="en-US" sz="1200" dirty="0"/>
                <a:t> implementation</a:t>
              </a:r>
            </a:p>
          </p:txBody>
        </p:sp>
      </p:grpSp>
    </p:spTree>
    <p:extLst>
      <p:ext uri="{BB962C8B-B14F-4D97-AF65-F5344CB8AC3E}">
        <p14:creationId xmlns:p14="http://schemas.microsoft.com/office/powerpoint/2010/main" val="496874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Considerations</a:t>
            </a:r>
          </a:p>
        </p:txBody>
      </p:sp>
      <p:sp>
        <p:nvSpPr>
          <p:cNvPr id="3" name="Content Placeholder 2"/>
          <p:cNvSpPr>
            <a:spLocks noGrp="1"/>
          </p:cNvSpPr>
          <p:nvPr>
            <p:ph idx="1"/>
          </p:nvPr>
        </p:nvSpPr>
        <p:spPr>
          <a:xfrm>
            <a:off x="365760" y="940166"/>
            <a:ext cx="5952960" cy="5155834"/>
          </a:xfrm>
        </p:spPr>
        <p:txBody>
          <a:bodyPr>
            <a:normAutofit/>
          </a:bodyPr>
          <a:lstStyle/>
          <a:p>
            <a:r>
              <a:rPr lang="en-US" dirty="0"/>
              <a:t>Estimate the cost</a:t>
            </a:r>
          </a:p>
          <a:p>
            <a:pPr lvl="1"/>
            <a:r>
              <a:rPr lang="en-US" dirty="0"/>
              <a:t>Expected developer time </a:t>
            </a:r>
          </a:p>
          <a:p>
            <a:pPr lvl="1"/>
            <a:r>
              <a:rPr lang="en-US" dirty="0"/>
              <a:t>Extent of disruption in production schedules</a:t>
            </a:r>
          </a:p>
          <a:p>
            <a:r>
              <a:rPr lang="en-US" dirty="0"/>
              <a:t>Get a buy-in from the stakeholders</a:t>
            </a:r>
          </a:p>
          <a:p>
            <a:pPr lvl="1"/>
            <a:r>
              <a:rPr lang="en-US" dirty="0"/>
              <a:t>That includes the users</a:t>
            </a:r>
          </a:p>
          <a:p>
            <a:pPr lvl="1"/>
            <a:r>
              <a:rPr lang="en-US" dirty="0"/>
              <a:t>For both development time and disruption</a:t>
            </a:r>
          </a:p>
          <a:p>
            <a:pPr lvl="1"/>
            <a:endParaRPr lang="en-US" dirty="0"/>
          </a:p>
          <a:p>
            <a:r>
              <a:rPr lang="en-US" dirty="0"/>
              <a:t>In the heat example</a:t>
            </a:r>
          </a:p>
          <a:p>
            <a:pPr lvl="1"/>
            <a:r>
              <a:rPr lang="en-US" dirty="0"/>
              <a:t>No more than a few hours of developer time</a:t>
            </a:r>
          </a:p>
          <a:p>
            <a:pPr lvl="1"/>
            <a:r>
              <a:rPr lang="en-US" dirty="0"/>
              <a:t>No disruption</a:t>
            </a:r>
          </a:p>
          <a:p>
            <a:pPr lvl="1"/>
            <a:r>
              <a:rPr lang="en-US" dirty="0"/>
              <a:t>No need for a buy-in</a:t>
            </a:r>
          </a:p>
        </p:txBody>
      </p:sp>
      <p:sp>
        <p:nvSpPr>
          <p:cNvPr id="5" name="Slide Number Placeholder 4"/>
          <p:cNvSpPr>
            <a:spLocks noGrp="1"/>
          </p:cNvSpPr>
          <p:nvPr>
            <p:ph type="sldNum" sz="quarter" idx="13"/>
          </p:nvPr>
        </p:nvSpPr>
        <p:spPr/>
        <p:txBody>
          <a:bodyPr/>
          <a:lstStyle/>
          <a:p>
            <a:fld id="{AEFAAC5A-9C4F-4278-920D-DF2BAB595749}" type="slidenum">
              <a:rPr lang="en-US" smtClean="0"/>
              <a:pPr/>
              <a:t>7</a:t>
            </a:fld>
            <a:endParaRPr lang="en-US" dirty="0"/>
          </a:p>
        </p:txBody>
      </p:sp>
      <p:sp>
        <p:nvSpPr>
          <p:cNvPr id="6" name="Rectangle 5">
            <a:extLst>
              <a:ext uri="{FF2B5EF4-FFF2-40B4-BE49-F238E27FC236}">
                <a16:creationId xmlns:a16="http://schemas.microsoft.com/office/drawing/2014/main" id="{F33DBE36-DF58-2840-9F48-FD2763AA6B31}"/>
              </a:ext>
            </a:extLst>
          </p:cNvPr>
          <p:cNvSpPr/>
          <p:nvPr/>
        </p:nvSpPr>
        <p:spPr>
          <a:xfrm>
            <a:off x="8890454" y="206362"/>
            <a:ext cx="3116487" cy="789199"/>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hlinkClick r:id="rId2"/>
              </a:rPr>
              <a:t>Running example</a:t>
            </a:r>
            <a:endParaRPr lang="en-US" sz="2000" dirty="0">
              <a:solidFill>
                <a:schemeClr val="bg1"/>
              </a:solidFill>
            </a:endParaRPr>
          </a:p>
        </p:txBody>
      </p:sp>
      <p:sp>
        <p:nvSpPr>
          <p:cNvPr id="9" name="Content Placeholder 2">
            <a:extLst>
              <a:ext uri="{FF2B5EF4-FFF2-40B4-BE49-F238E27FC236}">
                <a16:creationId xmlns:a16="http://schemas.microsoft.com/office/drawing/2014/main" id="{8E2B0C6B-8889-2E4D-91F7-CC2D2FA14E57}"/>
              </a:ext>
            </a:extLst>
          </p:cNvPr>
          <p:cNvSpPr txBox="1">
            <a:spLocks/>
          </p:cNvSpPr>
          <p:nvPr/>
        </p:nvSpPr>
        <p:spPr bwMode="auto">
          <a:xfrm>
            <a:off x="6053981" y="1214486"/>
            <a:ext cx="5952960" cy="44460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FLASH</a:t>
            </a:r>
          </a:p>
          <a:p>
            <a:pPr lvl="1"/>
            <a:r>
              <a:rPr lang="en-US" dirty="0"/>
              <a:t>Initial estimate at 6-12 months</a:t>
            </a:r>
          </a:p>
          <a:p>
            <a:pPr lvl="1"/>
            <a:r>
              <a:rPr lang="en-US" dirty="0"/>
              <a:t>Took close to 12 months</a:t>
            </a:r>
          </a:p>
          <a:p>
            <a:pPr lvl="2"/>
            <a:endParaRPr lang="en-US" dirty="0"/>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3"/>
          <a:stretch>
            <a:fillRect/>
          </a:stretch>
        </p:blipFill>
        <p:spPr>
          <a:xfrm>
            <a:off x="6629153" y="2525447"/>
            <a:ext cx="4522602" cy="3118067"/>
          </a:xfrm>
          <a:prstGeom prst="rect">
            <a:avLst/>
          </a:prstGeom>
        </p:spPr>
      </p:pic>
    </p:spTree>
    <p:extLst>
      <p:ext uri="{BB962C8B-B14F-4D97-AF65-F5344CB8AC3E}">
        <p14:creationId xmlns:p14="http://schemas.microsoft.com/office/powerpoint/2010/main" val="2652567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Cost estimation</a:t>
            </a:r>
          </a:p>
        </p:txBody>
      </p:sp>
      <p:sp>
        <p:nvSpPr>
          <p:cNvPr id="3" name="Content Placeholder 2"/>
          <p:cNvSpPr>
            <a:spLocks noGrp="1"/>
          </p:cNvSpPr>
          <p:nvPr>
            <p:ph idx="1"/>
          </p:nvPr>
        </p:nvSpPr>
        <p:spPr/>
        <p:txBody>
          <a:bodyPr>
            <a:normAutofit fontScale="92500" lnSpcReduction="10000"/>
          </a:bodyPr>
          <a:lstStyle/>
          <a:p>
            <a:r>
              <a:rPr lang="en-US" dirty="0"/>
              <a:t>Can be costly itself if the project is large</a:t>
            </a:r>
          </a:p>
          <a:p>
            <a:r>
              <a:rPr lang="en-US" dirty="0"/>
              <a:t>Most projects do a terrible job of estimation</a:t>
            </a:r>
          </a:p>
          <a:p>
            <a:pPr lvl="1"/>
            <a:r>
              <a:rPr lang="en-US" dirty="0"/>
              <a:t>Insufficient understanding of code complexity</a:t>
            </a:r>
          </a:p>
          <a:p>
            <a:pPr lvl="1"/>
            <a:r>
              <a:rPr lang="en-US" dirty="0"/>
              <a:t>Insufficient provisioning for verification and obstacles</a:t>
            </a:r>
          </a:p>
          <a:p>
            <a:pPr lvl="1"/>
            <a:r>
              <a:rPr lang="en-US" dirty="0"/>
              <a:t>Refactoring often overruns in both time and budget</a:t>
            </a:r>
          </a:p>
          <a:p>
            <a:r>
              <a:rPr lang="en-US" dirty="0"/>
              <a:t>Factors that can help</a:t>
            </a:r>
          </a:p>
          <a:p>
            <a:pPr lvl="1"/>
            <a:r>
              <a:rPr lang="en-US" dirty="0"/>
              <a:t>Knowing the scope and sticking to it</a:t>
            </a:r>
          </a:p>
          <a:p>
            <a:pPr lvl="2"/>
            <a:r>
              <a:rPr lang="en-US" dirty="0"/>
              <a:t>If there is change in scope estimate again</a:t>
            </a:r>
          </a:p>
          <a:p>
            <a:pPr lvl="1"/>
            <a:r>
              <a:rPr lang="en-US" dirty="0"/>
              <a:t>Plan for all stages of the process with contingency factors built-in</a:t>
            </a:r>
          </a:p>
          <a:p>
            <a:pPr lvl="1"/>
            <a:r>
              <a:rPr lang="en-US" dirty="0"/>
              <a:t>Make provision for developing tests and other forms of verification</a:t>
            </a:r>
          </a:p>
          <a:p>
            <a:pPr lvl="2"/>
            <a:r>
              <a:rPr lang="en-US" dirty="0"/>
              <a:t>Can be nearly as much or more work than the code change</a:t>
            </a:r>
          </a:p>
          <a:p>
            <a:pPr lvl="2"/>
            <a:r>
              <a:rPr lang="en-US" dirty="0"/>
              <a:t>Insufficient verification incurs technical debt</a:t>
            </a:r>
          </a:p>
          <a:p>
            <a:endParaRPr lang="en-US" dirty="0"/>
          </a:p>
          <a:p>
            <a:pPr marL="0" indent="0">
              <a:buNone/>
            </a:pPr>
            <a:endParaRPr lang="en-US" dirty="0"/>
          </a:p>
        </p:txBody>
      </p:sp>
      <p:sp>
        <p:nvSpPr>
          <p:cNvPr id="4" name="Text Placeholder 3"/>
          <p:cNvSpPr>
            <a:spLocks noGrp="1"/>
          </p:cNvSpPr>
          <p:nvPr>
            <p:ph type="body" sz="quarter" idx="12"/>
          </p:nvPr>
        </p:nvSpPr>
        <p:spPr/>
        <p:txBody>
          <a:bodyPr/>
          <a:lstStyle/>
          <a:p>
            <a:r>
              <a:rPr lang="en-US" dirty="0"/>
              <a:t>The biggest potential pitfall</a:t>
            </a:r>
          </a:p>
        </p:txBody>
      </p:sp>
      <p:sp>
        <p:nvSpPr>
          <p:cNvPr id="5" name="Slide Number Placeholder 4"/>
          <p:cNvSpPr>
            <a:spLocks noGrp="1"/>
          </p:cNvSpPr>
          <p:nvPr>
            <p:ph type="sldNum" sz="quarter" idx="13"/>
          </p:nvPr>
        </p:nvSpPr>
        <p:spPr/>
        <p:txBody>
          <a:bodyPr/>
          <a:lstStyle/>
          <a:p>
            <a:fld id="{AEFAAC5A-9C4F-4278-920D-DF2BAB595749}" type="slidenum">
              <a:rPr lang="en-US" smtClean="0"/>
              <a:pPr/>
              <a:t>8</a:t>
            </a:fld>
            <a:endParaRPr lang="en-US" dirty="0"/>
          </a:p>
        </p:txBody>
      </p:sp>
    </p:spTree>
    <p:extLst>
      <p:ext uri="{BB962C8B-B14F-4D97-AF65-F5344CB8AC3E}">
        <p14:creationId xmlns:p14="http://schemas.microsoft.com/office/powerpoint/2010/main" val="33498625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6442" cy="510909"/>
          </a:xfrm>
        </p:spPr>
        <p:txBody>
          <a:bodyPr/>
          <a:lstStyle/>
          <a:p>
            <a:r>
              <a:rPr lang="en-US" dirty="0"/>
              <a:t>Cost estimation</a:t>
            </a:r>
          </a:p>
        </p:txBody>
      </p:sp>
      <p:sp>
        <p:nvSpPr>
          <p:cNvPr id="3" name="Content Placeholder 2"/>
          <p:cNvSpPr>
            <a:spLocks noGrp="1"/>
          </p:cNvSpPr>
          <p:nvPr>
            <p:ph idx="1"/>
          </p:nvPr>
        </p:nvSpPr>
        <p:spPr/>
        <p:txBody>
          <a:bodyPr/>
          <a:lstStyle/>
          <a:p>
            <a:r>
              <a:rPr lang="en-US" dirty="0"/>
              <a:t>Potential for branch divergence</a:t>
            </a:r>
          </a:p>
          <a:p>
            <a:r>
              <a:rPr lang="en-US" dirty="0"/>
              <a:t>Policies for code modification</a:t>
            </a:r>
          </a:p>
          <a:p>
            <a:pPr lvl="1"/>
            <a:r>
              <a:rPr lang="en-US" dirty="0"/>
              <a:t>Estimate the cost of synchronization</a:t>
            </a:r>
          </a:p>
          <a:p>
            <a:pPr lvl="1"/>
            <a:r>
              <a:rPr lang="en-US" dirty="0"/>
              <a:t>Plan synchronization schedule and account for overheads</a:t>
            </a:r>
          </a:p>
          <a:p>
            <a:r>
              <a:rPr lang="en-US" dirty="0"/>
              <a:t>Anticipate production disruption </a:t>
            </a:r>
          </a:p>
          <a:p>
            <a:pPr lvl="1"/>
            <a:r>
              <a:rPr lang="en-US" dirty="0"/>
              <a:t>From code freeze due to merges</a:t>
            </a:r>
          </a:p>
          <a:p>
            <a:pPr lvl="1"/>
            <a:r>
              <a:rPr lang="en-US" dirty="0"/>
              <a:t>Account for resources for quick resolution of merge issues</a:t>
            </a:r>
          </a:p>
          <a:p>
            <a:pPr lvl="1"/>
            <a:endParaRPr lang="en-US" dirty="0"/>
          </a:p>
          <a:p>
            <a:pPr marL="0" indent="0">
              <a:buNone/>
            </a:pPr>
            <a:r>
              <a:rPr lang="en-US" b="1" dirty="0">
                <a:solidFill>
                  <a:schemeClr val="accent6">
                    <a:lumMod val="75000"/>
                  </a:schemeClr>
                </a:solidFill>
              </a:rPr>
              <a:t>This is where buy-in from the stake-holders is critical</a:t>
            </a:r>
          </a:p>
          <a:p>
            <a:pPr lvl="1"/>
            <a:endParaRPr lang="en-US" b="1" dirty="0">
              <a:solidFill>
                <a:schemeClr val="accent6">
                  <a:lumMod val="75000"/>
                </a:schemeClr>
              </a:solidFill>
            </a:endParaRPr>
          </a:p>
        </p:txBody>
      </p:sp>
      <p:sp>
        <p:nvSpPr>
          <p:cNvPr id="4" name="Text Placeholder 3"/>
          <p:cNvSpPr>
            <a:spLocks noGrp="1"/>
          </p:cNvSpPr>
          <p:nvPr>
            <p:ph type="body" sz="quarter" idx="12"/>
          </p:nvPr>
        </p:nvSpPr>
        <p:spPr/>
        <p:txBody>
          <a:bodyPr/>
          <a:lstStyle/>
          <a:p>
            <a:r>
              <a:rPr lang="en-US" dirty="0"/>
              <a:t>When development and production co-exist</a:t>
            </a:r>
          </a:p>
        </p:txBody>
      </p:sp>
      <p:sp>
        <p:nvSpPr>
          <p:cNvPr id="5" name="Slide Number Placeholder 4"/>
          <p:cNvSpPr>
            <a:spLocks noGrp="1"/>
          </p:cNvSpPr>
          <p:nvPr>
            <p:ph type="sldNum" sz="quarter" idx="13"/>
          </p:nvPr>
        </p:nvSpPr>
        <p:spPr/>
        <p:txBody>
          <a:bodyPr/>
          <a:lstStyle/>
          <a:p>
            <a:fld id="{AEFAAC5A-9C4F-4278-920D-DF2BAB595749}" type="slidenum">
              <a:rPr lang="en-US" smtClean="0"/>
              <a:pPr/>
              <a:t>9</a:t>
            </a:fld>
            <a:endParaRPr lang="en-US" dirty="0"/>
          </a:p>
        </p:txBody>
      </p:sp>
    </p:spTree>
    <p:extLst>
      <p:ext uri="{BB962C8B-B14F-4D97-AF65-F5344CB8AC3E}">
        <p14:creationId xmlns:p14="http://schemas.microsoft.com/office/powerpoint/2010/main" val="34896213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1222</TotalTime>
  <Words>2020</Words>
  <Application>Microsoft Macintosh PowerPoint</Application>
  <PresentationFormat>Custom</PresentationFormat>
  <Paragraphs>388</Paragraphs>
  <Slides>26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American Typewriter</vt:lpstr>
      <vt:lpstr>Arial</vt:lpstr>
      <vt:lpstr>Arial Black</vt:lpstr>
      <vt:lpstr>Calibri</vt:lpstr>
      <vt:lpstr>Wingdings</vt:lpstr>
      <vt:lpstr>Presentations (Wide Screen)</vt:lpstr>
      <vt:lpstr>Refactoring</vt:lpstr>
      <vt:lpstr>License, Citation and Acknowledgements</vt:lpstr>
      <vt:lpstr>PowerPoint Presentation</vt:lpstr>
      <vt:lpstr>Considerations</vt:lpstr>
      <vt:lpstr>Considerations</vt:lpstr>
      <vt:lpstr>Considerations</vt:lpstr>
      <vt:lpstr>Considerations</vt:lpstr>
      <vt:lpstr>Cost estimation</vt:lpstr>
      <vt:lpstr>Cost estimation</vt:lpstr>
      <vt:lpstr>PowerPoint Presentation</vt:lpstr>
      <vt:lpstr>On ramp plan</vt:lpstr>
      <vt:lpstr>On ramp plan</vt:lpstr>
      <vt:lpstr>Refactoring</vt:lpstr>
      <vt:lpstr>implementation</vt:lpstr>
      <vt:lpstr>PowerPoint Presentation</vt:lpstr>
      <vt:lpstr>Example FLASH </vt:lpstr>
      <vt:lpstr>FLASH5</vt:lpstr>
      <vt:lpstr>Refactoring plan</vt:lpstr>
      <vt:lpstr>Phase 1 - design</vt:lpstr>
      <vt:lpstr>Phase 2 - prototyping</vt:lpstr>
      <vt:lpstr>Phase 3 - implementation</vt:lpstr>
      <vt:lpstr>Agenda</vt:lpstr>
      <vt:lpstr>Reasons for refactoring</vt:lpstr>
      <vt:lpstr>Reasons for refactoring</vt:lpstr>
      <vt:lpstr>Reasons for refactoring</vt:lpstr>
      <vt:lpstr>Scope of refactoring</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Dubey, Anshu</cp:lastModifiedBy>
  <cp:revision>346</cp:revision>
  <cp:lastPrinted>2017-11-02T18:35:01Z</cp:lastPrinted>
  <dcterms:created xsi:type="dcterms:W3CDTF">2018-11-06T17:28:56Z</dcterms:created>
  <dcterms:modified xsi:type="dcterms:W3CDTF">2020-07-07T17:25:47Z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