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318" r:id="rId5"/>
    <p:sldId id="615" r:id="rId6"/>
    <p:sldId id="331" r:id="rId7"/>
    <p:sldId id="586" r:id="rId8"/>
    <p:sldId id="593" r:id="rId9"/>
    <p:sldId id="610" r:id="rId10"/>
    <p:sldId id="611" r:id="rId11"/>
    <p:sldId id="592" r:id="rId12"/>
    <p:sldId id="594" r:id="rId13"/>
    <p:sldId id="612" r:id="rId14"/>
    <p:sldId id="613" r:id="rId15"/>
    <p:sldId id="562" r:id="rId16"/>
    <p:sldId id="595" r:id="rId17"/>
    <p:sldId id="596" r:id="rId18"/>
    <p:sldId id="597" r:id="rId19"/>
    <p:sldId id="598" r:id="rId20"/>
    <p:sldId id="563" r:id="rId21"/>
    <p:sldId id="605" r:id="rId22"/>
    <p:sldId id="614" r:id="rId23"/>
    <p:sldId id="603" r:id="rId24"/>
    <p:sldId id="604" r:id="rId25"/>
    <p:sldId id="607" r:id="rId26"/>
    <p:sldId id="608" r:id="rId27"/>
    <p:sldId id="601" r:id="rId28"/>
    <p:sldId id="609" r:id="rId29"/>
    <p:sldId id="569" r:id="rId30"/>
    <p:sldId id="602" r:id="rId31"/>
    <p:sldId id="573" r:id="rId32"/>
    <p:sldId id="570" r:id="rId33"/>
    <p:sldId id="571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1713" autoAdjust="0"/>
  </p:normalViewPr>
  <p:slideViewPr>
    <p:cSldViewPr snapToGrid="0" showGuides="1">
      <p:cViewPr varScale="1">
        <p:scale>
          <a:sx n="113" d="100"/>
          <a:sy n="113" d="100"/>
        </p:scale>
        <p:origin x="400" y="1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one can switch to white board and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5" r:id="rId9"/>
    <p:sldLayoutId id="2147483958" r:id="rId10"/>
    <p:sldLayoutId id="2147483956" r:id="rId11"/>
    <p:sldLayoutId id="2147483957" r:id="rId12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99DF7C-0BE0-0843-BC05-770FAC03F6BE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Wrong incentives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Designing good tests is hard</a:t>
            </a:r>
          </a:p>
        </p:txBody>
      </p:sp>
    </p:spTree>
    <p:extLst>
      <p:ext uri="{BB962C8B-B14F-4D97-AF65-F5344CB8AC3E}">
        <p14:creationId xmlns:p14="http://schemas.microsoft.com/office/powerpoint/2010/main" val="9314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</p:spTree>
    <p:extLst>
      <p:ext uri="{BB962C8B-B14F-4D97-AF65-F5344CB8AC3E}">
        <p14:creationId xmlns:p14="http://schemas.microsoft.com/office/powerpoint/2010/main" val="33460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</p:spTree>
    <p:extLst>
      <p:ext uri="{BB962C8B-B14F-4D97-AF65-F5344CB8AC3E}">
        <p14:creationId xmlns:p14="http://schemas.microsoft.com/office/powerpoint/2010/main" val="188119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6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81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2573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pPr lvl="1"/>
            <a:r>
              <a:rPr lang="en-US" dirty="0"/>
              <a:t>Keep API independent of </a:t>
            </a:r>
            <a:r>
              <a:rPr lang="en-US" dirty="0" err="1"/>
              <a:t>numerics</a:t>
            </a:r>
            <a:endParaRPr lang="en-US" dirty="0"/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F6058-BCE8-5241-9582-E23D3AFF2344}"/>
              </a:ext>
            </a:extLst>
          </p:cNvPr>
          <p:cNvSpPr/>
          <p:nvPr/>
        </p:nvSpPr>
        <p:spPr>
          <a:xfrm>
            <a:off x="6213763" y="1550176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A468A4-B2BE-5B44-984F-6018D939EC02}"/>
              </a:ext>
            </a:extLst>
          </p:cNvPr>
          <p:cNvSpPr txBox="1">
            <a:spLocks/>
          </p:cNvSpPr>
          <p:nvPr/>
        </p:nvSpPr>
        <p:spPr bwMode="auto">
          <a:xfrm>
            <a:off x="6271951" y="1631951"/>
            <a:ext cx="5286895" cy="410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Model/</a:t>
            </a:r>
            <a:r>
              <a:rPr lang="en-US" dirty="0" err="1"/>
              <a:t>numerics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Abstract away the infrastructure knowledge as much as possible</a:t>
            </a:r>
          </a:p>
          <a:p>
            <a:pPr lvl="1"/>
            <a:r>
              <a:rPr lang="en-US" dirty="0"/>
              <a:t>Encapsulate</a:t>
            </a:r>
          </a:p>
          <a:p>
            <a:pPr lvl="1"/>
            <a:r>
              <a:rPr lang="en-US" dirty="0"/>
              <a:t>Let model needs guide API</a:t>
            </a:r>
          </a:p>
          <a:p>
            <a:pPr lvl="1"/>
            <a:r>
              <a:rPr lang="en-US" dirty="0"/>
              <a:t>Design flexible API to accommodate quick upgrades to methods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</p:spTree>
    <p:extLst>
      <p:ext uri="{BB962C8B-B14F-4D97-AF65-F5344CB8AC3E}">
        <p14:creationId xmlns:p14="http://schemas.microsoft.com/office/powerpoint/2010/main" val="31422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</a:t>
            </a:r>
            <a:r>
              <a:rPr lang="en-US" sz="1800" b="1" dirty="0" err="1"/>
              <a:t>Bernholdt</a:t>
            </a:r>
            <a:r>
              <a:rPr lang="en-US" sz="1800" b="1" dirty="0"/>
              <a:t>, Software Productivity Track, in Argonne Training Program for Extreme </a:t>
            </a:r>
            <a:r>
              <a:rPr lang="en-US" sz="1800" b="1"/>
              <a:t>Scale Computing 2020. </a:t>
            </a:r>
            <a:r>
              <a:rPr lang="en-US" sz="1800" b="1" dirty="0"/>
              <a:t>DOI: </a:t>
            </a: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Software Productivity Track, ATPESC 2020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Katherine Riley, James M. </a:t>
            </a:r>
            <a:r>
              <a:rPr lang="en-US" sz="1600" dirty="0" err="1"/>
              <a:t>Willenbring</a:t>
            </a:r>
            <a:r>
              <a:rPr lang="en-US" sz="1600" dirty="0"/>
              <a:t>, Mark Miller,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and Jared O’Neal,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8DDAD-3F9C-AC4F-A5FD-450E33F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024714"/>
            <a:ext cx="8493644" cy="48085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7A2BF5-DB7A-E642-B501-8F10E15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1372473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The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384283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991E32-BA98-C242-8209-DB5E3FF4B388}"/>
              </a:ext>
            </a:extLst>
          </p:cNvPr>
          <p:cNvSpPr/>
          <p:nvPr/>
        </p:nvSpPr>
        <p:spPr>
          <a:xfrm>
            <a:off x="887006" y="1032863"/>
            <a:ext cx="9402137" cy="1319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BBB-2A11-484F-9EA4-201D6D9B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07" y="1032864"/>
            <a:ext cx="8295688" cy="1082150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Solve heat equation with some initial and boundary conditions</a:t>
            </a:r>
          </a:p>
          <a:p>
            <a:pPr lvl="1"/>
            <a:r>
              <a:rPr lang="en-US" dirty="0"/>
              <a:t>Apply different integration methods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E9873-008A-3647-A6CD-D19A23D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180139"/>
            <a:ext cx="11400703" cy="1082150"/>
          </a:xfrm>
        </p:spPr>
        <p:txBody>
          <a:bodyPr/>
          <a:lstStyle/>
          <a:p>
            <a:r>
              <a:rPr lang="en-US" sz="3600" dirty="0"/>
              <a:t>Problem Specification - Design Considerations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77DCC9-5D16-0E44-8E43-AFC1EED71FE4}"/>
              </a:ext>
            </a:extLst>
          </p:cNvPr>
          <p:cNvGrpSpPr/>
          <p:nvPr/>
        </p:nvGrpSpPr>
        <p:grpSpPr>
          <a:xfrm>
            <a:off x="6304227" y="2638200"/>
            <a:ext cx="4225228" cy="3291544"/>
            <a:chOff x="391113" y="2582069"/>
            <a:chExt cx="4643738" cy="2585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9EBF4-870E-D144-872B-65A0274D637D}"/>
                </a:ext>
              </a:extLst>
            </p:cNvPr>
            <p:cNvSpPr/>
            <p:nvPr/>
          </p:nvSpPr>
          <p:spPr>
            <a:xfrm>
              <a:off x="391113" y="2582069"/>
              <a:ext cx="4379624" cy="25856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F56A321-8DE7-0C4F-9C7B-7A3573FE8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5227" y="2768297"/>
              <a:ext cx="4379624" cy="2398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model here?</a:t>
              </a:r>
            </a:p>
            <a:p>
              <a:pPr lvl="1"/>
              <a:r>
                <a:rPr lang="en-US" dirty="0"/>
                <a:t>Initial conditions</a:t>
              </a:r>
            </a:p>
            <a:p>
              <a:pPr lvl="1"/>
              <a:r>
                <a:rPr lang="en-US" dirty="0"/>
                <a:t>Boundary conditions</a:t>
              </a:r>
            </a:p>
            <a:p>
              <a:pPr lvl="1"/>
              <a:r>
                <a:rPr lang="en-US" dirty="0"/>
                <a:t>Integration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06E18A-76A6-2442-BFC2-FC63EC4F4D4D}"/>
              </a:ext>
            </a:extLst>
          </p:cNvPr>
          <p:cNvGrpSpPr/>
          <p:nvPr/>
        </p:nvGrpSpPr>
        <p:grpSpPr>
          <a:xfrm>
            <a:off x="887007" y="2604263"/>
            <a:ext cx="5207405" cy="3325481"/>
            <a:chOff x="5298965" y="2582069"/>
            <a:chExt cx="5618418" cy="31427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1419C-0B9D-B049-948F-EC7938A1757E}"/>
                </a:ext>
              </a:extLst>
            </p:cNvPr>
            <p:cNvSpPr/>
            <p:nvPr/>
          </p:nvSpPr>
          <p:spPr>
            <a:xfrm>
              <a:off x="5298965" y="2582069"/>
              <a:ext cx="5618418" cy="3142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683E0F3-28AC-E446-BF6F-ED6E9C98FE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5973" y="2769603"/>
              <a:ext cx="5050777" cy="29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infrastructure here?</a:t>
              </a:r>
            </a:p>
            <a:p>
              <a:pPr lvl="1"/>
              <a:r>
                <a:rPr lang="en-US" dirty="0"/>
                <a:t>Discretization/ State</a:t>
              </a:r>
            </a:p>
            <a:p>
              <a:pPr lvl="1"/>
              <a:r>
                <a:rPr lang="en-US" dirty="0"/>
                <a:t>Verification</a:t>
              </a:r>
            </a:p>
            <a:p>
              <a:pPr lvl="1"/>
              <a:r>
                <a:rPr lang="en-US" dirty="0"/>
                <a:t>I/O</a:t>
              </a:r>
            </a:p>
            <a:p>
              <a:pPr lvl="1"/>
              <a:r>
                <a:rPr lang="en-US" dirty="0"/>
                <a:t>Application of initial conditions</a:t>
              </a:r>
            </a:p>
            <a:p>
              <a:pPr lvl="1"/>
              <a:r>
                <a:rPr lang="en-US" dirty="0"/>
                <a:t>Runtime parameters</a:t>
              </a:r>
            </a:p>
            <a:p>
              <a:pPr lvl="1"/>
              <a:r>
                <a:rPr lang="en-US" dirty="0"/>
                <a:t>Comparison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12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Infrastructure API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1464623" y="1702577"/>
            <a:ext cx="5652653" cy="424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process_args</a:t>
            </a:r>
            <a:r>
              <a:rPr lang="en-US" dirty="0"/>
              <a:t>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static void initialize(void)</a:t>
            </a:r>
          </a:p>
          <a:p>
            <a:r>
              <a:rPr lang="en-US" dirty="0"/>
              <a:t>void copy(int n, double *</a:t>
            </a:r>
            <a:r>
              <a:rPr lang="en-US" dirty="0" err="1"/>
              <a:t>dst</a:t>
            </a:r>
            <a:r>
              <a:rPr lang="en-US" dirty="0"/>
              <a:t>, double const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write_array</a:t>
            </a:r>
            <a:r>
              <a:rPr lang="en-US" dirty="0"/>
              <a:t>(int t, int n, double dx, double const *a)</a:t>
            </a:r>
          </a:p>
          <a:p>
            <a:r>
              <a:rPr lang="en-US" dirty="0"/>
              <a:t>void </a:t>
            </a:r>
            <a:r>
              <a:rPr lang="en-US" dirty="0" err="1"/>
              <a:t>set_initial_condition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88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BE1F-494D-5B4B-86F0-5AE00F95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5" y="858984"/>
            <a:ext cx="11370960" cy="56069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double l2_norm(int n, double const *a, double const *b)</a:t>
            </a:r>
          </a:p>
          <a:p>
            <a:r>
              <a:rPr lang="en-US" dirty="0"/>
              <a:t>static void r83_np_fa(int n, double *a)</a:t>
            </a:r>
          </a:p>
          <a:p>
            <a:r>
              <a:rPr lang="en-US" dirty="0"/>
              <a:t>static void r83_np_sl ( int n, double const *</a:t>
            </a:r>
            <a:r>
              <a:rPr lang="en-US" dirty="0" err="1"/>
              <a:t>a_lu</a:t>
            </a:r>
            <a:r>
              <a:rPr lang="en-US" dirty="0"/>
              <a:t>, double const *b, double *x)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update_solution_crankn</a:t>
            </a:r>
            <a:r>
              <a:rPr lang="en-US" dirty="0"/>
              <a:t>(int n, double *</a:t>
            </a:r>
            <a:r>
              <a:rPr lang="en-US" dirty="0" err="1"/>
              <a:t>curr</a:t>
            </a:r>
            <a:r>
              <a:rPr lang="en-US" dirty="0"/>
              <a:t>, double const *last, double const *</a:t>
            </a:r>
            <a:r>
              <a:rPr lang="en-US" dirty="0" err="1"/>
              <a:t>cn_Amat</a:t>
            </a:r>
            <a:r>
              <a:rPr lang="en-US" dirty="0"/>
              <a:t>, double bc_0, double bc_1)</a:t>
            </a:r>
          </a:p>
          <a:p>
            <a:r>
              <a:rPr lang="en-US" dirty="0"/>
              <a:t>bool update_solution_upwind15(int n, double *</a:t>
            </a:r>
            <a:r>
              <a:rPr lang="en-US" dirty="0" err="1"/>
              <a:t>curr</a:t>
            </a:r>
            <a:r>
              <a:rPr lang="en-US" dirty="0"/>
              <a:t>, double const *last, double alpha, double dx, double dt, double bc_0, double bc_1)  </a:t>
            </a:r>
          </a:p>
          <a:p>
            <a:r>
              <a:rPr lang="en-US" dirty="0"/>
              <a:t>void </a:t>
            </a:r>
            <a:r>
              <a:rPr lang="en-US" dirty="0" err="1"/>
              <a:t>compute_exact_solution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, double alpha, double t, double bc0, double bc1)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update_solution_ftcs</a:t>
            </a:r>
            <a:r>
              <a:rPr lang="en-US" dirty="0"/>
              <a:t>( int n, double *uk1, double const *uk0, double alpha, double dx, double dt, double bc0, double bc1)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B113B7-4D86-4540-B921-533B532A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 err="1"/>
              <a:t>Numerics</a:t>
            </a:r>
            <a:r>
              <a:rPr lang="en-US" sz="4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42159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sz="4000" dirty="0"/>
              <a:t>Example: Architecting Multiphysics PDEs</a:t>
            </a:r>
          </a:p>
        </p:txBody>
      </p:sp>
    </p:spTree>
    <p:extLst>
      <p:ext uri="{BB962C8B-B14F-4D97-AF65-F5344CB8AC3E}">
        <p14:creationId xmlns:p14="http://schemas.microsoft.com/office/powerpoint/2010/main" val="134580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81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DE23E60-F9F0-8F48-B6ED-AB45BCB38561}"/>
              </a:ext>
            </a:extLst>
          </p:cNvPr>
          <p:cNvSpPr/>
          <p:nvPr/>
        </p:nvSpPr>
        <p:spPr>
          <a:xfrm>
            <a:off x="8055429" y="2168824"/>
            <a:ext cx="2667000" cy="247874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This worked with distributed memory parallelization model</a:t>
            </a: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No longer sufficient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needs refinement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1E7FFF8-42F8-FD49-A7B4-1BCC0B6C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20892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8E7B82-0E86-E74A-9169-BC8C5B80859B}"/>
              </a:ext>
            </a:extLst>
          </p:cNvPr>
          <p:cNvSpPr/>
          <p:nvPr/>
        </p:nvSpPr>
        <p:spPr>
          <a:xfrm>
            <a:off x="282633" y="947057"/>
            <a:ext cx="3396738" cy="49233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3" y="227331"/>
            <a:ext cx="11188929" cy="1187812"/>
          </a:xfrm>
        </p:spPr>
        <p:txBody>
          <a:bodyPr>
            <a:noAutofit/>
          </a:bodyPr>
          <a:lstStyle/>
          <a:p>
            <a:r>
              <a:rPr lang="en-US" sz="4000" dirty="0"/>
              <a:t>Additional Considerations for Infrastructure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455815" y="1085601"/>
            <a:ext cx="3223556" cy="492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Configurability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r>
              <a:rPr lang="en-US" dirty="0"/>
              <a:t>Levels of access (hierarchical)</a:t>
            </a:r>
          </a:p>
          <a:p>
            <a:pPr lvl="1"/>
            <a:r>
              <a:rPr lang="en-US" dirty="0"/>
              <a:t>Layered API</a:t>
            </a:r>
          </a:p>
          <a:p>
            <a:r>
              <a:rPr lang="en-US" dirty="0"/>
              <a:t>Task orchestration</a:t>
            </a:r>
          </a:p>
          <a:p>
            <a:pPr lvl="1"/>
            <a:r>
              <a:rPr lang="en-US" dirty="0"/>
              <a:t>Mapping tasks to devices </a:t>
            </a:r>
          </a:p>
          <a:p>
            <a:pPr lvl="1"/>
            <a:r>
              <a:rPr lang="en-US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E70C7-CB84-3648-A72A-114FCD66DD22}"/>
              </a:ext>
            </a:extLst>
          </p:cNvPr>
          <p:cNvGrpSpPr/>
          <p:nvPr/>
        </p:nvGrpSpPr>
        <p:grpSpPr>
          <a:xfrm>
            <a:off x="4942115" y="947057"/>
            <a:ext cx="6195950" cy="5148943"/>
            <a:chOff x="2436812" y="984517"/>
            <a:chExt cx="7884824" cy="51114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94B25-1CFC-214C-B6F3-513489C839C0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200A95-3C59-2740-A6A2-62B0FD436399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D04A5-CD39-4940-AA73-758AB450A4AB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857FD9-98A0-0B4A-B683-B4483D297C80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4EF7F0-DA33-8243-9AF6-49D5451700EF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D5C5E-8739-8C45-B30C-07AF5A68BBC3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CBDE9B9-7F66-0449-B088-B8C2523DBAF5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2EC0BD-AE04-5B41-9B88-F836E6CB91CE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816C1DEF-A8DD-694C-BCDB-9B8C9CAB0A98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B58120-EBBB-8448-BBE5-8216A016294F}"/>
                </a:ext>
              </a:extLst>
            </p:cNvPr>
            <p:cNvSpPr txBox="1"/>
            <p:nvPr/>
          </p:nvSpPr>
          <p:spPr>
            <a:xfrm rot="16200000">
              <a:off x="5419154" y="3178777"/>
              <a:ext cx="2758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Interfaces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EFD91F-E38D-5B45-826C-FD7E3EA51A4A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7CF31E-0DB3-A040-8C8F-7808A0C97364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E373C6-C8B0-5A42-BA88-3FCD9BC2B273}"/>
                </a:ext>
              </a:extLst>
            </p:cNvPr>
            <p:cNvSpPr txBox="1"/>
            <p:nvPr/>
          </p:nvSpPr>
          <p:spPr>
            <a:xfrm rot="16200000">
              <a:off x="6690920" y="3216739"/>
              <a:ext cx="335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Wrapper layer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6CA6BFD-20AA-4440-B2A5-184EE13DBB15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94D3EC0C-B16A-9E4C-901F-74F955D5E9A2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3D7FEC02-E472-3545-81FD-3A055A7A81F5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C220E8-5B28-E040-A785-0DF2EB0820D9}"/>
                </a:ext>
              </a:extLst>
            </p:cNvPr>
            <p:cNvSpPr txBox="1"/>
            <p:nvPr/>
          </p:nvSpPr>
          <p:spPr>
            <a:xfrm>
              <a:off x="3397184" y="1018339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infrastructure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C38E3A-D716-E44D-9B03-6A9062514F36}"/>
                </a:ext>
              </a:extLst>
            </p:cNvPr>
            <p:cNvSpPr txBox="1"/>
            <p:nvPr/>
          </p:nvSpPr>
          <p:spPr>
            <a:xfrm>
              <a:off x="8366307" y="984517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28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81976"/>
            <a:ext cx="8686800" cy="867152"/>
          </a:xfrm>
        </p:spPr>
        <p:txBody>
          <a:bodyPr/>
          <a:lstStyle/>
          <a:p>
            <a:r>
              <a:rPr lang="en-US" dirty="0"/>
              <a:t>Separation of Concerns, Tasks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Dynamic </a:t>
            </a:r>
          </a:p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stCxn id="18436" idx="3"/>
            <a:endCxn id="40" idx="1"/>
          </p:cNvCxnSpPr>
          <p:nvPr/>
        </p:nvCxnSpPr>
        <p:spPr>
          <a:xfrm>
            <a:off x="7352040" y="230688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1883904" y="3990474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load balancing, work redistribution</a:t>
            </a:r>
          </a:p>
          <a:p>
            <a:r>
              <a:rPr lang="en-US" sz="2400" dirty="0"/>
              <a:t>Meta-information about domain sections</a:t>
            </a:r>
          </a:p>
          <a:p>
            <a:r>
              <a:rPr lang="en-US" sz="2400" dirty="0"/>
              <a:t>Possible asynchronization at block and operator level</a:t>
            </a:r>
          </a:p>
          <a:p>
            <a:r>
              <a:rPr lang="en-US" sz="2400" dirty="0"/>
              <a:t>No compute optimization here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6EB20-09EB-FE4E-916E-122F111FE846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C04D99-F316-7D42-A773-FB6051082E48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185988-44D4-4045-8CD0-9C41E085D54C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EB377E-E8CE-554C-980F-3B2E4DC1645E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D1B97A-EFE8-4F4E-83D7-005E183CCCF9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272991-1936-D846-8DF0-F47DC0B734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80DD01-5ECD-CF4B-8451-729E9CF9E2AB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6A77FDB-C114-BF48-86B1-FCB8EE462BDC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6574FA1-ADE6-9047-B820-CA3488E9559C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1BB3E33D-82D6-9B4F-895D-236A6779E475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69A15E-C356-124F-BE7B-BF959EEA762B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8B143-4DCD-BF43-9A51-1B1690CB1BA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A06A9-5537-724B-9D96-29183D7E3D79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0DD5ED23-C335-4F45-803A-0B487C920A04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AB0BC458-D432-2F47-8E17-E8D3AC635D0F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5FF11A3-7DEF-F642-8613-5EA8E3B1F56F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1919D96-5F4A-3B49-B5F4-E0340FB7C0BD}"/>
              </a:ext>
            </a:extLst>
          </p:cNvPr>
          <p:cNvSpPr txBox="1">
            <a:spLocks/>
          </p:cNvSpPr>
          <p:nvPr/>
        </p:nvSpPr>
        <p:spPr bwMode="auto">
          <a:xfrm>
            <a:off x="320509" y="174106"/>
            <a:ext cx="10603171" cy="6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Architecting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2462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00090"/>
            <a:ext cx="8686800" cy="867152"/>
          </a:xfrm>
        </p:spPr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688744" y="1497583"/>
            <a:ext cx="2831279" cy="2220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Ability to express operations at a higher level 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E9F6DD6F-F485-7E40-A74C-B86AF1E8B5EB}"/>
              </a:ext>
            </a:extLst>
          </p:cNvPr>
          <p:cNvSpPr txBox="1">
            <a:spLocks noChangeArrowheads="1"/>
          </p:cNvSpPr>
          <p:nvPr/>
        </p:nvSpPr>
        <p:spPr>
          <a:xfrm>
            <a:off x="2035097" y="4081448"/>
            <a:ext cx="2153332" cy="186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Toolchain to configure</a:t>
            </a:r>
          </a:p>
          <a:p>
            <a:r>
              <a:rPr lang="en-US" sz="2400" dirty="0"/>
              <a:t>compilers to optimize</a:t>
            </a:r>
          </a:p>
          <a:p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2DB3A-96D1-6D42-AB60-6AE75BAC5CAF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FEA0CA-57EE-D948-911C-1B6F208D4839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F1DE6C-BF94-BC4A-B823-F8030E005DC1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C49DF5-6869-2441-95DE-065ABF119ABB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F26B6-5869-8348-BA91-57EC4B2441C1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3025CF-672A-624D-96F5-615940B6AC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259C0D-F14B-BA46-A076-ACBFD1ADD64A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5002997-563F-C64D-823B-7108B3B2D867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85369A3E-DC83-8E4C-8B71-C79A49819129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E84C3DB-A3F8-714E-9D42-1B6053FA9834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F3D5B-FFCB-264F-B530-2B87697E62C1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E3202B-70DB-BD45-B316-65BDE4CB83D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30513C-1CD3-B347-8B56-DF749611502D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194B9034-8C42-BB45-AC1D-B543269DB293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745CB98C-5C84-5D46-899C-5CDDB7B2AA78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4CBABD9D-C342-A944-8384-385805175F00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5D5584A3-C3A5-EB44-8771-4EA39550AA87}"/>
              </a:ext>
            </a:extLst>
          </p:cNvPr>
          <p:cNvSpPr txBox="1">
            <a:spLocks/>
          </p:cNvSpPr>
          <p:nvPr/>
        </p:nvSpPr>
        <p:spPr bwMode="auto">
          <a:xfrm>
            <a:off x="320509" y="174106"/>
            <a:ext cx="10603171" cy="6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Architecting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480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1067268" y="220141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Other Considerations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693175" y="1047135"/>
            <a:ext cx="10146890" cy="393673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983871"/>
            <a:ext cx="10146891" cy="8269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Institute a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for this module is: Anshu Dubey, Scientific Software Design, Scientific Software Track, in Argonne Training Program for Extreme Scale Computing. DOI:</a:t>
            </a:r>
            <a:endParaRPr lang="en-US" sz="18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00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Differentiate between slow changing and fast changing components of your code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Take your time to understand the requirements of your infrastructure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Implement separation of concerns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Leverage existing capabilities where possible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1130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E254B2-1CC5-D64F-B786-05C76F3D55AE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92734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Low arithmetic intensity solvers with hard dependencies. Proximity and work distribution at cross purposes</a:t>
            </a:r>
          </a:p>
        </p:txBody>
      </p:sp>
    </p:spTree>
    <p:extLst>
      <p:ext uri="{BB962C8B-B14F-4D97-AF65-F5344CB8AC3E}">
        <p14:creationId xmlns:p14="http://schemas.microsoft.com/office/powerpoint/2010/main" val="425859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42869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</p:spTree>
    <p:extLst>
      <p:ext uri="{BB962C8B-B14F-4D97-AF65-F5344CB8AC3E}">
        <p14:creationId xmlns:p14="http://schemas.microsoft.com/office/powerpoint/2010/main" val="101165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1539</TotalTime>
  <Words>1744</Words>
  <Application>Microsoft Macintosh PowerPoint</Application>
  <PresentationFormat>Custom</PresentationFormat>
  <Paragraphs>375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License, Citation and Acknowledgements</vt:lpstr>
      <vt:lpstr>PowerPoint Presentation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Design Model for Separation of Concerns</vt:lpstr>
      <vt:lpstr>Design Considerations</vt:lpstr>
      <vt:lpstr>Design Considerations</vt:lpstr>
      <vt:lpstr> The Running Example</vt:lpstr>
      <vt:lpstr>Problem Specification - Design Considerations</vt:lpstr>
      <vt:lpstr>Infrastructure API</vt:lpstr>
      <vt:lpstr>Numerics API</vt:lpstr>
      <vt:lpstr>Example: Architecting Multiphysics PDEs</vt:lpstr>
      <vt:lpstr>A Design Model for Separation of Concerns</vt:lpstr>
      <vt:lpstr>Additional Considerations for Infrastructure</vt:lpstr>
      <vt:lpstr>Separation of Concerns, Tasks</vt:lpstr>
      <vt:lpstr>composition </vt:lpstr>
      <vt:lpstr>Other Considerations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361</cp:revision>
  <cp:lastPrinted>2017-11-02T18:35:01Z</cp:lastPrinted>
  <dcterms:created xsi:type="dcterms:W3CDTF">2018-11-06T17:28:56Z</dcterms:created>
  <dcterms:modified xsi:type="dcterms:W3CDTF">2020-07-31T21:26:34Z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