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6"/>
  </p:notesMasterIdLst>
  <p:handoutMasterIdLst>
    <p:handoutMasterId r:id="rId27"/>
  </p:handoutMasterIdLst>
  <p:sldIdLst>
    <p:sldId id="318" r:id="rId5"/>
    <p:sldId id="615" r:id="rId6"/>
    <p:sldId id="331" r:id="rId7"/>
    <p:sldId id="276" r:id="rId8"/>
    <p:sldId id="280" r:id="rId9"/>
    <p:sldId id="575" r:id="rId10"/>
    <p:sldId id="577" r:id="rId11"/>
    <p:sldId id="487" r:id="rId12"/>
    <p:sldId id="465" r:id="rId13"/>
    <p:sldId id="580" r:id="rId14"/>
    <p:sldId id="581" r:id="rId15"/>
    <p:sldId id="469" r:id="rId16"/>
    <p:sldId id="470" r:id="rId17"/>
    <p:sldId id="472" r:id="rId18"/>
    <p:sldId id="486" r:id="rId19"/>
    <p:sldId id="584" r:id="rId20"/>
    <p:sldId id="299" r:id="rId21"/>
    <p:sldId id="586" r:id="rId22"/>
    <p:sldId id="489" r:id="rId23"/>
    <p:sldId id="579" r:id="rId24"/>
    <p:sldId id="571" r:id="rId2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02" autoAdjust="0"/>
    <p:restoredTop sz="96571" autoAdjust="0"/>
  </p:normalViewPr>
  <p:slideViewPr>
    <p:cSldViewPr snapToGrid="0" showGuides="1">
      <p:cViewPr varScale="1">
        <p:scale>
          <a:sx n="92" d="100"/>
          <a:sy n="92" d="100"/>
        </p:scale>
        <p:origin x="192" y="392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6EF7F-2180-5947-8246-D3E867E2B0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41750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02" y="6156882"/>
            <a:ext cx="2061700" cy="5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626370" y="6247222"/>
            <a:ext cx="1387624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www.anl.gov</a:t>
            </a:r>
          </a:p>
        </p:txBody>
      </p:sp>
      <p:pic>
        <p:nvPicPr>
          <p:cNvPr id="8" name="Picture 7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1320994" y="-1815882"/>
            <a:ext cx="5041353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59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3" y="228600"/>
            <a:ext cx="9243192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7559" y="1295400"/>
            <a:ext cx="518025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07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1"/>
            <a:ext cx="12188825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-14246"/>
            <a:ext cx="12188824" cy="5999163"/>
          </a:xfrm>
          <a:solidFill>
            <a:schemeClr val="tx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AFFCA-476B-3D43-BA2A-8057D08F79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242ABDB4-62F0-7B4B-8A6A-8FD308A96B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C42140C9-81A5-2246-A51B-3AFFB45AAB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  <p:sldLayoutId id="2147483951" r:id="rId7"/>
    <p:sldLayoutId id="2147483952" r:id="rId8"/>
    <p:sldLayoutId id="2147483958" r:id="rId9"/>
    <p:sldLayoutId id="2147483956" r:id="rId10"/>
    <p:sldLayoutId id="2147483957" r:id="rId11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deas-productivity.org/resources/howto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A77B7-F99D-49EA-A49F-D263718C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Software Testing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C36191-4CD4-4D95-BBB8-C25F2055F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Anshu Dubey</a:t>
            </a:r>
            <a:br>
              <a:rPr lang="en-US" dirty="0"/>
            </a:br>
            <a:r>
              <a:rPr lang="en-US" sz="2000" dirty="0"/>
              <a:t>Argonne National Laboratory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sz="2000" dirty="0"/>
              <a:t>Software Productivity Track</a:t>
            </a:r>
          </a:p>
          <a:p>
            <a:pPr>
              <a:spcBef>
                <a:spcPts val="2400"/>
              </a:spcBef>
            </a:pPr>
            <a:r>
              <a:rPr lang="en-US" sz="2000" dirty="0"/>
              <a:t>ATPESC 2020</a:t>
            </a:r>
          </a:p>
        </p:txBody>
      </p:sp>
      <p:pic>
        <p:nvPicPr>
          <p:cNvPr id="6" name="Picture 2" descr="https://licensebuttons.net/l/by/4.0/88x31.png">
            <a:extLst>
              <a:ext uri="{FF2B5EF4-FFF2-40B4-BE49-F238E27FC236}">
                <a16:creationId xmlns:a16="http://schemas.microsoft.com/office/drawing/2014/main" id="{24EAF368-FA38-4254-8E55-6E4D8722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53971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FBB1C-6D6D-47D4-86AC-DD5BECCBEE38}"/>
              </a:ext>
            </a:extLst>
          </p:cNvPr>
          <p:cNvSpPr txBox="1"/>
          <p:nvPr/>
        </p:nvSpPr>
        <p:spPr>
          <a:xfrm>
            <a:off x="2036432" y="561995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0F5D5-EB80-46D1-B8E1-4DCB8E956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1" y="2924866"/>
            <a:ext cx="2350008" cy="10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Development For a New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4482" y="1078043"/>
            <a:ext cx="8985154" cy="4269812"/>
          </a:xfrm>
        </p:spPr>
        <p:txBody>
          <a:bodyPr>
            <a:normAutofit/>
          </a:bodyPr>
          <a:lstStyle/>
          <a:p>
            <a:r>
              <a:rPr lang="en-US" dirty="0"/>
              <a:t>Development of tests and diagnostics goes hand-in-hand with code development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Non-trivial to devise good tests, but extremely important</a:t>
            </a:r>
          </a:p>
          <a:p>
            <a:pPr lvl="1"/>
            <a:r>
              <a:rPr lang="en-US" dirty="0"/>
              <a:t>Compare against simpler analytical or semi-analytical solutions</a:t>
            </a:r>
          </a:p>
          <a:p>
            <a:pPr lvl="1"/>
            <a:r>
              <a:rPr lang="en-US" dirty="0"/>
              <a:t>Build granularity into testing</a:t>
            </a:r>
          </a:p>
          <a:p>
            <a:pPr lvl="1"/>
            <a:r>
              <a:rPr lang="en-US" dirty="0"/>
              <a:t>Use scaffolding ideas to build confidence </a:t>
            </a:r>
          </a:p>
          <a:p>
            <a:pPr lvl="1"/>
            <a:r>
              <a:rPr lang="en-US" dirty="0"/>
              <a:t>Always inject errors to verify that the test is working</a:t>
            </a:r>
          </a:p>
          <a:p>
            <a:pPr lvl="1"/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7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BC0F-AE8E-364D-829C-80FE6B24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build a scaffolding of tests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92C8-7C70-414C-96AC-F2D88843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15440"/>
            <a:ext cx="5134495" cy="4272742"/>
          </a:xfrm>
        </p:spPr>
        <p:txBody>
          <a:bodyPr/>
          <a:lstStyle/>
          <a:p>
            <a:r>
              <a:rPr lang="en-US" dirty="0"/>
              <a:t>Approach the problem sideways</a:t>
            </a:r>
          </a:p>
          <a:p>
            <a:pPr lvl="1"/>
            <a:r>
              <a:rPr lang="en-US" dirty="0"/>
              <a:t>Components can be exercised against known simpler applications</a:t>
            </a:r>
          </a:p>
          <a:p>
            <a:pPr lvl="1"/>
            <a:r>
              <a:rPr lang="en-US" dirty="0"/>
              <a:t>Same applies to combination of components</a:t>
            </a:r>
          </a:p>
          <a:p>
            <a:r>
              <a:rPr lang="en-US" dirty="0"/>
              <a:t>Build a scaffolding of verification tests to gain confidence</a:t>
            </a:r>
          </a:p>
          <a:p>
            <a:pPr marL="346075" lvl="1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D43FD5-A8C1-F54E-B2C6-9E9A7A00C8BB}"/>
              </a:ext>
            </a:extLst>
          </p:cNvPr>
          <p:cNvGrpSpPr/>
          <p:nvPr/>
        </p:nvGrpSpPr>
        <p:grpSpPr>
          <a:xfrm>
            <a:off x="5500255" y="673260"/>
            <a:ext cx="6591349" cy="4860015"/>
            <a:chOff x="3304135" y="1211668"/>
            <a:chExt cx="6591349" cy="4860015"/>
          </a:xfrm>
        </p:grpSpPr>
        <p:sp>
          <p:nvSpPr>
            <p:cNvPr id="5" name="Donut 4">
              <a:extLst>
                <a:ext uri="{FF2B5EF4-FFF2-40B4-BE49-F238E27FC236}">
                  <a16:creationId xmlns:a16="http://schemas.microsoft.com/office/drawing/2014/main" id="{8DE58AA3-6E1E-BE42-9F89-BDAE22ABC129}"/>
                </a:ext>
              </a:extLst>
            </p:cNvPr>
            <p:cNvSpPr/>
            <p:nvPr/>
          </p:nvSpPr>
          <p:spPr>
            <a:xfrm>
              <a:off x="3540904" y="4312862"/>
              <a:ext cx="1847200" cy="1758821"/>
            </a:xfrm>
            <a:prstGeom prst="donu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Unit test</a:t>
              </a: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FA657B8F-95C7-D44F-AC13-32ACCE427E9D}"/>
                </a:ext>
              </a:extLst>
            </p:cNvPr>
            <p:cNvSpPr/>
            <p:nvPr/>
          </p:nvSpPr>
          <p:spPr>
            <a:xfrm>
              <a:off x="3304135" y="2286536"/>
              <a:ext cx="2309000" cy="2026325"/>
            </a:xfrm>
            <a:prstGeom prst="blockArc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8C26E3A5-01DF-554A-9CE0-F83C73B0A51A}"/>
                </a:ext>
              </a:extLst>
            </p:cNvPr>
            <p:cNvSpPr/>
            <p:nvPr/>
          </p:nvSpPr>
          <p:spPr>
            <a:xfrm flipV="1">
              <a:off x="3304135" y="2285405"/>
              <a:ext cx="2309000" cy="2027456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BBB59"/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FCA895-A7E9-F949-9B76-56112C06C5BC}"/>
                </a:ext>
              </a:extLst>
            </p:cNvPr>
            <p:cNvSpPr txBox="1"/>
            <p:nvPr/>
          </p:nvSpPr>
          <p:spPr>
            <a:xfrm>
              <a:off x="3930007" y="3059544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3F9715-7634-0744-8505-079BCADA5C89}"/>
                </a:ext>
              </a:extLst>
            </p:cNvPr>
            <p:cNvSpPr/>
            <p:nvPr/>
          </p:nvSpPr>
          <p:spPr>
            <a:xfrm>
              <a:off x="7507401" y="1284297"/>
              <a:ext cx="408055" cy="20202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953E38-8BCA-9640-B2FA-D0D1A572BCBA}"/>
                </a:ext>
              </a:extLst>
            </p:cNvPr>
            <p:cNvSpPr/>
            <p:nvPr/>
          </p:nvSpPr>
          <p:spPr>
            <a:xfrm>
              <a:off x="7507401" y="1783024"/>
              <a:ext cx="408055" cy="2020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593106-7995-0146-A61C-AA30D3C88C1B}"/>
                </a:ext>
              </a:extLst>
            </p:cNvPr>
            <p:cNvSpPr txBox="1"/>
            <p:nvPr/>
          </p:nvSpPr>
          <p:spPr>
            <a:xfrm>
              <a:off x="7915456" y="1670987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Mocked up </a:t>
              </a:r>
            </a:p>
            <a:p>
              <a:r>
                <a:rPr lang="en-US" dirty="0"/>
                <a:t>dependency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799BDB-C20C-2443-9BB8-7F690DB08D4C}"/>
                </a:ext>
              </a:extLst>
            </p:cNvPr>
            <p:cNvSpPr txBox="1"/>
            <p:nvPr/>
          </p:nvSpPr>
          <p:spPr>
            <a:xfrm>
              <a:off x="7915455" y="1211668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Real dependency</a:t>
              </a: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CE87C671-1F12-AC40-9BC4-1B091AE498DB}"/>
                </a:ext>
              </a:extLst>
            </p:cNvPr>
            <p:cNvSpPr/>
            <p:nvPr/>
          </p:nvSpPr>
          <p:spPr>
            <a:xfrm>
              <a:off x="6352900" y="2320868"/>
              <a:ext cx="2309000" cy="2026325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7BF11E91-E16B-E741-997E-AF813D313E3B}"/>
                </a:ext>
              </a:extLst>
            </p:cNvPr>
            <p:cNvSpPr/>
            <p:nvPr/>
          </p:nvSpPr>
          <p:spPr>
            <a:xfrm flipV="1">
              <a:off x="6352900" y="2319737"/>
              <a:ext cx="2309000" cy="2027456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BBB59"/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FEFA12-95D3-2043-A9C4-533287D19328}"/>
                </a:ext>
              </a:extLst>
            </p:cNvPr>
            <p:cNvSpPr txBox="1"/>
            <p:nvPr/>
          </p:nvSpPr>
          <p:spPr>
            <a:xfrm>
              <a:off x="6978772" y="309387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63EB76E8-8912-8543-9442-4548F1A4F1B6}"/>
                </a:ext>
              </a:extLst>
            </p:cNvPr>
            <p:cNvSpPr/>
            <p:nvPr/>
          </p:nvSpPr>
          <p:spPr>
            <a:xfrm>
              <a:off x="5767840" y="3142863"/>
              <a:ext cx="519745" cy="3693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17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Example from FLASH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6346" y="1133098"/>
            <a:ext cx="4761454" cy="47038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Unit test for Grid</a:t>
            </a:r>
          </a:p>
          <a:p>
            <a:r>
              <a:rPr lang="en-US" dirty="0"/>
              <a:t>Verification of guard/ghost/halo  cell fill</a:t>
            </a:r>
          </a:p>
          <a:p>
            <a:r>
              <a:rPr lang="en-US" dirty="0"/>
              <a:t>Use two variables A &amp; B</a:t>
            </a:r>
          </a:p>
          <a:p>
            <a:r>
              <a:rPr lang="en-US" dirty="0"/>
              <a:t>Initialize A in all cells and B only in the interior cells (red)</a:t>
            </a:r>
          </a:p>
          <a:p>
            <a:r>
              <a:rPr lang="en-US" dirty="0"/>
              <a:t>Apply guard cell fill to B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 b="22588"/>
          <a:stretch/>
        </p:blipFill>
        <p:spPr>
          <a:xfrm>
            <a:off x="5704700" y="1517589"/>
            <a:ext cx="4960523" cy="3846313"/>
          </a:xfrm>
          <a:prstGeom prst="rect">
            <a:avLst/>
          </a:prstGeom>
        </p:spPr>
      </p:pic>
      <p:sp>
        <p:nvSpPr>
          <p:cNvPr id="6" name="Donut 5">
            <a:extLst>
              <a:ext uri="{FF2B5EF4-FFF2-40B4-BE49-F238E27FC236}">
                <a16:creationId xmlns:a16="http://schemas.microsoft.com/office/drawing/2014/main" id="{AF11DFE6-1CA6-7B47-BB91-0A4FD7EE6189}"/>
              </a:ext>
            </a:extLst>
          </p:cNvPr>
          <p:cNvSpPr/>
          <p:nvPr/>
        </p:nvSpPr>
        <p:spPr>
          <a:xfrm>
            <a:off x="1496217" y="4347820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gc</a:t>
            </a:r>
            <a:r>
              <a:rPr lang="en-US" dirty="0">
                <a:solidFill>
                  <a:schemeClr val="tx1"/>
                </a:solidFill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37255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922388"/>
            <a:ext cx="9978149" cy="49145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Unit test for Equation of State (EOS)</a:t>
            </a:r>
          </a:p>
          <a:p>
            <a:r>
              <a:rPr lang="en-US" dirty="0"/>
              <a:t>Three modes for invoking EOS</a:t>
            </a:r>
          </a:p>
          <a:p>
            <a:pPr lvl="1"/>
            <a:r>
              <a:rPr lang="en-US" dirty="0"/>
              <a:t>MODE1: Pressure and density as input, internal energy and temperature as output</a:t>
            </a:r>
          </a:p>
          <a:p>
            <a:pPr lvl="1"/>
            <a:r>
              <a:rPr lang="en-US" dirty="0"/>
              <a:t>MODE2: Internal energy and density as input temperature and pressure as output</a:t>
            </a:r>
          </a:p>
          <a:p>
            <a:pPr lvl="1"/>
            <a:r>
              <a:rPr lang="en-US" dirty="0"/>
              <a:t>MODE3: Temperature and density as input pressure and internal energy as output</a:t>
            </a:r>
          </a:p>
          <a:p>
            <a:r>
              <a:rPr lang="en-US" dirty="0"/>
              <a:t>Use initial conditions from a known problem, initialize pressure and density</a:t>
            </a:r>
          </a:p>
          <a:p>
            <a:r>
              <a:rPr lang="en-US" dirty="0"/>
              <a:t>Apply EOS in MODE1</a:t>
            </a:r>
          </a:p>
          <a:p>
            <a:r>
              <a:rPr lang="en-US" dirty="0"/>
              <a:t>Using internal energy generated in the previous step apply EOS in MODE2</a:t>
            </a:r>
          </a:p>
          <a:p>
            <a:r>
              <a:rPr lang="en-US" dirty="0"/>
              <a:t>Using temperature generated in the previous step apply EOS in MODE3</a:t>
            </a:r>
          </a:p>
          <a:p>
            <a:r>
              <a:rPr lang="en-US" dirty="0"/>
              <a:t>At the end all variables should be consistent within tolerance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4DB73302-27B6-B44C-ABBF-DBA739634FFA}"/>
              </a:ext>
            </a:extLst>
          </p:cNvPr>
          <p:cNvSpPr/>
          <p:nvPr/>
        </p:nvSpPr>
        <p:spPr>
          <a:xfrm>
            <a:off x="7927497" y="278740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Eos test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9D0CFE-C637-DC49-B43D-E256502D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/>
          <a:lstStyle/>
          <a:p>
            <a:r>
              <a:rPr lang="en-US" dirty="0"/>
              <a:t>Scaffolding Example from FLASH</a:t>
            </a:r>
          </a:p>
        </p:txBody>
      </p:sp>
    </p:spTree>
    <p:extLst>
      <p:ext uri="{BB962C8B-B14F-4D97-AF65-F5344CB8AC3E}">
        <p14:creationId xmlns:p14="http://schemas.microsoft.com/office/powerpoint/2010/main" val="15514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146456"/>
            <a:ext cx="8224271" cy="35293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Unit test for Hydrodynamics</a:t>
            </a:r>
          </a:p>
          <a:p>
            <a:r>
              <a:rPr lang="en-US" dirty="0" err="1"/>
              <a:t>Sedov</a:t>
            </a:r>
            <a:r>
              <a:rPr lang="en-US" dirty="0"/>
              <a:t> blast wave</a:t>
            </a:r>
          </a:p>
          <a:p>
            <a:r>
              <a:rPr lang="en-US" dirty="0"/>
              <a:t>High pressure at the center</a:t>
            </a:r>
          </a:p>
          <a:p>
            <a:r>
              <a:rPr lang="en-US" dirty="0"/>
              <a:t>Shock moves out spherically</a:t>
            </a:r>
          </a:p>
          <a:p>
            <a:r>
              <a:rPr lang="en-US" dirty="0"/>
              <a:t>FLASH with AMR and hydro</a:t>
            </a:r>
          </a:p>
          <a:p>
            <a:r>
              <a:rPr lang="en-US" dirty="0"/>
              <a:t>Known analytical solution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7" descr="&#10;sedov_pm3.png                                                  00238215Macintosh HD                   B746699A: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8498" r="26555" b="9293"/>
          <a:stretch>
            <a:fillRect/>
          </a:stretch>
        </p:blipFill>
        <p:spPr bwMode="auto">
          <a:xfrm>
            <a:off x="4784902" y="1160311"/>
            <a:ext cx="3209089" cy="31424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4507" y="4530956"/>
            <a:ext cx="8760790" cy="13059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/>
              <a:t>Though it exercises mesh, hydro and </a:t>
            </a:r>
            <a:r>
              <a:rPr lang="en-US" sz="2799" dirty="0" err="1"/>
              <a:t>eos</a:t>
            </a:r>
            <a:r>
              <a:rPr lang="en-US" sz="2799" dirty="0"/>
              <a:t>, if mesh and </a:t>
            </a:r>
            <a:r>
              <a:rPr lang="en-US" sz="2799" dirty="0" err="1"/>
              <a:t>eos</a:t>
            </a:r>
            <a:r>
              <a:rPr lang="en-US" sz="2799" dirty="0"/>
              <a:t> are verified first, then this test verifies hydro </a:t>
            </a: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08232819-788F-2F42-B6A3-E85E5A6FB5D4}"/>
              </a:ext>
            </a:extLst>
          </p:cNvPr>
          <p:cNvSpPr/>
          <p:nvPr/>
        </p:nvSpPr>
        <p:spPr>
          <a:xfrm>
            <a:off x="7993991" y="2611716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gc</a:t>
            </a:r>
            <a:r>
              <a:rPr lang="en-US" dirty="0">
                <a:solidFill>
                  <a:schemeClr val="tx1"/>
                </a:solidFill>
              </a:rPr>
              <a:t> test</a:t>
            </a: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DDE60849-9D3A-0D4F-A19D-D98CF794022E}"/>
              </a:ext>
            </a:extLst>
          </p:cNvPr>
          <p:cNvSpPr/>
          <p:nvPr/>
        </p:nvSpPr>
        <p:spPr>
          <a:xfrm>
            <a:off x="9951920" y="2611715"/>
            <a:ext cx="1847200" cy="1758821"/>
          </a:xfrm>
          <a:prstGeom prst="don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Eos test</a:t>
            </a: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9F26FE2B-5311-2746-90F8-AEF69966A256}"/>
              </a:ext>
            </a:extLst>
          </p:cNvPr>
          <p:cNvSpPr/>
          <p:nvPr/>
        </p:nvSpPr>
        <p:spPr>
          <a:xfrm>
            <a:off x="8781369" y="868680"/>
            <a:ext cx="2230374" cy="1957103"/>
          </a:xfrm>
          <a:prstGeom prst="don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Hydro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ED8C3F-0057-064B-83AF-0316849A5C6A}"/>
              </a:ext>
            </a:extLst>
          </p:cNvPr>
          <p:cNvSpPr/>
          <p:nvPr/>
        </p:nvSpPr>
        <p:spPr>
          <a:xfrm>
            <a:off x="2544257" y="5977243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More testing needed for Grid using AMR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Flux correction and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regridding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60CC5D-8136-784B-B04A-6112FE74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/>
          <a:lstStyle/>
          <a:p>
            <a:r>
              <a:rPr lang="en-US" dirty="0"/>
              <a:t>Scaffolding Example from FLASH</a:t>
            </a:r>
          </a:p>
        </p:txBody>
      </p:sp>
    </p:spTree>
    <p:extLst>
      <p:ext uri="{BB962C8B-B14F-4D97-AF65-F5344CB8AC3E}">
        <p14:creationId xmlns:p14="http://schemas.microsoft.com/office/powerpoint/2010/main" val="3899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6DBD19-9A59-8442-A875-2C58BC3C471C}"/>
              </a:ext>
            </a:extLst>
          </p:cNvPr>
          <p:cNvSpPr txBox="1">
            <a:spLocks/>
          </p:cNvSpPr>
          <p:nvPr/>
        </p:nvSpPr>
        <p:spPr bwMode="auto">
          <a:xfrm>
            <a:off x="365760" y="1066800"/>
            <a:ext cx="11690773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b="1" dirty="0"/>
              <a:t>For AMR, correct behavior of flux conservation and </a:t>
            </a:r>
            <a:r>
              <a:rPr lang="en-US" b="1" dirty="0" err="1"/>
              <a:t>regridding</a:t>
            </a:r>
            <a:r>
              <a:rPr lang="en-US" b="1" dirty="0"/>
              <a:t> should also be verified.</a:t>
            </a:r>
          </a:p>
          <a:p>
            <a:pPr marL="395287" lvl="1" indent="0">
              <a:buNone/>
            </a:pPr>
            <a:r>
              <a:rPr lang="en-US" b="1" dirty="0"/>
              <a:t>Reason about correctness for testing Flux correction and </a:t>
            </a:r>
            <a:r>
              <a:rPr lang="en-US" b="1" dirty="0" err="1"/>
              <a:t>regridding</a:t>
            </a:r>
            <a:endParaRPr lang="en-US" b="1" dirty="0"/>
          </a:p>
          <a:p>
            <a:pPr marL="0" indent="0">
              <a:buFont typeface="Arial" charset="0"/>
              <a:buNone/>
            </a:pPr>
            <a:r>
              <a:rPr lang="en-US" dirty="0"/>
              <a:t>IF </a:t>
            </a:r>
            <a:r>
              <a:rPr lang="en-US" dirty="0" err="1"/>
              <a:t>Guardcell</a:t>
            </a:r>
            <a:r>
              <a:rPr lang="en-US" dirty="0"/>
              <a:t> fill and EOS unit tests passed</a:t>
            </a:r>
          </a:p>
          <a:p>
            <a:r>
              <a:rPr lang="en-US" dirty="0"/>
              <a:t>Run Hydro without AMR</a:t>
            </a:r>
          </a:p>
          <a:p>
            <a:pPr lvl="1"/>
            <a:r>
              <a:rPr lang="en-US" dirty="0"/>
              <a:t>If failed fault is in Hydro</a:t>
            </a:r>
          </a:p>
          <a:p>
            <a:r>
              <a:rPr lang="en-US" dirty="0"/>
              <a:t>Run Hydro with AMR, but no dynamic refinement</a:t>
            </a:r>
          </a:p>
          <a:p>
            <a:pPr lvl="1"/>
            <a:r>
              <a:rPr lang="en-US" dirty="0"/>
              <a:t>If failed fault is in flux correction</a:t>
            </a:r>
          </a:p>
          <a:p>
            <a:r>
              <a:rPr lang="en-US" dirty="0"/>
              <a:t>Run Hydro with AMR and dynamic refinement</a:t>
            </a:r>
          </a:p>
          <a:p>
            <a:pPr lvl="1"/>
            <a:r>
              <a:rPr lang="en-US" dirty="0"/>
              <a:t>If failed fault is in </a:t>
            </a:r>
            <a:r>
              <a:rPr lang="en-US" dirty="0" err="1"/>
              <a:t>regridding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73D28-D32D-6045-B22B-EE35E24DC1FE}"/>
              </a:ext>
            </a:extLst>
          </p:cNvPr>
          <p:cNvSpPr/>
          <p:nvPr/>
        </p:nvSpPr>
        <p:spPr>
          <a:xfrm>
            <a:off x="8557591" y="2951922"/>
            <a:ext cx="2902226" cy="18685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Exercise: Devise a sequence of tests for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heat_app.c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to provide similar coverage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C1B735-296C-594B-9F1B-3061095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/>
          <a:lstStyle/>
          <a:p>
            <a:r>
              <a:rPr lang="en-US" dirty="0"/>
              <a:t>Scaffolding Example from FLASH</a:t>
            </a:r>
          </a:p>
        </p:txBody>
      </p:sp>
    </p:spTree>
    <p:extLst>
      <p:ext uri="{BB962C8B-B14F-4D97-AF65-F5344CB8AC3E}">
        <p14:creationId xmlns:p14="http://schemas.microsoft.com/office/powerpoint/2010/main" val="199442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Development For a Legacy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59" y="868680"/>
            <a:ext cx="11372473" cy="5227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may not be existing tests</a:t>
            </a:r>
          </a:p>
          <a:p>
            <a:r>
              <a:rPr lang="en-US" dirty="0"/>
              <a:t>Isolate a small area of the code</a:t>
            </a:r>
          </a:p>
          <a:p>
            <a:r>
              <a:rPr lang="en-US" dirty="0"/>
              <a:t>Dump a useful state snapshot</a:t>
            </a:r>
          </a:p>
          <a:p>
            <a:r>
              <a:rPr lang="en-US" dirty="0"/>
              <a:t>Build a test driver</a:t>
            </a:r>
          </a:p>
          <a:p>
            <a:pPr lvl="1"/>
            <a:r>
              <a:rPr lang="en-US" dirty="0"/>
              <a:t>Start with only the files in the area</a:t>
            </a:r>
          </a:p>
          <a:p>
            <a:pPr lvl="1"/>
            <a:r>
              <a:rPr lang="en-US" dirty="0"/>
              <a:t>Link in dependencies</a:t>
            </a:r>
          </a:p>
          <a:p>
            <a:pPr lvl="3"/>
            <a:r>
              <a:rPr lang="en-US" dirty="0"/>
              <a:t>Copy if any customizations needed</a:t>
            </a:r>
          </a:p>
          <a:p>
            <a:r>
              <a:rPr lang="en-US" dirty="0"/>
              <a:t>Read in the state snapshot</a:t>
            </a:r>
          </a:p>
          <a:p>
            <a:r>
              <a:rPr lang="en-US" dirty="0"/>
              <a:t>Verify correctness</a:t>
            </a:r>
          </a:p>
          <a:p>
            <a:pPr lvl="1"/>
            <a:r>
              <a:rPr lang="en-US" dirty="0"/>
              <a:t>Always inject errors to verify that the test is working</a:t>
            </a:r>
          </a:p>
          <a:p>
            <a:pPr marL="395287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5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>
            <a:extLst>
              <a:ext uri="{FF2B5EF4-FFF2-40B4-BE49-F238E27FC236}">
                <a16:creationId xmlns:a16="http://schemas.microsoft.com/office/drawing/2014/main" id="{C6F036D0-B212-4D4C-92EB-F4E41908B8C6}"/>
              </a:ext>
            </a:extLst>
          </p:cNvPr>
          <p:cNvSpPr/>
          <p:nvPr/>
        </p:nvSpPr>
        <p:spPr>
          <a:xfrm>
            <a:off x="8246534" y="3430960"/>
            <a:ext cx="3064933" cy="1663689"/>
          </a:xfrm>
          <a:prstGeom prst="ellipse">
            <a:avLst/>
          </a:prstGeom>
          <a:solidFill>
            <a:schemeClr val="accent3">
              <a:lumMod val="40000"/>
              <a:lumOff val="60000"/>
              <a:alpha val="61000"/>
            </a:schemeClr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E3SM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5760" y="1104584"/>
            <a:ext cx="5594773" cy="4280215"/>
          </a:xfrm>
        </p:spPr>
        <p:txBody>
          <a:bodyPr>
            <a:normAutofit/>
          </a:bodyPr>
          <a:lstStyle/>
          <a:p>
            <a:r>
              <a:rPr lang="en-US" dirty="0"/>
              <a:t>Isolate a small area of the code</a:t>
            </a:r>
          </a:p>
          <a:p>
            <a:r>
              <a:rPr lang="en-US" dirty="0"/>
              <a:t>Dump a useful state snapshot</a:t>
            </a:r>
          </a:p>
          <a:p>
            <a:r>
              <a:rPr lang="en-US" dirty="0"/>
              <a:t>Build a test driver</a:t>
            </a:r>
          </a:p>
          <a:p>
            <a:pPr lvl="1"/>
            <a:r>
              <a:rPr lang="en-US" dirty="0"/>
              <a:t>Start with only the files in the area</a:t>
            </a:r>
          </a:p>
          <a:p>
            <a:pPr lvl="1"/>
            <a:r>
              <a:rPr lang="en-US" dirty="0"/>
              <a:t>Link in dependencies</a:t>
            </a:r>
          </a:p>
          <a:p>
            <a:pPr lvl="3"/>
            <a:r>
              <a:rPr lang="en-US" dirty="0"/>
              <a:t>Copy if any customizations needed</a:t>
            </a:r>
          </a:p>
          <a:p>
            <a:r>
              <a:rPr lang="en-US" dirty="0"/>
              <a:t>Read in the state snapshot</a:t>
            </a:r>
          </a:p>
          <a:p>
            <a:r>
              <a:rPr lang="en-US" dirty="0"/>
              <a:t>Restart from the saved state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7157F6-68FB-914B-897D-D3186982AB0F}"/>
              </a:ext>
            </a:extLst>
          </p:cNvPr>
          <p:cNvGrpSpPr/>
          <p:nvPr/>
        </p:nvGrpSpPr>
        <p:grpSpPr>
          <a:xfrm>
            <a:off x="7552267" y="2344790"/>
            <a:ext cx="694267" cy="457200"/>
            <a:chOff x="8382000" y="3589867"/>
            <a:chExt cx="694267" cy="4572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0765B6-92EE-374A-88A3-A231413912E5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93671EF-D4E4-534B-A906-5EA8A0FC376C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84F758-ED67-FB4C-917E-F17590BC5BAD}"/>
              </a:ext>
            </a:extLst>
          </p:cNvPr>
          <p:cNvGrpSpPr/>
          <p:nvPr/>
        </p:nvGrpSpPr>
        <p:grpSpPr>
          <a:xfrm>
            <a:off x="9059333" y="1356147"/>
            <a:ext cx="694267" cy="457200"/>
            <a:chOff x="8382000" y="3589867"/>
            <a:chExt cx="694267" cy="4572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E7D001-50DD-A445-8572-8AC23F89B1DC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FB2A67-75DE-F943-89D3-2B8964DDAE4E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B89184-8F31-3448-B94E-25B9FDB9122F}"/>
              </a:ext>
            </a:extLst>
          </p:cNvPr>
          <p:cNvGrpSpPr/>
          <p:nvPr/>
        </p:nvGrpSpPr>
        <p:grpSpPr>
          <a:xfrm>
            <a:off x="7230533" y="1887590"/>
            <a:ext cx="694267" cy="457200"/>
            <a:chOff x="8382000" y="3589867"/>
            <a:chExt cx="694267" cy="4572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0A5468-2CE4-1F48-BDCD-92F9E8A123E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370E17-522F-324B-A40D-F59A80DD6F3A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B3BB53-52A3-704B-9EB9-231AA3DEC809}"/>
              </a:ext>
            </a:extLst>
          </p:cNvPr>
          <p:cNvGrpSpPr/>
          <p:nvPr/>
        </p:nvGrpSpPr>
        <p:grpSpPr>
          <a:xfrm>
            <a:off x="7636933" y="1430390"/>
            <a:ext cx="694267" cy="457200"/>
            <a:chOff x="8382000" y="3589867"/>
            <a:chExt cx="694267" cy="4572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51055DD-08C0-154E-845D-5A70BB0C554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B727DA0-AE4C-C340-A0BE-DA09AB89DA94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04C04B3-9E81-4C4D-B230-37EE6A63598B}"/>
              </a:ext>
            </a:extLst>
          </p:cNvPr>
          <p:cNvGrpSpPr/>
          <p:nvPr/>
        </p:nvGrpSpPr>
        <p:grpSpPr>
          <a:xfrm>
            <a:off x="8009466" y="956256"/>
            <a:ext cx="694267" cy="457200"/>
            <a:chOff x="8382000" y="3589867"/>
            <a:chExt cx="694267" cy="4572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2A477C-16C2-CD48-A6E8-3D6B8A8DC0A7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3A4AC5F-0305-9A4E-BA1F-34F60B6426AE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DB5604C-FF83-3B46-88FF-2FDFAFE0544B}"/>
              </a:ext>
            </a:extLst>
          </p:cNvPr>
          <p:cNvGrpSpPr/>
          <p:nvPr/>
        </p:nvGrpSpPr>
        <p:grpSpPr>
          <a:xfrm>
            <a:off x="8398932" y="465189"/>
            <a:ext cx="694267" cy="457200"/>
            <a:chOff x="8382000" y="3589867"/>
            <a:chExt cx="694267" cy="4572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F82FDF-D9C6-B94A-8F6E-D0D690E0B65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D64041-E257-C443-9BAE-5EF881E42AF8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9935801-F138-7640-8D95-80A8D1D12447}"/>
              </a:ext>
            </a:extLst>
          </p:cNvPr>
          <p:cNvGrpSpPr/>
          <p:nvPr/>
        </p:nvGrpSpPr>
        <p:grpSpPr>
          <a:xfrm>
            <a:off x="9389531" y="1830280"/>
            <a:ext cx="694267" cy="457200"/>
            <a:chOff x="8382000" y="3589867"/>
            <a:chExt cx="694267" cy="4572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551DC58-4E14-6842-BC81-0627237EFA7F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88D97B7-1C92-C745-94BB-01E7335874B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600A38-B359-9340-BFD4-15BC74F80C2E}"/>
              </a:ext>
            </a:extLst>
          </p:cNvPr>
          <p:cNvGrpSpPr/>
          <p:nvPr/>
        </p:nvGrpSpPr>
        <p:grpSpPr>
          <a:xfrm>
            <a:off x="8746065" y="922389"/>
            <a:ext cx="694267" cy="457200"/>
            <a:chOff x="8382000" y="3589867"/>
            <a:chExt cx="694267" cy="4572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1571A8-8F6C-9648-B497-C1C4A28855EB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3386662-8D92-6648-8C33-23872A5CFE03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231996-B9F7-A14C-9B46-6D84E907B913}"/>
              </a:ext>
            </a:extLst>
          </p:cNvPr>
          <p:cNvGrpSpPr/>
          <p:nvPr/>
        </p:nvGrpSpPr>
        <p:grpSpPr>
          <a:xfrm>
            <a:off x="8991598" y="2306847"/>
            <a:ext cx="694267" cy="457200"/>
            <a:chOff x="8382000" y="3589867"/>
            <a:chExt cx="694267" cy="4572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5F007A-2219-CB40-8138-5D6CAA31BBB0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E77DF9-04E6-284B-8B2F-0EF85BBC94FB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45B4E7-CC48-924D-ABC3-CB20FA572B76}"/>
              </a:ext>
            </a:extLst>
          </p:cNvPr>
          <p:cNvGrpSpPr/>
          <p:nvPr/>
        </p:nvGrpSpPr>
        <p:grpSpPr>
          <a:xfrm>
            <a:off x="9338731" y="2797913"/>
            <a:ext cx="694267" cy="457200"/>
            <a:chOff x="8382000" y="3589867"/>
            <a:chExt cx="694267" cy="45720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E81909-C116-8644-8FC4-242F4F5F2D61}"/>
                </a:ext>
              </a:extLst>
            </p:cNvPr>
            <p:cNvCxnSpPr/>
            <p:nvPr/>
          </p:nvCxnSpPr>
          <p:spPr>
            <a:xfrm flipV="1">
              <a:off x="8382000" y="3606800"/>
              <a:ext cx="355600" cy="440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D20809-3E6F-5A41-8ADD-CB747F2E403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533" y="3589867"/>
              <a:ext cx="321734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A4F3E7B2-685A-BD4B-A776-4BA1219968B5}"/>
              </a:ext>
            </a:extLst>
          </p:cNvPr>
          <p:cNvSpPr/>
          <p:nvPr/>
        </p:nvSpPr>
        <p:spPr>
          <a:xfrm>
            <a:off x="8810362" y="2581856"/>
            <a:ext cx="1654435" cy="4446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FB95790-A1AB-144C-B10E-17C0DD49D6CE}"/>
              </a:ext>
            </a:extLst>
          </p:cNvPr>
          <p:cNvSpPr/>
          <p:nvPr/>
        </p:nvSpPr>
        <p:spPr>
          <a:xfrm>
            <a:off x="9209211" y="4290316"/>
            <a:ext cx="939799" cy="54186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driver</a:t>
            </a: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E847AD42-38EB-F041-8F86-32E104FE8FDF}"/>
              </a:ext>
            </a:extLst>
          </p:cNvPr>
          <p:cNvCxnSpPr>
            <a:stCxn id="73" idx="2"/>
          </p:cNvCxnSpPr>
          <p:nvPr/>
        </p:nvCxnSpPr>
        <p:spPr>
          <a:xfrm rot="10800000" flipV="1">
            <a:off x="8983127" y="4561249"/>
            <a:ext cx="226085" cy="5333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9B3F9AD8-0AA2-7345-8095-8CB40DEF40E1}"/>
              </a:ext>
            </a:extLst>
          </p:cNvPr>
          <p:cNvCxnSpPr>
            <a:cxnSpLocks/>
            <a:endCxn id="73" idx="6"/>
          </p:cNvCxnSpPr>
          <p:nvPr/>
        </p:nvCxnSpPr>
        <p:spPr>
          <a:xfrm rot="16200000" flipH="1">
            <a:off x="8992679" y="3404919"/>
            <a:ext cx="2273768" cy="38894"/>
          </a:xfrm>
          <a:prstGeom prst="curvedConnector4">
            <a:avLst>
              <a:gd name="adj1" fmla="val 6805"/>
              <a:gd name="adj2" fmla="val 1863254"/>
            </a:avLst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85C20A78-026D-A540-8D67-5B41C1D07DAE}"/>
              </a:ext>
            </a:extLst>
          </p:cNvPr>
          <p:cNvSpPr/>
          <p:nvPr/>
        </p:nvSpPr>
        <p:spPr>
          <a:xfrm>
            <a:off x="8331200" y="1847213"/>
            <a:ext cx="186267" cy="2186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C91ABF6-2D03-4C44-B9FF-F1F2B192E963}"/>
              </a:ext>
            </a:extLst>
          </p:cNvPr>
          <p:cNvCxnSpPr>
            <a:stCxn id="73" idx="0"/>
          </p:cNvCxnSpPr>
          <p:nvPr/>
        </p:nvCxnSpPr>
        <p:spPr>
          <a:xfrm flipV="1">
            <a:off x="9679111" y="3826933"/>
            <a:ext cx="6754" cy="46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47B1C22-FDB5-9144-94B3-AB1F846EA802}"/>
              </a:ext>
            </a:extLst>
          </p:cNvPr>
          <p:cNvSpPr/>
          <p:nvPr/>
        </p:nvSpPr>
        <p:spPr>
          <a:xfrm>
            <a:off x="902208" y="4998720"/>
            <a:ext cx="6547104" cy="10791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Exercise: From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heat_app.c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develop a test for l2_norm function using this method </a:t>
            </a:r>
          </a:p>
        </p:txBody>
      </p:sp>
    </p:spTree>
    <p:extLst>
      <p:ext uri="{BB962C8B-B14F-4D97-AF65-F5344CB8AC3E}">
        <p14:creationId xmlns:p14="http://schemas.microsoft.com/office/powerpoint/2010/main" val="14336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2917E-6 -3.7037E-6 L -0.06382 0.3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1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0741 L 0.11265 0.41944 " pathEditMode="relative" ptsTypes="AA">
                                      <p:cBhvr>
                                        <p:cTn id="2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009 " pathEditMode="relative" ptsTypes="AA">
                                      <p:cBhvr>
                                        <p:cTn id="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72" grpId="0" animBg="1"/>
      <p:bldP spid="72" grpId="1" animBg="1"/>
      <p:bldP spid="73" grpId="0" animBg="1"/>
      <p:bldP spid="85" grpId="0" animBg="1"/>
      <p:bldP spid="8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Selection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18134" y="1757461"/>
            <a:ext cx="3122507" cy="4307152"/>
          </a:xfrm>
        </p:spPr>
        <p:txBody>
          <a:bodyPr>
            <a:normAutofit/>
          </a:bodyPr>
          <a:lstStyle/>
          <a:p>
            <a:r>
              <a:rPr lang="en-US" dirty="0"/>
              <a:t>Code coverage tools necessary but not sufficient </a:t>
            </a:r>
          </a:p>
          <a:p>
            <a:r>
              <a:rPr lang="en-US" dirty="0"/>
              <a:t>Do not give any information about interoperability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C70200-42F1-0147-97AC-49A4772037F1}"/>
              </a:ext>
            </a:extLst>
          </p:cNvPr>
          <p:cNvGrpSpPr/>
          <p:nvPr/>
        </p:nvGrpSpPr>
        <p:grpSpPr>
          <a:xfrm>
            <a:off x="3729960" y="1747522"/>
            <a:ext cx="6829783" cy="4395104"/>
            <a:chOff x="3533778" y="1276374"/>
            <a:chExt cx="7556933" cy="41959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A7F3E3B-8089-3A47-AFE3-819CC2E57B25}"/>
                </a:ext>
              </a:extLst>
            </p:cNvPr>
            <p:cNvSpPr/>
            <p:nvPr/>
          </p:nvSpPr>
          <p:spPr>
            <a:xfrm>
              <a:off x="3533778" y="1276374"/>
              <a:ext cx="7422508" cy="419592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Content Placeholder 4">
              <a:extLst>
                <a:ext uri="{FF2B5EF4-FFF2-40B4-BE49-F238E27FC236}">
                  <a16:creationId xmlns:a16="http://schemas.microsoft.com/office/drawing/2014/main" id="{F8547341-31C4-FF4E-B34F-A69A9381909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68203" y="1520819"/>
              <a:ext cx="7422508" cy="3925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85000" lnSpcReduction="20000"/>
            </a:bodyPr>
            <a:lstStyle>
              <a:lvl1pPr marL="230188" indent="-230188" algn="l" rtl="0" eaLnBrk="1" fontAlgn="base" hangingPunct="1">
                <a:lnSpc>
                  <a:spcPct val="90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Build a functionality matrix</a:t>
              </a:r>
            </a:p>
            <a:p>
              <a:pPr lvl="1"/>
              <a:r>
                <a:rPr lang="en-US" dirty="0"/>
                <a:t>Physics along rows</a:t>
              </a:r>
            </a:p>
            <a:p>
              <a:pPr lvl="1"/>
              <a:r>
                <a:rPr lang="en-US" dirty="0"/>
                <a:t>Infrastructure along columns</a:t>
              </a:r>
            </a:p>
            <a:p>
              <a:pPr lvl="1"/>
              <a:r>
                <a:rPr lang="en-US" dirty="0"/>
                <a:t>Alternative implementations, dimensions, geometry</a:t>
              </a:r>
            </a:p>
            <a:p>
              <a:r>
                <a:rPr lang="en-US" dirty="0"/>
                <a:t>Mark &lt;</a:t>
              </a:r>
              <a:r>
                <a:rPr lang="en-US" dirty="0" err="1"/>
                <a:t>i,j</a:t>
              </a:r>
              <a:r>
                <a:rPr lang="en-US" dirty="0"/>
                <a:t>&gt; if test covers corresponding features, and is a valid combination</a:t>
              </a:r>
            </a:p>
            <a:p>
              <a:r>
                <a:rPr lang="en-US" dirty="0"/>
                <a:t>Follow the order</a:t>
              </a:r>
            </a:p>
            <a:p>
              <a:pPr lvl="1"/>
              <a:r>
                <a:rPr lang="en-US" dirty="0"/>
                <a:t>All unit tests – including full module tests</a:t>
              </a:r>
            </a:p>
            <a:p>
              <a:pPr lvl="1"/>
              <a:r>
                <a:rPr lang="en-US" dirty="0"/>
                <a:t>Tests representing ongoing productions</a:t>
              </a:r>
            </a:p>
            <a:p>
              <a:pPr lvl="1"/>
              <a:r>
                <a:rPr lang="en-US" dirty="0"/>
                <a:t>Tests sensitive to perturbations</a:t>
              </a:r>
            </a:p>
            <a:p>
              <a:pPr lvl="1"/>
              <a:r>
                <a:rPr lang="en-US" dirty="0"/>
                <a:t>Most stringent tests for solvers</a:t>
              </a:r>
            </a:p>
            <a:p>
              <a:pPr lvl="1"/>
              <a:r>
                <a:rPr lang="en-US" dirty="0"/>
                <a:t>Least complex test to cover remaining spots</a:t>
              </a:r>
            </a:p>
            <a:p>
              <a:pPr lvl="1"/>
              <a:endParaRPr lang="en-US" dirty="0"/>
            </a:p>
            <a:p>
              <a:pPr lvl="1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5D6D9B-B234-CA42-8E31-AB9E2FA9AFFD}"/>
              </a:ext>
            </a:extLst>
          </p:cNvPr>
          <p:cNvSpPr txBox="1"/>
          <p:nvPr/>
        </p:nvSpPr>
        <p:spPr>
          <a:xfrm>
            <a:off x="1243584" y="977834"/>
            <a:ext cx="240130" cy="4339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D91C6BC-7331-5346-A679-349DF35F6641}"/>
              </a:ext>
            </a:extLst>
          </p:cNvPr>
          <p:cNvSpPr txBox="1">
            <a:spLocks/>
          </p:cNvSpPr>
          <p:nvPr/>
        </p:nvSpPr>
        <p:spPr bwMode="auto">
          <a:xfrm>
            <a:off x="450592" y="977834"/>
            <a:ext cx="11287641" cy="11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First line of defense – code coverage tools   (demo in refactoring module)</a:t>
            </a:r>
          </a:p>
          <a:p>
            <a:pPr marL="346075" lvl="1" indent="0">
              <a:buNone/>
            </a:pP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3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752145" y="936825"/>
            <a:ext cx="8690163" cy="2254933"/>
            <a:chOff x="0" y="1600200"/>
            <a:chExt cx="8692427" cy="2255520"/>
          </a:xfrm>
        </p:grpSpPr>
        <p:grpSp>
          <p:nvGrpSpPr>
            <p:cNvPr id="36" name="Group 35"/>
            <p:cNvGrpSpPr/>
            <p:nvPr/>
          </p:nvGrpSpPr>
          <p:grpSpPr>
            <a:xfrm>
              <a:off x="228600" y="1892808"/>
              <a:ext cx="8093964" cy="1706880"/>
              <a:chOff x="228600" y="1892808"/>
              <a:chExt cx="8093964" cy="170688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28600" y="1892808"/>
                <a:ext cx="8093964" cy="17068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9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28600" y="22860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" y="25908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" y="28956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28600" y="3200400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447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6670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386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4864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781800" y="1905000"/>
                <a:ext cx="0" cy="16916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testTabl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3" t="9337" r="43275" b="73331"/>
            <a:stretch/>
          </p:blipFill>
          <p:spPr>
            <a:xfrm>
              <a:off x="0" y="1600200"/>
              <a:ext cx="8692427" cy="2255520"/>
            </a:xfrm>
            <a:prstGeom prst="rect">
              <a:avLst/>
            </a:prstGeom>
          </p:spPr>
        </p:pic>
      </p:grp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8189037" y="3418335"/>
          <a:ext cx="3351926" cy="1752145"/>
        </p:xfrm>
        <a:graphic>
          <a:graphicData uri="http://schemas.openxmlformats.org/drawingml/2006/table">
            <a:tbl>
              <a:tblPr/>
              <a:tblGrid>
                <a:gridCol w="167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Symbol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Sedov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Cellular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Poisson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PT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 Dwarf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WD</a:t>
                      </a:r>
                    </a:p>
                  </a:txBody>
                  <a:tcPr marL="12697" marR="12697" marT="126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133044" y="196747"/>
            <a:ext cx="8227457" cy="510904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1828324" y="3358503"/>
            <a:ext cx="5180251" cy="2590125"/>
          </a:xfrm>
        </p:spPr>
        <p:txBody>
          <a:bodyPr/>
          <a:lstStyle/>
          <a:p>
            <a:r>
              <a:rPr lang="en-US" sz="1999" dirty="0"/>
              <a:t>A test on the same row indicates interoperability between corresponding physics </a:t>
            </a:r>
          </a:p>
          <a:p>
            <a:r>
              <a:rPr lang="en-US" sz="1999" dirty="0"/>
              <a:t>Similar logic would apply to tests on the same column for infrastructure</a:t>
            </a:r>
          </a:p>
          <a:p>
            <a:r>
              <a:rPr lang="en-US" sz="1999" dirty="0"/>
              <a:t>More goes on, but this is the primary methodology</a:t>
            </a:r>
          </a:p>
          <a:p>
            <a:pPr marL="4570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5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C24D-D970-4D40-8F14-D70C10A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License, Citation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9"/>
            <a:ext cx="11369809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This work is licensed under a </a:t>
            </a:r>
            <a:r>
              <a:rPr lang="en-US" sz="1800" dirty="0">
                <a:hlinkClick r:id="rId2"/>
              </a:rPr>
              <a:t>Creative</a:t>
            </a:r>
            <a:r>
              <a:rPr lang="en-US" sz="1800" dirty="0">
                <a:hlinkClick r:id="rId3"/>
              </a:rPr>
              <a:t> Commons Attribution 4.0 International License</a:t>
            </a:r>
            <a:r>
              <a:rPr lang="en-US" sz="1800" dirty="0"/>
              <a:t> (CC BY 4.0).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the overall tutorial is: David </a:t>
            </a:r>
            <a:r>
              <a:rPr lang="en-US" sz="1800" b="1" dirty="0" err="1"/>
              <a:t>Bernholdt</a:t>
            </a:r>
            <a:r>
              <a:rPr lang="en-US" sz="1800" b="1" dirty="0"/>
              <a:t>, Software Productivity Track, in Argonne Training Program for Extreme Scale Computing 2020. DOI: </a:t>
            </a:r>
            <a:r>
              <a:rPr lang="en-US" sz="1800" dirty="0"/>
              <a:t>Individual modules may be cited as </a:t>
            </a:r>
            <a:r>
              <a:rPr lang="en-US" sz="1800" i="1" dirty="0"/>
              <a:t>Speaker, Module Title</a:t>
            </a:r>
            <a:r>
              <a:rPr lang="en-US" sz="1800" dirty="0"/>
              <a:t>, in Software Productivity Track, ATPESC 2020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Additional contributors to this this tutorial include: Anshu Dubey, Katherine Riley, James M. </a:t>
            </a:r>
            <a:r>
              <a:rPr lang="en-US" sz="1600" dirty="0" err="1"/>
              <a:t>Willenbring</a:t>
            </a:r>
            <a:r>
              <a:rPr lang="en-US" sz="1600" dirty="0"/>
              <a:t>, Mark Miller, Mike </a:t>
            </a:r>
            <a:r>
              <a:rPr lang="en-US" sz="1600" dirty="0" err="1"/>
              <a:t>Heroux</a:t>
            </a:r>
            <a:r>
              <a:rPr lang="en-US" sz="1600" dirty="0"/>
              <a:t>, Alicia </a:t>
            </a:r>
            <a:r>
              <a:rPr lang="en-US" sz="1600" dirty="0" err="1"/>
              <a:t>Klinvex</a:t>
            </a:r>
            <a:r>
              <a:rPr lang="en-US" sz="1600" dirty="0"/>
              <a:t>, and Jared O’Neal,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supported by the U.S. Department of Energy Office of Science, Office of Advanced Scientific Computing Research (ASCR), and by the </a:t>
            </a:r>
            <a:r>
              <a:rPr lang="en-US" sz="1600" dirty="0" err="1"/>
              <a:t>Exascale</a:t>
            </a:r>
            <a:r>
              <a:rPr lang="en-US" sz="1600" dirty="0"/>
              <a:t> Computing Project (17-SC-20-SC), a collaborative effort of the U.S. Department of Energy Office of Science and the National Nuclear Security Administration</a:t>
            </a:r>
            <a:r>
              <a:rPr lang="en-US" sz="1600" i="1" dirty="0"/>
              <a:t>.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339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Testing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8424" y="1177290"/>
            <a:ext cx="11369809" cy="4047778"/>
          </a:xfrm>
        </p:spPr>
        <p:txBody>
          <a:bodyPr/>
          <a:lstStyle/>
          <a:p>
            <a:r>
              <a:rPr lang="en-US" dirty="0"/>
              <a:t>Must have consistent policy on dealing with failed tests</a:t>
            </a:r>
          </a:p>
          <a:p>
            <a:pPr lvl="1"/>
            <a:r>
              <a:rPr lang="en-US" dirty="0"/>
              <a:t>Issue tracking</a:t>
            </a:r>
          </a:p>
          <a:p>
            <a:pPr lvl="2"/>
            <a:r>
              <a:rPr lang="en-US" dirty="0"/>
              <a:t>How quickly does it need to be fixed?</a:t>
            </a:r>
          </a:p>
          <a:p>
            <a:pPr lvl="2"/>
            <a:r>
              <a:rPr lang="en-US" dirty="0"/>
              <a:t>Who is responsible for fixing it?</a:t>
            </a:r>
          </a:p>
          <a:p>
            <a:r>
              <a:rPr lang="en-US" dirty="0"/>
              <a:t>Someone should be watching the test suite</a:t>
            </a:r>
          </a:p>
          <a:p>
            <a:r>
              <a:rPr lang="en-US" dirty="0"/>
              <a:t>When refactoring or adding new features, run a regression suite before check in</a:t>
            </a:r>
          </a:p>
          <a:p>
            <a:pPr lvl="1"/>
            <a:r>
              <a:rPr lang="en-US" dirty="0"/>
              <a:t>Add new regression tests or modify existing ones for the new features</a:t>
            </a:r>
          </a:p>
          <a:p>
            <a:r>
              <a:rPr lang="en-US" dirty="0"/>
              <a:t>Code review before releasing test suite is useful</a:t>
            </a:r>
          </a:p>
          <a:p>
            <a:pPr lvl="1"/>
            <a:r>
              <a:rPr lang="en-US" dirty="0"/>
              <a:t>Another person may spot issues you didn’t</a:t>
            </a:r>
          </a:p>
          <a:p>
            <a:pPr lvl="1"/>
            <a:r>
              <a:rPr lang="en-US" dirty="0"/>
              <a:t>Incredibly cost-effective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38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solidFill>
            <a:schemeClr val="tx2">
              <a:lumMod val="75000"/>
              <a:alpha val="90000"/>
            </a:schemeClr>
          </a:solidFill>
        </p:spPr>
        <p:txBody>
          <a:bodyPr/>
          <a:lstStyle/>
          <a:p>
            <a:endParaRPr lang="en-US" dirty="0"/>
          </a:p>
          <a:p>
            <a:r>
              <a:rPr lang="en-US" dirty="0"/>
              <a:t>Takeaways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verification and testing regime should meet your project needs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need to go overboard but make sure that you have confidence in the correct behavior of your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Devise tests to enable quick pinpointing of errors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 sure that your tests fail when </a:t>
            </a:r>
            <a:r>
              <a:rPr lang="en-US"/>
              <a:t>they should</a:t>
            </a:r>
            <a:endParaRPr lang="en-US" dirty="0"/>
          </a:p>
          <a:p>
            <a:r>
              <a:rPr lang="en-US" dirty="0"/>
              <a:t>…….Questions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A3AB-B258-4D59-B407-F7D57545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2719"/>
            <a:ext cx="11369809" cy="4047778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400"/>
              </a:spcBef>
            </a:pPr>
            <a:r>
              <a:rPr lang="en-US" sz="1800" b="1" dirty="0"/>
              <a:t>The requested citation for this module is: Anshu Dubey, Scientific Software Testing, Software Productivity Track, in ATPESC 2020. DOI:</a:t>
            </a:r>
            <a:endParaRPr lang="en-US" sz="18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Additional contributors to this module include Alicia </a:t>
            </a:r>
            <a:r>
              <a:rPr lang="en-US" sz="1600" dirty="0" err="1"/>
              <a:t>Klinvex</a:t>
            </a:r>
            <a:r>
              <a:rPr lang="en-US" sz="1600" dirty="0"/>
              <a:t>, and Jared O’Neal,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work was performed in part at the Argonne National Laboratory, which is managed by </a:t>
            </a:r>
            <a:r>
              <a:rPr lang="en-US" sz="1600" dirty="0" err="1"/>
              <a:t>UChicago</a:t>
            </a:r>
            <a:r>
              <a:rPr lang="en-US" sz="1600" dirty="0"/>
              <a:t> Argonne, LLC for the U.S. Department of Energy under Contract No. DE-AC02-06CH11357.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61840015-22A0-4634-A2DE-AA05F998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54" y="570111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0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25" y="1061499"/>
            <a:ext cx="11270298" cy="2586162"/>
          </a:xfrm>
        </p:spPr>
        <p:txBody>
          <a:bodyPr/>
          <a:lstStyle/>
          <a:p>
            <a:r>
              <a:rPr lang="en-US" dirty="0"/>
              <a:t>Code verification uses tests </a:t>
            </a:r>
          </a:p>
          <a:p>
            <a:pPr lvl="1"/>
            <a:r>
              <a:rPr lang="en-US" dirty="0"/>
              <a:t>It is much more than a collection of tests</a:t>
            </a:r>
          </a:p>
          <a:p>
            <a:r>
              <a:rPr lang="en-US" dirty="0"/>
              <a:t>It is the holistic process through which you ensure that </a:t>
            </a:r>
          </a:p>
          <a:p>
            <a:pPr lvl="1"/>
            <a:r>
              <a:rPr lang="en-US" dirty="0"/>
              <a:t>Your implementation shows expected behavior,</a:t>
            </a:r>
          </a:p>
          <a:p>
            <a:pPr lvl="1"/>
            <a:r>
              <a:rPr lang="en-US" dirty="0"/>
              <a:t>Your implementation is consistent with your model,</a:t>
            </a:r>
          </a:p>
          <a:p>
            <a:pPr lvl="1"/>
            <a:r>
              <a:rPr lang="en-US" dirty="0"/>
              <a:t>Science you are trying to do with the code can be done.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DB939-C639-8E4D-938F-DF12FCDD4D2F}"/>
              </a:ext>
            </a:extLst>
          </p:cNvPr>
          <p:cNvSpPr/>
          <p:nvPr/>
        </p:nvSpPr>
        <p:spPr>
          <a:xfrm>
            <a:off x="834888" y="3558209"/>
            <a:ext cx="8895522" cy="244502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</a:rPr>
              <a:t>How do verification and validation differ?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Verification confirms that you have implemented what you meant to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Your method does what you wanted it to do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Validation tells you were right in implementing what you meant to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What you wanted your method to do is valid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Your model correctly captures the phenomenon you are trying to understand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09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and types of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initial code development</a:t>
            </a:r>
          </a:p>
          <a:p>
            <a:pPr lvl="1"/>
            <a:r>
              <a:rPr lang="en-US" dirty="0"/>
              <a:t>Accuracy and stability </a:t>
            </a:r>
          </a:p>
          <a:p>
            <a:pPr lvl="1"/>
            <a:r>
              <a:rPr lang="en-US" dirty="0"/>
              <a:t>Matching the algorithm to the model</a:t>
            </a:r>
          </a:p>
          <a:p>
            <a:pPr lvl="1"/>
            <a:r>
              <a:rPr lang="en-US" dirty="0"/>
              <a:t>Interoperability of algorithms</a:t>
            </a:r>
          </a:p>
          <a:p>
            <a:r>
              <a:rPr lang="en-US" dirty="0"/>
              <a:t>In later stages</a:t>
            </a:r>
          </a:p>
          <a:p>
            <a:pPr lvl="1"/>
            <a:r>
              <a:rPr lang="en-US" dirty="0"/>
              <a:t>While adding new major capabilities or modifying existing capabilities </a:t>
            </a:r>
          </a:p>
          <a:p>
            <a:pPr lvl="1"/>
            <a:r>
              <a:rPr lang="en-US" dirty="0"/>
              <a:t>Ongoing maintenance </a:t>
            </a:r>
          </a:p>
          <a:p>
            <a:pPr lvl="1"/>
            <a:r>
              <a:rPr lang="en-US" dirty="0"/>
              <a:t>Preparing for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Functionality coverage</a:t>
            </a:r>
          </a:p>
          <a:p>
            <a:r>
              <a:rPr lang="en-US" dirty="0"/>
              <a:t>Particularly true of codes that allow composability in their configuration</a:t>
            </a:r>
          </a:p>
          <a:p>
            <a:r>
              <a:rPr lang="en-US" dirty="0"/>
              <a:t>Codes may incorporate some legacy components</a:t>
            </a:r>
          </a:p>
          <a:p>
            <a:pPr lvl="1"/>
            <a:r>
              <a:rPr lang="en-US" dirty="0"/>
              <a:t>Its own set of challenges</a:t>
            </a:r>
          </a:p>
          <a:p>
            <a:pPr lvl="2"/>
            <a:r>
              <a:rPr lang="en-US" dirty="0"/>
              <a:t>No existing tests at any granularity</a:t>
            </a:r>
          </a:p>
          <a:p>
            <a:r>
              <a:rPr lang="en-US" dirty="0"/>
              <a:t>Examples – </a:t>
            </a:r>
            <a:r>
              <a:rPr lang="en-US" dirty="0" err="1"/>
              <a:t>multiphysics</a:t>
            </a:r>
            <a:r>
              <a:rPr lang="en-US" dirty="0"/>
              <a:t> application codes that support multiple domains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0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7C86-4226-4E4F-AC9C-1BD15035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21419"/>
            <a:ext cx="11372473" cy="914400"/>
          </a:xfrm>
        </p:spPr>
        <p:txBody>
          <a:bodyPr/>
          <a:lstStyle/>
          <a:p>
            <a:r>
              <a:rPr lang="en-US" dirty="0"/>
              <a:t>Components of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6F5A-89FB-5647-B6BB-58E2E4574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92106"/>
            <a:ext cx="11372473" cy="4802294"/>
          </a:xfrm>
        </p:spPr>
        <p:txBody>
          <a:bodyPr/>
          <a:lstStyle/>
          <a:p>
            <a:r>
              <a:rPr lang="en-US" dirty="0"/>
              <a:t>Testing at various granularity</a:t>
            </a:r>
          </a:p>
          <a:p>
            <a:pPr lvl="1"/>
            <a:r>
              <a:rPr lang="en-US" dirty="0"/>
              <a:t>Individual components</a:t>
            </a:r>
          </a:p>
          <a:p>
            <a:pPr lvl="1"/>
            <a:r>
              <a:rPr lang="en-US" dirty="0"/>
              <a:t>Interoperability of components</a:t>
            </a:r>
          </a:p>
          <a:p>
            <a:pPr lvl="1"/>
            <a:r>
              <a:rPr lang="en-US" dirty="0"/>
              <a:t>Convergence, stability and accuracy</a:t>
            </a:r>
          </a:p>
          <a:p>
            <a:r>
              <a:rPr lang="en-US" dirty="0"/>
              <a:t>Validation of individual components</a:t>
            </a:r>
          </a:p>
          <a:p>
            <a:pPr lvl="1"/>
            <a:r>
              <a:rPr lang="en-US" dirty="0"/>
              <a:t>Building diagnostics (e.g. ensure conservation of physical quantities)</a:t>
            </a:r>
          </a:p>
          <a:p>
            <a:r>
              <a:rPr lang="en-US" dirty="0"/>
              <a:t>Testing practices</a:t>
            </a:r>
          </a:p>
          <a:p>
            <a:pPr lvl="1"/>
            <a:r>
              <a:rPr lang="en-US" dirty="0"/>
              <a:t>Error bars</a:t>
            </a:r>
          </a:p>
          <a:p>
            <a:pPr lvl="2"/>
            <a:r>
              <a:rPr lang="en-US" dirty="0"/>
              <a:t>Necessary for differentiating between drift and round-off</a:t>
            </a:r>
          </a:p>
          <a:p>
            <a:r>
              <a:rPr lang="en-US" dirty="0"/>
              <a:t>Ensuring code and interoperability coverage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04462" y="233314"/>
            <a:ext cx="8227457" cy="510904"/>
          </a:xfrm>
        </p:spPr>
        <p:txBody>
          <a:bodyPr/>
          <a:lstStyle/>
          <a:p>
            <a:r>
              <a:rPr lang="en-US" dirty="0"/>
              <a:t>How to build your test suite ?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"/>
          </p:nvPr>
        </p:nvSpPr>
        <p:spPr>
          <a:xfrm>
            <a:off x="880642" y="1012372"/>
            <a:ext cx="8151277" cy="44946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purposes</a:t>
            </a:r>
          </a:p>
          <a:p>
            <a:pPr lvl="1"/>
            <a:r>
              <a:rPr lang="en-US" dirty="0"/>
              <a:t>Regression testing </a:t>
            </a:r>
          </a:p>
          <a:p>
            <a:pPr lvl="2"/>
            <a:r>
              <a:rPr lang="en-US" dirty="0"/>
              <a:t>May be long running</a:t>
            </a:r>
          </a:p>
          <a:p>
            <a:pPr lvl="2"/>
            <a:r>
              <a:rPr lang="en-US" dirty="0"/>
              <a:t>Provide comprehensive coverage</a:t>
            </a:r>
          </a:p>
          <a:p>
            <a:pPr lvl="1"/>
            <a:r>
              <a:rPr lang="en-US" dirty="0"/>
              <a:t>Continuous integration</a:t>
            </a:r>
          </a:p>
          <a:p>
            <a:pPr lvl="2"/>
            <a:r>
              <a:rPr lang="en-US" dirty="0"/>
              <a:t>Quick diagnosis of error</a:t>
            </a:r>
          </a:p>
          <a:p>
            <a:r>
              <a:rPr lang="en-US" dirty="0"/>
              <a:t>A mix of different granularities works well</a:t>
            </a:r>
          </a:p>
          <a:p>
            <a:pPr lvl="1"/>
            <a:r>
              <a:rPr lang="en-US" dirty="0"/>
              <a:t>Unit tests for isolating component or sub-component level faults </a:t>
            </a:r>
          </a:p>
          <a:p>
            <a:pPr lvl="1"/>
            <a:r>
              <a:rPr lang="en-US" dirty="0"/>
              <a:t>Integration tests with simple to complex configuration and system level</a:t>
            </a:r>
          </a:p>
          <a:p>
            <a:pPr lvl="1"/>
            <a:r>
              <a:rPr lang="en-US" dirty="0"/>
              <a:t>Restart tests</a:t>
            </a:r>
          </a:p>
          <a:p>
            <a:r>
              <a:rPr lang="en-US" dirty="0"/>
              <a:t> Rules of thumb</a:t>
            </a:r>
          </a:p>
          <a:p>
            <a:pPr lvl="1"/>
            <a:r>
              <a:rPr lang="en-US" dirty="0"/>
              <a:t>Simple </a:t>
            </a:r>
          </a:p>
          <a:p>
            <a:pPr lvl="1"/>
            <a:r>
              <a:rPr lang="en-US" dirty="0"/>
              <a:t>Enable quick pin-pointing </a:t>
            </a:r>
          </a:p>
          <a:p>
            <a:pPr marL="346075" lvl="1" indent="0">
              <a:buNone/>
            </a:pPr>
            <a:endParaRPr lang="en-US" dirty="0"/>
          </a:p>
          <a:p>
            <a:pPr marL="346075" lvl="1" indent="0">
              <a:buNone/>
            </a:pPr>
            <a:r>
              <a:rPr lang="en-US" dirty="0"/>
              <a:t>Useful resources </a:t>
            </a:r>
            <a:r>
              <a:rPr lang="en-US" dirty="0">
                <a:hlinkClick r:id="rId2"/>
              </a:rPr>
              <a:t>https://ideas-productivity.org/resources/howtos/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7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always use the most stringent testing?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68424" y="1039350"/>
            <a:ext cx="11534016" cy="51480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Effort spent in devising running and maintaining test suite is a tax on team resources</a:t>
            </a:r>
          </a:p>
          <a:p>
            <a:r>
              <a:rPr lang="en-US" dirty="0"/>
              <a:t>When the tax is too high…</a:t>
            </a:r>
          </a:p>
          <a:p>
            <a:pPr lvl="1"/>
            <a:r>
              <a:rPr lang="en-US" dirty="0"/>
              <a:t>Team cannot meet code-use objectives</a:t>
            </a:r>
          </a:p>
          <a:p>
            <a:r>
              <a:rPr lang="en-US" dirty="0"/>
              <a:t>When is the tax is too low…</a:t>
            </a:r>
          </a:p>
          <a:p>
            <a:pPr lvl="1"/>
            <a:r>
              <a:rPr lang="en-US" dirty="0"/>
              <a:t>Necessary oversight not provided</a:t>
            </a:r>
          </a:p>
          <a:p>
            <a:pPr lvl="1"/>
            <a:r>
              <a:rPr lang="en-US" dirty="0"/>
              <a:t>Defects in code sneak through </a:t>
            </a:r>
          </a:p>
          <a:p>
            <a:r>
              <a:rPr lang="en-US" dirty="0"/>
              <a:t>Evaluate project needs </a:t>
            </a:r>
          </a:p>
          <a:p>
            <a:pPr lvl="1"/>
            <a:r>
              <a:rPr lang="en-US" dirty="0"/>
              <a:t>Objectives: expected use of the code</a:t>
            </a:r>
          </a:p>
          <a:p>
            <a:pPr lvl="1"/>
            <a:r>
              <a:rPr lang="en-US" dirty="0"/>
              <a:t>Team: size and degree of heterogeneity</a:t>
            </a:r>
          </a:p>
          <a:p>
            <a:pPr lvl="1"/>
            <a:r>
              <a:rPr lang="en-US" dirty="0"/>
              <a:t>Lifecycle stage: new or production or refactoring</a:t>
            </a:r>
          </a:p>
          <a:p>
            <a:pPr lvl="1"/>
            <a:r>
              <a:rPr lang="en-US" dirty="0"/>
              <a:t>Lifetime: one off or ongoing production</a:t>
            </a:r>
          </a:p>
          <a:p>
            <a:pPr lvl="1"/>
            <a:r>
              <a:rPr lang="en-US" dirty="0"/>
              <a:t>Complexity: modules and their interactions</a:t>
            </a:r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FB2A1D-579E-3947-8F31-44500C7BCEEE}"/>
              </a:ext>
            </a:extLst>
          </p:cNvPr>
          <p:cNvSpPr/>
          <p:nvPr/>
        </p:nvSpPr>
        <p:spPr>
          <a:xfrm>
            <a:off x="5893904" y="2087217"/>
            <a:ext cx="2544418" cy="108336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Balance is critical</a:t>
            </a:r>
          </a:p>
        </p:txBody>
      </p:sp>
    </p:spTree>
    <p:extLst>
      <p:ext uri="{BB962C8B-B14F-4D97-AF65-F5344CB8AC3E}">
        <p14:creationId xmlns:p14="http://schemas.microsoft.com/office/powerpoint/2010/main" val="34457315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1388</TotalTime>
  <Words>1601</Words>
  <Application>Microsoft Macintosh PowerPoint</Application>
  <PresentationFormat>Custom</PresentationFormat>
  <Paragraphs>230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Black</vt:lpstr>
      <vt:lpstr>Calibri</vt:lpstr>
      <vt:lpstr>Presentations (Wide Screen)</vt:lpstr>
      <vt:lpstr>Software Testing</vt:lpstr>
      <vt:lpstr>License, Citation and Acknowledgements</vt:lpstr>
      <vt:lpstr>PowerPoint Presentation</vt:lpstr>
      <vt:lpstr>Verification</vt:lpstr>
      <vt:lpstr>Stages and types of verification</vt:lpstr>
      <vt:lpstr>Verification Challenges</vt:lpstr>
      <vt:lpstr>Components of Verification</vt:lpstr>
      <vt:lpstr>How to build your test suite ?</vt:lpstr>
      <vt:lpstr>Why not always use the most stringent testing?</vt:lpstr>
      <vt:lpstr>Test Development For a New Code</vt:lpstr>
      <vt:lpstr>How do you build a scaffolding of tests ?</vt:lpstr>
      <vt:lpstr>Scaffolding Example from FLASH</vt:lpstr>
      <vt:lpstr>Scaffolding Example from FLASH</vt:lpstr>
      <vt:lpstr>Scaffolding Example from FLASH</vt:lpstr>
      <vt:lpstr>Scaffolding Example from FLASH</vt:lpstr>
      <vt:lpstr>Test Development For a Legacy Code</vt:lpstr>
      <vt:lpstr>Example from E3SM </vt:lpstr>
      <vt:lpstr>Test Selection</vt:lpstr>
      <vt:lpstr>Example </vt:lpstr>
      <vt:lpstr>Good Testing Practices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Dubey, Anshu</cp:lastModifiedBy>
  <cp:revision>348</cp:revision>
  <cp:lastPrinted>2017-11-02T18:35:01Z</cp:lastPrinted>
  <dcterms:created xsi:type="dcterms:W3CDTF">2018-11-06T17:28:56Z</dcterms:created>
  <dcterms:modified xsi:type="dcterms:W3CDTF">2020-07-31T21:39:53Z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