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3"/>
  </p:notesMasterIdLst>
  <p:handoutMasterIdLst>
    <p:handoutMasterId r:id="rId34"/>
  </p:handoutMasterIdLst>
  <p:sldIdLst>
    <p:sldId id="318" r:id="rId5"/>
    <p:sldId id="320" r:id="rId6"/>
    <p:sldId id="603" r:id="rId7"/>
    <p:sldId id="610" r:id="rId8"/>
    <p:sldId id="625" r:id="rId9"/>
    <p:sldId id="495" r:id="rId10"/>
    <p:sldId id="607" r:id="rId11"/>
    <p:sldId id="586" r:id="rId12"/>
    <p:sldId id="297" r:id="rId13"/>
    <p:sldId id="493" r:id="rId14"/>
    <p:sldId id="276" r:id="rId15"/>
    <p:sldId id="605" r:id="rId16"/>
    <p:sldId id="616" r:id="rId17"/>
    <p:sldId id="624" r:id="rId18"/>
    <p:sldId id="617" r:id="rId19"/>
    <p:sldId id="618" r:id="rId20"/>
    <p:sldId id="620" r:id="rId21"/>
    <p:sldId id="622" r:id="rId22"/>
    <p:sldId id="623" r:id="rId23"/>
    <p:sldId id="619" r:id="rId24"/>
    <p:sldId id="266" r:id="rId25"/>
    <p:sldId id="585" r:id="rId26"/>
    <p:sldId id="277" r:id="rId27"/>
    <p:sldId id="278" r:id="rId28"/>
    <p:sldId id="268" r:id="rId29"/>
    <p:sldId id="269" r:id="rId30"/>
    <p:sldId id="488" r:id="rId31"/>
    <p:sldId id="571" r:id="rId3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022" autoAdjust="0"/>
    <p:restoredTop sz="96571" autoAdjust="0"/>
  </p:normalViewPr>
  <p:slideViewPr>
    <p:cSldViewPr snapToGrid="0" showGuides="1">
      <p:cViewPr varScale="1">
        <p:scale>
          <a:sx n="117" d="100"/>
          <a:sy n="117" d="100"/>
        </p:scale>
        <p:origin x="176" y="41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8/27/20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8/27/20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9</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21</a:t>
            </a:fld>
            <a:endParaRPr lang="en-US"/>
          </a:p>
        </p:txBody>
      </p:sp>
    </p:spTree>
    <p:extLst>
      <p:ext uri="{BB962C8B-B14F-4D97-AF65-F5344CB8AC3E}">
        <p14:creationId xmlns:p14="http://schemas.microsoft.com/office/powerpoint/2010/main" val="394097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Paramesh/</a:t>
            </a:r>
            <a:r>
              <a:rPr lang="en-US" dirty="0" err="1"/>
              <a:t>AMReX</a:t>
            </a:r>
            <a:r>
              <a:rPr lang="en-US" dirty="0"/>
              <a:t> constraints inform what we can implement and therefore offer clients through the interface.</a:t>
            </a:r>
          </a:p>
          <a:p>
            <a:endParaRPr lang="en-US" dirty="0"/>
          </a:p>
          <a:p>
            <a:r>
              <a:rPr lang="en-US" dirty="0"/>
              <a:t>The coupling to Hydro explains what is needed from Grid and how it must be requested.</a:t>
            </a:r>
          </a:p>
          <a:p>
            <a:endParaRPr lang="en-US" dirty="0"/>
          </a:p>
          <a:p>
            <a:r>
              <a:rPr lang="en-US" dirty="0"/>
              <a:t>The point is that we are looking at both sides of the interface to determine what shape it can </a:t>
            </a:r>
            <a:r>
              <a:rPr lang="en-US" dirty="0" err="1"/>
              <a:t>tak</a:t>
            </a:r>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25</a:t>
            </a:fld>
            <a:endParaRPr lang="en-US"/>
          </a:p>
        </p:txBody>
      </p:sp>
    </p:spTree>
    <p:extLst>
      <p:ext uri="{BB962C8B-B14F-4D97-AF65-F5344CB8AC3E}">
        <p14:creationId xmlns:p14="http://schemas.microsoft.com/office/powerpoint/2010/main" val="335604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Prototyping is a first level stress testing of our design decisions and interface.  To be an effective stress test, we should have likely expanded further out to capture more use cases of our interface.  That said, Klaus and </a:t>
            </a:r>
            <a:r>
              <a:rPr lang="en-US" dirty="0" err="1"/>
              <a:t>Anshu</a:t>
            </a:r>
            <a:r>
              <a:rPr lang="en-US" dirty="0"/>
              <a:t> are already aware of these use cases and could have known that the limited scope of this phase was reasonably stressful and therefore informative.</a:t>
            </a:r>
          </a:p>
          <a:p>
            <a:endParaRPr lang="en-US" dirty="0"/>
          </a:p>
          <a:p>
            <a:r>
              <a:rPr lang="en-US" dirty="0"/>
              <a:t>Implementing with Hydro let us discover common usage patterns to build a gut-level understanding of whether or not the interface was a natural fit for the application.</a:t>
            </a:r>
          </a:p>
          <a:p>
            <a:endParaRPr lang="en-US" dirty="0"/>
          </a:p>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26</a:t>
            </a:fld>
            <a:endParaRPr lang="en-US"/>
          </a:p>
        </p:txBody>
      </p:sp>
    </p:spTree>
    <p:extLst>
      <p:ext uri="{BB962C8B-B14F-4D97-AF65-F5344CB8AC3E}">
        <p14:creationId xmlns:p14="http://schemas.microsoft.com/office/powerpoint/2010/main" val="3056731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of hybrid method was first and foremost to build a proof of concept that worked on system-level tests.  It was also a means to test out the design decisions and the efficiency of the associated implementations at a larger grained level.  This is in contrast to the forward engineering being done by me at the level of routines, units, and </a:t>
            </a:r>
            <a:r>
              <a:rPr lang="en-US" dirty="0" err="1"/>
              <a:t>unittests</a:t>
            </a:r>
            <a:r>
              <a:rPr lang="en-US" dirty="0"/>
              <a:t>.</a:t>
            </a:r>
          </a:p>
          <a:p>
            <a:endParaRPr lang="en-US" dirty="0"/>
          </a:p>
          <a:p>
            <a:r>
              <a:rPr lang="en-US" dirty="0"/>
              <a:t>Adding new features or capabilities grew test </a:t>
            </a:r>
            <a:r>
              <a:rPr lang="en-US" dirty="0" err="1"/>
              <a:t>suite.s</a:t>
            </a:r>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27</a:t>
            </a:fld>
            <a:endParaRPr lang="en-US"/>
          </a:p>
        </p:txBody>
      </p:sp>
    </p:spTree>
    <p:extLst>
      <p:ext uri="{BB962C8B-B14F-4D97-AF65-F5344CB8AC3E}">
        <p14:creationId xmlns:p14="http://schemas.microsoft.com/office/powerpoint/2010/main" val="176588050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9416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9" r:id="rId10"/>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doi.org/10.6084/m9.figshare.1271983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Can be costly itself if the project is large</a:t>
            </a:r>
          </a:p>
          <a:p>
            <a:r>
              <a:rPr lang="en-US" dirty="0"/>
              <a:t>Most projects do a terrible job of estimation</a:t>
            </a:r>
          </a:p>
          <a:p>
            <a:pPr lvl="1"/>
            <a:r>
              <a:rPr lang="en-US" dirty="0"/>
              <a:t>Insufficient understanding of code complexity</a:t>
            </a:r>
          </a:p>
          <a:p>
            <a:pPr lvl="1"/>
            <a:r>
              <a:rPr lang="en-US" dirty="0"/>
              <a:t>Insufficient provisioning for verification and obstacles</a:t>
            </a:r>
          </a:p>
          <a:p>
            <a:pPr lvl="1"/>
            <a:r>
              <a:rPr lang="en-US" dirty="0"/>
              <a:t>Refactoring often overruns in both time and budget</a:t>
            </a:r>
          </a:p>
          <a:p>
            <a:r>
              <a:rPr lang="en-US" dirty="0"/>
              <a:t>Factors that can help</a:t>
            </a:r>
          </a:p>
          <a:p>
            <a:pPr lvl="1"/>
            <a:r>
              <a:rPr lang="en-US" dirty="0"/>
              <a:t>Knowing the scope and sticking to it</a:t>
            </a:r>
          </a:p>
          <a:p>
            <a:pPr lvl="2"/>
            <a:r>
              <a:rPr lang="en-US" dirty="0"/>
              <a:t>If there is change in scope estimate again</a:t>
            </a:r>
          </a:p>
          <a:p>
            <a:pPr lvl="1"/>
            <a:r>
              <a:rPr lang="en-US" dirty="0"/>
              <a:t>Plan for all stages of the process with contingency factors built-in</a:t>
            </a:r>
          </a:p>
          <a:p>
            <a:pPr lvl="1"/>
            <a:r>
              <a:rPr lang="en-US" dirty="0"/>
              <a:t>Make provision for developing tests and other forms of verification</a:t>
            </a:r>
          </a:p>
          <a:p>
            <a:pPr lvl="2"/>
            <a:r>
              <a:rPr lang="en-US" dirty="0"/>
              <a:t>Can be nearly as much or more work than the code change</a:t>
            </a:r>
          </a:p>
          <a:p>
            <a:pPr lvl="2"/>
            <a:r>
              <a:rPr lang="en-US" dirty="0"/>
              <a:t>Insufficient verification incurs technical debt</a:t>
            </a:r>
          </a:p>
          <a:p>
            <a:endParaRPr lang="en-US" dirty="0"/>
          </a:p>
          <a:p>
            <a:endParaRPr lang="en-US" dirty="0"/>
          </a:p>
        </p:txBody>
      </p:sp>
      <p:sp>
        <p:nvSpPr>
          <p:cNvPr id="4" name="Text Placeholder 3"/>
          <p:cNvSpPr>
            <a:spLocks noGrp="1"/>
          </p:cNvSpPr>
          <p:nvPr>
            <p:ph type="body" sz="quarter" idx="12"/>
          </p:nvPr>
        </p:nvSpPr>
        <p:spPr/>
        <p:txBody>
          <a:bodyPr/>
          <a:lstStyle/>
          <a:p>
            <a:r>
              <a:rPr lang="en-US" dirty="0"/>
              <a:t>The biggest potential pitfall</a:t>
            </a:r>
          </a:p>
        </p:txBody>
      </p:sp>
      <p:sp>
        <p:nvSpPr>
          <p:cNvPr id="2" name="Title 1"/>
          <p:cNvSpPr>
            <a:spLocks noGrp="1"/>
          </p:cNvSpPr>
          <p:nvPr>
            <p:ph type="title"/>
          </p:nvPr>
        </p:nvSpPr>
        <p:spPr/>
        <p:txBody>
          <a:bodyPr/>
          <a:lstStyle/>
          <a:p>
            <a:r>
              <a:rPr lang="en-US" dirty="0"/>
              <a:t>Cost estimation</a:t>
            </a:r>
          </a:p>
        </p:txBody>
      </p:sp>
    </p:spTree>
    <p:extLst>
      <p:ext uri="{BB962C8B-B14F-4D97-AF65-F5344CB8AC3E}">
        <p14:creationId xmlns:p14="http://schemas.microsoft.com/office/powerpoint/2010/main" val="334986254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6541635" cy="4422776"/>
          </a:xfrm>
        </p:spPr>
        <p:txBody>
          <a:bodyPr/>
          <a:lstStyle/>
          <a:p>
            <a:r>
              <a:rPr lang="en-US" dirty="0"/>
              <a:t>Potential for branch divergence</a:t>
            </a:r>
          </a:p>
          <a:p>
            <a:r>
              <a:rPr lang="en-US" dirty="0"/>
              <a:t>Policies for code modification</a:t>
            </a:r>
          </a:p>
          <a:p>
            <a:pPr lvl="1"/>
            <a:r>
              <a:rPr lang="en-US" dirty="0"/>
              <a:t>Estimate the cost of synchronization</a:t>
            </a:r>
          </a:p>
          <a:p>
            <a:pPr lvl="1"/>
            <a:r>
              <a:rPr lang="en-US" dirty="0"/>
              <a:t>Plan synchronization schedule and account for overheads</a:t>
            </a:r>
          </a:p>
          <a:p>
            <a:r>
              <a:rPr lang="en-US" dirty="0"/>
              <a:t>Anticipate production disruption </a:t>
            </a:r>
          </a:p>
          <a:p>
            <a:pPr lvl="1"/>
            <a:r>
              <a:rPr lang="en-US" dirty="0"/>
              <a:t>From code freeze due to merges</a:t>
            </a:r>
          </a:p>
          <a:p>
            <a:pPr lvl="1"/>
            <a:r>
              <a:rPr lang="en-US" dirty="0"/>
              <a:t>Account for resources for quick resolution of merge issues</a:t>
            </a:r>
          </a:p>
          <a:p>
            <a:pPr lvl="1"/>
            <a:endParaRPr lang="en-US" dirty="0"/>
          </a:p>
          <a:p>
            <a:pPr marL="0" indent="0">
              <a:buNone/>
            </a:pPr>
            <a:r>
              <a:rPr lang="en-US" b="1" dirty="0">
                <a:solidFill>
                  <a:schemeClr val="tx1">
                    <a:lumMod val="50000"/>
                    <a:lumOff val="50000"/>
                  </a:schemeClr>
                </a:solidFill>
              </a:rPr>
              <a:t>This is where buy-in from the stake-holders is critical</a:t>
            </a:r>
          </a:p>
        </p:txBody>
      </p:sp>
      <p:sp>
        <p:nvSpPr>
          <p:cNvPr id="4" name="Text Placeholder 3"/>
          <p:cNvSpPr>
            <a:spLocks noGrp="1"/>
          </p:cNvSpPr>
          <p:nvPr>
            <p:ph type="body" sz="quarter" idx="12"/>
          </p:nvPr>
        </p:nvSpPr>
        <p:spPr/>
        <p:txBody>
          <a:bodyPr/>
          <a:lstStyle/>
          <a:p>
            <a:r>
              <a:rPr lang="en-US" dirty="0"/>
              <a:t>When development and production co-exist</a:t>
            </a:r>
          </a:p>
        </p:txBody>
      </p:sp>
      <p:sp>
        <p:nvSpPr>
          <p:cNvPr id="2" name="Title 1"/>
          <p:cNvSpPr>
            <a:spLocks noGrp="1"/>
          </p:cNvSpPr>
          <p:nvPr>
            <p:ph type="title"/>
          </p:nvPr>
        </p:nvSpPr>
        <p:spPr/>
        <p:txBody>
          <a:bodyPr/>
          <a:lstStyle/>
          <a:p>
            <a:r>
              <a:rPr lang="en-US" dirty="0"/>
              <a:t>Cost estimation</a:t>
            </a:r>
          </a:p>
        </p:txBody>
      </p:sp>
      <p:sp>
        <p:nvSpPr>
          <p:cNvPr id="7" name="Content Placeholder 2">
            <a:extLst>
              <a:ext uri="{FF2B5EF4-FFF2-40B4-BE49-F238E27FC236}">
                <a16:creationId xmlns:a16="http://schemas.microsoft.com/office/drawing/2014/main" id="{7DCCD8D5-F21E-0C42-A3D7-747822B89470}"/>
              </a:ext>
            </a:extLst>
          </p:cNvPr>
          <p:cNvSpPr txBox="1">
            <a:spLocks/>
          </p:cNvSpPr>
          <p:nvPr/>
        </p:nvSpPr>
        <p:spPr bwMode="auto">
          <a:xfrm>
            <a:off x="7281969" y="1947671"/>
            <a:ext cx="3844490" cy="2139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the heat example</a:t>
            </a:r>
          </a:p>
          <a:p>
            <a:pPr lvl="1"/>
            <a:r>
              <a:rPr lang="en-US" dirty="0"/>
              <a:t>No more than a few hours of developer time</a:t>
            </a:r>
          </a:p>
          <a:p>
            <a:pPr lvl="1"/>
            <a:r>
              <a:rPr lang="en-US" dirty="0"/>
              <a:t>No disruption</a:t>
            </a:r>
          </a:p>
          <a:p>
            <a:pPr lvl="1"/>
            <a:r>
              <a:rPr lang="en-US" dirty="0"/>
              <a:t>No need for a buy-in</a:t>
            </a:r>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348962136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Refactoring the Running Example</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004147"/>
            <a:ext cx="11139025" cy="5176520"/>
          </a:xfrm>
        </p:spPr>
        <p:txBody>
          <a:bodyPr>
            <a:normAutofit/>
          </a:bodyPr>
          <a:lstStyle/>
          <a:p>
            <a:r>
              <a:rPr lang="en-US" dirty="0"/>
              <a:t>Convert </a:t>
            </a:r>
            <a:r>
              <a:rPr lang="en-US" dirty="0" err="1"/>
              <a:t>heatAll.C</a:t>
            </a:r>
            <a:r>
              <a:rPr lang="en-US" dirty="0"/>
              <a:t> to the cleaner version with reusable code.</a:t>
            </a:r>
          </a:p>
          <a:p>
            <a:pPr lvl="1"/>
            <a:r>
              <a:rPr lang="en-US" dirty="0"/>
              <a:t>Though a solution exists and has been given to you your solution need not be identical</a:t>
            </a:r>
          </a:p>
          <a:p>
            <a:pPr lvl="1"/>
            <a:r>
              <a:rPr lang="en-US" dirty="0"/>
              <a:t>Think about how you want your final product to be and then go through the exercise of refactoring</a:t>
            </a:r>
          </a:p>
          <a:p>
            <a:pPr lvl="1"/>
            <a:endParaRPr lang="en-US" dirty="0"/>
          </a:p>
          <a:p>
            <a:pPr lvl="1"/>
            <a:endParaRPr lang="en-US" dirty="0"/>
          </a:p>
          <a:p>
            <a:r>
              <a:rPr lang="en-US" dirty="0"/>
              <a:t>Here I am taking the clean solution that Mark wrote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your working copy add -coverage as shown below</a:t>
            </a:r>
          </a:p>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3311690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your working copy add -coverage as shown below</a:t>
            </a:r>
          </a:p>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27"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342202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3628681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612" y="2298700"/>
            <a:ext cx="5435600" cy="2260600"/>
          </a:xfrm>
          <a:prstGeom prst="rect">
            <a:avLst/>
          </a:prstGeom>
        </p:spPr>
      </p:pic>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92" y="1290532"/>
            <a:ext cx="8166100" cy="5549900"/>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370067" y="988695"/>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for Next Generation Hardware</a:t>
            </a:r>
          </a:p>
        </p:txBody>
      </p:sp>
      <p:sp>
        <p:nvSpPr>
          <p:cNvPr id="2" name="Title 1"/>
          <p:cNvSpPr>
            <a:spLocks noGrp="1"/>
          </p:cNvSpPr>
          <p:nvPr>
            <p:ph type="title"/>
          </p:nvPr>
        </p:nvSpPr>
        <p:spPr/>
        <p:txBody>
          <a:bodyPr/>
          <a:lstStyle/>
          <a:p>
            <a:r>
              <a:rPr lang="en-US" dirty="0"/>
              <a:t>FLASH5</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979613" y="2368558"/>
            <a:ext cx="3792618" cy="3731791"/>
          </a:xfrm>
          <a:prstGeom prst="rect">
            <a:avLst/>
          </a:prstGeom>
          <a:noFill/>
        </p:spPr>
        <p:txBody>
          <a:bodyPr wrap="square" rtlCol="0">
            <a:spAutoFit/>
          </a:bodyPr>
          <a:lstStyle/>
          <a:p>
            <a:r>
              <a:rPr lang="en-US" sz="1400" b="1" dirty="0" err="1"/>
              <a:t>AMReX</a:t>
            </a:r>
            <a:r>
              <a:rPr lang="en-US" sz="1400" b="1" dirty="0"/>
              <a:t> - </a:t>
            </a:r>
            <a:r>
              <a:rPr lang="en-US" sz="1400" dirty="0"/>
              <a:t>Lawrence Berkeley National Lab</a:t>
            </a:r>
            <a:endParaRPr lang="en-US" sz="1400" b="1" dirty="0"/>
          </a:p>
          <a:p>
            <a:pPr marL="285755" indent="-285755">
              <a:buFont typeface="Arial" panose="020B0604020202020204" pitchFamily="34" charset="0"/>
              <a:buChar char="•"/>
            </a:pPr>
            <a:r>
              <a:rPr lang="en-US" sz="1400" dirty="0"/>
              <a:t>Designed for </a:t>
            </a:r>
            <a:r>
              <a:rPr lang="en-US" sz="1400" dirty="0" err="1"/>
              <a:t>exascale</a:t>
            </a:r>
            <a:endParaRPr lang="en-US" sz="1400" dirty="0"/>
          </a:p>
          <a:p>
            <a:pPr marL="285755" indent="-285755">
              <a:buFont typeface="Arial" panose="020B0604020202020204" pitchFamily="34" charset="0"/>
              <a:buChar char="•"/>
            </a:pPr>
            <a:r>
              <a:rPr lang="en-US" sz="1400" dirty="0"/>
              <a:t>Node-level heterogeneity</a:t>
            </a:r>
          </a:p>
          <a:p>
            <a:pPr marL="285755" indent="-285755">
              <a:buFont typeface="Arial" panose="020B0604020202020204" pitchFamily="34" charset="0"/>
              <a:buChar char="•"/>
            </a:pPr>
            <a:r>
              <a:rPr lang="en-US" sz="1400" dirty="0"/>
              <a:t>Smart iterators hide parallelization</a:t>
            </a:r>
          </a:p>
          <a:p>
            <a:pPr marL="285755" indent="-285755">
              <a:buFont typeface="Arial" panose="020B0604020202020204" pitchFamily="34" charset="0"/>
              <a:buChar char="•"/>
            </a:pPr>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grpSp>
        <p:nvGrpSpPr>
          <p:cNvPr id="3" name="Group 2">
            <a:extLst>
              <a:ext uri="{FF2B5EF4-FFF2-40B4-BE49-F238E27FC236}">
                <a16:creationId xmlns:a16="http://schemas.microsoft.com/office/drawing/2014/main" id="{41AE370A-327D-9C43-8517-F1E76EB7B1B6}"/>
              </a:ext>
            </a:extLst>
          </p:cNvPr>
          <p:cNvGrpSpPr/>
          <p:nvPr/>
        </p:nvGrpSpPr>
        <p:grpSpPr>
          <a:xfrm>
            <a:off x="513931" y="1510292"/>
            <a:ext cx="10657651" cy="4106737"/>
            <a:chOff x="2547937" y="1639461"/>
            <a:chExt cx="8790763" cy="3837415"/>
          </a:xfrm>
        </p:grpSpPr>
        <p:sp>
          <p:nvSpPr>
            <p:cNvPr id="24" name="Rectangle 23">
              <a:extLst>
                <a:ext uri="{FF2B5EF4-FFF2-40B4-BE49-F238E27FC236}">
                  <a16:creationId xmlns:a16="http://schemas.microsoft.com/office/drawing/2014/main" id="{EA7F5CDB-1DF2-6040-88DC-817DEA6FB94D}"/>
                </a:ext>
              </a:extLst>
            </p:cNvPr>
            <p:cNvSpPr/>
            <p:nvPr/>
          </p:nvSpPr>
          <p:spPr>
            <a:xfrm>
              <a:off x="5938837" y="1639461"/>
              <a:ext cx="1841500" cy="1444625"/>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367713" y="4019133"/>
              <a:ext cx="2831618" cy="1121611"/>
            </a:xfrm>
            <a:prstGeom prst="rect">
              <a:avLst/>
            </a:prstGeom>
            <a:noFill/>
          </p:spPr>
          <p:txBody>
            <a:bodyPr wrap="square" rtlCol="0">
              <a:spAutoFit/>
            </a:bodyPr>
            <a:lstStyle/>
            <a:p>
              <a:r>
                <a:rPr lang="en-US" sz="2400" b="1" dirty="0"/>
                <a:t>Invasive large-scale change in the code - Bad idea</a:t>
              </a:r>
            </a:p>
          </p:txBody>
        </p:sp>
        <p:grpSp>
          <p:nvGrpSpPr>
            <p:cNvPr id="22" name="Group 21"/>
            <p:cNvGrpSpPr/>
            <p:nvPr/>
          </p:nvGrpSpPr>
          <p:grpSpPr>
            <a:xfrm>
              <a:off x="2547937" y="1676400"/>
              <a:ext cx="4660900" cy="1444625"/>
              <a:chOff x="1311275" y="3946525"/>
              <a:chExt cx="4660900" cy="1444625"/>
            </a:xfrm>
          </p:grpSpPr>
          <p:sp>
            <p:nvSpPr>
              <p:cNvPr id="12" name="Rectangle 11"/>
              <p:cNvSpPr/>
              <p:nvPr/>
            </p:nvSpPr>
            <p:spPr>
              <a:xfrm>
                <a:off x="1311275" y="3946525"/>
                <a:ext cx="1841500" cy="1444625"/>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953000" y="4127500"/>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232400" y="4867275"/>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670550" y="4575175"/>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648325" y="4219575"/>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3263900" y="4279900"/>
                <a:ext cx="1275347" cy="877332"/>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sp>
          <p:nvSpPr>
            <p:cNvPr id="23" name="TextBox 22"/>
            <p:cNvSpPr txBox="1"/>
            <p:nvPr/>
          </p:nvSpPr>
          <p:spPr>
            <a:xfrm>
              <a:off x="8278811" y="1946276"/>
              <a:ext cx="3059889" cy="776500"/>
            </a:xfrm>
            <a:prstGeom prst="rect">
              <a:avLst/>
            </a:prstGeom>
            <a:noFill/>
          </p:spPr>
          <p:txBody>
            <a:bodyPr wrap="square" rtlCol="0">
              <a:spAutoFit/>
            </a:bodyPr>
            <a:lstStyle/>
            <a:p>
              <a:r>
                <a:rPr lang="en-US" sz="2400" b="1" dirty="0"/>
                <a:t>Scattered independent changes - May be OK</a:t>
              </a:r>
            </a:p>
          </p:txBody>
        </p:sp>
        <p:grpSp>
          <p:nvGrpSpPr>
            <p:cNvPr id="26" name="Group 25"/>
            <p:cNvGrpSpPr/>
            <p:nvPr/>
          </p:nvGrpSpPr>
          <p:grpSpPr>
            <a:xfrm>
              <a:off x="2681288" y="4025901"/>
              <a:ext cx="5216525" cy="1450975"/>
              <a:chOff x="1317625" y="1803400"/>
              <a:chExt cx="5216525" cy="1450975"/>
            </a:xfrm>
          </p:grpSpPr>
          <p:sp>
            <p:nvSpPr>
              <p:cNvPr id="7" name="Rectangle 6"/>
              <p:cNvSpPr/>
              <p:nvPr/>
            </p:nvSpPr>
            <p:spPr>
              <a:xfrm>
                <a:off x="1317625" y="1809750"/>
                <a:ext cx="1841500" cy="1444625"/>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p:nvGrpSpPr>
            <p:grpSpPr>
              <a:xfrm>
                <a:off x="3333750" y="2238375"/>
                <a:ext cx="1275347" cy="877332"/>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5" name="Rectangle 24"/>
              <p:cNvSpPr/>
              <p:nvPr/>
            </p:nvSpPr>
            <p:spPr>
              <a:xfrm>
                <a:off x="4692650" y="1803400"/>
                <a:ext cx="1841500" cy="1444625"/>
              </a:xfrm>
              <a:prstGeom prst="rect">
                <a:avLst/>
              </a:prstGeom>
              <a:solidFill>
                <a:schemeClr val="accent1">
                  <a:lumMod val="75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1047566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So how should it be done</a:t>
            </a:r>
          </a:p>
        </p:txBody>
      </p:sp>
      <p:sp>
        <p:nvSpPr>
          <p:cNvPr id="2" name="Title 1"/>
          <p:cNvSpPr>
            <a:spLocks noGrp="1"/>
          </p:cNvSpPr>
          <p:nvPr>
            <p:ph type="title"/>
          </p:nvPr>
        </p:nvSpPr>
        <p:spPr/>
        <p:txBody>
          <a:bodyPr/>
          <a:lstStyle/>
          <a:p>
            <a:r>
              <a:rPr lang="en-US" dirty="0"/>
              <a:t>On ramp plan</a:t>
            </a:r>
          </a:p>
        </p:txBody>
      </p:sp>
      <p:sp>
        <p:nvSpPr>
          <p:cNvPr id="38" name="Content Placeholder 2"/>
          <p:cNvSpPr txBox="1">
            <a:spLocks/>
          </p:cNvSpPr>
          <p:nvPr/>
        </p:nvSpPr>
        <p:spPr>
          <a:xfrm>
            <a:off x="1274614" y="4212877"/>
            <a:ext cx="3422648" cy="1476374"/>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Incrementally if at all possible</a:t>
            </a:r>
          </a:p>
          <a:p>
            <a:r>
              <a:rPr lang="en-US" dirty="0"/>
              <a:t>Small components, verified individually</a:t>
            </a:r>
          </a:p>
          <a:p>
            <a:r>
              <a:rPr lang="en-US" dirty="0"/>
              <a:t>Migrated back, integration tests done</a:t>
            </a:r>
            <a:endParaRPr lang="en-US" b="1" dirty="0"/>
          </a:p>
        </p:txBody>
      </p:sp>
      <p:sp>
        <p:nvSpPr>
          <p:cNvPr id="48" name="Content Placeholder 2"/>
          <p:cNvSpPr txBox="1">
            <a:spLocks/>
          </p:cNvSpPr>
          <p:nvPr/>
        </p:nvSpPr>
        <p:spPr>
          <a:xfrm>
            <a:off x="6777040" y="4962527"/>
            <a:ext cx="2517773" cy="1619249"/>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Alternatively migrate them into new infrastructure</a:t>
            </a:r>
            <a:endParaRPr lang="en-US" b="1" dirty="0"/>
          </a:p>
        </p:txBody>
      </p:sp>
      <p:sp>
        <p:nvSpPr>
          <p:cNvPr id="62" name="Rectangle 61"/>
          <p:cNvSpPr>
            <a:spLocks noChangeAspect="1"/>
          </p:cNvSpPr>
          <p:nvPr/>
        </p:nvSpPr>
        <p:spPr>
          <a:xfrm>
            <a:off x="5167312" y="-1038733"/>
            <a:ext cx="1005840" cy="697598"/>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a:spLocks/>
          </p:cNvSpPr>
          <p:nvPr/>
        </p:nvSpPr>
        <p:spPr>
          <a:xfrm>
            <a:off x="9111297" y="2486024"/>
            <a:ext cx="1005840" cy="735806"/>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a:spLocks noChangeAspect="1"/>
          </p:cNvSpPr>
          <p:nvPr/>
        </p:nvSpPr>
        <p:spPr>
          <a:xfrm>
            <a:off x="6424285" y="1946792"/>
            <a:ext cx="1005840" cy="697598"/>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B722C8-514C-674B-8FB3-AB8A622B54D5}"/>
              </a:ext>
            </a:extLst>
          </p:cNvPr>
          <p:cNvSpPr/>
          <p:nvPr/>
        </p:nvSpPr>
        <p:spPr>
          <a:xfrm>
            <a:off x="2310938" y="2129015"/>
            <a:ext cx="1047404" cy="724912"/>
          </a:xfrm>
          <a:prstGeom prst="rect">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2" name="Rectangle 31">
            <a:extLst>
              <a:ext uri="{FF2B5EF4-FFF2-40B4-BE49-F238E27FC236}">
                <a16:creationId xmlns:a16="http://schemas.microsoft.com/office/drawing/2014/main" id="{902A2560-0350-D043-AF38-76FD415C9311}"/>
              </a:ext>
            </a:extLst>
          </p:cNvPr>
          <p:cNvSpPr/>
          <p:nvPr/>
        </p:nvSpPr>
        <p:spPr>
          <a:xfrm>
            <a:off x="3361112" y="2131790"/>
            <a:ext cx="1047404" cy="724912"/>
          </a:xfrm>
          <a:prstGeom prst="rect">
            <a:avLst/>
          </a:prstGeom>
          <a:solidFill>
            <a:schemeClr val="accent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Rectangle 32">
            <a:extLst>
              <a:ext uri="{FF2B5EF4-FFF2-40B4-BE49-F238E27FC236}">
                <a16:creationId xmlns:a16="http://schemas.microsoft.com/office/drawing/2014/main" id="{8684F94A-8E76-394B-AD45-DBBF207A8BE6}"/>
              </a:ext>
            </a:extLst>
          </p:cNvPr>
          <p:cNvSpPr/>
          <p:nvPr/>
        </p:nvSpPr>
        <p:spPr>
          <a:xfrm>
            <a:off x="2313713" y="2863300"/>
            <a:ext cx="1047404" cy="724912"/>
          </a:xfrm>
          <a:prstGeom prst="rect">
            <a:avLst/>
          </a:prstGeom>
          <a:solidFill>
            <a:schemeClr val="accent2">
              <a:lumMod val="5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37F8F143-98E7-7E42-B52B-478DF5972F51}"/>
              </a:ext>
            </a:extLst>
          </p:cNvPr>
          <p:cNvSpPr/>
          <p:nvPr/>
        </p:nvSpPr>
        <p:spPr>
          <a:xfrm>
            <a:off x="3363887" y="2866075"/>
            <a:ext cx="1047404" cy="724912"/>
          </a:xfrm>
          <a:prstGeom prst="rect">
            <a:avLst/>
          </a:prstGeom>
          <a:solidFill>
            <a:schemeClr val="accent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4" name="Rectangle 43">
            <a:extLst>
              <a:ext uri="{FF2B5EF4-FFF2-40B4-BE49-F238E27FC236}">
                <a16:creationId xmlns:a16="http://schemas.microsoft.com/office/drawing/2014/main" id="{16887F42-82F8-7547-B7B6-0B28508A132D}"/>
              </a:ext>
            </a:extLst>
          </p:cNvPr>
          <p:cNvSpPr/>
          <p:nvPr/>
        </p:nvSpPr>
        <p:spPr>
          <a:xfrm>
            <a:off x="5670232" y="1444865"/>
            <a:ext cx="1047404" cy="724912"/>
          </a:xfrm>
          <a:prstGeom prst="rect">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5" name="Rectangle 44">
            <a:extLst>
              <a:ext uri="{FF2B5EF4-FFF2-40B4-BE49-F238E27FC236}">
                <a16:creationId xmlns:a16="http://schemas.microsoft.com/office/drawing/2014/main" id="{029DD99D-D604-E14E-AC2F-1FB01F8E1DB3}"/>
              </a:ext>
            </a:extLst>
          </p:cNvPr>
          <p:cNvSpPr/>
          <p:nvPr/>
        </p:nvSpPr>
        <p:spPr>
          <a:xfrm>
            <a:off x="6720406" y="1447640"/>
            <a:ext cx="1047404" cy="724912"/>
          </a:xfrm>
          <a:prstGeom prst="rect">
            <a:avLst/>
          </a:prstGeom>
          <a:solidFill>
            <a:schemeClr val="accent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6" name="Rectangle 45">
            <a:extLst>
              <a:ext uri="{FF2B5EF4-FFF2-40B4-BE49-F238E27FC236}">
                <a16:creationId xmlns:a16="http://schemas.microsoft.com/office/drawing/2014/main" id="{53F0BAC2-23E2-2443-A171-88149324A267}"/>
              </a:ext>
            </a:extLst>
          </p:cNvPr>
          <p:cNvSpPr/>
          <p:nvPr/>
        </p:nvSpPr>
        <p:spPr>
          <a:xfrm>
            <a:off x="5673007" y="2179150"/>
            <a:ext cx="1047404" cy="724912"/>
          </a:xfrm>
          <a:prstGeom prst="rect">
            <a:avLst/>
          </a:prstGeom>
          <a:solidFill>
            <a:schemeClr val="accent2">
              <a:lumMod val="5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7" name="Rectangle 46">
            <a:extLst>
              <a:ext uri="{FF2B5EF4-FFF2-40B4-BE49-F238E27FC236}">
                <a16:creationId xmlns:a16="http://schemas.microsoft.com/office/drawing/2014/main" id="{2083F296-E1DE-AE4C-8E7E-F6181DAA5E00}"/>
              </a:ext>
            </a:extLst>
          </p:cNvPr>
          <p:cNvSpPr/>
          <p:nvPr/>
        </p:nvSpPr>
        <p:spPr>
          <a:xfrm>
            <a:off x="6723181" y="2181925"/>
            <a:ext cx="1047404" cy="724912"/>
          </a:xfrm>
          <a:prstGeom prst="rect">
            <a:avLst/>
          </a:prstGeom>
          <a:solidFill>
            <a:schemeClr val="accent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0" name="Rectangle 49">
            <a:extLst>
              <a:ext uri="{FF2B5EF4-FFF2-40B4-BE49-F238E27FC236}">
                <a16:creationId xmlns:a16="http://schemas.microsoft.com/office/drawing/2014/main" id="{D13592CF-05A1-0943-B427-B335DECC4C19}"/>
              </a:ext>
            </a:extLst>
          </p:cNvPr>
          <p:cNvSpPr/>
          <p:nvPr/>
        </p:nvSpPr>
        <p:spPr>
          <a:xfrm>
            <a:off x="750912" y="2129015"/>
            <a:ext cx="1047404" cy="724912"/>
          </a:xfrm>
          <a:prstGeom prst="rect">
            <a:avLst/>
          </a:prstGeom>
          <a:solidFill>
            <a:schemeClr val="accent3"/>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4" name="Rectangle 63">
            <a:extLst>
              <a:ext uri="{FF2B5EF4-FFF2-40B4-BE49-F238E27FC236}">
                <a16:creationId xmlns:a16="http://schemas.microsoft.com/office/drawing/2014/main" id="{EFDBAAFB-E542-1A4F-965D-EDBBDD821A8F}"/>
              </a:ext>
            </a:extLst>
          </p:cNvPr>
          <p:cNvSpPr/>
          <p:nvPr/>
        </p:nvSpPr>
        <p:spPr>
          <a:xfrm>
            <a:off x="2310938" y="2866075"/>
            <a:ext cx="1047404" cy="724912"/>
          </a:xfrm>
          <a:prstGeom prst="rect">
            <a:avLst/>
          </a:prstGeom>
          <a:solidFill>
            <a:schemeClr val="tx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5" name="Rectangle 64">
            <a:extLst>
              <a:ext uri="{FF2B5EF4-FFF2-40B4-BE49-F238E27FC236}">
                <a16:creationId xmlns:a16="http://schemas.microsoft.com/office/drawing/2014/main" id="{B74F39F8-7556-4540-98E4-58F3E1CDD690}"/>
              </a:ext>
            </a:extLst>
          </p:cNvPr>
          <p:cNvSpPr/>
          <p:nvPr/>
        </p:nvSpPr>
        <p:spPr>
          <a:xfrm>
            <a:off x="3352791" y="2849707"/>
            <a:ext cx="1047404" cy="724912"/>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6" name="Rectangle 65">
            <a:extLst>
              <a:ext uri="{FF2B5EF4-FFF2-40B4-BE49-F238E27FC236}">
                <a16:creationId xmlns:a16="http://schemas.microsoft.com/office/drawing/2014/main" id="{037C2C90-7AAF-9C4A-9C81-6ECAFE0F616A}"/>
              </a:ext>
            </a:extLst>
          </p:cNvPr>
          <p:cNvSpPr/>
          <p:nvPr/>
        </p:nvSpPr>
        <p:spPr>
          <a:xfrm>
            <a:off x="3363887" y="2143377"/>
            <a:ext cx="1047404" cy="724912"/>
          </a:xfrm>
          <a:prstGeom prst="rect">
            <a:avLst/>
          </a:prstGeom>
          <a:solidFill>
            <a:schemeClr val="tx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Rectangle 7">
            <a:extLst>
              <a:ext uri="{FF2B5EF4-FFF2-40B4-BE49-F238E27FC236}">
                <a16:creationId xmlns:a16="http://schemas.microsoft.com/office/drawing/2014/main" id="{C120471F-6A04-FF4D-92D8-D695F80E93E6}"/>
              </a:ext>
            </a:extLst>
          </p:cNvPr>
          <p:cNvSpPr/>
          <p:nvPr/>
        </p:nvSpPr>
        <p:spPr>
          <a:xfrm>
            <a:off x="7767810" y="3056481"/>
            <a:ext cx="2097578" cy="1485456"/>
          </a:xfrm>
          <a:prstGeom prst="rect">
            <a:avLst/>
          </a:prstGeom>
          <a:solidFill>
            <a:schemeClr val="bg2"/>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3" name="Rectangle 72">
            <a:extLst>
              <a:ext uri="{FF2B5EF4-FFF2-40B4-BE49-F238E27FC236}">
                <a16:creationId xmlns:a16="http://schemas.microsoft.com/office/drawing/2014/main" id="{943FECC2-B1E2-BE42-8EBE-F638D0A5B32F}"/>
              </a:ext>
            </a:extLst>
          </p:cNvPr>
          <p:cNvSpPr/>
          <p:nvPr/>
        </p:nvSpPr>
        <p:spPr>
          <a:xfrm>
            <a:off x="7777062" y="3064600"/>
            <a:ext cx="1047404" cy="724912"/>
          </a:xfrm>
          <a:prstGeom prst="rect">
            <a:avLst/>
          </a:prstGeom>
          <a:solidFill>
            <a:schemeClr val="accent3"/>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4" name="Rectangle 73">
            <a:extLst>
              <a:ext uri="{FF2B5EF4-FFF2-40B4-BE49-F238E27FC236}">
                <a16:creationId xmlns:a16="http://schemas.microsoft.com/office/drawing/2014/main" id="{EC15B652-0F36-4941-96E3-B780222F3624}"/>
              </a:ext>
            </a:extLst>
          </p:cNvPr>
          <p:cNvSpPr/>
          <p:nvPr/>
        </p:nvSpPr>
        <p:spPr>
          <a:xfrm>
            <a:off x="8833718" y="3078987"/>
            <a:ext cx="1047404" cy="724912"/>
          </a:xfrm>
          <a:prstGeom prst="rect">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5" name="Rectangle 74">
            <a:extLst>
              <a:ext uri="{FF2B5EF4-FFF2-40B4-BE49-F238E27FC236}">
                <a16:creationId xmlns:a16="http://schemas.microsoft.com/office/drawing/2014/main" id="{97A7D01F-2E52-4D4F-8A79-830B1B3C4664}"/>
              </a:ext>
            </a:extLst>
          </p:cNvPr>
          <p:cNvSpPr/>
          <p:nvPr/>
        </p:nvSpPr>
        <p:spPr>
          <a:xfrm>
            <a:off x="7779837" y="3798885"/>
            <a:ext cx="1047404" cy="724912"/>
          </a:xfrm>
          <a:prstGeom prst="rect">
            <a:avLst/>
          </a:prstGeom>
          <a:solidFill>
            <a:schemeClr val="tx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6" name="Rectangle 75">
            <a:extLst>
              <a:ext uri="{FF2B5EF4-FFF2-40B4-BE49-F238E27FC236}">
                <a16:creationId xmlns:a16="http://schemas.microsoft.com/office/drawing/2014/main" id="{120ED1E5-DD74-474B-938A-354E1AC92FFD}"/>
              </a:ext>
            </a:extLst>
          </p:cNvPr>
          <p:cNvSpPr/>
          <p:nvPr/>
        </p:nvSpPr>
        <p:spPr>
          <a:xfrm>
            <a:off x="8830011" y="3818285"/>
            <a:ext cx="1047404" cy="724912"/>
          </a:xfrm>
          <a:prstGeom prst="rect">
            <a:avLst/>
          </a:prstGeom>
          <a:solidFill>
            <a:schemeClr val="accent3">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Tree>
    <p:extLst>
      <p:ext uri="{BB962C8B-B14F-4D97-AF65-F5344CB8AC3E}">
        <p14:creationId xmlns:p14="http://schemas.microsoft.com/office/powerpoint/2010/main" val="5328288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12711 0 " pathEditMode="relative" ptsTypes="AA">
                                      <p:cBhvr>
                                        <p:cTn id="6" dur="2000" fill="hold"/>
                                        <p:tgtEl>
                                          <p:spTgt spid="6"/>
                                        </p:tgtEl>
                                        <p:attrNameLst>
                                          <p:attrName>ppt_x</p:attrName>
                                          <p:attrName>ppt_y</p:attrName>
                                        </p:attrNameLst>
                                      </p:cBhvr>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50"/>
                                        </p:tgtEl>
                                        <p:attrNameLst>
                                          <p:attrName>style.visibility</p:attrName>
                                        </p:attrNameLst>
                                      </p:cBhvr>
                                      <p:to>
                                        <p:strVal val="visible"/>
                                      </p:to>
                                    </p:set>
                                  </p:childTnLst>
                                </p:cTn>
                              </p:par>
                            </p:childTnLst>
                          </p:cTn>
                        </p:par>
                        <p:par>
                          <p:cTn id="10" fill="hold">
                            <p:stCondLst>
                              <p:cond delay="2000"/>
                            </p:stCondLst>
                            <p:childTnLst>
                              <p:par>
                                <p:cTn id="11" presetID="1" presetClass="exit" presetSubtype="0" fill="hold" grpId="1" nodeType="after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par>
                          <p:cTn id="13" fill="hold">
                            <p:stCondLst>
                              <p:cond delay="2000"/>
                            </p:stCondLst>
                            <p:childTnLst>
                              <p:par>
                                <p:cTn id="14" presetID="0" presetClass="path" presetSubtype="0" accel="50000" decel="50000" fill="hold" grpId="1" nodeType="afterEffect">
                                  <p:stCondLst>
                                    <p:cond delay="0"/>
                                  </p:stCondLst>
                                  <p:childTnLst>
                                    <p:animMotion origin="layout" path="M 0 0 L 0.12829 0 " pathEditMode="relative" ptsTypes="AA">
                                      <p:cBhvr>
                                        <p:cTn id="15" dur="2000" fill="hold"/>
                                        <p:tgtEl>
                                          <p:spTgt spid="50"/>
                                        </p:tgtEl>
                                        <p:attrNameLst>
                                          <p:attrName>ppt_x</p:attrName>
                                          <p:attrName>ppt_y</p:attrName>
                                        </p:attrNameLst>
                                      </p:cBhvr>
                                    </p:animMotion>
                                  </p:childTnLst>
                                </p:cTn>
                              </p:par>
                            </p:childTnLst>
                          </p:cTn>
                        </p:par>
                        <p:par>
                          <p:cTn id="16" fill="hold">
                            <p:stCondLst>
                              <p:cond delay="4000"/>
                            </p:stCondLst>
                            <p:childTnLst>
                              <p:par>
                                <p:cTn id="17" presetID="1" presetClass="entr" presetSubtype="0"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0"/>
                                  </p:stCondLst>
                                  <p:childTnLst>
                                    <p:set>
                                      <p:cBhvr>
                                        <p:cTn id="21" dur="1" fill="hold">
                                          <p:stCondLst>
                                            <p:cond delay="0"/>
                                          </p:stCondLst>
                                        </p:cTn>
                                        <p:tgtEl>
                                          <p:spTgt spid="65"/>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2"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0.00131 -0.01967 L 0.171 0.2382 " pathEditMode="relative" rAng="0" ptsTypes="AA">
                                      <p:cBhvr>
                                        <p:cTn id="44" dur="2000" fill="hold"/>
                                        <p:tgtEl>
                                          <p:spTgt spid="46"/>
                                        </p:tgtEl>
                                        <p:attrNameLst>
                                          <p:attrName>ppt_x</p:attrName>
                                          <p:attrName>ppt_y</p:attrName>
                                        </p:attrNameLst>
                                      </p:cBhvr>
                                      <p:rCtr x="8609" y="12894"/>
                                    </p:animMotion>
                                  </p:childTnLst>
                                </p:cTn>
                              </p:par>
                            </p:childTnLst>
                          </p:cTn>
                        </p:par>
                        <p:par>
                          <p:cTn id="45" fill="hold">
                            <p:stCondLst>
                              <p:cond delay="2000"/>
                            </p:stCondLst>
                            <p:childTnLst>
                              <p:par>
                                <p:cTn id="46" presetID="1" presetClass="entr" presetSubtype="0" fill="hold" grpId="0" nodeType="afterEffect">
                                  <p:stCondLst>
                                    <p:cond delay="0"/>
                                  </p:stCondLst>
                                  <p:childTnLst>
                                    <p:set>
                                      <p:cBhvr>
                                        <p:cTn id="47" dur="1" fill="hold">
                                          <p:stCondLst>
                                            <p:cond delay="0"/>
                                          </p:stCondLst>
                                        </p:cTn>
                                        <p:tgtEl>
                                          <p:spTgt spid="7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0" nodeType="clickEffect">
                                  <p:stCondLst>
                                    <p:cond delay="0"/>
                                  </p:stCondLst>
                                  <p:childTnLst>
                                    <p:animMotion origin="layout" path="M -0.01016 -0.02199 L 0.17192 0.23635 " pathEditMode="relative" rAng="0" ptsTypes="AA">
                                      <p:cBhvr>
                                        <p:cTn id="51" dur="2000" fill="hold"/>
                                        <p:tgtEl>
                                          <p:spTgt spid="47"/>
                                        </p:tgtEl>
                                        <p:attrNameLst>
                                          <p:attrName>ppt_x</p:attrName>
                                          <p:attrName>ppt_y</p:attrName>
                                        </p:attrNameLst>
                                      </p:cBhvr>
                                      <p:rCtr x="9104" y="12917"/>
                                    </p:animMotion>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0" nodeType="clickEffect">
                                  <p:stCondLst>
                                    <p:cond delay="0"/>
                                  </p:stCondLst>
                                  <p:childTnLst>
                                    <p:animMotion origin="layout" path="M -0.01368 -0.02083 L 0.17283 0.23588 " pathEditMode="relative" ptsTypes="AA">
                                      <p:cBhvr>
                                        <p:cTn id="58" dur="2000" fill="hold"/>
                                        <p:tgtEl>
                                          <p:spTgt spid="45"/>
                                        </p:tgtEl>
                                        <p:attrNameLst>
                                          <p:attrName>ppt_x</p:attrName>
                                          <p:attrName>ppt_y</p:attrName>
                                        </p:attrNameLst>
                                      </p:cBhvr>
                                    </p:animMotion>
                                  </p:childTnLst>
                                </p:cTn>
                              </p:par>
                            </p:childTnLst>
                          </p:cTn>
                        </p:par>
                        <p:par>
                          <p:cTn id="59" fill="hold">
                            <p:stCondLst>
                              <p:cond delay="2000"/>
                            </p:stCondLst>
                            <p:childTnLst>
                              <p:par>
                                <p:cTn id="60" presetID="1" presetClass="entr" presetSubtype="0" fill="hold" grpId="0" nodeType="afterEffect">
                                  <p:stCondLst>
                                    <p:cond delay="0"/>
                                  </p:stCondLst>
                                  <p:childTnLst>
                                    <p:set>
                                      <p:cBhvr>
                                        <p:cTn id="61" dur="1" fill="hold">
                                          <p:stCondLst>
                                            <p:cond delay="0"/>
                                          </p:stCondLst>
                                        </p:cTn>
                                        <p:tgtEl>
                                          <p:spTgt spid="7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grpId="0" nodeType="clickEffect">
                                  <p:stCondLst>
                                    <p:cond delay="0"/>
                                  </p:stCondLst>
                                  <p:childTnLst>
                                    <p:animMotion origin="layout" path="M -0.01042 -0.00996 L 0.17152 0.23078 " pathEditMode="relative" rAng="0" ptsTypes="AA">
                                      <p:cBhvr>
                                        <p:cTn id="65" dur="2000" fill="hold"/>
                                        <p:tgtEl>
                                          <p:spTgt spid="44"/>
                                        </p:tgtEl>
                                        <p:attrNameLst>
                                          <p:attrName>ppt_x</p:attrName>
                                          <p:attrName>ppt_y</p:attrName>
                                        </p:attrNameLst>
                                      </p:cBhvr>
                                      <p:rCtr x="9091" y="12037"/>
                                    </p:animMotion>
                                  </p:childTnLst>
                                </p:cTn>
                              </p:par>
                            </p:childTnLst>
                          </p:cTn>
                        </p:par>
                        <p:par>
                          <p:cTn id="66" fill="hold">
                            <p:stCondLst>
                              <p:cond delay="2000"/>
                            </p:stCondLst>
                            <p:childTnLst>
                              <p:par>
                                <p:cTn id="67" presetID="1" presetClass="entr" presetSubtype="0" fill="hold" grpId="0" nodeType="after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grpId="1"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par>
                                <p:cTn id="79" presetID="1" presetClass="entr" presetSubtype="0" fill="hold" grpId="1"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0" grpId="0" animBg="1"/>
      <p:bldP spid="6" grpId="0" animBg="1"/>
      <p:bldP spid="6" grpId="1" animBg="1"/>
      <p:bldP spid="44" grpId="0" animBg="1"/>
      <p:bldP spid="44" grpId="1" animBg="1"/>
      <p:bldP spid="44" grpId="2" animBg="1"/>
      <p:bldP spid="45" grpId="0" animBg="1"/>
      <p:bldP spid="45" grpId="1" animBg="1"/>
      <p:bldP spid="45" grpId="2" animBg="1"/>
      <p:bldP spid="46" grpId="0" animBg="1"/>
      <p:bldP spid="46" grpId="1" animBg="1"/>
      <p:bldP spid="46" grpId="2" animBg="1"/>
      <p:bldP spid="47" grpId="0" animBg="1"/>
      <p:bldP spid="47" grpId="1" animBg="1"/>
      <p:bldP spid="47" grpId="2" animBg="1"/>
      <p:bldP spid="50" grpId="0" animBg="1"/>
      <p:bldP spid="50" grpId="1" animBg="1"/>
      <p:bldP spid="64" grpId="0" animBg="1"/>
      <p:bldP spid="65" grpId="0" animBg="1"/>
      <p:bldP spid="66" grpId="0" animBg="1"/>
      <p:bldP spid="8" grpId="0" animBg="1"/>
      <p:bldP spid="73" grpId="0" animBg="1"/>
      <p:bldP spid="74" grpId="0" animBg="1"/>
      <p:bldP spid="75" grpId="0" animBg="1"/>
      <p:bldP spid="7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3" y="1699995"/>
            <a:ext cx="7215424" cy="4422776"/>
          </a:xfrm>
        </p:spPr>
        <p:txBody>
          <a:bodyPr/>
          <a:lstStyle/>
          <a:p>
            <a:r>
              <a:rPr lang="en-US" dirty="0"/>
              <a:t>Derive and understand principal definitions &amp; abstractions</a:t>
            </a:r>
          </a:p>
          <a:p>
            <a:r>
              <a:rPr lang="en-US" dirty="0"/>
              <a:t>Collect &amp; understand Paramesh/</a:t>
            </a:r>
            <a:r>
              <a:rPr lang="en-US" dirty="0" err="1"/>
              <a:t>AMReX</a:t>
            </a:r>
            <a:r>
              <a:rPr lang="en-US" dirty="0"/>
              <a:t> constraints</a:t>
            </a:r>
          </a:p>
          <a:p>
            <a:pPr lvl="1"/>
            <a:r>
              <a:rPr lang="en-US" dirty="0"/>
              <a:t>Generally useful design due to two sets of constraints?</a:t>
            </a:r>
          </a:p>
          <a:p>
            <a:r>
              <a:rPr lang="en-US" dirty="0"/>
              <a:t>Collect &amp; understand physics unit requirements on Grid unit</a:t>
            </a:r>
          </a:p>
          <a:p>
            <a:r>
              <a:rPr lang="en-US" dirty="0"/>
              <a:t>Design fundamental data structures &amp; update interface</a:t>
            </a:r>
          </a:p>
          <a:p>
            <a:endParaRPr lang="en-US" dirty="0"/>
          </a:p>
        </p:txBody>
      </p:sp>
      <p:sp>
        <p:nvSpPr>
          <p:cNvPr id="4" name="Text Placeholder 3"/>
          <p:cNvSpPr>
            <a:spLocks noGrp="1"/>
          </p:cNvSpPr>
          <p:nvPr>
            <p:ph type="body" sz="quarter" idx="12"/>
          </p:nvPr>
        </p:nvSpPr>
        <p:spPr/>
        <p:txBody>
          <a:bodyPr/>
          <a:lstStyle/>
          <a:p>
            <a:r>
              <a:rPr lang="en-US" dirty="0"/>
              <a:t>Sit, think, hypothesize, &amp; argue</a:t>
            </a:r>
          </a:p>
        </p:txBody>
      </p:sp>
      <p:sp>
        <p:nvSpPr>
          <p:cNvPr id="2" name="Title 1"/>
          <p:cNvSpPr>
            <a:spLocks noGrp="1"/>
          </p:cNvSpPr>
          <p:nvPr>
            <p:ph type="title"/>
          </p:nvPr>
        </p:nvSpPr>
        <p:spPr/>
        <p:txBody>
          <a:bodyPr/>
          <a:lstStyle/>
          <a:p>
            <a:r>
              <a:rPr lang="en-US" dirty="0"/>
              <a:t>Phase 1 - design</a:t>
            </a:r>
          </a:p>
        </p:txBody>
      </p:sp>
      <p:pic>
        <p:nvPicPr>
          <p:cNvPr id="6" name="Content Placeholder 6">
            <a:extLst>
              <a:ext uri="{FF2B5EF4-FFF2-40B4-BE49-F238E27FC236}">
                <a16:creationId xmlns:a16="http://schemas.microsoft.com/office/drawing/2014/main" id="{BE129BF6-74B7-AC40-8FB9-DB093DFFFCB8}"/>
              </a:ext>
            </a:extLst>
          </p:cNvPr>
          <p:cNvPicPr>
            <a:picLocks noChangeAspect="1"/>
          </p:cNvPicPr>
          <p:nvPr/>
        </p:nvPicPr>
        <p:blipFill>
          <a:blip r:embed="rId3"/>
          <a:stretch>
            <a:fillRect/>
          </a:stretch>
        </p:blipFill>
        <p:spPr>
          <a:xfrm>
            <a:off x="7740254" y="742521"/>
            <a:ext cx="3920248" cy="2702780"/>
          </a:xfrm>
          <a:prstGeom prst="rect">
            <a:avLst/>
          </a:prstGeom>
        </p:spPr>
      </p:pic>
    </p:spTree>
    <p:extLst>
      <p:ext uri="{BB962C8B-B14F-4D97-AF65-F5344CB8AC3E}">
        <p14:creationId xmlns:p14="http://schemas.microsoft.com/office/powerpoint/2010/main" val="11683206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Implement new data structures</a:t>
            </a:r>
          </a:p>
          <a:p>
            <a:pPr lvl="1"/>
            <a:r>
              <a:rPr lang="en-US" dirty="0"/>
              <a:t>Evolve design/implementation by iterating between Paramesh &amp; </a:t>
            </a:r>
            <a:r>
              <a:rPr lang="en-US" dirty="0" err="1"/>
              <a:t>AMReX</a:t>
            </a:r>
            <a:endParaRPr lang="en-US" dirty="0"/>
          </a:p>
          <a:p>
            <a:r>
              <a:rPr lang="en-US" dirty="0"/>
              <a:t>Explore Grid/physics unit interface</a:t>
            </a:r>
          </a:p>
          <a:p>
            <a:pPr lvl="1"/>
            <a:r>
              <a:rPr lang="en-US" dirty="0" err="1">
                <a:latin typeface="American Typewriter"/>
              </a:rPr>
              <a:t>simpleUnsplit</a:t>
            </a:r>
            <a:r>
              <a:rPr lang="en-US" dirty="0"/>
              <a:t> Hydro unit</a:t>
            </a:r>
          </a:p>
          <a:p>
            <a:pPr lvl="1"/>
            <a:r>
              <a:rPr lang="en-US" dirty="0"/>
              <a:t>A simplified implementation </a:t>
            </a:r>
          </a:p>
          <a:p>
            <a:pPr lvl="2"/>
            <a:r>
              <a:rPr lang="en-US" dirty="0"/>
              <a:t>No need to be physically correct</a:t>
            </a:r>
          </a:p>
          <a:p>
            <a:pPr lvl="2"/>
            <a:r>
              <a:rPr lang="en-US" dirty="0"/>
              <a:t>Exercise the grid interface identically to the real solver</a:t>
            </a:r>
          </a:p>
          <a:p>
            <a:r>
              <a:rPr lang="en-US" dirty="0"/>
              <a:t>Discover use patterns of data structures and Grid unit interface</a:t>
            </a:r>
          </a:p>
          <a:p>
            <a:r>
              <a:rPr lang="en-US" dirty="0"/>
              <a:t>Adjust requirements &amp; interfaces</a:t>
            </a:r>
          </a:p>
        </p:txBody>
      </p:sp>
      <p:sp>
        <p:nvSpPr>
          <p:cNvPr id="4" name="Text Placeholder 3"/>
          <p:cNvSpPr>
            <a:spLocks noGrp="1"/>
          </p:cNvSpPr>
          <p:nvPr>
            <p:ph type="body" sz="quarter" idx="12"/>
          </p:nvPr>
        </p:nvSpPr>
        <p:spPr/>
        <p:txBody>
          <a:bodyPr/>
          <a:lstStyle/>
          <a:p>
            <a:r>
              <a:rPr lang="en-US" dirty="0"/>
              <a:t>Quick, dirty, &amp; light</a:t>
            </a:r>
          </a:p>
        </p:txBody>
      </p:sp>
      <p:sp>
        <p:nvSpPr>
          <p:cNvPr id="2" name="Title 1"/>
          <p:cNvSpPr>
            <a:spLocks noGrp="1"/>
          </p:cNvSpPr>
          <p:nvPr>
            <p:ph type="title"/>
          </p:nvPr>
        </p:nvSpPr>
        <p:spPr/>
        <p:txBody>
          <a:bodyPr/>
          <a:lstStyle/>
          <a:p>
            <a:r>
              <a:rPr lang="en-US" dirty="0"/>
              <a:t>Phase 2 - prototyping</a:t>
            </a:r>
          </a:p>
        </p:txBody>
      </p:sp>
      <p:pic>
        <p:nvPicPr>
          <p:cNvPr id="8" name="Content Placeholder 6">
            <a:extLst>
              <a:ext uri="{FF2B5EF4-FFF2-40B4-BE49-F238E27FC236}">
                <a16:creationId xmlns:a16="http://schemas.microsoft.com/office/drawing/2014/main" id="{D1725CE7-DB47-9B4D-A456-7B53B876087D}"/>
              </a:ext>
            </a:extLst>
          </p:cNvPr>
          <p:cNvPicPr>
            <a:picLocks noChangeAspect="1"/>
          </p:cNvPicPr>
          <p:nvPr/>
        </p:nvPicPr>
        <p:blipFill>
          <a:blip r:embed="rId3"/>
          <a:stretch>
            <a:fillRect/>
          </a:stretch>
        </p:blipFill>
        <p:spPr>
          <a:xfrm>
            <a:off x="7865514" y="1322569"/>
            <a:ext cx="3920248" cy="2702780"/>
          </a:xfrm>
          <a:prstGeom prst="rect">
            <a:avLst/>
          </a:prstGeom>
        </p:spPr>
      </p:pic>
    </p:spTree>
    <p:extLst>
      <p:ext uri="{BB962C8B-B14F-4D97-AF65-F5344CB8AC3E}">
        <p14:creationId xmlns:p14="http://schemas.microsoft.com/office/powerpoint/2010/main" val="136458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Derive &amp; implement lessons learned</a:t>
            </a:r>
          </a:p>
          <a:p>
            <a:pPr lvl="1"/>
            <a:r>
              <a:rPr lang="en-US" dirty="0"/>
              <a:t>Clean code &amp; inline documentation</a:t>
            </a:r>
          </a:p>
          <a:p>
            <a:r>
              <a:rPr lang="en-US" dirty="0"/>
              <a:t>Update </a:t>
            </a:r>
            <a:r>
              <a:rPr lang="en-US" dirty="0">
                <a:latin typeface="American Typewriter"/>
              </a:rPr>
              <a:t>Unsplit</a:t>
            </a:r>
            <a:r>
              <a:rPr lang="en-US" dirty="0"/>
              <a:t> Hydro</a:t>
            </a:r>
          </a:p>
          <a:p>
            <a:r>
              <a:rPr lang="en-US" dirty="0"/>
              <a:t>Hybrid FLASH</a:t>
            </a:r>
          </a:p>
          <a:p>
            <a:pPr lvl="1"/>
            <a:r>
              <a:rPr lang="en-US" dirty="0" err="1"/>
              <a:t>AMReX</a:t>
            </a:r>
            <a:r>
              <a:rPr lang="en-US" dirty="0"/>
              <a:t> manages data</a:t>
            </a:r>
          </a:p>
          <a:p>
            <a:pPr lvl="1"/>
            <a:r>
              <a:rPr lang="en-US" dirty="0"/>
              <a:t>Paramesh drives AMR</a:t>
            </a:r>
          </a:p>
          <a:p>
            <a:r>
              <a:rPr lang="en-US" dirty="0"/>
              <a:t>Fully-functioning simulation with </a:t>
            </a:r>
            <a:r>
              <a:rPr lang="en-US" dirty="0" err="1"/>
              <a:t>AMReX</a:t>
            </a:r>
            <a:endParaRPr lang="en-US" dirty="0"/>
          </a:p>
          <a:p>
            <a:r>
              <a:rPr lang="en-US" dirty="0"/>
              <a:t>Prune old code</a:t>
            </a:r>
          </a:p>
        </p:txBody>
      </p:sp>
      <p:sp>
        <p:nvSpPr>
          <p:cNvPr id="4" name="Text Placeholder 3"/>
          <p:cNvSpPr>
            <a:spLocks noGrp="1"/>
          </p:cNvSpPr>
          <p:nvPr>
            <p:ph type="body" sz="quarter" idx="12"/>
          </p:nvPr>
        </p:nvSpPr>
        <p:spPr/>
        <p:txBody>
          <a:bodyPr/>
          <a:lstStyle/>
          <a:p>
            <a:r>
              <a:rPr lang="en-US" dirty="0"/>
              <a:t>Toward quantifiable success &amp; Continuous Integration</a:t>
            </a:r>
          </a:p>
        </p:txBody>
      </p:sp>
      <p:sp>
        <p:nvSpPr>
          <p:cNvPr id="2" name="Title 1"/>
          <p:cNvSpPr>
            <a:spLocks noGrp="1"/>
          </p:cNvSpPr>
          <p:nvPr>
            <p:ph type="title"/>
          </p:nvPr>
        </p:nvSpPr>
        <p:spPr/>
        <p:txBody>
          <a:bodyPr/>
          <a:lstStyle/>
          <a:p>
            <a:r>
              <a:rPr lang="en-US" dirty="0"/>
              <a:t>Phase 3 - implementation</a:t>
            </a:r>
          </a:p>
        </p:txBody>
      </p:sp>
      <p:pic>
        <p:nvPicPr>
          <p:cNvPr id="8" name="Content Placeholder 6">
            <a:extLst>
              <a:ext uri="{FF2B5EF4-FFF2-40B4-BE49-F238E27FC236}">
                <a16:creationId xmlns:a16="http://schemas.microsoft.com/office/drawing/2014/main" id="{14FAF8D2-597A-954B-B566-18213163275F}"/>
              </a:ext>
            </a:extLst>
          </p:cNvPr>
          <p:cNvPicPr>
            <a:picLocks noChangeAspect="1"/>
          </p:cNvPicPr>
          <p:nvPr/>
        </p:nvPicPr>
        <p:blipFill>
          <a:blip r:embed="rId3"/>
          <a:stretch>
            <a:fillRect/>
          </a:stretch>
        </p:blipFill>
        <p:spPr>
          <a:xfrm>
            <a:off x="7398973" y="1602806"/>
            <a:ext cx="3920248" cy="2702780"/>
          </a:xfrm>
          <a:prstGeom prst="rect">
            <a:avLst/>
          </a:prstGeom>
        </p:spPr>
      </p:pic>
    </p:spTree>
    <p:extLst>
      <p:ext uri="{BB962C8B-B14F-4D97-AF65-F5344CB8AC3E}">
        <p14:creationId xmlns:p14="http://schemas.microsoft.com/office/powerpoint/2010/main" val="20019450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To have good outcome from refactoring</a:t>
            </a:r>
          </a:p>
          <a:p>
            <a:pPr marL="514350" indent="-514350">
              <a:buClr>
                <a:schemeClr val="bg1"/>
              </a:buClr>
              <a:buFont typeface="+mj-lt"/>
              <a:buAutoNum type="arabicPeriod"/>
            </a:pPr>
            <a:r>
              <a:rPr lang="en-US" dirty="0"/>
              <a:t>Know why</a:t>
            </a:r>
          </a:p>
          <a:p>
            <a:pPr marL="514350" indent="-514350">
              <a:buClr>
                <a:schemeClr val="bg1"/>
              </a:buClr>
              <a:buFont typeface="+mj-lt"/>
              <a:buAutoNum type="arabicPeriod"/>
            </a:pPr>
            <a:r>
              <a:rPr lang="en-US" dirty="0"/>
              <a:t>Know how much</a:t>
            </a:r>
          </a:p>
          <a:p>
            <a:pPr marL="514350" indent="-514350">
              <a:buClr>
                <a:schemeClr val="bg1"/>
              </a:buClr>
              <a:buFont typeface="+mj-lt"/>
              <a:buAutoNum type="arabicPeriod"/>
            </a:pPr>
            <a:r>
              <a:rPr lang="en-US" dirty="0"/>
              <a:t>Know the cost</a:t>
            </a:r>
          </a:p>
          <a:p>
            <a:pPr marL="514350" indent="-514350">
              <a:buClr>
                <a:schemeClr val="bg1"/>
              </a:buClr>
              <a:buFont typeface="+mj-lt"/>
              <a:buAutoNum type="arabicPeriod"/>
            </a:pPr>
            <a:r>
              <a:rPr lang="en-US" dirty="0"/>
              <a:t>Plan</a:t>
            </a:r>
          </a:p>
          <a:p>
            <a:pPr marL="514350" indent="-514350">
              <a:buClr>
                <a:schemeClr val="bg1"/>
              </a:buClr>
              <a:buFont typeface="+mj-lt"/>
              <a:buAutoNum type="arabicPeriod"/>
            </a:pPr>
            <a:r>
              <a:rPr lang="en-US" dirty="0"/>
              <a:t>Have strong testing and verification</a:t>
            </a:r>
          </a:p>
          <a:p>
            <a:pPr marL="514350" indent="-514350">
              <a:buClr>
                <a:schemeClr val="bg1"/>
              </a:buClr>
              <a:buFont typeface="+mj-lt"/>
              <a:buAutoNum type="arabicPeriod"/>
            </a:pPr>
            <a:r>
              <a:rPr lang="en-US" dirty="0"/>
              <a:t>Get buy-in from stakeholders</a:t>
            </a:r>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836125" y="1877694"/>
            <a:ext cx="3362919" cy="3102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Link to the code</a:t>
            </a:r>
          </a:p>
          <a:p>
            <a:r>
              <a:rPr lang="en-US" dirty="0"/>
              <a:t>Monolithic code</a:t>
            </a:r>
          </a:p>
          <a:p>
            <a:r>
              <a:rPr lang="en-US" dirty="0"/>
              <a:t>Make it modular and more maintainable</a:t>
            </a:r>
          </a:p>
        </p:txBody>
      </p:sp>
    </p:spTree>
    <p:extLst>
      <p:ext uri="{BB962C8B-B14F-4D97-AF65-F5344CB8AC3E}">
        <p14:creationId xmlns:p14="http://schemas.microsoft.com/office/powerpoint/2010/main" val="2969362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525139" y="1566331"/>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factoring"/>
          <p:cNvSpPr txBox="1">
            <a:spLocks noGrp="1"/>
          </p:cNvSpPr>
          <p:nvPr>
            <p:ph type="title"/>
          </p:nvPr>
        </p:nvSpPr>
        <p:spPr>
          <a:xfrm>
            <a:off x="365760" y="411480"/>
            <a:ext cx="11372473" cy="485774"/>
          </a:xfrm>
          <a:prstGeom prst="rect">
            <a:avLst/>
          </a:prstGeom>
        </p:spPr>
        <p:txBody>
          <a:bodyPr/>
          <a:lstStyle>
            <a:lvl1pPr defTabSz="859536">
              <a:defRPr sz="3008"/>
            </a:lvl1pPr>
          </a:lstStyle>
          <a:p>
            <a:r>
              <a:rPr dirty="0"/>
              <a:t>Refactoring</a:t>
            </a:r>
          </a:p>
        </p:txBody>
      </p:sp>
      <p:sp>
        <p:nvSpPr>
          <p:cNvPr id="182" name="Toy workflow with testing"/>
          <p:cNvSpPr txBox="1"/>
          <p:nvPr/>
        </p:nvSpPr>
        <p:spPr>
          <a:xfrm>
            <a:off x="1941989" y="1624891"/>
            <a:ext cx="4970269"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a:lvl1pPr>
          </a:lstStyle>
          <a:p>
            <a:r>
              <a:rPr lang="en-US" dirty="0"/>
              <a:t>An example of</a:t>
            </a:r>
            <a:r>
              <a:rPr dirty="0"/>
              <a:t> workflow with testing</a:t>
            </a:r>
          </a:p>
        </p:txBody>
      </p:sp>
      <p:pic>
        <p:nvPicPr>
          <p:cNvPr id="2" name="Picture 1" descr="RefactorFlowChart_v1.pdf"/>
          <p:cNvPicPr>
            <a:picLocks noChangeAspect="1"/>
          </p:cNvPicPr>
          <p:nvPr/>
        </p:nvPicPr>
        <p:blipFill rotWithShape="1">
          <a:blip r:embed="rId3">
            <a:extLst>
              <a:ext uri="{28A0092B-C50C-407E-A947-70E740481C1C}">
                <a14:useLocalDpi xmlns:a14="http://schemas.microsoft.com/office/drawing/2010/main" val="0"/>
              </a:ext>
            </a:extLst>
          </a:blip>
          <a:srcRect l="30981" r="30196"/>
          <a:stretch/>
        </p:blipFill>
        <p:spPr>
          <a:xfrm rot="16200000">
            <a:off x="4843464" y="-856923"/>
            <a:ext cx="2501899" cy="8339663"/>
          </a:xfrm>
          <a:prstGeom prst="rect">
            <a:avLst/>
          </a:prstGeom>
        </p:spPr>
      </p:pic>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90985"/>
    </mc:Choice>
    <mc:Fallback xmlns="">
      <p:transition spd="slow" advTm="19098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version that you encountered in math libraries track</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r>
              <a:rPr lang="en-US" dirty="0"/>
              <a:t>What do we do</a:t>
            </a:r>
          </a:p>
          <a:p>
            <a:pPr lvl="1"/>
            <a:r>
              <a:rPr lang="en-US" dirty="0"/>
              <a:t>Separate out utilities, generalize interfaces</a:t>
            </a:r>
          </a:p>
          <a:p>
            <a:pPr lvl="1"/>
            <a:r>
              <a:rPr lang="en-US" dirty="0"/>
              <a:t>Separate out integration function</a:t>
            </a:r>
          </a:p>
          <a:p>
            <a:pPr lvl="2"/>
            <a:r>
              <a:rPr lang="en-US" dirty="0"/>
              <a:t>Make a general interface to allow alternative implementations</a:t>
            </a:r>
          </a:p>
          <a:p>
            <a:pPr lvl="1"/>
            <a:r>
              <a:rPr lang="en-US" dirty="0"/>
              <a:t>Create a general build function</a:t>
            </a:r>
          </a:p>
          <a:p>
            <a:pPr lvl="1"/>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11459</TotalTime>
  <Words>1843</Words>
  <Application>Microsoft Macintosh PowerPoint</Application>
  <PresentationFormat>Custom</PresentationFormat>
  <Paragraphs>302</Paragraphs>
  <Slides>28</Slides>
  <Notes>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American Typewriter</vt:lpstr>
      <vt:lpstr>Arial</vt:lpstr>
      <vt:lpstr>Arial Black</vt:lpstr>
      <vt:lpstr>Calibri</vt:lpstr>
      <vt:lpstr>Wingdings</vt:lpstr>
      <vt:lpstr>Presentations (Wide Screen)</vt:lpstr>
      <vt:lpstr>Refactoring</vt:lpstr>
      <vt:lpstr>License, Citation and Acknowledgements</vt:lpstr>
      <vt:lpstr>Look at the Running Example</vt:lpstr>
      <vt:lpstr>What is Refactoring  </vt:lpstr>
      <vt:lpstr>What is Refactoring  </vt:lpstr>
      <vt:lpstr>Refactoring</vt:lpstr>
      <vt:lpstr>Considerations for Refactoring</vt:lpstr>
      <vt:lpstr>Considerations for Refactoring</vt:lpstr>
      <vt:lpstr>Before Starting</vt:lpstr>
      <vt:lpstr>Cost estimation</vt:lpstr>
      <vt:lpstr>Cost estimation</vt:lpstr>
      <vt:lpstr>Exercise: Refactoring the Running Example</vt:lpstr>
      <vt:lpstr>Preparing for Refactoring – check coverage</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FLASH5</vt:lpstr>
      <vt:lpstr>Considerations</vt:lpstr>
      <vt:lpstr>Map from Here to There: On ramp plan</vt:lpstr>
      <vt:lpstr>On ramp plan</vt:lpstr>
      <vt:lpstr>Phase 1 - design</vt:lpstr>
      <vt:lpstr>Phase 2 - prototyping</vt:lpstr>
      <vt:lpstr>Phase 3 - implementation</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415</cp:revision>
  <cp:lastPrinted>2017-11-02T18:35:01Z</cp:lastPrinted>
  <dcterms:created xsi:type="dcterms:W3CDTF">2018-11-06T17:28:56Z</dcterms:created>
  <dcterms:modified xsi:type="dcterms:W3CDTF">2020-08-27T15:33:44Z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