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3"/>
  </p:notesMasterIdLst>
  <p:handoutMasterIdLst>
    <p:handoutMasterId r:id="rId14"/>
  </p:handoutMasterIdLst>
  <p:sldIdLst>
    <p:sldId id="318" r:id="rId5"/>
    <p:sldId id="320" r:id="rId6"/>
    <p:sldId id="581" r:id="rId7"/>
    <p:sldId id="469" r:id="rId8"/>
    <p:sldId id="472" r:id="rId9"/>
    <p:sldId id="486" r:id="rId10"/>
    <p:sldId id="586" r:id="rId11"/>
    <p:sldId id="571" r:id="rId1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07" autoAdjust="0"/>
    <p:restoredTop sz="96571" autoAdjust="0"/>
  </p:normalViewPr>
  <p:slideViewPr>
    <p:cSldViewPr snapToGrid="0" showGuides="1">
      <p:cViewPr varScale="1">
        <p:scale>
          <a:sx n="128" d="100"/>
          <a:sy n="128" d="100"/>
        </p:scale>
        <p:origin x="440" y="17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8/27/20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8/27/20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 xmlns:a14="http://schemas.microsoft.com/office/drawing/2010/main">
                <a:solidFill>
                  <a:srgbClr val="FFFFFF"/>
                </a:solidFill>
              </a14:hiddenFill>
            </a:ext>
          </a:extLst>
        </p:spPr>
      </p:pic>
      <p:pic>
        <p:nvPicPr>
          <p:cNvPr id="37" name="Picture 3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spTree>
    <p:extLst>
      <p:ext uri="{BB962C8B-B14F-4D97-AF65-F5344CB8AC3E}">
        <p14:creationId xmlns:p14="http://schemas.microsoft.com/office/powerpoint/2010/main" val="4175080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slide">
    <p:spTree>
      <p:nvGrpSpPr>
        <p:cNvPr id="1" name=""/>
        <p:cNvGrpSpPr/>
        <p:nvPr/>
      </p:nvGrpSpPr>
      <p:grpSpPr>
        <a:xfrm>
          <a:off x="0" y="0"/>
          <a:ext cx="0" cy="0"/>
          <a:chOff x="0" y="0"/>
          <a:chExt cx="0" cy="0"/>
        </a:xfrm>
      </p:grpSpPr>
      <p:pic>
        <p:nvPicPr>
          <p:cNvPr id="7"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 xmlns:a14="http://schemas.microsoft.com/office/drawing/2010/main">
                <a:solidFill>
                  <a:srgbClr val="FFFFFF"/>
                </a:solidFill>
              </a14:hiddenFill>
            </a:ext>
          </a:extLst>
        </p:spPr>
      </p:pic>
      <p:sp>
        <p:nvSpPr>
          <p:cNvPr id="38" name="TextBox 37"/>
          <p:cNvSpPr txBox="1"/>
          <p:nvPr userDrawn="1"/>
        </p:nvSpPr>
        <p:spPr>
          <a:xfrm>
            <a:off x="626370" y="6247222"/>
            <a:ext cx="1387624" cy="369332"/>
          </a:xfrm>
          <a:prstGeom prst="rect">
            <a:avLst/>
          </a:prstGeom>
          <a:noFill/>
        </p:spPr>
        <p:txBody>
          <a:bodyPr wrap="none" lIns="0" rtlCol="0">
            <a:spAutoFit/>
          </a:bodyPr>
          <a:lstStyle/>
          <a:p>
            <a:r>
              <a:rPr lang="en-US" dirty="0">
                <a:solidFill>
                  <a:schemeClr val="tx1">
                    <a:lumMod val="50000"/>
                  </a:schemeClr>
                </a:solidFill>
              </a:rPr>
              <a:t>www.anl.gov</a:t>
            </a:r>
          </a:p>
        </p:txBody>
      </p:sp>
      <p:pic>
        <p:nvPicPr>
          <p:cNvPr id="8" name="Picture 7"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9" name="Text Placeholder 2"/>
          <p:cNvSpPr>
            <a:spLocks noGrp="1"/>
          </p:cNvSpPr>
          <p:nvPr>
            <p:ph type="body" sz="quarter" idx="10" hasCustomPrompt="1"/>
          </p:nvPr>
        </p:nvSpPr>
        <p:spPr>
          <a:xfrm>
            <a:off x="1"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closing statement</a:t>
            </a:r>
          </a:p>
        </p:txBody>
      </p:sp>
      <p:sp>
        <p:nvSpPr>
          <p:cNvPr id="6" name="TextBox 5"/>
          <p:cNvSpPr txBox="1"/>
          <p:nvPr userDrawn="1"/>
        </p:nvSpPr>
        <p:spPr>
          <a:xfrm>
            <a:off x="-1320994" y="-1815882"/>
            <a:ext cx="5041353" cy="1600438"/>
          </a:xfrm>
          <a:prstGeom prst="rect">
            <a:avLst/>
          </a:prstGeom>
          <a:solidFill>
            <a:schemeClr val="bg1">
              <a:lumMod val="50000"/>
            </a:schemeClr>
          </a:solidFill>
        </p:spPr>
        <p:txBody>
          <a:bodyPr wrap="square" rtlCol="0">
            <a:spAutoFit/>
          </a:bodyPr>
          <a:lstStyle/>
          <a:p>
            <a:r>
              <a:rPr lang="en-US" sz="1400" b="1" dirty="0">
                <a:solidFill>
                  <a:schemeClr val="bg1"/>
                </a:solidFill>
              </a:rPr>
              <a:t>Suggested</a:t>
            </a:r>
            <a:r>
              <a:rPr lang="en-US" sz="1400" b="1" baseline="0" dirty="0">
                <a:solidFill>
                  <a:schemeClr val="bg1"/>
                </a:solidFill>
              </a:rPr>
              <a:t> closing statement (optional): </a:t>
            </a:r>
          </a:p>
          <a:p>
            <a:endParaRPr lang="en-US" sz="1400" b="1" baseline="0" dirty="0">
              <a:solidFill>
                <a:schemeClr val="bg1"/>
              </a:solidFill>
            </a:endParaRPr>
          </a:p>
          <a:p>
            <a:pPr lvl="0"/>
            <a:r>
              <a:rPr lang="en-US" sz="1400" b="1" dirty="0">
                <a:solidFill>
                  <a:schemeClr val="bg1"/>
                </a:solidFill>
              </a:rPr>
              <a:t>WE START WITH YES.</a:t>
            </a:r>
          </a:p>
          <a:p>
            <a:pPr lvl="0">
              <a:spcAft>
                <a:spcPts val="1200"/>
              </a:spcAft>
            </a:pPr>
            <a:r>
              <a:rPr lang="en-US" sz="1400" b="1" dirty="0">
                <a:solidFill>
                  <a:schemeClr val="bg1"/>
                </a:solidFill>
              </a:rPr>
              <a:t>AND END WITH THANK YOU.</a:t>
            </a:r>
          </a:p>
          <a:p>
            <a:pPr lvl="0"/>
            <a:r>
              <a:rPr lang="en-US" sz="1400" b="1" dirty="0">
                <a:solidFill>
                  <a:schemeClr val="bg1"/>
                </a:solidFill>
              </a:rPr>
              <a:t>DO YOU HAVE ANY BIG QUESTIONS?</a:t>
            </a:r>
            <a:endParaRPr lang="en-US" sz="14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9575951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1659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3603" y="228600"/>
            <a:ext cx="9243192" cy="381000"/>
          </a:xfrm>
        </p:spPr>
        <p:txBody>
          <a:bodyPr/>
          <a:lstStyle/>
          <a:p>
            <a:r>
              <a:rPr lang="en-US"/>
              <a:t>Click to edit Master title style</a:t>
            </a:r>
          </a:p>
        </p:txBody>
      </p:sp>
      <p:sp>
        <p:nvSpPr>
          <p:cNvPr id="3" name="Content Placeholder 2"/>
          <p:cNvSpPr>
            <a:spLocks noGrp="1"/>
          </p:cNvSpPr>
          <p:nvPr>
            <p:ph sz="half" idx="1"/>
          </p:nvPr>
        </p:nvSpPr>
        <p:spPr>
          <a:xfrm>
            <a:off x="914162"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7559"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0798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Section Break">
    <p:spTree>
      <p:nvGrpSpPr>
        <p:cNvPr id="1" name=""/>
        <p:cNvGrpSpPr/>
        <p:nvPr/>
      </p:nvGrpSpPr>
      <p:grpSpPr>
        <a:xfrm>
          <a:off x="0" y="0"/>
          <a:ext cx="0" cy="0"/>
          <a:chOff x="0" y="0"/>
          <a:chExt cx="0" cy="0"/>
        </a:xfrm>
      </p:grpSpPr>
      <p:pic>
        <p:nvPicPr>
          <p:cNvPr id="37" name="Picture 36" descr="aerial view of Argonne with APS in front 5730-00068.jpg"/>
          <p:cNvPicPr>
            <a:picLocks noChangeAspect="1"/>
          </p:cNvPicPr>
          <p:nvPr userDrawn="1"/>
        </p:nvPicPr>
        <p:blipFill rotWithShape="1">
          <a:blip r:embed="rId2"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pic>
        <p:nvPicPr>
          <p:cNvPr id="5" name="Picture 4">
            <a:extLst>
              <a:ext uri="{FF2B5EF4-FFF2-40B4-BE49-F238E27FC236}">
                <a16:creationId xmlns:a16="http://schemas.microsoft.com/office/drawing/2014/main" id="{C69AFFCA-476B-3D43-BA2A-8057D08F795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6">
            <a:extLst>
              <a:ext uri="{FF2B5EF4-FFF2-40B4-BE49-F238E27FC236}">
                <a16:creationId xmlns:a16="http://schemas.microsoft.com/office/drawing/2014/main" id="{242ABDB4-62F0-7B4B-8A6A-8FD308A96B7A}"/>
              </a:ext>
            </a:extLst>
          </p:cNvPr>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C42140C9-81A5-2246-A51B-3AFFB45AAB9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486950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 id="2147483958" r:id="rId9"/>
    <p:sldLayoutId id="2147483956" r:id="rId10"/>
    <p:sldLayoutId id="2147483957" r:id="rId11"/>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doi.org/10.6084/m9.figshare.1271983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Software Testing Example for Building a Test-Suite</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Anshu Dubey</a:t>
            </a:r>
            <a:br>
              <a:rPr lang="en-US" dirty="0"/>
            </a:br>
            <a:r>
              <a:rPr lang="en-US" sz="2000" dirty="0"/>
              <a:t>Argonne National Laboratory</a:t>
            </a:r>
            <a:endParaRPr lang="en-US" dirty="0"/>
          </a:p>
          <a:p>
            <a:pPr>
              <a:spcBef>
                <a:spcPts val="2400"/>
              </a:spcBef>
            </a:pPr>
            <a:r>
              <a:rPr lang="en-US" sz="2000" dirty="0"/>
              <a:t>Software Productivity Track, ATPESC 2020</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3" name="Picture 2">
            <a:extLst>
              <a:ext uri="{FF2B5EF4-FFF2-40B4-BE49-F238E27FC236}">
                <a16:creationId xmlns:a16="http://schemas.microsoft.com/office/drawing/2014/main" id="{07E0F5D5-EB80-46D1-B8E1-4DCB8E956D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Mark C. Miller, Katherine M. Riley, and James M. </a:t>
            </a:r>
            <a:r>
              <a:rPr lang="en-US" sz="1600" b="1" dirty="0" err="1"/>
              <a:t>Willenbring</a:t>
            </a:r>
            <a:r>
              <a:rPr lang="en-US" sz="1600" b="1" dirty="0"/>
              <a:t>, Software Productivity Track, in Argonne Training Program for Extreme Scale Computing (ATPESC), online. DOI: </a:t>
            </a:r>
            <a:r>
              <a:rPr lang="en-US" sz="1600" b="1" dirty="0">
                <a:hlinkClick r:id="rId4"/>
              </a:rPr>
              <a:t>10.6084/m9.figshare.12719834</a:t>
            </a:r>
            <a:endParaRPr lang="en-US" sz="1600" b="1" dirty="0"/>
          </a:p>
          <a:p>
            <a:pPr>
              <a:spcBef>
                <a:spcPts val="400"/>
              </a:spcBef>
            </a:pPr>
            <a:r>
              <a:rPr lang="en-US" sz="1600" dirty="0"/>
              <a:t>Individual modules may be cited as </a:t>
            </a:r>
            <a:r>
              <a:rPr lang="en-US" sz="1600" i="1" dirty="0"/>
              <a:t>Speaker, Module Title</a:t>
            </a:r>
            <a:r>
              <a:rPr lang="en-US" sz="1600" dirty="0"/>
              <a:t>, in Software Productivity Track…</a:t>
            </a:r>
          </a:p>
          <a:p>
            <a:pPr marL="0" indent="0">
              <a:buNone/>
            </a:pPr>
            <a:r>
              <a:rPr lang="en-US" sz="2000" b="1" dirty="0"/>
              <a:t>Acknowledgements</a:t>
            </a:r>
          </a:p>
          <a:p>
            <a:pPr>
              <a:spcBef>
                <a:spcPts val="400"/>
              </a:spcBef>
            </a:pPr>
            <a:r>
              <a:rPr lang="en-US" sz="1600" dirty="0"/>
              <a:t>Additional contributors include: Patricia Grubel, Rinku Gupta, Mike </a:t>
            </a:r>
            <a:r>
              <a:rPr lang="en-US" sz="1600" dirty="0" err="1"/>
              <a:t>Heroux</a:t>
            </a:r>
            <a:r>
              <a:rPr lang="en-US" sz="1600" dirty="0"/>
              <a:t>, Alicia </a:t>
            </a:r>
            <a:r>
              <a:rPr lang="en-US" sz="1600" dirty="0" err="1"/>
              <a:t>Klinvex</a:t>
            </a:r>
            <a:r>
              <a:rPr lang="en-US" sz="1600" dirty="0"/>
              <a:t>, Jared O’Neal, David Rogers</a:t>
            </a:r>
          </a:p>
          <a:p>
            <a:pPr>
              <a:spcBef>
                <a:spcPts val="4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400"/>
              </a:spcBef>
            </a:pPr>
            <a:r>
              <a:rPr lang="en-US" sz="1600" dirty="0"/>
              <a:t>This work was performed in part at the Argonne National Laboratory, which is managed by </a:t>
            </a:r>
            <a:r>
              <a:rPr lang="en-US" sz="1600" dirty="0" err="1"/>
              <a:t>UChicago</a:t>
            </a:r>
            <a:r>
              <a:rPr lang="en-US" sz="1600" dirty="0"/>
              <a:t> Argonne, LLC for the U.S. Department of Energy under Contract No. DE-AC02-06CH11357.</a:t>
            </a:r>
          </a:p>
          <a:p>
            <a:pPr>
              <a:spcBef>
                <a:spcPts val="400"/>
              </a:spcBef>
            </a:pPr>
            <a:r>
              <a:rPr lang="en-US" sz="1600" dirty="0"/>
              <a:t>This work was performed in part at the Oak Ridge National Laboratory, which is managed by UT-Battelle, LLC for the U.S. Department of Energy under Contract No. DE-AC05-00OR22725.</a:t>
            </a:r>
          </a:p>
          <a:p>
            <a:pPr>
              <a:spcBef>
                <a:spcPts val="400"/>
              </a:spcBef>
            </a:pPr>
            <a:r>
              <a:rPr lang="en-US" sz="16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BC0F-AE8E-364D-829C-80FE6B2421CB}"/>
              </a:ext>
            </a:extLst>
          </p:cNvPr>
          <p:cNvSpPr>
            <a:spLocks noGrp="1"/>
          </p:cNvSpPr>
          <p:nvPr>
            <p:ph type="title"/>
          </p:nvPr>
        </p:nvSpPr>
        <p:spPr/>
        <p:txBody>
          <a:bodyPr/>
          <a:lstStyle/>
          <a:p>
            <a:r>
              <a:rPr lang="en-US" dirty="0"/>
              <a:t>How do you build a scaffolding of tests ?</a:t>
            </a:r>
          </a:p>
        </p:txBody>
      </p:sp>
      <p:sp>
        <p:nvSpPr>
          <p:cNvPr id="3" name="Content Placeholder 2">
            <a:extLst>
              <a:ext uri="{FF2B5EF4-FFF2-40B4-BE49-F238E27FC236}">
                <a16:creationId xmlns:a16="http://schemas.microsoft.com/office/drawing/2014/main" id="{35C292C8-7C70-414C-96AC-F2D88843B964}"/>
              </a:ext>
            </a:extLst>
          </p:cNvPr>
          <p:cNvSpPr>
            <a:spLocks noGrp="1"/>
          </p:cNvSpPr>
          <p:nvPr>
            <p:ph idx="1"/>
          </p:nvPr>
        </p:nvSpPr>
        <p:spPr>
          <a:xfrm>
            <a:off x="365760" y="1615440"/>
            <a:ext cx="5134495" cy="4272742"/>
          </a:xfrm>
        </p:spPr>
        <p:txBody>
          <a:bodyPr/>
          <a:lstStyle/>
          <a:p>
            <a:r>
              <a:rPr lang="en-US" dirty="0"/>
              <a:t>Approach the problem sideways</a:t>
            </a:r>
          </a:p>
          <a:p>
            <a:pPr lvl="1"/>
            <a:r>
              <a:rPr lang="en-US" dirty="0"/>
              <a:t>Components can be exercised against known simpler applications</a:t>
            </a:r>
          </a:p>
          <a:p>
            <a:pPr lvl="1"/>
            <a:r>
              <a:rPr lang="en-US" dirty="0"/>
              <a:t>Same applies to combination of components</a:t>
            </a:r>
          </a:p>
          <a:p>
            <a:r>
              <a:rPr lang="en-US" dirty="0"/>
              <a:t>Build a scaffolding of verification tests to gain confidence</a:t>
            </a:r>
          </a:p>
          <a:p>
            <a:pPr marL="346075" lvl="1" indent="0">
              <a:buNone/>
            </a:pPr>
            <a:endParaRPr lang="en-US" dirty="0"/>
          </a:p>
        </p:txBody>
      </p:sp>
      <p:grpSp>
        <p:nvGrpSpPr>
          <p:cNvPr id="4" name="Group 3">
            <a:extLst>
              <a:ext uri="{FF2B5EF4-FFF2-40B4-BE49-F238E27FC236}">
                <a16:creationId xmlns:a16="http://schemas.microsoft.com/office/drawing/2014/main" id="{CED43FD5-A8C1-F54E-B2C6-9E9A7A00C8BB}"/>
              </a:ext>
            </a:extLst>
          </p:cNvPr>
          <p:cNvGrpSpPr/>
          <p:nvPr/>
        </p:nvGrpSpPr>
        <p:grpSpPr>
          <a:xfrm>
            <a:off x="5500255" y="673260"/>
            <a:ext cx="6591349" cy="4860015"/>
            <a:chOff x="3304135" y="1211668"/>
            <a:chExt cx="6591349" cy="4860015"/>
          </a:xfrm>
        </p:grpSpPr>
        <p:sp>
          <p:nvSpPr>
            <p:cNvPr id="5" name="Donut 4">
              <a:extLst>
                <a:ext uri="{FF2B5EF4-FFF2-40B4-BE49-F238E27FC236}">
                  <a16:creationId xmlns:a16="http://schemas.microsoft.com/office/drawing/2014/main" id="{8DE58AA3-6E1E-BE42-9F89-BDAE22ABC129}"/>
                </a:ext>
              </a:extLst>
            </p:cNvPr>
            <p:cNvSpPr/>
            <p:nvPr/>
          </p:nvSpPr>
          <p:spPr>
            <a:xfrm>
              <a:off x="3540904" y="4312862"/>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6" name="Block Arc 5">
              <a:extLst>
                <a:ext uri="{FF2B5EF4-FFF2-40B4-BE49-F238E27FC236}">
                  <a16:creationId xmlns:a16="http://schemas.microsoft.com/office/drawing/2014/main" id="{FA657B8F-95C7-D44F-AC13-32ACCE427E9D}"/>
                </a:ext>
              </a:extLst>
            </p:cNvPr>
            <p:cNvSpPr/>
            <p:nvPr/>
          </p:nvSpPr>
          <p:spPr>
            <a:xfrm>
              <a:off x="3304135" y="2286536"/>
              <a:ext cx="2309000" cy="2026325"/>
            </a:xfrm>
            <a:prstGeom prst="blockArc">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a:extLst>
                <a:ext uri="{FF2B5EF4-FFF2-40B4-BE49-F238E27FC236}">
                  <a16:creationId xmlns:a16="http://schemas.microsoft.com/office/drawing/2014/main" id="{8C26E3A5-01DF-554A-9CE0-F83C73B0A51A}"/>
                </a:ext>
              </a:extLst>
            </p:cNvPr>
            <p:cNvSpPr/>
            <p:nvPr/>
          </p:nvSpPr>
          <p:spPr>
            <a:xfrm flipV="1">
              <a:off x="3304135" y="2285405"/>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8" name="TextBox 7">
              <a:extLst>
                <a:ext uri="{FF2B5EF4-FFF2-40B4-BE49-F238E27FC236}">
                  <a16:creationId xmlns:a16="http://schemas.microsoft.com/office/drawing/2014/main" id="{08FCA895-A7E9-F949-9B76-56112C06C5BC}"/>
                </a:ext>
              </a:extLst>
            </p:cNvPr>
            <p:cNvSpPr txBox="1"/>
            <p:nvPr/>
          </p:nvSpPr>
          <p:spPr>
            <a:xfrm>
              <a:off x="3930007" y="3059544"/>
              <a:ext cx="1031051" cy="369332"/>
            </a:xfrm>
            <a:prstGeom prst="rect">
              <a:avLst/>
            </a:prstGeom>
            <a:noFill/>
          </p:spPr>
          <p:txBody>
            <a:bodyPr wrap="none" rtlCol="0">
              <a:spAutoFit/>
            </a:bodyPr>
            <a:lstStyle/>
            <a:p>
              <a:r>
                <a:rPr lang="en-US" dirty="0"/>
                <a:t>Unit test</a:t>
              </a:r>
            </a:p>
          </p:txBody>
        </p:sp>
        <p:sp>
          <p:nvSpPr>
            <p:cNvPr id="9" name="Rectangle 8">
              <a:extLst>
                <a:ext uri="{FF2B5EF4-FFF2-40B4-BE49-F238E27FC236}">
                  <a16:creationId xmlns:a16="http://schemas.microsoft.com/office/drawing/2014/main" id="{283F9715-7634-0744-8505-079BCADA5C89}"/>
                </a:ext>
              </a:extLst>
            </p:cNvPr>
            <p:cNvSpPr/>
            <p:nvPr/>
          </p:nvSpPr>
          <p:spPr>
            <a:xfrm>
              <a:off x="7507401" y="1284297"/>
              <a:ext cx="408055" cy="202024"/>
            </a:xfrm>
            <a:prstGeom prst="rec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D953E38-8BCA-9640-B2FA-D0D1A572BCBA}"/>
                </a:ext>
              </a:extLst>
            </p:cNvPr>
            <p:cNvSpPr/>
            <p:nvPr/>
          </p:nvSpPr>
          <p:spPr>
            <a:xfrm>
              <a:off x="7507401" y="1783024"/>
              <a:ext cx="408055" cy="202024"/>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B593106-7995-0146-A61C-AA30D3C88C1B}"/>
                </a:ext>
              </a:extLst>
            </p:cNvPr>
            <p:cNvSpPr txBox="1"/>
            <p:nvPr/>
          </p:nvSpPr>
          <p:spPr>
            <a:xfrm>
              <a:off x="7915456" y="1670987"/>
              <a:ext cx="1441420" cy="646331"/>
            </a:xfrm>
            <a:prstGeom prst="rect">
              <a:avLst/>
            </a:prstGeom>
            <a:noFill/>
          </p:spPr>
          <p:txBody>
            <a:bodyPr wrap="none" rtlCol="0">
              <a:spAutoFit/>
            </a:bodyPr>
            <a:lstStyle/>
            <a:p>
              <a:r>
                <a:rPr lang="en-US" dirty="0"/>
                <a:t>Mocked up </a:t>
              </a:r>
            </a:p>
            <a:p>
              <a:r>
                <a:rPr lang="en-US" dirty="0"/>
                <a:t>dependency</a:t>
              </a:r>
            </a:p>
          </p:txBody>
        </p:sp>
        <p:sp>
          <p:nvSpPr>
            <p:cNvPr id="12" name="TextBox 11">
              <a:extLst>
                <a:ext uri="{FF2B5EF4-FFF2-40B4-BE49-F238E27FC236}">
                  <a16:creationId xmlns:a16="http://schemas.microsoft.com/office/drawing/2014/main" id="{79799BDB-C20C-2443-9BB8-7F690DB08D4C}"/>
                </a:ext>
              </a:extLst>
            </p:cNvPr>
            <p:cNvSpPr txBox="1"/>
            <p:nvPr/>
          </p:nvSpPr>
          <p:spPr>
            <a:xfrm>
              <a:off x="7915455" y="1211668"/>
              <a:ext cx="1980029" cy="369332"/>
            </a:xfrm>
            <a:prstGeom prst="rect">
              <a:avLst/>
            </a:prstGeom>
            <a:noFill/>
          </p:spPr>
          <p:txBody>
            <a:bodyPr wrap="none" rtlCol="0">
              <a:spAutoFit/>
            </a:bodyPr>
            <a:lstStyle/>
            <a:p>
              <a:r>
                <a:rPr lang="en-US" dirty="0"/>
                <a:t>Real dependency</a:t>
              </a:r>
            </a:p>
          </p:txBody>
        </p:sp>
        <p:sp>
          <p:nvSpPr>
            <p:cNvPr id="13" name="Block Arc 12">
              <a:extLst>
                <a:ext uri="{FF2B5EF4-FFF2-40B4-BE49-F238E27FC236}">
                  <a16:creationId xmlns:a16="http://schemas.microsoft.com/office/drawing/2014/main" id="{CE87C671-1F12-AC40-9BC4-1B091AE498DB}"/>
                </a:ext>
              </a:extLst>
            </p:cNvPr>
            <p:cNvSpPr/>
            <p:nvPr/>
          </p:nvSpPr>
          <p:spPr>
            <a:xfrm>
              <a:off x="6352900" y="2320868"/>
              <a:ext cx="2309000" cy="2026325"/>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Block Arc 13">
              <a:extLst>
                <a:ext uri="{FF2B5EF4-FFF2-40B4-BE49-F238E27FC236}">
                  <a16:creationId xmlns:a16="http://schemas.microsoft.com/office/drawing/2014/main" id="{7BF11E91-E16B-E741-997E-AF813D313E3B}"/>
                </a:ext>
              </a:extLst>
            </p:cNvPr>
            <p:cNvSpPr/>
            <p:nvPr/>
          </p:nvSpPr>
          <p:spPr>
            <a:xfrm flipV="1">
              <a:off x="6352900" y="2319737"/>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15" name="TextBox 14">
              <a:extLst>
                <a:ext uri="{FF2B5EF4-FFF2-40B4-BE49-F238E27FC236}">
                  <a16:creationId xmlns:a16="http://schemas.microsoft.com/office/drawing/2014/main" id="{F7FEFA12-95D3-2043-A9C4-533287D19328}"/>
                </a:ext>
              </a:extLst>
            </p:cNvPr>
            <p:cNvSpPr txBox="1"/>
            <p:nvPr/>
          </p:nvSpPr>
          <p:spPr>
            <a:xfrm>
              <a:off x="6978772" y="3093876"/>
              <a:ext cx="1031051" cy="369332"/>
            </a:xfrm>
            <a:prstGeom prst="rect">
              <a:avLst/>
            </a:prstGeom>
            <a:noFill/>
          </p:spPr>
          <p:txBody>
            <a:bodyPr wrap="none" rtlCol="0">
              <a:spAutoFit/>
            </a:bodyPr>
            <a:lstStyle/>
            <a:p>
              <a:r>
                <a:rPr lang="en-US" dirty="0"/>
                <a:t>Unit test</a:t>
              </a:r>
            </a:p>
          </p:txBody>
        </p:sp>
        <p:sp>
          <p:nvSpPr>
            <p:cNvPr id="16" name="Right Arrow 15">
              <a:extLst>
                <a:ext uri="{FF2B5EF4-FFF2-40B4-BE49-F238E27FC236}">
                  <a16:creationId xmlns:a16="http://schemas.microsoft.com/office/drawing/2014/main" id="{63EB76E8-8912-8543-9442-4548F1A4F1B6}"/>
                </a:ext>
              </a:extLst>
            </p:cNvPr>
            <p:cNvSpPr/>
            <p:nvPr/>
          </p:nvSpPr>
          <p:spPr>
            <a:xfrm>
              <a:off x="5767840" y="3142863"/>
              <a:ext cx="519745" cy="369332"/>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21794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Scaffolding Example from FLASH</a:t>
            </a:r>
          </a:p>
        </p:txBody>
      </p:sp>
      <p:sp>
        <p:nvSpPr>
          <p:cNvPr id="5" name="Content Placeholder 4"/>
          <p:cNvSpPr>
            <a:spLocks noGrp="1"/>
          </p:cNvSpPr>
          <p:nvPr>
            <p:ph sz="quarter" idx="1"/>
          </p:nvPr>
        </p:nvSpPr>
        <p:spPr>
          <a:xfrm>
            <a:off x="496346" y="1133098"/>
            <a:ext cx="4761454" cy="4703822"/>
          </a:xfrm>
        </p:spPr>
        <p:txBody>
          <a:bodyPr/>
          <a:lstStyle/>
          <a:p>
            <a:pPr marL="0" indent="0">
              <a:buNone/>
            </a:pPr>
            <a:r>
              <a:rPr lang="en-US" b="1" dirty="0"/>
              <a:t>Unit test for Grid halo cell fill</a:t>
            </a:r>
          </a:p>
          <a:p>
            <a:r>
              <a:rPr lang="en-US" dirty="0"/>
              <a:t>Verification of guard/ghost/halo  cell fill</a:t>
            </a:r>
          </a:p>
          <a:p>
            <a:r>
              <a:rPr lang="en-US" dirty="0"/>
              <a:t>Use two variables A &amp; B</a:t>
            </a:r>
          </a:p>
          <a:p>
            <a:r>
              <a:rPr lang="en-US" dirty="0"/>
              <a:t>Initialize A in all cells and B only in the interior cells (red)</a:t>
            </a:r>
          </a:p>
          <a:p>
            <a:r>
              <a:rPr lang="en-US" dirty="0"/>
              <a:t>Apply guard cell fill to B </a:t>
            </a:r>
          </a:p>
        </p:txBody>
      </p:sp>
      <p:pic>
        <p:nvPicPr>
          <p:cNvPr id="7" name="Picture 3"/>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t="8785" b="22588"/>
          <a:stretch/>
        </p:blipFill>
        <p:spPr>
          <a:xfrm>
            <a:off x="5704700" y="1517589"/>
            <a:ext cx="4960523" cy="3846313"/>
          </a:xfrm>
          <a:prstGeom prst="rect">
            <a:avLst/>
          </a:prstGeom>
        </p:spPr>
      </p:pic>
      <p:sp>
        <p:nvSpPr>
          <p:cNvPr id="6" name="Donut 5">
            <a:extLst>
              <a:ext uri="{FF2B5EF4-FFF2-40B4-BE49-F238E27FC236}">
                <a16:creationId xmlns:a16="http://schemas.microsoft.com/office/drawing/2014/main" id="{AF11DFE6-1CA6-7B47-BB91-0A4FD7EE6189}"/>
              </a:ext>
            </a:extLst>
          </p:cNvPr>
          <p:cNvSpPr/>
          <p:nvPr/>
        </p:nvSpPr>
        <p:spPr>
          <a:xfrm>
            <a:off x="164373" y="4278246"/>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8" name="Donut 7">
            <a:extLst>
              <a:ext uri="{FF2B5EF4-FFF2-40B4-BE49-F238E27FC236}">
                <a16:creationId xmlns:a16="http://schemas.microsoft.com/office/drawing/2014/main" id="{C8782544-B531-1D40-A502-BF7E9615BCB6}"/>
              </a:ext>
            </a:extLst>
          </p:cNvPr>
          <p:cNvSpPr/>
          <p:nvPr/>
        </p:nvSpPr>
        <p:spPr>
          <a:xfrm>
            <a:off x="2578899" y="4278245"/>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3" name="TextBox 2">
            <a:extLst>
              <a:ext uri="{FF2B5EF4-FFF2-40B4-BE49-F238E27FC236}">
                <a16:creationId xmlns:a16="http://schemas.microsoft.com/office/drawing/2014/main" id="{EA2BEC30-2CA8-E946-81D4-8C60BCD9EF89}"/>
              </a:ext>
            </a:extLst>
          </p:cNvPr>
          <p:cNvSpPr txBox="1"/>
          <p:nvPr/>
        </p:nvSpPr>
        <p:spPr>
          <a:xfrm>
            <a:off x="1704255" y="6037066"/>
            <a:ext cx="4232762" cy="433965"/>
          </a:xfrm>
          <a:prstGeom prst="rect">
            <a:avLst/>
          </a:prstGeom>
          <a:noFill/>
        </p:spPr>
        <p:txBody>
          <a:bodyPr wrap="none" lIns="118872" tIns="91440" rIns="118872" bIns="91440" rtlCol="0" anchor="ctr" anchorCtr="0">
            <a:spAutoFit/>
          </a:bodyPr>
          <a:lstStyle/>
          <a:p>
            <a:pPr algn="l">
              <a:lnSpc>
                <a:spcPct val="90000"/>
              </a:lnSpc>
            </a:pPr>
            <a:r>
              <a:rPr lang="en-US" dirty="0"/>
              <a:t>Similarly, it is possible to build Eos Test</a:t>
            </a:r>
          </a:p>
        </p:txBody>
      </p:sp>
    </p:spTree>
    <p:extLst>
      <p:ext uri="{BB962C8B-B14F-4D97-AF65-F5344CB8AC3E}">
        <p14:creationId xmlns:p14="http://schemas.microsoft.com/office/powerpoint/2010/main" val="37255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65760" y="1146456"/>
            <a:ext cx="8224271" cy="3529325"/>
          </a:xfrm>
        </p:spPr>
        <p:txBody>
          <a:bodyPr/>
          <a:lstStyle/>
          <a:p>
            <a:pPr marL="0" indent="0">
              <a:buNone/>
            </a:pPr>
            <a:r>
              <a:rPr lang="en-US" b="1" dirty="0"/>
              <a:t>Unit test for Hydrodynamics</a:t>
            </a:r>
          </a:p>
          <a:p>
            <a:r>
              <a:rPr lang="en-US" dirty="0" err="1"/>
              <a:t>Sedov</a:t>
            </a:r>
            <a:r>
              <a:rPr lang="en-US" dirty="0"/>
              <a:t> blast wave</a:t>
            </a:r>
          </a:p>
          <a:p>
            <a:r>
              <a:rPr lang="en-US" dirty="0"/>
              <a:t>High pressure at the center</a:t>
            </a:r>
          </a:p>
          <a:p>
            <a:r>
              <a:rPr lang="en-US" dirty="0"/>
              <a:t>Shock moves out spherically</a:t>
            </a:r>
          </a:p>
          <a:p>
            <a:r>
              <a:rPr lang="en-US" dirty="0"/>
              <a:t>FLASH with AMR and hydro</a:t>
            </a:r>
          </a:p>
          <a:p>
            <a:r>
              <a:rPr lang="en-US" dirty="0"/>
              <a:t>Known analytical solution</a:t>
            </a:r>
          </a:p>
          <a:p>
            <a:endParaRPr lang="en-US" dirty="0"/>
          </a:p>
          <a:p>
            <a:endParaRPr lang="en-US" dirty="0"/>
          </a:p>
        </p:txBody>
      </p:sp>
      <p:pic>
        <p:nvPicPr>
          <p:cNvPr id="6" name="Picture 17" descr="&#10;sedov_pm3.png                                                  00238215Macintosh HD                   B746699A:"/>
          <p:cNvPicPr>
            <a:picLocks noChangeAspect="1" noChangeArrowheads="1"/>
          </p:cNvPicPr>
          <p:nvPr/>
        </p:nvPicPr>
        <p:blipFill>
          <a:blip r:embed="rId2" cstate="email">
            <a:extLst>
              <a:ext uri="{28A0092B-C50C-407E-A947-70E740481C1C}">
                <a14:useLocalDpi xmlns:a14="http://schemas.microsoft.com/office/drawing/2010/main" val="0"/>
              </a:ext>
            </a:extLst>
          </a:blip>
          <a:srcRect l="10492" t="8498" r="26555" b="9293"/>
          <a:stretch>
            <a:fillRect/>
          </a:stretch>
        </p:blipFill>
        <p:spPr bwMode="auto">
          <a:xfrm>
            <a:off x="4784902" y="1160311"/>
            <a:ext cx="3209089" cy="3142431"/>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p:cNvSpPr/>
          <p:nvPr/>
        </p:nvSpPr>
        <p:spPr>
          <a:xfrm>
            <a:off x="404507" y="4530956"/>
            <a:ext cx="8760790" cy="1305964"/>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799" dirty="0"/>
              <a:t>Though it exercises mesh, hydro and </a:t>
            </a:r>
            <a:r>
              <a:rPr lang="en-US" sz="2799" dirty="0" err="1"/>
              <a:t>eos</a:t>
            </a:r>
            <a:r>
              <a:rPr lang="en-US" sz="2799" dirty="0"/>
              <a:t>, if mesh and </a:t>
            </a:r>
            <a:r>
              <a:rPr lang="en-US" sz="2799" dirty="0" err="1"/>
              <a:t>eos</a:t>
            </a:r>
            <a:r>
              <a:rPr lang="en-US" sz="2799" dirty="0"/>
              <a:t> are verified first, then this test verifies hydro </a:t>
            </a:r>
          </a:p>
        </p:txBody>
      </p:sp>
      <p:sp>
        <p:nvSpPr>
          <p:cNvPr id="8" name="Donut 7">
            <a:extLst>
              <a:ext uri="{FF2B5EF4-FFF2-40B4-BE49-F238E27FC236}">
                <a16:creationId xmlns:a16="http://schemas.microsoft.com/office/drawing/2014/main" id="{08232819-788F-2F42-B6A3-E85E5A6FB5D4}"/>
              </a:ext>
            </a:extLst>
          </p:cNvPr>
          <p:cNvSpPr/>
          <p:nvPr/>
        </p:nvSpPr>
        <p:spPr>
          <a:xfrm>
            <a:off x="7993991" y="2611716"/>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9" name="Donut 8">
            <a:extLst>
              <a:ext uri="{FF2B5EF4-FFF2-40B4-BE49-F238E27FC236}">
                <a16:creationId xmlns:a16="http://schemas.microsoft.com/office/drawing/2014/main" id="{DDE60849-9D3A-0D4F-A19D-D98CF794022E}"/>
              </a:ext>
            </a:extLst>
          </p:cNvPr>
          <p:cNvSpPr/>
          <p:nvPr/>
        </p:nvSpPr>
        <p:spPr>
          <a:xfrm>
            <a:off x="9951920" y="2611715"/>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10" name="Donut 9">
            <a:extLst>
              <a:ext uri="{FF2B5EF4-FFF2-40B4-BE49-F238E27FC236}">
                <a16:creationId xmlns:a16="http://schemas.microsoft.com/office/drawing/2014/main" id="{9F26FE2B-5311-2746-90F8-AEF69966A256}"/>
              </a:ext>
            </a:extLst>
          </p:cNvPr>
          <p:cNvSpPr/>
          <p:nvPr/>
        </p:nvSpPr>
        <p:spPr>
          <a:xfrm>
            <a:off x="8781369" y="868680"/>
            <a:ext cx="2230374" cy="1957103"/>
          </a:xfrm>
          <a:prstGeom prst="donu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Hydro test</a:t>
            </a:r>
          </a:p>
        </p:txBody>
      </p:sp>
      <p:sp>
        <p:nvSpPr>
          <p:cNvPr id="3" name="Rectangle 2">
            <a:extLst>
              <a:ext uri="{FF2B5EF4-FFF2-40B4-BE49-F238E27FC236}">
                <a16:creationId xmlns:a16="http://schemas.microsoft.com/office/drawing/2014/main" id="{E2ED8C3F-0057-064B-83AF-0316849A5C6A}"/>
              </a:ext>
            </a:extLst>
          </p:cNvPr>
          <p:cNvSpPr/>
          <p:nvPr/>
        </p:nvSpPr>
        <p:spPr>
          <a:xfrm>
            <a:off x="2544257" y="5977243"/>
            <a:ext cx="6092825" cy="646331"/>
          </a:xfrm>
          <a:prstGeom prst="rect">
            <a:avLst/>
          </a:prstGeom>
        </p:spPr>
        <p:txBody>
          <a:bodyPr>
            <a:spAutoFit/>
          </a:bodyPr>
          <a:lstStyle/>
          <a:p>
            <a:r>
              <a:rPr lang="en-US" b="1" dirty="0">
                <a:solidFill>
                  <a:schemeClr val="accent4">
                    <a:lumMod val="75000"/>
                  </a:schemeClr>
                </a:solidFill>
              </a:rPr>
              <a:t>More testing needed for Grid using AMR</a:t>
            </a:r>
          </a:p>
          <a:p>
            <a:pPr lvl="1"/>
            <a:r>
              <a:rPr lang="en-US" b="1" dirty="0">
                <a:solidFill>
                  <a:schemeClr val="accent4">
                    <a:lumMod val="75000"/>
                  </a:schemeClr>
                </a:solidFill>
              </a:rPr>
              <a:t>Flux correction and </a:t>
            </a:r>
            <a:r>
              <a:rPr lang="en-US" b="1" dirty="0" err="1">
                <a:solidFill>
                  <a:schemeClr val="accent4">
                    <a:lumMod val="75000"/>
                  </a:schemeClr>
                </a:solidFill>
              </a:rPr>
              <a:t>regridding</a:t>
            </a:r>
            <a:endParaRPr lang="en-US" b="1" dirty="0">
              <a:solidFill>
                <a:schemeClr val="accent4">
                  <a:lumMod val="75000"/>
                </a:schemeClr>
              </a:solidFill>
            </a:endParaRPr>
          </a:p>
        </p:txBody>
      </p:sp>
      <p:sp>
        <p:nvSpPr>
          <p:cNvPr id="15" name="Title 1">
            <a:extLst>
              <a:ext uri="{FF2B5EF4-FFF2-40B4-BE49-F238E27FC236}">
                <a16:creationId xmlns:a16="http://schemas.microsoft.com/office/drawing/2014/main" id="{2B60CC5D-8136-784B-B04A-6112FE74C013}"/>
              </a:ext>
            </a:extLst>
          </p:cNvPr>
          <p:cNvSpPr>
            <a:spLocks noGrp="1"/>
          </p:cNvSpPr>
          <p:nvPr>
            <p:ph type="title"/>
          </p:nvPr>
        </p:nvSpPr>
        <p:spPr>
          <a:xfrm>
            <a:off x="365760" y="411480"/>
            <a:ext cx="11372473" cy="914400"/>
          </a:xfrm>
        </p:spPr>
        <p:txBody>
          <a:bodyPr/>
          <a:lstStyle/>
          <a:p>
            <a:r>
              <a:rPr lang="en-US" dirty="0"/>
              <a:t>Scaffolding Example from FLASH</a:t>
            </a:r>
          </a:p>
        </p:txBody>
      </p:sp>
    </p:spTree>
    <p:extLst>
      <p:ext uri="{BB962C8B-B14F-4D97-AF65-F5344CB8AC3E}">
        <p14:creationId xmlns:p14="http://schemas.microsoft.com/office/powerpoint/2010/main" val="38995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1066800"/>
            <a:ext cx="11690773" cy="497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For AMR, correct behavior of flux conservation and </a:t>
            </a:r>
            <a:r>
              <a:rPr lang="en-US" b="1" dirty="0" err="1"/>
              <a:t>regridding</a:t>
            </a:r>
            <a:r>
              <a:rPr lang="en-US" b="1" dirty="0"/>
              <a:t> should also be verified.</a:t>
            </a:r>
          </a:p>
          <a:p>
            <a:pPr marL="395287" lvl="1" indent="0">
              <a:buNone/>
            </a:pPr>
            <a:r>
              <a:rPr lang="en-US" b="1" dirty="0"/>
              <a:t>Reason about correctness for testing Flux correction and </a:t>
            </a:r>
            <a:r>
              <a:rPr lang="en-US" b="1" dirty="0" err="1"/>
              <a:t>regridding</a:t>
            </a:r>
            <a:endParaRPr lang="en-US" b="1" dirty="0"/>
          </a:p>
          <a:p>
            <a:pPr marL="0" indent="0">
              <a:buFont typeface="Arial" charset="0"/>
              <a:buNone/>
            </a:pPr>
            <a:r>
              <a:rPr lang="en-US" dirty="0"/>
              <a:t>IF </a:t>
            </a:r>
            <a:r>
              <a:rPr lang="en-US" dirty="0" err="1"/>
              <a:t>Guardcell</a:t>
            </a:r>
            <a:r>
              <a:rPr lang="en-US" dirty="0"/>
              <a:t> fill and EOS unit tests passed</a:t>
            </a:r>
          </a:p>
          <a:p>
            <a:r>
              <a:rPr lang="en-US" dirty="0"/>
              <a:t>Run Hydro without AMR</a:t>
            </a:r>
          </a:p>
          <a:p>
            <a:pPr lvl="1"/>
            <a:r>
              <a:rPr lang="en-US" dirty="0"/>
              <a:t>If failed fault is in Hydro</a:t>
            </a:r>
          </a:p>
          <a:p>
            <a:r>
              <a:rPr lang="en-US" dirty="0"/>
              <a:t>Run Hydro with AMR, but no dynamic refinement</a:t>
            </a:r>
          </a:p>
          <a:p>
            <a:pPr lvl="1"/>
            <a:r>
              <a:rPr lang="en-US" dirty="0"/>
              <a:t>If failed fault is in flux correction</a:t>
            </a:r>
          </a:p>
          <a:p>
            <a:r>
              <a:rPr lang="en-US" dirty="0"/>
              <a:t>Run Hydro with AMR and dynamic refinement</a:t>
            </a:r>
          </a:p>
          <a:p>
            <a:pPr lvl="1"/>
            <a:r>
              <a:rPr lang="en-US" dirty="0"/>
              <a:t>If failed fault is in </a:t>
            </a:r>
            <a:r>
              <a:rPr lang="en-US" dirty="0" err="1"/>
              <a:t>regridding</a:t>
            </a:r>
            <a:endParaRPr lang="en-US"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Scaffolding Example from FLASH</a:t>
            </a:r>
          </a:p>
        </p:txBody>
      </p:sp>
    </p:spTree>
    <p:extLst>
      <p:ext uri="{BB962C8B-B14F-4D97-AF65-F5344CB8AC3E}">
        <p14:creationId xmlns:p14="http://schemas.microsoft.com/office/powerpoint/2010/main" val="1994422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Selection</a:t>
            </a:r>
          </a:p>
        </p:txBody>
      </p:sp>
      <p:sp>
        <p:nvSpPr>
          <p:cNvPr id="5" name="Content Placeholder 4"/>
          <p:cNvSpPr>
            <a:spLocks noGrp="1"/>
          </p:cNvSpPr>
          <p:nvPr>
            <p:ph sz="quarter" idx="1"/>
          </p:nvPr>
        </p:nvSpPr>
        <p:spPr>
          <a:xfrm>
            <a:off x="171849" y="1629057"/>
            <a:ext cx="3122507" cy="4307152"/>
          </a:xfrm>
        </p:spPr>
        <p:txBody>
          <a:bodyPr>
            <a:normAutofit/>
          </a:bodyPr>
          <a:lstStyle/>
          <a:p>
            <a:r>
              <a:rPr lang="en-US" dirty="0"/>
              <a:t>Code coverage tools necessary but not sufficient </a:t>
            </a:r>
          </a:p>
          <a:p>
            <a:r>
              <a:rPr lang="en-US" dirty="0"/>
              <a:t>Do not give any information about interoperability</a:t>
            </a:r>
          </a:p>
          <a:p>
            <a:pPr lvl="1"/>
            <a:endParaRPr lang="en-US" dirty="0"/>
          </a:p>
          <a:p>
            <a:pPr lvl="1"/>
            <a:endParaRPr lang="en-US" dirty="0"/>
          </a:p>
        </p:txBody>
      </p:sp>
      <p:sp>
        <p:nvSpPr>
          <p:cNvPr id="4" name="Content Placeholder 4">
            <a:extLst>
              <a:ext uri="{FF2B5EF4-FFF2-40B4-BE49-F238E27FC236}">
                <a16:creationId xmlns:a16="http://schemas.microsoft.com/office/drawing/2014/main" id="{F8547341-31C4-FF4E-B34F-A69A93819094}"/>
              </a:ext>
            </a:extLst>
          </p:cNvPr>
          <p:cNvSpPr txBox="1">
            <a:spLocks/>
          </p:cNvSpPr>
          <p:nvPr/>
        </p:nvSpPr>
        <p:spPr bwMode="auto">
          <a:xfrm>
            <a:off x="3617843" y="3355804"/>
            <a:ext cx="7980149" cy="2524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70000" lnSpcReduction="2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Build a functionality matrix</a:t>
            </a:r>
          </a:p>
          <a:p>
            <a:r>
              <a:rPr lang="en-US" dirty="0"/>
              <a:t>Mark &lt;</a:t>
            </a:r>
            <a:r>
              <a:rPr lang="en-US" dirty="0" err="1"/>
              <a:t>i,j</a:t>
            </a:r>
            <a:r>
              <a:rPr lang="en-US" dirty="0"/>
              <a:t>&gt; if test covers corresponding features, and is a valid combination</a:t>
            </a:r>
          </a:p>
          <a:p>
            <a:r>
              <a:rPr lang="en-US" dirty="0"/>
              <a:t>Follow the order</a:t>
            </a:r>
          </a:p>
          <a:p>
            <a:pPr lvl="1"/>
            <a:r>
              <a:rPr lang="en-US" dirty="0"/>
              <a:t>All unit tests – including full module tests</a:t>
            </a:r>
          </a:p>
          <a:p>
            <a:pPr lvl="1"/>
            <a:r>
              <a:rPr lang="en-US" dirty="0"/>
              <a:t>Tests sensitive to perturbations</a:t>
            </a:r>
          </a:p>
          <a:p>
            <a:pPr lvl="1"/>
            <a:r>
              <a:rPr lang="en-US" dirty="0"/>
              <a:t>Most stringent tests for solvers</a:t>
            </a:r>
          </a:p>
          <a:p>
            <a:pPr lvl="1"/>
            <a:r>
              <a:rPr lang="en-US" dirty="0"/>
              <a:t>Least complex test to cover remaining spots</a:t>
            </a:r>
          </a:p>
          <a:p>
            <a:pPr lvl="1"/>
            <a:endParaRPr lang="en-US" dirty="0"/>
          </a:p>
          <a:p>
            <a:pPr lvl="1"/>
            <a:endParaRPr lang="en-US" dirty="0"/>
          </a:p>
        </p:txBody>
      </p:sp>
      <p:sp>
        <p:nvSpPr>
          <p:cNvPr id="7" name="TextBox 6">
            <a:extLst>
              <a:ext uri="{FF2B5EF4-FFF2-40B4-BE49-F238E27FC236}">
                <a16:creationId xmlns:a16="http://schemas.microsoft.com/office/drawing/2014/main" id="{C05D6D9B-B234-CA42-8E31-AB9E2FA9AFFD}"/>
              </a:ext>
            </a:extLst>
          </p:cNvPr>
          <p:cNvSpPr txBox="1"/>
          <p:nvPr/>
        </p:nvSpPr>
        <p:spPr>
          <a:xfrm>
            <a:off x="1243584" y="97783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9" name="Content Placeholder 4">
            <a:extLst>
              <a:ext uri="{FF2B5EF4-FFF2-40B4-BE49-F238E27FC236}">
                <a16:creationId xmlns:a16="http://schemas.microsoft.com/office/drawing/2014/main" id="{1D91C6BC-7331-5346-A679-349DF35F6641}"/>
              </a:ext>
            </a:extLst>
          </p:cNvPr>
          <p:cNvSpPr txBox="1">
            <a:spLocks/>
          </p:cNvSpPr>
          <p:nvPr/>
        </p:nvSpPr>
        <p:spPr bwMode="auto">
          <a:xfrm>
            <a:off x="450592" y="977834"/>
            <a:ext cx="11287641" cy="1171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First line of defense – code coverage tools  </a:t>
            </a:r>
          </a:p>
          <a:p>
            <a:pPr marL="346075" lvl="1" indent="0">
              <a:buNone/>
            </a:pPr>
            <a:endParaRPr lang="en-US" b="1" dirty="0"/>
          </a:p>
          <a:p>
            <a:pPr lvl="1"/>
            <a:endParaRPr lang="en-US" dirty="0"/>
          </a:p>
        </p:txBody>
      </p:sp>
      <p:grpSp>
        <p:nvGrpSpPr>
          <p:cNvPr id="10" name="Group 9">
            <a:extLst>
              <a:ext uri="{FF2B5EF4-FFF2-40B4-BE49-F238E27FC236}">
                <a16:creationId xmlns:a16="http://schemas.microsoft.com/office/drawing/2014/main" id="{71D4329D-3DF2-D84E-AB29-ACD0D4BCEFB0}"/>
              </a:ext>
            </a:extLst>
          </p:cNvPr>
          <p:cNvGrpSpPr/>
          <p:nvPr/>
        </p:nvGrpSpPr>
        <p:grpSpPr>
          <a:xfrm>
            <a:off x="3294356" y="1195092"/>
            <a:ext cx="8690163" cy="2254933"/>
            <a:chOff x="0" y="1600200"/>
            <a:chExt cx="8692427" cy="2255520"/>
          </a:xfrm>
        </p:grpSpPr>
        <p:grpSp>
          <p:nvGrpSpPr>
            <p:cNvPr id="11" name="Group 10">
              <a:extLst>
                <a:ext uri="{FF2B5EF4-FFF2-40B4-BE49-F238E27FC236}">
                  <a16:creationId xmlns:a16="http://schemas.microsoft.com/office/drawing/2014/main" id="{CC21C9AB-2567-BD4B-ACAB-600C244E625A}"/>
                </a:ext>
              </a:extLst>
            </p:cNvPr>
            <p:cNvGrpSpPr/>
            <p:nvPr/>
          </p:nvGrpSpPr>
          <p:grpSpPr>
            <a:xfrm>
              <a:off x="228600" y="1892808"/>
              <a:ext cx="8093964" cy="1706880"/>
              <a:chOff x="228600" y="1892808"/>
              <a:chExt cx="8093964" cy="1706880"/>
            </a:xfrm>
          </p:grpSpPr>
          <p:sp>
            <p:nvSpPr>
              <p:cNvPr id="13" name="Rectangle 12">
                <a:extLst>
                  <a:ext uri="{FF2B5EF4-FFF2-40B4-BE49-F238E27FC236}">
                    <a16:creationId xmlns:a16="http://schemas.microsoft.com/office/drawing/2014/main" id="{CEC722A6-5656-9D44-B705-4199FF95069F}"/>
                  </a:ext>
                </a:extLst>
              </p:cNvPr>
              <p:cNvSpPr/>
              <p:nvPr/>
            </p:nvSpPr>
            <p:spPr>
              <a:xfrm>
                <a:off x="228600" y="1892808"/>
                <a:ext cx="8093964" cy="1706880"/>
              </a:xfrm>
              <a:prstGeom prst="rect">
                <a:avLst/>
              </a:prstGeom>
              <a:solidFill>
                <a:schemeClr val="accent5">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99" dirty="0"/>
              </a:p>
            </p:txBody>
          </p:sp>
          <p:cxnSp>
            <p:nvCxnSpPr>
              <p:cNvPr id="14" name="Straight Connector 13">
                <a:extLst>
                  <a:ext uri="{FF2B5EF4-FFF2-40B4-BE49-F238E27FC236}">
                    <a16:creationId xmlns:a16="http://schemas.microsoft.com/office/drawing/2014/main" id="{B3D04860-1C56-D440-93D3-B9E5B8E0E0DA}"/>
                  </a:ext>
                </a:extLst>
              </p:cNvPr>
              <p:cNvCxnSpPr/>
              <p:nvPr/>
            </p:nvCxnSpPr>
            <p:spPr>
              <a:xfrm>
                <a:off x="228600" y="22860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6DCCFA4-FB00-3040-A14D-A9C481E644C6}"/>
                  </a:ext>
                </a:extLst>
              </p:cNvPr>
              <p:cNvCxnSpPr/>
              <p:nvPr/>
            </p:nvCxnSpPr>
            <p:spPr>
              <a:xfrm>
                <a:off x="228600" y="25908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6EB15F2-3B88-AC4F-BCE9-511D1017C946}"/>
                  </a:ext>
                </a:extLst>
              </p:cNvPr>
              <p:cNvCxnSpPr/>
              <p:nvPr/>
            </p:nvCxnSpPr>
            <p:spPr>
              <a:xfrm>
                <a:off x="228600" y="28956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76F48E8-709F-D74E-9378-428FCF24E3DB}"/>
                  </a:ext>
                </a:extLst>
              </p:cNvPr>
              <p:cNvCxnSpPr/>
              <p:nvPr/>
            </p:nvCxnSpPr>
            <p:spPr>
              <a:xfrm>
                <a:off x="228600" y="32004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3BCA3B3-625F-2947-8526-BD834454454C}"/>
                  </a:ext>
                </a:extLst>
              </p:cNvPr>
              <p:cNvCxnSpPr/>
              <p:nvPr/>
            </p:nvCxnSpPr>
            <p:spPr>
              <a:xfrm>
                <a:off x="1447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0096176-04DA-424F-B625-7C07455E7B0C}"/>
                  </a:ext>
                </a:extLst>
              </p:cNvPr>
              <p:cNvCxnSpPr/>
              <p:nvPr/>
            </p:nvCxnSpPr>
            <p:spPr>
              <a:xfrm>
                <a:off x="26670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147C377-0E3E-D24B-9FB6-C6D7184BD8AB}"/>
                  </a:ext>
                </a:extLst>
              </p:cNvPr>
              <p:cNvCxnSpPr/>
              <p:nvPr/>
            </p:nvCxnSpPr>
            <p:spPr>
              <a:xfrm>
                <a:off x="40386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DF331EF-21BB-404C-AE0F-34AF9B7E56DA}"/>
                  </a:ext>
                </a:extLst>
              </p:cNvPr>
              <p:cNvCxnSpPr/>
              <p:nvPr/>
            </p:nvCxnSpPr>
            <p:spPr>
              <a:xfrm>
                <a:off x="54864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7648848-C694-ED4E-8277-A1A007340ABA}"/>
                  </a:ext>
                </a:extLst>
              </p:cNvPr>
              <p:cNvCxnSpPr/>
              <p:nvPr/>
            </p:nvCxnSpPr>
            <p:spPr>
              <a:xfrm>
                <a:off x="6781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2" name="Picture 11" descr="testTable.pdf">
              <a:extLst>
                <a:ext uri="{FF2B5EF4-FFF2-40B4-BE49-F238E27FC236}">
                  <a16:creationId xmlns:a16="http://schemas.microsoft.com/office/drawing/2014/main" id="{69AE9584-6B99-9F40-A744-1F1EE0D6770F}"/>
                </a:ext>
              </a:extLst>
            </p:cNvPr>
            <p:cNvPicPr>
              <a:picLocks noChangeAspect="1"/>
            </p:cNvPicPr>
            <p:nvPr/>
          </p:nvPicPr>
          <p:blipFill rotWithShape="1">
            <a:blip r:embed="rId2">
              <a:extLst>
                <a:ext uri="{28A0092B-C50C-407E-A947-70E740481C1C}">
                  <a14:useLocalDpi xmlns:a14="http://schemas.microsoft.com/office/drawing/2010/main" val="0"/>
                </a:ext>
              </a:extLst>
            </a:blip>
            <a:srcRect l="5103" t="9337" r="43275" b="73331"/>
            <a:stretch/>
          </p:blipFill>
          <p:spPr>
            <a:xfrm>
              <a:off x="0" y="1600200"/>
              <a:ext cx="8692427" cy="2255520"/>
            </a:xfrm>
            <a:prstGeom prst="rect">
              <a:avLst/>
            </a:prstGeom>
          </p:spPr>
        </p:pic>
      </p:grpSp>
    </p:spTree>
    <p:extLst>
      <p:ext uri="{BB962C8B-B14F-4D97-AF65-F5344CB8AC3E}">
        <p14:creationId xmlns:p14="http://schemas.microsoft.com/office/powerpoint/2010/main" val="3767531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solidFill>
            <a:schemeClr val="tx2">
              <a:lumMod val="75000"/>
              <a:alpha val="90000"/>
            </a:schemeClr>
          </a:solidFill>
        </p:spPr>
        <p:txBody>
          <a:bodyPr/>
          <a:lstStyle/>
          <a:p>
            <a:endParaRPr lang="en-US" dirty="0"/>
          </a:p>
          <a:p>
            <a:r>
              <a:rPr lang="en-US" dirty="0"/>
              <a:t>Takeaways</a:t>
            </a:r>
          </a:p>
          <a:p>
            <a:pPr marL="457200" indent="-457200">
              <a:buClr>
                <a:schemeClr val="bg1"/>
              </a:buClr>
              <a:buFont typeface="Arial" panose="020B0604020202020204" pitchFamily="34" charset="0"/>
              <a:buChar char="•"/>
            </a:pPr>
            <a:r>
              <a:rPr lang="en-US" dirty="0"/>
              <a:t>Your verification and testing regime should meet your project needs</a:t>
            </a:r>
          </a:p>
          <a:p>
            <a:pPr marL="457200" indent="-457200">
              <a:buClr>
                <a:schemeClr val="bg1"/>
              </a:buClr>
              <a:buFont typeface="Arial" panose="020B0604020202020204" pitchFamily="34" charset="0"/>
              <a:buChar char="•"/>
            </a:pPr>
            <a:r>
              <a:rPr lang="en-US" dirty="0"/>
              <a:t>No need to go overboard but make sure that you have confidence in the correct behavior of your code</a:t>
            </a:r>
          </a:p>
          <a:p>
            <a:pPr marL="457200" indent="-457200">
              <a:buClr>
                <a:schemeClr val="bg1"/>
              </a:buClr>
              <a:buFont typeface="Arial" panose="020B0604020202020204" pitchFamily="34" charset="0"/>
              <a:buChar char="•"/>
            </a:pPr>
            <a:r>
              <a:rPr lang="en-US" dirty="0"/>
              <a:t>Devise tests to enable quick pinpointing of errors</a:t>
            </a:r>
          </a:p>
          <a:p>
            <a:pPr marL="457200" indent="-457200">
              <a:buClr>
                <a:schemeClr val="bg1"/>
              </a:buClr>
              <a:buFont typeface="Arial" panose="020B0604020202020204" pitchFamily="34" charset="0"/>
              <a:buChar char="•"/>
            </a:pPr>
            <a:r>
              <a:rPr lang="en-US" dirty="0"/>
              <a:t>Make sure that your tests fail when they should</a:t>
            </a:r>
          </a:p>
          <a:p>
            <a:r>
              <a:rPr lang="en-US" dirty="0"/>
              <a:t>…….Questions ? </a:t>
            </a:r>
          </a:p>
          <a:p>
            <a:endParaRPr lang="en-US" dirty="0"/>
          </a:p>
        </p:txBody>
      </p:sp>
    </p:spTree>
    <p:extLst>
      <p:ext uri="{BB962C8B-B14F-4D97-AF65-F5344CB8AC3E}">
        <p14:creationId xmlns:p14="http://schemas.microsoft.com/office/powerpoint/2010/main" val="40073194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1395</TotalTime>
  <Words>741</Words>
  <Application>Microsoft Macintosh PowerPoint</Application>
  <PresentationFormat>Custom</PresentationFormat>
  <Paragraphs>77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Arial Black</vt:lpstr>
      <vt:lpstr>Calibri</vt:lpstr>
      <vt:lpstr>Presentations (Wide Screen)</vt:lpstr>
      <vt:lpstr>Software Testing Example for Building a Test-Suite</vt:lpstr>
      <vt:lpstr>License, Citation and Acknowledgements</vt:lpstr>
      <vt:lpstr>How do you build a scaffolding of tests ?</vt:lpstr>
      <vt:lpstr>Scaffolding Example from FLASH</vt:lpstr>
      <vt:lpstr>Scaffolding Example from FLASH</vt:lpstr>
      <vt:lpstr>Scaffolding Example from FLASH</vt:lpstr>
      <vt:lpstr>Test Selection</vt:lpstr>
      <vt:lpstr>PowerPoint Presentation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Dubey, Anshu</cp:lastModifiedBy>
  <cp:revision>352</cp:revision>
  <cp:lastPrinted>2017-11-02T18:35:01Z</cp:lastPrinted>
  <dcterms:created xsi:type="dcterms:W3CDTF">2018-11-06T17:28:56Z</dcterms:created>
  <dcterms:modified xsi:type="dcterms:W3CDTF">2020-08-27T15:22:20Z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